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18"/>
    <p:sldId id="257" r:id="rId19"/>
    <p:sldId id="258" r:id="rId20"/>
    <p:sldId id="259" r:id="rId21"/>
    <p:sldId id="260" r:id="rId22"/>
    <p:sldId id="261" r:id="rId23"/>
    <p:sldId id="262" r:id="rId24"/>
    <p:sldId id="263" r:id="rId25"/>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Roboto" charset="1" panose="02000000000000000000"/>
      <p:regular r:id="rId10"/>
    </p:embeddedFont>
    <p:embeddedFont>
      <p:font typeface="Roboto Bold" charset="1" panose="02000000000000000000"/>
      <p:regular r:id="rId11"/>
    </p:embeddedFont>
    <p:embeddedFont>
      <p:font typeface="Roboto Italics" charset="1" panose="02000000000000000000"/>
      <p:regular r:id="rId12"/>
    </p:embeddedFont>
    <p:embeddedFont>
      <p:font typeface="Roboto Bold Italics" charset="1" panose="02000000000000000000"/>
      <p:regular r:id="rId13"/>
    </p:embeddedFont>
    <p:embeddedFont>
      <p:font typeface="Raleway" charset="1" panose="020B0503030101060003"/>
      <p:regular r:id="rId14"/>
    </p:embeddedFont>
    <p:embeddedFont>
      <p:font typeface="Raleway Bold" charset="1" panose="020B0803030101060003"/>
      <p:regular r:id="rId15"/>
    </p:embeddedFont>
    <p:embeddedFont>
      <p:font typeface="Raleway Thin" charset="1" panose="020B0203030101060003"/>
      <p:regular r:id="rId16"/>
    </p:embeddedFont>
    <p:embeddedFont>
      <p:font typeface="Raleway Heavy" charset="1" panose="020B0003030101060003"/>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slides/slide1.xml" Type="http://schemas.openxmlformats.org/officeDocument/2006/relationships/slide"/><Relationship Id="rId19" Target="slides/slide2.xml" Type="http://schemas.openxmlformats.org/officeDocument/2006/relationships/slide"/><Relationship Id="rId2" Target="presProps.xml" Type="http://schemas.openxmlformats.org/officeDocument/2006/relationships/presProps"/><Relationship Id="rId20" Target="slides/slide3.xml" Type="http://schemas.openxmlformats.org/officeDocument/2006/relationships/slide"/><Relationship Id="rId21" Target="slides/slide4.xml" Type="http://schemas.openxmlformats.org/officeDocument/2006/relationships/slide"/><Relationship Id="rId22" Target="slides/slide5.xml" Type="http://schemas.openxmlformats.org/officeDocument/2006/relationships/slide"/><Relationship Id="rId23" Target="slides/slide6.xml" Type="http://schemas.openxmlformats.org/officeDocument/2006/relationships/slide"/><Relationship Id="rId24" Target="slides/slide7.xml" Type="http://schemas.openxmlformats.org/officeDocument/2006/relationships/slide"/><Relationship Id="rId25" Target="slides/slide8.xml" Type="http://schemas.openxmlformats.org/officeDocument/2006/relationships/slide"/><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 Id="rId3" Target="../media/image7.png" Type="http://schemas.openxmlformats.org/officeDocument/2006/relationships/image"/><Relationship Id="rId4" Target="../media/image8.sv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9.jpeg" Type="http://schemas.openxmlformats.org/officeDocument/2006/relationships/image"/><Relationship Id="rId3" Target="../media/image10.png" Type="http://schemas.openxmlformats.org/officeDocument/2006/relationships/image"/><Relationship Id="rId4" Target="../media/image11.sv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2.jpeg" Type="http://schemas.openxmlformats.org/officeDocument/2006/relationships/image"/><Relationship Id="rId3" Target="../media/image13.png" Type="http://schemas.openxmlformats.org/officeDocument/2006/relationships/image"/><Relationship Id="rId4" Target="../media/image14.sv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5.jpeg" Type="http://schemas.openxmlformats.org/officeDocument/2006/relationships/image"/><Relationship Id="rId3" Target="../media/image16.png" Type="http://schemas.openxmlformats.org/officeDocument/2006/relationships/image"/><Relationship Id="rId4" Target="../media/image17.svg" Type="http://schemas.openxmlformats.org/officeDocument/2006/relationships/image"/><Relationship Id="rId5" Target="../media/image18.png" Type="http://schemas.openxmlformats.org/officeDocument/2006/relationships/image"/><Relationship Id="rId6" Target="../media/image19.sv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0.jpeg" Type="http://schemas.openxmlformats.org/officeDocument/2006/relationships/image"/><Relationship Id="rId3" Target="../media/image10.png" Type="http://schemas.openxmlformats.org/officeDocument/2006/relationships/image"/><Relationship Id="rId4" Target="../media/image11.sv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1.jpeg" Type="http://schemas.openxmlformats.org/officeDocument/2006/relationships/image"/><Relationship Id="rId3" Target="../media/image7.png" Type="http://schemas.openxmlformats.org/officeDocument/2006/relationships/image"/><Relationship Id="rId4" Target="../media/image8.sv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6666" r="0" b="-16666"/>
            </a:stretch>
          </a:blipFill>
        </p:spPr>
      </p:sp>
      <p:sp>
        <p:nvSpPr>
          <p:cNvPr name="Freeform 3" id="3"/>
          <p:cNvSpPr/>
          <p:nvPr/>
        </p:nvSpPr>
        <p:spPr>
          <a:xfrm flipH="false" flipV="false" rot="1185606">
            <a:off x="-3720488" y="-3684489"/>
            <a:ext cx="13629857" cy="13059881"/>
          </a:xfrm>
          <a:custGeom>
            <a:avLst/>
            <a:gdLst/>
            <a:ahLst/>
            <a:cxnLst/>
            <a:rect r="r" b="b" t="t" l="l"/>
            <a:pathLst>
              <a:path h="13059881" w="13629857">
                <a:moveTo>
                  <a:pt x="0" y="0"/>
                </a:moveTo>
                <a:lnTo>
                  <a:pt x="13629857" y="0"/>
                </a:lnTo>
                <a:lnTo>
                  <a:pt x="13629857" y="13059881"/>
                </a:lnTo>
                <a:lnTo>
                  <a:pt x="0" y="1305988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1185606">
            <a:off x="-3764063" y="-3741639"/>
            <a:ext cx="13629857" cy="13059881"/>
          </a:xfrm>
          <a:custGeom>
            <a:avLst/>
            <a:gdLst/>
            <a:ahLst/>
            <a:cxnLst/>
            <a:rect r="r" b="b" t="t" l="l"/>
            <a:pathLst>
              <a:path h="13059881" w="13629857">
                <a:moveTo>
                  <a:pt x="0" y="0"/>
                </a:moveTo>
                <a:lnTo>
                  <a:pt x="13629857" y="0"/>
                </a:lnTo>
                <a:lnTo>
                  <a:pt x="13629857" y="13059881"/>
                </a:lnTo>
                <a:lnTo>
                  <a:pt x="0" y="1305988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5" id="5"/>
          <p:cNvSpPr txBox="true"/>
          <p:nvPr/>
        </p:nvSpPr>
        <p:spPr>
          <a:xfrm rot="0">
            <a:off x="6424913" y="4185336"/>
            <a:ext cx="11555089" cy="2400174"/>
          </a:xfrm>
          <a:prstGeom prst="rect">
            <a:avLst/>
          </a:prstGeom>
        </p:spPr>
        <p:txBody>
          <a:bodyPr anchor="t" rtlCol="false" tIns="0" lIns="0" bIns="0" rIns="0">
            <a:spAutoFit/>
          </a:bodyPr>
          <a:lstStyle/>
          <a:p>
            <a:pPr algn="r">
              <a:lnSpc>
                <a:spcPts val="9256"/>
              </a:lnSpc>
            </a:pPr>
            <a:r>
              <a:rPr lang="en-US" sz="8900">
                <a:solidFill>
                  <a:srgbClr val="FFFFFF"/>
                </a:solidFill>
                <a:latin typeface="Raleway Bold"/>
              </a:rPr>
              <a:t>BENIH DAN BAHAN TANAMAN ORGANIK </a:t>
            </a:r>
          </a:p>
        </p:txBody>
      </p:sp>
      <p:sp>
        <p:nvSpPr>
          <p:cNvPr name="TextBox 6" id="6"/>
          <p:cNvSpPr txBox="true"/>
          <p:nvPr/>
        </p:nvSpPr>
        <p:spPr>
          <a:xfrm rot="0">
            <a:off x="6424913" y="8876030"/>
            <a:ext cx="10834387" cy="382270"/>
          </a:xfrm>
          <a:prstGeom prst="rect">
            <a:avLst/>
          </a:prstGeom>
        </p:spPr>
        <p:txBody>
          <a:bodyPr anchor="t" rtlCol="false" tIns="0" lIns="0" bIns="0" rIns="0">
            <a:spAutoFit/>
          </a:bodyPr>
          <a:lstStyle/>
          <a:p>
            <a:pPr algn="r">
              <a:lnSpc>
                <a:spcPts val="3079"/>
              </a:lnSpc>
            </a:pPr>
            <a:r>
              <a:rPr lang="en-US" sz="2199" spc="890">
                <a:solidFill>
                  <a:srgbClr val="FFFFFF"/>
                </a:solidFill>
                <a:latin typeface="Raleway Bold"/>
              </a:rPr>
              <a:t>AGROTEKNOLOGI UMSIDA </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0316454" y="9475"/>
            <a:ext cx="7971546" cy="10287000"/>
            <a:chOff x="0" y="0"/>
            <a:chExt cx="10628727" cy="13716000"/>
          </a:xfrm>
        </p:grpSpPr>
        <p:pic>
          <p:nvPicPr>
            <p:cNvPr name="Picture 3" id="3"/>
            <p:cNvPicPr>
              <a:picLocks noChangeAspect="true"/>
            </p:cNvPicPr>
            <p:nvPr/>
          </p:nvPicPr>
          <p:blipFill>
            <a:blip r:embed="rId2"/>
            <a:srcRect l="24185" t="0" r="24185" b="0"/>
            <a:stretch>
              <a:fillRect/>
            </a:stretch>
          </p:blipFill>
          <p:spPr>
            <a:xfrm flipH="false" flipV="false">
              <a:off x="0" y="0"/>
              <a:ext cx="10628727" cy="13716000"/>
            </a:xfrm>
            <a:prstGeom prst="rect">
              <a:avLst/>
            </a:prstGeom>
          </p:spPr>
        </p:pic>
      </p:grpSp>
      <p:sp>
        <p:nvSpPr>
          <p:cNvPr name="Freeform 4" id="4"/>
          <p:cNvSpPr/>
          <p:nvPr/>
        </p:nvSpPr>
        <p:spPr>
          <a:xfrm flipH="false" flipV="false" rot="0">
            <a:off x="-593034" y="6693216"/>
            <a:ext cx="6182356" cy="3806728"/>
          </a:xfrm>
          <a:custGeom>
            <a:avLst/>
            <a:gdLst/>
            <a:ahLst/>
            <a:cxnLst/>
            <a:rect r="r" b="b" t="t" l="l"/>
            <a:pathLst>
              <a:path h="3806728" w="6182356">
                <a:moveTo>
                  <a:pt x="0" y="0"/>
                </a:moveTo>
                <a:lnTo>
                  <a:pt x="6182356" y="0"/>
                </a:lnTo>
                <a:lnTo>
                  <a:pt x="6182356" y="3806729"/>
                </a:lnTo>
                <a:lnTo>
                  <a:pt x="0" y="380672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5" id="5"/>
          <p:cNvSpPr txBox="true"/>
          <p:nvPr/>
        </p:nvSpPr>
        <p:spPr>
          <a:xfrm rot="0">
            <a:off x="1028700" y="623654"/>
            <a:ext cx="7639007" cy="988657"/>
          </a:xfrm>
          <a:prstGeom prst="rect">
            <a:avLst/>
          </a:prstGeom>
        </p:spPr>
        <p:txBody>
          <a:bodyPr anchor="t" rtlCol="false" tIns="0" lIns="0" bIns="0" rIns="0">
            <a:spAutoFit/>
          </a:bodyPr>
          <a:lstStyle/>
          <a:p>
            <a:pPr>
              <a:lnSpc>
                <a:spcPts val="7982"/>
              </a:lnSpc>
            </a:pPr>
            <a:r>
              <a:rPr lang="en-US" sz="5701">
                <a:solidFill>
                  <a:srgbClr val="000000"/>
                </a:solidFill>
                <a:latin typeface="Roboto"/>
              </a:rPr>
              <a:t>BENIH</a:t>
            </a:r>
          </a:p>
        </p:txBody>
      </p:sp>
      <p:sp>
        <p:nvSpPr>
          <p:cNvPr name="TextBox 6" id="6"/>
          <p:cNvSpPr txBox="true"/>
          <p:nvPr/>
        </p:nvSpPr>
        <p:spPr>
          <a:xfrm rot="0">
            <a:off x="1028700" y="1822560"/>
            <a:ext cx="7639007" cy="6118225"/>
          </a:xfrm>
          <a:prstGeom prst="rect">
            <a:avLst/>
          </a:prstGeom>
        </p:spPr>
        <p:txBody>
          <a:bodyPr anchor="t" rtlCol="false" tIns="0" lIns="0" bIns="0" rIns="0">
            <a:spAutoFit/>
          </a:bodyPr>
          <a:lstStyle/>
          <a:p>
            <a:pPr>
              <a:lnSpc>
                <a:spcPts val="3499"/>
              </a:lnSpc>
            </a:pPr>
            <a:r>
              <a:rPr lang="en-US" sz="2499" spc="74">
                <a:solidFill>
                  <a:srgbClr val="000000"/>
                </a:solidFill>
                <a:latin typeface="Roboto"/>
              </a:rPr>
              <a:t>secara umum adalah istilah yang dipakai untuk bahan dasar pemeliharaan tanaman atau hewan. Istilah ini biasanya dipakai bila bahan dasar ini berukuran jauh lebih kecil daripada ukuran hasil akhirnya (dewasa). Dalam UU Sistem Budi Daya Tanaman, benih adalah tanaman atau bagian dari tanaman yang digunakan untuk mengembang biakkan tanaman tersebut. Dalam budi daya tanaman, benih dapat berupa biji maupun tumbuhan kecil hasil perkecambahan, pendederan, atau perbanyakan aseksual dan disebut juga bahan tanam. Benih atau bahan tanam yang bukan berupa biji atau yang telah disemaikan dapat disebut sebagai bibit.</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5251450"/>
            <a:ext cx="8667707" cy="5035550"/>
            <a:chOff x="0" y="0"/>
            <a:chExt cx="11556942" cy="6714067"/>
          </a:xfrm>
        </p:grpSpPr>
        <p:pic>
          <p:nvPicPr>
            <p:cNvPr name="Picture 3" id="3"/>
            <p:cNvPicPr>
              <a:picLocks noChangeAspect="true"/>
            </p:cNvPicPr>
            <p:nvPr/>
          </p:nvPicPr>
          <p:blipFill>
            <a:blip r:embed="rId2"/>
            <a:srcRect l="0" t="6441" r="0" b="6441"/>
            <a:stretch>
              <a:fillRect/>
            </a:stretch>
          </p:blipFill>
          <p:spPr>
            <a:xfrm flipH="false" flipV="false">
              <a:off x="0" y="0"/>
              <a:ext cx="11556942" cy="6714067"/>
            </a:xfrm>
            <a:prstGeom prst="rect">
              <a:avLst/>
            </a:prstGeom>
          </p:spPr>
        </p:pic>
      </p:grpSp>
      <p:sp>
        <p:nvSpPr>
          <p:cNvPr name="Freeform 4" id="4"/>
          <p:cNvSpPr/>
          <p:nvPr/>
        </p:nvSpPr>
        <p:spPr>
          <a:xfrm flipH="true" flipV="false" rot="0">
            <a:off x="11799648" y="0"/>
            <a:ext cx="6913821" cy="4114800"/>
          </a:xfrm>
          <a:custGeom>
            <a:avLst/>
            <a:gdLst/>
            <a:ahLst/>
            <a:cxnLst/>
            <a:rect r="r" b="b" t="t" l="l"/>
            <a:pathLst>
              <a:path h="4114800" w="6913821">
                <a:moveTo>
                  <a:pt x="6913821" y="0"/>
                </a:moveTo>
                <a:lnTo>
                  <a:pt x="0" y="0"/>
                </a:lnTo>
                <a:lnTo>
                  <a:pt x="0" y="4114800"/>
                </a:lnTo>
                <a:lnTo>
                  <a:pt x="6913821" y="4114800"/>
                </a:lnTo>
                <a:lnTo>
                  <a:pt x="6913821"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5" id="5"/>
          <p:cNvSpPr txBox="true"/>
          <p:nvPr/>
        </p:nvSpPr>
        <p:spPr>
          <a:xfrm rot="0">
            <a:off x="9360009" y="981075"/>
            <a:ext cx="8508680" cy="3927475"/>
          </a:xfrm>
          <a:prstGeom prst="rect">
            <a:avLst/>
          </a:prstGeom>
        </p:spPr>
        <p:txBody>
          <a:bodyPr anchor="t" rtlCol="false" tIns="0" lIns="0" bIns="0" rIns="0">
            <a:spAutoFit/>
          </a:bodyPr>
          <a:lstStyle/>
          <a:p>
            <a:pPr>
              <a:lnSpc>
                <a:spcPts val="3499"/>
              </a:lnSpc>
            </a:pPr>
            <a:r>
              <a:rPr lang="en-US" sz="2499" spc="74">
                <a:solidFill>
                  <a:srgbClr val="000000"/>
                </a:solidFill>
                <a:latin typeface="Roboto"/>
              </a:rPr>
              <a:t>MONOKOTIL </a:t>
            </a:r>
          </a:p>
          <a:p>
            <a:pPr>
              <a:lnSpc>
                <a:spcPts val="3499"/>
              </a:lnSpc>
            </a:pPr>
          </a:p>
          <a:p>
            <a:pPr>
              <a:lnSpc>
                <a:spcPts val="3499"/>
              </a:lnSpc>
            </a:pPr>
            <a:r>
              <a:rPr lang="en-US" sz="2499" spc="74">
                <a:solidFill>
                  <a:srgbClr val="000000"/>
                </a:solidFill>
                <a:latin typeface="Roboto"/>
              </a:rPr>
              <a:t>Biji monokotil adalah salah satu kelompok tumbuhan berbunga yang termasuk dalam klasifikasi tumbuhan berkeping satu atau monokotil. Istilah “monokotil” mengacu pada embrio tumbuhan ini yang hanya memiliki satu lembaga daun atau kotiledon pada bijinya.Contohnya adalah : rumput teki, kelapa, kunyit, jahe, anggrek pisang,</a:t>
            </a:r>
          </a:p>
        </p:txBody>
      </p:sp>
      <p:sp>
        <p:nvSpPr>
          <p:cNvPr name="TextBox 6" id="6"/>
          <p:cNvSpPr txBox="true"/>
          <p:nvPr/>
        </p:nvSpPr>
        <p:spPr>
          <a:xfrm rot="0">
            <a:off x="9360009" y="5520399"/>
            <a:ext cx="8115300" cy="3937000"/>
          </a:xfrm>
          <a:prstGeom prst="rect">
            <a:avLst/>
          </a:prstGeom>
        </p:spPr>
        <p:txBody>
          <a:bodyPr anchor="t" rtlCol="false" tIns="0" lIns="0" bIns="0" rIns="0">
            <a:spAutoFit/>
          </a:bodyPr>
          <a:lstStyle/>
          <a:p>
            <a:pPr algn="just">
              <a:lnSpc>
                <a:spcPts val="3500"/>
              </a:lnSpc>
            </a:pPr>
            <a:r>
              <a:rPr lang="en-US" sz="2500" spc="75">
                <a:solidFill>
                  <a:srgbClr val="000000"/>
                </a:solidFill>
                <a:latin typeface="Roboto"/>
              </a:rPr>
              <a:t>DIKOTIL </a:t>
            </a:r>
          </a:p>
          <a:p>
            <a:pPr algn="just">
              <a:lnSpc>
                <a:spcPts val="3500"/>
              </a:lnSpc>
            </a:pPr>
          </a:p>
          <a:p>
            <a:pPr algn="just">
              <a:lnSpc>
                <a:spcPts val="3500"/>
              </a:lnSpc>
            </a:pPr>
            <a:r>
              <a:rPr lang="en-US" sz="2500" spc="75">
                <a:solidFill>
                  <a:srgbClr val="000000"/>
                </a:solidFill>
                <a:latin typeface="Roboto"/>
              </a:rPr>
              <a:t>Biji dikotil adalah kelompok tumbuhan berbunga yang termasuk dalam klasifikasi tumbuhan berkeping dua atau dikotil. Istilah “dikotil” Merujuk pada embrio tumbuhan ini yang memiliki dua daun lembaga atau kotiledon pada bijinya.Contohnya : belimbing,pepaya, cempedak, sirih, tanaman karet, pohon jarak, tumbuhan kacang-kacangan, cabai.</a:t>
            </a:r>
          </a:p>
        </p:txBody>
      </p:sp>
      <p:sp>
        <p:nvSpPr>
          <p:cNvPr name="TextBox 7" id="7"/>
          <p:cNvSpPr txBox="true"/>
          <p:nvPr/>
        </p:nvSpPr>
        <p:spPr>
          <a:xfrm rot="0">
            <a:off x="514350" y="1470646"/>
            <a:ext cx="8153357" cy="2231464"/>
          </a:xfrm>
          <a:prstGeom prst="rect">
            <a:avLst/>
          </a:prstGeom>
        </p:spPr>
        <p:txBody>
          <a:bodyPr anchor="t" rtlCol="false" tIns="0" lIns="0" bIns="0" rIns="0">
            <a:spAutoFit/>
          </a:bodyPr>
          <a:lstStyle/>
          <a:p>
            <a:pPr>
              <a:lnSpc>
                <a:spcPts val="4482"/>
              </a:lnSpc>
            </a:pPr>
            <a:r>
              <a:rPr lang="en-US" sz="3201" spc="96">
                <a:solidFill>
                  <a:srgbClr val="000000"/>
                </a:solidFill>
                <a:latin typeface="Roboto"/>
              </a:rPr>
              <a:t>Jenis benih yang sering digunakan dalam metode pertanian organik berupa biji. Biji tanaman terdapat dua jenis yakni dikotil dan monokotil.</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7291190" y="7352146"/>
            <a:ext cx="1906154" cy="1906154"/>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4" id="4"/>
            <p:cNvSpPr txBox="true"/>
            <p:nvPr/>
          </p:nvSpPr>
          <p:spPr>
            <a:xfrm>
              <a:off x="76200" y="9525"/>
              <a:ext cx="660400" cy="727075"/>
            </a:xfrm>
            <a:prstGeom prst="rect">
              <a:avLst/>
            </a:prstGeom>
          </p:spPr>
          <p:txBody>
            <a:bodyPr anchor="ctr" rtlCol="false" tIns="50800" lIns="50800" bIns="50800" rIns="50800"/>
            <a:lstStyle/>
            <a:p>
              <a:pPr algn="ctr">
                <a:lnSpc>
                  <a:spcPts val="3299"/>
                </a:lnSpc>
              </a:pPr>
            </a:p>
          </p:txBody>
        </p:sp>
      </p:grpSp>
      <p:grpSp>
        <p:nvGrpSpPr>
          <p:cNvPr name="Group 5" id="5"/>
          <p:cNvGrpSpPr/>
          <p:nvPr/>
        </p:nvGrpSpPr>
        <p:grpSpPr>
          <a:xfrm rot="0">
            <a:off x="7237846" y="1028700"/>
            <a:ext cx="1906154" cy="1906154"/>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7" id="7"/>
            <p:cNvSpPr txBox="true"/>
            <p:nvPr/>
          </p:nvSpPr>
          <p:spPr>
            <a:xfrm>
              <a:off x="76200" y="9525"/>
              <a:ext cx="660400" cy="727075"/>
            </a:xfrm>
            <a:prstGeom prst="rect">
              <a:avLst/>
            </a:prstGeom>
          </p:spPr>
          <p:txBody>
            <a:bodyPr anchor="ctr" rtlCol="false" tIns="50800" lIns="50800" bIns="50800" rIns="50800"/>
            <a:lstStyle/>
            <a:p>
              <a:pPr algn="ctr">
                <a:lnSpc>
                  <a:spcPts val="3299"/>
                </a:lnSpc>
              </a:pPr>
            </a:p>
          </p:txBody>
        </p:sp>
      </p:grpSp>
      <p:grpSp>
        <p:nvGrpSpPr>
          <p:cNvPr name="Group 8" id="8"/>
          <p:cNvGrpSpPr/>
          <p:nvPr/>
        </p:nvGrpSpPr>
        <p:grpSpPr>
          <a:xfrm rot="0">
            <a:off x="7237846" y="4190423"/>
            <a:ext cx="1906154" cy="1906154"/>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10" id="10"/>
            <p:cNvSpPr txBox="true"/>
            <p:nvPr/>
          </p:nvSpPr>
          <p:spPr>
            <a:xfrm>
              <a:off x="76200" y="9525"/>
              <a:ext cx="660400" cy="727075"/>
            </a:xfrm>
            <a:prstGeom prst="rect">
              <a:avLst/>
            </a:prstGeom>
          </p:spPr>
          <p:txBody>
            <a:bodyPr anchor="ctr" rtlCol="false" tIns="50800" lIns="50800" bIns="50800" rIns="50800"/>
            <a:lstStyle/>
            <a:p>
              <a:pPr algn="ctr">
                <a:lnSpc>
                  <a:spcPts val="3299"/>
                </a:lnSpc>
              </a:pPr>
            </a:p>
          </p:txBody>
        </p:sp>
      </p:grpSp>
      <p:sp>
        <p:nvSpPr>
          <p:cNvPr name="Freeform 11" id="11"/>
          <p:cNvSpPr/>
          <p:nvPr/>
        </p:nvSpPr>
        <p:spPr>
          <a:xfrm flipH="false" flipV="false" rot="0">
            <a:off x="-522308" y="1898667"/>
            <a:ext cx="8886411" cy="5924274"/>
          </a:xfrm>
          <a:custGeom>
            <a:avLst/>
            <a:gdLst/>
            <a:ahLst/>
            <a:cxnLst/>
            <a:rect r="r" b="b" t="t" l="l"/>
            <a:pathLst>
              <a:path h="5924274" w="8886411">
                <a:moveTo>
                  <a:pt x="0" y="0"/>
                </a:moveTo>
                <a:lnTo>
                  <a:pt x="8886411" y="0"/>
                </a:lnTo>
                <a:lnTo>
                  <a:pt x="8886411" y="5924274"/>
                </a:lnTo>
                <a:lnTo>
                  <a:pt x="0" y="5924274"/>
                </a:lnTo>
                <a:lnTo>
                  <a:pt x="0" y="0"/>
                </a:lnTo>
                <a:close/>
              </a:path>
            </a:pathLst>
          </a:custGeom>
          <a:blipFill>
            <a:blip r:embed="rId2"/>
            <a:stretch>
              <a:fillRect l="0" t="0" r="0" b="0"/>
            </a:stretch>
          </a:blipFill>
        </p:spPr>
      </p:sp>
      <p:sp>
        <p:nvSpPr>
          <p:cNvPr name="Freeform 12" id="12"/>
          <p:cNvSpPr/>
          <p:nvPr/>
        </p:nvSpPr>
        <p:spPr>
          <a:xfrm flipH="false" flipV="false" rot="5400000">
            <a:off x="3810024" y="4032428"/>
            <a:ext cx="9108158" cy="2039901"/>
          </a:xfrm>
          <a:custGeom>
            <a:avLst/>
            <a:gdLst/>
            <a:ahLst/>
            <a:cxnLst/>
            <a:rect r="r" b="b" t="t" l="l"/>
            <a:pathLst>
              <a:path h="2039901" w="9108158">
                <a:moveTo>
                  <a:pt x="0" y="0"/>
                </a:moveTo>
                <a:lnTo>
                  <a:pt x="9108159" y="0"/>
                </a:lnTo>
                <a:lnTo>
                  <a:pt x="9108159" y="2039901"/>
                </a:lnTo>
                <a:lnTo>
                  <a:pt x="0" y="203990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3" id="13"/>
          <p:cNvSpPr txBox="true"/>
          <p:nvPr/>
        </p:nvSpPr>
        <p:spPr>
          <a:xfrm rot="0">
            <a:off x="-200435" y="3920174"/>
            <a:ext cx="8242665" cy="2131059"/>
          </a:xfrm>
          <a:prstGeom prst="rect">
            <a:avLst/>
          </a:prstGeom>
        </p:spPr>
        <p:txBody>
          <a:bodyPr anchor="t" rtlCol="false" tIns="0" lIns="0" bIns="0" rIns="0">
            <a:spAutoFit/>
          </a:bodyPr>
          <a:lstStyle/>
          <a:p>
            <a:pPr algn="ctr">
              <a:lnSpc>
                <a:spcPts val="8540"/>
              </a:lnSpc>
            </a:pPr>
            <a:r>
              <a:rPr lang="en-US" sz="6100">
                <a:solidFill>
                  <a:srgbClr val="FFFFFF"/>
                </a:solidFill>
                <a:latin typeface="Roboto Bold"/>
              </a:rPr>
              <a:t>BAHAN TANAMAN ORGANIK </a:t>
            </a:r>
          </a:p>
        </p:txBody>
      </p:sp>
      <p:sp>
        <p:nvSpPr>
          <p:cNvPr name="TextBox 14" id="14"/>
          <p:cNvSpPr txBox="true"/>
          <p:nvPr/>
        </p:nvSpPr>
        <p:spPr>
          <a:xfrm rot="0">
            <a:off x="9786981" y="1518804"/>
            <a:ext cx="7472319" cy="1416050"/>
          </a:xfrm>
          <a:prstGeom prst="rect">
            <a:avLst/>
          </a:prstGeom>
        </p:spPr>
        <p:txBody>
          <a:bodyPr anchor="t" rtlCol="false" tIns="0" lIns="0" bIns="0" rIns="0">
            <a:spAutoFit/>
          </a:bodyPr>
          <a:lstStyle/>
          <a:p>
            <a:pPr>
              <a:lnSpc>
                <a:spcPts val="2800"/>
              </a:lnSpc>
            </a:pPr>
            <a:r>
              <a:rPr lang="en-US" sz="2000" spc="60">
                <a:solidFill>
                  <a:srgbClr val="000000"/>
                </a:solidFill>
                <a:latin typeface="Roboto"/>
              </a:rPr>
              <a:t>Media tanam merupakan tempat untuk tanaman tumbuh dengan baik untuk menancapkan perakarannya guna menyerap nutrisi dan air sebagai bahan baku untuk pertumbuhan tanaman.</a:t>
            </a:r>
          </a:p>
        </p:txBody>
      </p:sp>
      <p:sp>
        <p:nvSpPr>
          <p:cNvPr name="TextBox 15" id="15"/>
          <p:cNvSpPr txBox="true"/>
          <p:nvPr/>
        </p:nvSpPr>
        <p:spPr>
          <a:xfrm rot="0">
            <a:off x="9786981" y="4756467"/>
            <a:ext cx="7472319" cy="1063625"/>
          </a:xfrm>
          <a:prstGeom prst="rect">
            <a:avLst/>
          </a:prstGeom>
        </p:spPr>
        <p:txBody>
          <a:bodyPr anchor="t" rtlCol="false" tIns="0" lIns="0" bIns="0" rIns="0">
            <a:spAutoFit/>
          </a:bodyPr>
          <a:lstStyle/>
          <a:p>
            <a:pPr>
              <a:lnSpc>
                <a:spcPts val="2800"/>
              </a:lnSpc>
            </a:pPr>
            <a:r>
              <a:rPr lang="en-US" sz="2000" spc="60">
                <a:solidFill>
                  <a:srgbClr val="000000"/>
                </a:solidFill>
                <a:latin typeface="Roboto"/>
              </a:rPr>
              <a:t>Pupuk merupakan tambahan nutrisi untuk pertumbuhan tanaman agar tumbuh lebih bagus dan memenuhi kebutuhan nutrisinya juga dapat mempercepat pertumbuhan tanaman </a:t>
            </a:r>
          </a:p>
        </p:txBody>
      </p:sp>
      <p:sp>
        <p:nvSpPr>
          <p:cNvPr name="TextBox 16" id="16"/>
          <p:cNvSpPr txBox="true"/>
          <p:nvPr/>
        </p:nvSpPr>
        <p:spPr>
          <a:xfrm rot="0">
            <a:off x="9786981" y="7765791"/>
            <a:ext cx="7472319" cy="1063625"/>
          </a:xfrm>
          <a:prstGeom prst="rect">
            <a:avLst/>
          </a:prstGeom>
        </p:spPr>
        <p:txBody>
          <a:bodyPr anchor="t" rtlCol="false" tIns="0" lIns="0" bIns="0" rIns="0">
            <a:spAutoFit/>
          </a:bodyPr>
          <a:lstStyle/>
          <a:p>
            <a:pPr>
              <a:lnSpc>
                <a:spcPts val="2800"/>
              </a:lnSpc>
            </a:pPr>
            <a:r>
              <a:rPr lang="en-US" sz="2000" spc="60">
                <a:solidFill>
                  <a:srgbClr val="000000"/>
                </a:solidFill>
                <a:latin typeface="Roboto"/>
              </a:rPr>
              <a:t>Pengendalian hama sangatlah penting dalam sektor pertanian supaya hasil panennya baik dan tidak sampai rugi akibat kualitas tanaman yang rusak</a:t>
            </a:r>
          </a:p>
        </p:txBody>
      </p:sp>
      <p:sp>
        <p:nvSpPr>
          <p:cNvPr name="TextBox 17" id="17"/>
          <p:cNvSpPr txBox="true"/>
          <p:nvPr/>
        </p:nvSpPr>
        <p:spPr>
          <a:xfrm rot="0">
            <a:off x="9786981" y="920692"/>
            <a:ext cx="2596385" cy="382270"/>
          </a:xfrm>
          <a:prstGeom prst="rect">
            <a:avLst/>
          </a:prstGeom>
        </p:spPr>
        <p:txBody>
          <a:bodyPr anchor="t" rtlCol="false" tIns="0" lIns="0" bIns="0" rIns="0">
            <a:spAutoFit/>
          </a:bodyPr>
          <a:lstStyle/>
          <a:p>
            <a:pPr>
              <a:lnSpc>
                <a:spcPts val="3079"/>
              </a:lnSpc>
            </a:pPr>
            <a:r>
              <a:rPr lang="en-US" sz="2199" spc="65">
                <a:solidFill>
                  <a:srgbClr val="000000"/>
                </a:solidFill>
                <a:latin typeface="Roboto"/>
              </a:rPr>
              <a:t>MEDIA TANAM </a:t>
            </a:r>
          </a:p>
        </p:txBody>
      </p:sp>
      <p:sp>
        <p:nvSpPr>
          <p:cNvPr name="TextBox 18" id="18"/>
          <p:cNvSpPr txBox="true"/>
          <p:nvPr/>
        </p:nvSpPr>
        <p:spPr>
          <a:xfrm rot="0">
            <a:off x="9786981" y="4071089"/>
            <a:ext cx="2905948" cy="382270"/>
          </a:xfrm>
          <a:prstGeom prst="rect">
            <a:avLst/>
          </a:prstGeom>
        </p:spPr>
        <p:txBody>
          <a:bodyPr anchor="t" rtlCol="false" tIns="0" lIns="0" bIns="0" rIns="0">
            <a:spAutoFit/>
          </a:bodyPr>
          <a:lstStyle/>
          <a:p>
            <a:pPr>
              <a:lnSpc>
                <a:spcPts val="3079"/>
              </a:lnSpc>
            </a:pPr>
            <a:r>
              <a:rPr lang="en-US" sz="2199" spc="65">
                <a:solidFill>
                  <a:srgbClr val="000000"/>
                </a:solidFill>
                <a:latin typeface="Roboto"/>
              </a:rPr>
              <a:t>PUPUK </a:t>
            </a:r>
          </a:p>
        </p:txBody>
      </p:sp>
      <p:sp>
        <p:nvSpPr>
          <p:cNvPr name="TextBox 19" id="19"/>
          <p:cNvSpPr txBox="true"/>
          <p:nvPr/>
        </p:nvSpPr>
        <p:spPr>
          <a:xfrm rot="0">
            <a:off x="9786981" y="7238422"/>
            <a:ext cx="3453635" cy="382270"/>
          </a:xfrm>
          <a:prstGeom prst="rect">
            <a:avLst/>
          </a:prstGeom>
        </p:spPr>
        <p:txBody>
          <a:bodyPr anchor="t" rtlCol="false" tIns="0" lIns="0" bIns="0" rIns="0">
            <a:spAutoFit/>
          </a:bodyPr>
          <a:lstStyle/>
          <a:p>
            <a:pPr>
              <a:lnSpc>
                <a:spcPts val="3079"/>
              </a:lnSpc>
            </a:pPr>
            <a:r>
              <a:rPr lang="en-US" sz="2199" spc="65">
                <a:solidFill>
                  <a:srgbClr val="000000"/>
                </a:solidFill>
                <a:latin typeface="Roboto"/>
              </a:rPr>
              <a:t>PENGENDALI HAMA</a:t>
            </a:r>
          </a:p>
        </p:txBody>
      </p:sp>
      <p:sp>
        <p:nvSpPr>
          <p:cNvPr name="TextBox 20" id="20"/>
          <p:cNvSpPr txBox="true"/>
          <p:nvPr/>
        </p:nvSpPr>
        <p:spPr>
          <a:xfrm rot="0">
            <a:off x="5889638" y="4496030"/>
            <a:ext cx="4305185" cy="779211"/>
          </a:xfrm>
          <a:prstGeom prst="rect">
            <a:avLst/>
          </a:prstGeom>
        </p:spPr>
        <p:txBody>
          <a:bodyPr anchor="t" rtlCol="false" tIns="0" lIns="0" bIns="0" rIns="0">
            <a:spAutoFit/>
          </a:bodyPr>
          <a:lstStyle/>
          <a:p>
            <a:pPr algn="ctr">
              <a:lnSpc>
                <a:spcPts val="6447"/>
              </a:lnSpc>
              <a:spcBef>
                <a:spcPct val="0"/>
              </a:spcBef>
            </a:pPr>
          </a:p>
        </p:txBody>
      </p:sp>
      <p:sp>
        <p:nvSpPr>
          <p:cNvPr name="TextBox 21" id="21"/>
          <p:cNvSpPr txBox="true"/>
          <p:nvPr/>
        </p:nvSpPr>
        <p:spPr>
          <a:xfrm rot="0">
            <a:off x="7728991" y="647700"/>
            <a:ext cx="923864" cy="2273184"/>
          </a:xfrm>
          <a:prstGeom prst="rect">
            <a:avLst/>
          </a:prstGeom>
        </p:spPr>
        <p:txBody>
          <a:bodyPr anchor="t" rtlCol="false" tIns="0" lIns="0" bIns="0" rIns="0">
            <a:spAutoFit/>
          </a:bodyPr>
          <a:lstStyle/>
          <a:p>
            <a:pPr algn="ctr">
              <a:lnSpc>
                <a:spcPts val="19019"/>
              </a:lnSpc>
              <a:spcBef>
                <a:spcPct val="0"/>
              </a:spcBef>
            </a:pPr>
            <a:r>
              <a:rPr lang="en-US" sz="12679">
                <a:solidFill>
                  <a:srgbClr val="FFFFFF"/>
                </a:solidFill>
                <a:latin typeface="Roboto Bold"/>
              </a:rPr>
              <a:t>1</a:t>
            </a:r>
          </a:p>
        </p:txBody>
      </p:sp>
      <p:sp>
        <p:nvSpPr>
          <p:cNvPr name="TextBox 22" id="22"/>
          <p:cNvSpPr txBox="true"/>
          <p:nvPr/>
        </p:nvSpPr>
        <p:spPr>
          <a:xfrm rot="0">
            <a:off x="7782336" y="3625219"/>
            <a:ext cx="923864" cy="2273184"/>
          </a:xfrm>
          <a:prstGeom prst="rect">
            <a:avLst/>
          </a:prstGeom>
        </p:spPr>
        <p:txBody>
          <a:bodyPr anchor="t" rtlCol="false" tIns="0" lIns="0" bIns="0" rIns="0">
            <a:spAutoFit/>
          </a:bodyPr>
          <a:lstStyle/>
          <a:p>
            <a:pPr algn="ctr">
              <a:lnSpc>
                <a:spcPts val="19019"/>
              </a:lnSpc>
              <a:spcBef>
                <a:spcPct val="0"/>
              </a:spcBef>
            </a:pPr>
            <a:r>
              <a:rPr lang="en-US" sz="12679">
                <a:solidFill>
                  <a:srgbClr val="FFFFFF"/>
                </a:solidFill>
                <a:latin typeface="Roboto Bold"/>
              </a:rPr>
              <a:t>2</a:t>
            </a:r>
          </a:p>
        </p:txBody>
      </p:sp>
      <p:sp>
        <p:nvSpPr>
          <p:cNvPr name="TextBox 23" id="23"/>
          <p:cNvSpPr txBox="true"/>
          <p:nvPr/>
        </p:nvSpPr>
        <p:spPr>
          <a:xfrm rot="0">
            <a:off x="7728991" y="6999086"/>
            <a:ext cx="923864" cy="2273184"/>
          </a:xfrm>
          <a:prstGeom prst="rect">
            <a:avLst/>
          </a:prstGeom>
        </p:spPr>
        <p:txBody>
          <a:bodyPr anchor="t" rtlCol="false" tIns="0" lIns="0" bIns="0" rIns="0">
            <a:spAutoFit/>
          </a:bodyPr>
          <a:lstStyle/>
          <a:p>
            <a:pPr algn="ctr">
              <a:lnSpc>
                <a:spcPts val="19019"/>
              </a:lnSpc>
              <a:spcBef>
                <a:spcPct val="0"/>
              </a:spcBef>
            </a:pPr>
            <a:r>
              <a:rPr lang="en-US" sz="12679">
                <a:solidFill>
                  <a:srgbClr val="FFFFFF"/>
                </a:solidFill>
                <a:latin typeface="Roboto Bold"/>
              </a:rPr>
              <a:t>3</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0569231" y="0"/>
            <a:ext cx="7718769" cy="6994972"/>
            <a:chOff x="0" y="0"/>
            <a:chExt cx="10291692" cy="9326629"/>
          </a:xfrm>
        </p:grpSpPr>
        <p:pic>
          <p:nvPicPr>
            <p:cNvPr name="Picture 3" id="3"/>
            <p:cNvPicPr>
              <a:picLocks noChangeAspect="true"/>
            </p:cNvPicPr>
            <p:nvPr/>
          </p:nvPicPr>
          <p:blipFill>
            <a:blip r:embed="rId2"/>
            <a:srcRect l="13447" t="0" r="13447" b="0"/>
            <a:stretch>
              <a:fillRect/>
            </a:stretch>
          </p:blipFill>
          <p:spPr>
            <a:xfrm flipH="false" flipV="false">
              <a:off x="0" y="0"/>
              <a:ext cx="10291692" cy="9326629"/>
            </a:xfrm>
            <a:prstGeom prst="rect">
              <a:avLst/>
            </a:prstGeom>
          </p:spPr>
        </p:pic>
      </p:grpSp>
      <p:grpSp>
        <p:nvGrpSpPr>
          <p:cNvPr name="Group 4" id="4"/>
          <p:cNvGrpSpPr/>
          <p:nvPr/>
        </p:nvGrpSpPr>
        <p:grpSpPr>
          <a:xfrm rot="0">
            <a:off x="10688154" y="6994972"/>
            <a:ext cx="7599846" cy="3292028"/>
            <a:chOff x="0" y="0"/>
            <a:chExt cx="2001606" cy="867036"/>
          </a:xfrm>
        </p:grpSpPr>
        <p:sp>
          <p:nvSpPr>
            <p:cNvPr name="Freeform 5" id="5"/>
            <p:cNvSpPr/>
            <p:nvPr/>
          </p:nvSpPr>
          <p:spPr>
            <a:xfrm flipH="false" flipV="false" rot="0">
              <a:off x="0" y="0"/>
              <a:ext cx="2001606" cy="867036"/>
            </a:xfrm>
            <a:custGeom>
              <a:avLst/>
              <a:gdLst/>
              <a:ahLst/>
              <a:cxnLst/>
              <a:rect r="r" b="b" t="t" l="l"/>
              <a:pathLst>
                <a:path h="867036" w="2001606">
                  <a:moveTo>
                    <a:pt x="0" y="0"/>
                  </a:moveTo>
                  <a:lnTo>
                    <a:pt x="2001606" y="0"/>
                  </a:lnTo>
                  <a:lnTo>
                    <a:pt x="2001606" y="867036"/>
                  </a:lnTo>
                  <a:lnTo>
                    <a:pt x="0" y="867036"/>
                  </a:lnTo>
                  <a:close/>
                </a:path>
              </a:pathLst>
            </a:custGeom>
            <a:solidFill>
              <a:srgbClr val="319F07"/>
            </a:solidFill>
          </p:spPr>
        </p:sp>
        <p:sp>
          <p:nvSpPr>
            <p:cNvPr name="TextBox 6" id="6"/>
            <p:cNvSpPr txBox="true"/>
            <p:nvPr/>
          </p:nvSpPr>
          <p:spPr>
            <a:xfrm>
              <a:off x="0" y="-66675"/>
              <a:ext cx="812800" cy="879475"/>
            </a:xfrm>
            <a:prstGeom prst="rect">
              <a:avLst/>
            </a:prstGeom>
          </p:spPr>
          <p:txBody>
            <a:bodyPr anchor="ctr" rtlCol="false" tIns="50800" lIns="50800" bIns="50800" rIns="50800"/>
            <a:lstStyle/>
            <a:p>
              <a:pPr algn="ctr">
                <a:lnSpc>
                  <a:spcPts val="3299"/>
                </a:lnSpc>
              </a:pPr>
            </a:p>
          </p:txBody>
        </p:sp>
      </p:grpSp>
      <p:sp>
        <p:nvSpPr>
          <p:cNvPr name="Freeform 7" id="7"/>
          <p:cNvSpPr/>
          <p:nvPr/>
        </p:nvSpPr>
        <p:spPr>
          <a:xfrm flipH="false" flipV="false" rot="0">
            <a:off x="9711400" y="6018218"/>
            <a:ext cx="1953508" cy="1953508"/>
          </a:xfrm>
          <a:custGeom>
            <a:avLst/>
            <a:gdLst/>
            <a:ahLst/>
            <a:cxnLst/>
            <a:rect r="r" b="b" t="t" l="l"/>
            <a:pathLst>
              <a:path h="1953508" w="1953508">
                <a:moveTo>
                  <a:pt x="0" y="0"/>
                </a:moveTo>
                <a:lnTo>
                  <a:pt x="1953508" y="0"/>
                </a:lnTo>
                <a:lnTo>
                  <a:pt x="1953508" y="1953508"/>
                </a:lnTo>
                <a:lnTo>
                  <a:pt x="0" y="195350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8" id="8"/>
          <p:cNvSpPr/>
          <p:nvPr/>
        </p:nvSpPr>
        <p:spPr>
          <a:xfrm flipH="false" flipV="false" rot="0">
            <a:off x="9783761" y="6128540"/>
            <a:ext cx="1732864" cy="1732864"/>
          </a:xfrm>
          <a:custGeom>
            <a:avLst/>
            <a:gdLst/>
            <a:ahLst/>
            <a:cxnLst/>
            <a:rect r="r" b="b" t="t" l="l"/>
            <a:pathLst>
              <a:path h="1732864" w="1732864">
                <a:moveTo>
                  <a:pt x="0" y="0"/>
                </a:moveTo>
                <a:lnTo>
                  <a:pt x="1732864" y="0"/>
                </a:lnTo>
                <a:lnTo>
                  <a:pt x="1732864" y="1732864"/>
                </a:lnTo>
                <a:lnTo>
                  <a:pt x="0" y="173286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9" id="9"/>
          <p:cNvSpPr txBox="true"/>
          <p:nvPr/>
        </p:nvSpPr>
        <p:spPr>
          <a:xfrm rot="0">
            <a:off x="669689" y="1388950"/>
            <a:ext cx="8833321" cy="2120900"/>
          </a:xfrm>
          <a:prstGeom prst="rect">
            <a:avLst/>
          </a:prstGeom>
        </p:spPr>
        <p:txBody>
          <a:bodyPr anchor="t" rtlCol="false" tIns="0" lIns="0" bIns="0" rIns="0">
            <a:spAutoFit/>
          </a:bodyPr>
          <a:lstStyle/>
          <a:p>
            <a:pPr>
              <a:lnSpc>
                <a:spcPts val="2800"/>
              </a:lnSpc>
            </a:pPr>
            <a:r>
              <a:rPr lang="en-US" sz="2000" spc="60">
                <a:solidFill>
                  <a:srgbClr val="000000"/>
                </a:solidFill>
                <a:latin typeface="Roboto"/>
              </a:rPr>
              <a:t>TANAH </a:t>
            </a:r>
          </a:p>
          <a:p>
            <a:pPr>
              <a:lnSpc>
                <a:spcPts val="2800"/>
              </a:lnSpc>
            </a:pPr>
            <a:r>
              <a:rPr lang="en-US" sz="2000" spc="60">
                <a:solidFill>
                  <a:srgbClr val="000000"/>
                </a:solidFill>
                <a:latin typeface="Roboto"/>
              </a:rPr>
              <a:t>Tanah (soil) sendiri memiliki banyak sekali kegunaan. Mulai dari kegiatan pembangunan infrastruktur hingga aktivitas pertanian. Da</a:t>
            </a:r>
            <a:r>
              <a:rPr lang="en-US" sz="2000" spc="60">
                <a:solidFill>
                  <a:srgbClr val="000000"/>
                </a:solidFill>
                <a:latin typeface="Roboto"/>
              </a:rPr>
              <a:t>lam bidang pertanian ada 3 jenis tanah yang baik untuk pertumbuhan tanaman yakni tanah humus, aluvia dan vulkanik</a:t>
            </a:r>
          </a:p>
          <a:p>
            <a:pPr>
              <a:lnSpc>
                <a:spcPts val="2800"/>
              </a:lnSpc>
            </a:pPr>
          </a:p>
        </p:txBody>
      </p:sp>
      <p:sp>
        <p:nvSpPr>
          <p:cNvPr name="TextBox 10" id="10"/>
          <p:cNvSpPr txBox="true"/>
          <p:nvPr/>
        </p:nvSpPr>
        <p:spPr>
          <a:xfrm rot="0">
            <a:off x="1028700" y="198280"/>
            <a:ext cx="9215994" cy="988657"/>
          </a:xfrm>
          <a:prstGeom prst="rect">
            <a:avLst/>
          </a:prstGeom>
        </p:spPr>
        <p:txBody>
          <a:bodyPr anchor="t" rtlCol="false" tIns="0" lIns="0" bIns="0" rIns="0">
            <a:spAutoFit/>
          </a:bodyPr>
          <a:lstStyle/>
          <a:p>
            <a:pPr>
              <a:lnSpc>
                <a:spcPts val="7982"/>
              </a:lnSpc>
            </a:pPr>
            <a:r>
              <a:rPr lang="en-US" sz="5701">
                <a:solidFill>
                  <a:srgbClr val="000000"/>
                </a:solidFill>
                <a:latin typeface="Roboto"/>
              </a:rPr>
              <a:t>MACAM MEDIA TANAM </a:t>
            </a:r>
          </a:p>
        </p:txBody>
      </p:sp>
      <p:sp>
        <p:nvSpPr>
          <p:cNvPr name="TextBox 11" id="11"/>
          <p:cNvSpPr txBox="true"/>
          <p:nvPr/>
        </p:nvSpPr>
        <p:spPr>
          <a:xfrm rot="0">
            <a:off x="11797376" y="7221308"/>
            <a:ext cx="6235005" cy="2791730"/>
          </a:xfrm>
          <a:prstGeom prst="rect">
            <a:avLst/>
          </a:prstGeom>
        </p:spPr>
        <p:txBody>
          <a:bodyPr anchor="t" rtlCol="false" tIns="0" lIns="0" bIns="0" rIns="0">
            <a:spAutoFit/>
          </a:bodyPr>
          <a:lstStyle/>
          <a:p>
            <a:pPr algn="ctr">
              <a:lnSpc>
                <a:spcPts val="3169"/>
              </a:lnSpc>
            </a:pPr>
            <a:r>
              <a:rPr lang="en-US" sz="2264">
                <a:solidFill>
                  <a:srgbClr val="FFFFFF"/>
                </a:solidFill>
                <a:latin typeface="Roboto Italics"/>
              </a:rPr>
              <a:t>"Dan tanah yang baik, tanaman-tanamannya tumbuh subur dengan izin Tuhan; dan tanah yang buruk, tanaman-tanamannya yang tumbuh merana. Demikianlah Kami menjelaskan berulang-ulang tanda-tanda (kebesaran Kami) bagi orang-orang yang bersyukur"</a:t>
            </a:r>
          </a:p>
          <a:p>
            <a:pPr algn="ctr">
              <a:lnSpc>
                <a:spcPts val="3169"/>
              </a:lnSpc>
            </a:pPr>
            <a:r>
              <a:rPr lang="en-US" sz="2264">
                <a:solidFill>
                  <a:srgbClr val="FFFFFF"/>
                </a:solidFill>
                <a:latin typeface="Roboto Italics"/>
              </a:rPr>
              <a:t>(Qs.Al A'raf ayat 58)</a:t>
            </a:r>
          </a:p>
        </p:txBody>
      </p:sp>
      <p:sp>
        <p:nvSpPr>
          <p:cNvPr name="TextBox 12" id="12"/>
          <p:cNvSpPr txBox="true"/>
          <p:nvPr/>
        </p:nvSpPr>
        <p:spPr>
          <a:xfrm rot="0">
            <a:off x="669689" y="3709875"/>
            <a:ext cx="8833321" cy="2120900"/>
          </a:xfrm>
          <a:prstGeom prst="rect">
            <a:avLst/>
          </a:prstGeom>
        </p:spPr>
        <p:txBody>
          <a:bodyPr anchor="t" rtlCol="false" tIns="0" lIns="0" bIns="0" rIns="0">
            <a:spAutoFit/>
          </a:bodyPr>
          <a:lstStyle/>
          <a:p>
            <a:pPr>
              <a:lnSpc>
                <a:spcPts val="2800"/>
              </a:lnSpc>
            </a:pPr>
            <a:r>
              <a:rPr lang="en-US" sz="2000" spc="60">
                <a:solidFill>
                  <a:srgbClr val="000000"/>
                </a:solidFill>
                <a:latin typeface="Roboto"/>
              </a:rPr>
              <a:t>KOMPOS </a:t>
            </a:r>
          </a:p>
          <a:p>
            <a:pPr>
              <a:lnSpc>
                <a:spcPts val="2800"/>
              </a:lnSpc>
            </a:pPr>
            <a:r>
              <a:rPr lang="en-US" sz="2000" spc="60">
                <a:solidFill>
                  <a:srgbClr val="000000"/>
                </a:solidFill>
                <a:latin typeface="Roboto"/>
              </a:rPr>
              <a:t>Kompos merupakan media tanam organik yang bahan dasarnya berasal dari proses fermentasi tanaman atau limbah organik seperti jerami, sekam, daun, rumput, dan sampah. Kelebihan media tanam kompos adalah sifatnya mampu mengembalikan kesuburan tanah melalui perbaikan sifat-sifat tanah, baik fisik, kimiawi, maupun biologis.</a:t>
            </a:r>
          </a:p>
        </p:txBody>
      </p:sp>
      <p:sp>
        <p:nvSpPr>
          <p:cNvPr name="TextBox 13" id="13"/>
          <p:cNvSpPr txBox="true"/>
          <p:nvPr/>
        </p:nvSpPr>
        <p:spPr>
          <a:xfrm rot="0">
            <a:off x="669689" y="6456564"/>
            <a:ext cx="8833321" cy="2825750"/>
          </a:xfrm>
          <a:prstGeom prst="rect">
            <a:avLst/>
          </a:prstGeom>
        </p:spPr>
        <p:txBody>
          <a:bodyPr anchor="t" rtlCol="false" tIns="0" lIns="0" bIns="0" rIns="0">
            <a:spAutoFit/>
          </a:bodyPr>
          <a:lstStyle/>
          <a:p>
            <a:pPr>
              <a:lnSpc>
                <a:spcPts val="2800"/>
              </a:lnSpc>
            </a:pPr>
            <a:r>
              <a:rPr lang="en-US" sz="2000" spc="60">
                <a:solidFill>
                  <a:srgbClr val="000000"/>
                </a:solidFill>
                <a:latin typeface="Roboto"/>
              </a:rPr>
              <a:t>PUPUK KANDANG </a:t>
            </a:r>
          </a:p>
          <a:p>
            <a:pPr>
              <a:lnSpc>
                <a:spcPts val="2800"/>
              </a:lnSpc>
            </a:pPr>
            <a:r>
              <a:rPr lang="en-US" sz="2000" spc="60">
                <a:solidFill>
                  <a:srgbClr val="000000"/>
                </a:solidFill>
                <a:latin typeface="Roboto"/>
              </a:rPr>
              <a:t>Pupuk kandang adalah pupuk yang berasal dari kotoran hewan. Hewan yang kotorannya sering digunakan untuk pupuk kandang adalah hewan yang dipelihara masyarakat, seperti kambing, sapi, domba dan ayam. Pupuk kandang banyak mengandung unsur fosfor, nitrogen dan kalium. Unsur hara mikro yang terkandung dalam pupuk kandang di antaranya kalsium, magnesium, belerangnatrium, besi, tembaga, dan molibdenum. </a:t>
            </a:r>
          </a:p>
          <a:p>
            <a:pPr>
              <a:lnSpc>
                <a:spcPts val="2800"/>
              </a:lnSpc>
            </a:pP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3898797"/>
            <a:ext cx="8425979" cy="7092744"/>
            <a:chOff x="0" y="0"/>
            <a:chExt cx="11234639" cy="9456992"/>
          </a:xfrm>
        </p:grpSpPr>
        <p:pic>
          <p:nvPicPr>
            <p:cNvPr name="Picture 3" id="3"/>
            <p:cNvPicPr>
              <a:picLocks noChangeAspect="true"/>
            </p:cNvPicPr>
            <p:nvPr/>
          </p:nvPicPr>
          <p:blipFill>
            <a:blip r:embed="rId2"/>
            <a:srcRect l="9014" t="0" r="9014" b="0"/>
            <a:stretch>
              <a:fillRect/>
            </a:stretch>
          </p:blipFill>
          <p:spPr>
            <a:xfrm flipH="false" flipV="false">
              <a:off x="0" y="0"/>
              <a:ext cx="11234639" cy="9456992"/>
            </a:xfrm>
            <a:prstGeom prst="rect">
              <a:avLst/>
            </a:prstGeom>
          </p:spPr>
        </p:pic>
      </p:grpSp>
      <p:sp>
        <p:nvSpPr>
          <p:cNvPr name="AutoShape 4" id="4"/>
          <p:cNvSpPr/>
          <p:nvPr/>
        </p:nvSpPr>
        <p:spPr>
          <a:xfrm rot="5400000">
            <a:off x="10953380" y="8112348"/>
            <a:ext cx="834026" cy="0"/>
          </a:xfrm>
          <a:prstGeom prst="line">
            <a:avLst/>
          </a:prstGeom>
          <a:ln cap="flat" w="28575">
            <a:solidFill>
              <a:srgbClr val="FFFFFF"/>
            </a:solidFill>
            <a:prstDash val="solid"/>
            <a:headEnd type="none" len="sm" w="sm"/>
            <a:tailEnd type="none" len="sm" w="sm"/>
          </a:ln>
        </p:spPr>
      </p:sp>
      <p:sp>
        <p:nvSpPr>
          <p:cNvPr name="AutoShape 5" id="5"/>
          <p:cNvSpPr/>
          <p:nvPr/>
        </p:nvSpPr>
        <p:spPr>
          <a:xfrm rot="5400000">
            <a:off x="7286255" y="8112348"/>
            <a:ext cx="834026" cy="0"/>
          </a:xfrm>
          <a:prstGeom prst="line">
            <a:avLst/>
          </a:prstGeom>
          <a:ln cap="flat" w="28575">
            <a:solidFill>
              <a:srgbClr val="FFFFFF"/>
            </a:solidFill>
            <a:prstDash val="solid"/>
            <a:headEnd type="none" len="sm" w="sm"/>
            <a:tailEnd type="none" len="sm" w="sm"/>
          </a:ln>
        </p:spPr>
      </p:sp>
      <p:sp>
        <p:nvSpPr>
          <p:cNvPr name="AutoShape 6" id="6"/>
          <p:cNvSpPr/>
          <p:nvPr/>
        </p:nvSpPr>
        <p:spPr>
          <a:xfrm rot="5400000">
            <a:off x="14511559" y="8112348"/>
            <a:ext cx="834026" cy="0"/>
          </a:xfrm>
          <a:prstGeom prst="line">
            <a:avLst/>
          </a:prstGeom>
          <a:ln cap="flat" w="28575">
            <a:solidFill>
              <a:srgbClr val="FFFFFF"/>
            </a:solidFill>
            <a:prstDash val="solid"/>
            <a:headEnd type="none" len="sm" w="sm"/>
            <a:tailEnd type="none" len="sm" w="sm"/>
          </a:ln>
        </p:spPr>
      </p:sp>
      <p:sp>
        <p:nvSpPr>
          <p:cNvPr name="Freeform 7" id="7"/>
          <p:cNvSpPr/>
          <p:nvPr/>
        </p:nvSpPr>
        <p:spPr>
          <a:xfrm flipH="true" flipV="false" rot="0">
            <a:off x="11827656" y="-216003"/>
            <a:ext cx="6913821" cy="4114800"/>
          </a:xfrm>
          <a:custGeom>
            <a:avLst/>
            <a:gdLst/>
            <a:ahLst/>
            <a:cxnLst/>
            <a:rect r="r" b="b" t="t" l="l"/>
            <a:pathLst>
              <a:path h="4114800" w="6913821">
                <a:moveTo>
                  <a:pt x="6913821" y="0"/>
                </a:moveTo>
                <a:lnTo>
                  <a:pt x="0" y="0"/>
                </a:lnTo>
                <a:lnTo>
                  <a:pt x="0" y="4114800"/>
                </a:lnTo>
                <a:lnTo>
                  <a:pt x="6913821" y="4114800"/>
                </a:lnTo>
                <a:lnTo>
                  <a:pt x="6913821"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8" id="8"/>
          <p:cNvSpPr txBox="true"/>
          <p:nvPr/>
        </p:nvSpPr>
        <p:spPr>
          <a:xfrm rot="0">
            <a:off x="522965" y="1590932"/>
            <a:ext cx="7380050" cy="2120900"/>
          </a:xfrm>
          <a:prstGeom prst="rect">
            <a:avLst/>
          </a:prstGeom>
        </p:spPr>
        <p:txBody>
          <a:bodyPr anchor="t" rtlCol="false" tIns="0" lIns="0" bIns="0" rIns="0">
            <a:spAutoFit/>
          </a:bodyPr>
          <a:lstStyle/>
          <a:p>
            <a:pPr>
              <a:lnSpc>
                <a:spcPts val="2800"/>
              </a:lnSpc>
            </a:pPr>
            <a:r>
              <a:rPr lang="en-US" sz="2000" spc="60">
                <a:solidFill>
                  <a:srgbClr val="000000"/>
                </a:solidFill>
                <a:latin typeface="Roboto"/>
              </a:rPr>
              <a:t>PUPUK PADAT</a:t>
            </a:r>
          </a:p>
          <a:p>
            <a:pPr>
              <a:lnSpc>
                <a:spcPts val="2800"/>
              </a:lnSpc>
            </a:pPr>
            <a:r>
              <a:rPr lang="en-US" sz="2000" spc="60">
                <a:solidFill>
                  <a:srgbClr val="000000"/>
                </a:solidFill>
                <a:latin typeface="Roboto"/>
              </a:rPr>
              <a:t>Pupuk organik padat adalah pupuk yang terbuat dari bahan organik dengan hasil akhir berbentuk padat. Pemakaian pupuk organik pada umumnya dengan cara ditaburkan atau dibenamkan dalam tanah tanpa perlu dilarutkan dalam air. </a:t>
            </a:r>
          </a:p>
          <a:p>
            <a:pPr>
              <a:lnSpc>
                <a:spcPts val="2800"/>
              </a:lnSpc>
            </a:pPr>
          </a:p>
        </p:txBody>
      </p:sp>
      <p:sp>
        <p:nvSpPr>
          <p:cNvPr name="TextBox 9" id="9"/>
          <p:cNvSpPr txBox="true"/>
          <p:nvPr/>
        </p:nvSpPr>
        <p:spPr>
          <a:xfrm rot="0">
            <a:off x="1028700" y="472459"/>
            <a:ext cx="7639007" cy="988657"/>
          </a:xfrm>
          <a:prstGeom prst="rect">
            <a:avLst/>
          </a:prstGeom>
        </p:spPr>
        <p:txBody>
          <a:bodyPr anchor="t" rtlCol="false" tIns="0" lIns="0" bIns="0" rIns="0">
            <a:spAutoFit/>
          </a:bodyPr>
          <a:lstStyle/>
          <a:p>
            <a:pPr>
              <a:lnSpc>
                <a:spcPts val="7982"/>
              </a:lnSpc>
            </a:pPr>
            <a:r>
              <a:rPr lang="en-US" sz="5701">
                <a:solidFill>
                  <a:srgbClr val="000000"/>
                </a:solidFill>
                <a:latin typeface="Roboto"/>
              </a:rPr>
              <a:t>MACAM PUPUK</a:t>
            </a:r>
          </a:p>
        </p:txBody>
      </p:sp>
      <p:sp>
        <p:nvSpPr>
          <p:cNvPr name="TextBox 10" id="10"/>
          <p:cNvSpPr txBox="true"/>
          <p:nvPr/>
        </p:nvSpPr>
        <p:spPr>
          <a:xfrm rot="0">
            <a:off x="9144000" y="1403966"/>
            <a:ext cx="8524780" cy="7407275"/>
          </a:xfrm>
          <a:prstGeom prst="rect">
            <a:avLst/>
          </a:prstGeom>
        </p:spPr>
        <p:txBody>
          <a:bodyPr anchor="t" rtlCol="false" tIns="0" lIns="0" bIns="0" rIns="0">
            <a:spAutoFit/>
          </a:bodyPr>
          <a:lstStyle/>
          <a:p>
            <a:pPr>
              <a:lnSpc>
                <a:spcPts val="2800"/>
              </a:lnSpc>
            </a:pPr>
            <a:r>
              <a:rPr lang="en-US" sz="2000" spc="60">
                <a:solidFill>
                  <a:srgbClr val="000000"/>
                </a:solidFill>
                <a:latin typeface="Roboto"/>
              </a:rPr>
              <a:t>PUPUK CAIR </a:t>
            </a:r>
          </a:p>
          <a:p>
            <a:pPr>
              <a:lnSpc>
                <a:spcPts val="2800"/>
              </a:lnSpc>
            </a:pPr>
            <a:r>
              <a:rPr lang="en-US" sz="2000" spc="60">
                <a:solidFill>
                  <a:srgbClr val="000000"/>
                </a:solidFill>
                <a:latin typeface="Roboto"/>
              </a:rPr>
              <a:t>Terdapat dua macam tipe pupuk organik cair yang dibuat melalui proses pengomposan. Pertama adalah pupuk organik cair yang dibuat dengan cara melarutkan pupuk organik yang telah jadi atau setengah jadi ke dalam air. Jenis pupuk yang dilarutkan bisa berupa pupuk hijau, pupuk kandang, pupuk kompos atau campuran semuanya. Pupuk organik cair semacam ini karakteristiknya tidak jauh beda dengan pupuk organik padat, hanya saja wujudnya berupa cairan. Dalam bahasa lebih mudah, kira-kira seperti teh yang dicelupkan ke dalam air lalu airnya dijadikan pupuk.</a:t>
            </a:r>
          </a:p>
          <a:p>
            <a:pPr>
              <a:lnSpc>
                <a:spcPts val="2800"/>
              </a:lnSpc>
            </a:pPr>
          </a:p>
          <a:p>
            <a:pPr>
              <a:lnSpc>
                <a:spcPts val="2800"/>
              </a:lnSpc>
            </a:pPr>
            <a:r>
              <a:rPr lang="en-US" sz="2000" spc="60">
                <a:solidFill>
                  <a:srgbClr val="000000"/>
                </a:solidFill>
                <a:latin typeface="Roboto"/>
              </a:rPr>
              <a:t>Kedua adalah pupuk organik cair yang dibuat dari bahan-bahan organik yang difermentasikan dalam kondisi anaerob dengan bantuan organisme hidup. Bahan bakunya dari material organik yang belum terkomposkan. Unsur hara yang terkandung dalam larutan pupuk cair tipe ini benar-benar berbentuk cair. Jadi larutannya lebih stabil. Bila dibiarkan tidak mengendap. Oleh karena itu, sifat dan karakteristiknya pun berbeda dengan pupuk cair yang dibuat dari pupuk padat yang dilarutkan ke dalam air. Tulisan ini bermaksud untuk membahas pupuk organik cair tipe yang kedua.</a:t>
            </a:r>
          </a:p>
          <a:p>
            <a:pPr>
              <a:lnSpc>
                <a:spcPts val="2800"/>
              </a:lnSpc>
            </a:pP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2369400" y="-352509"/>
            <a:ext cx="5918600" cy="10639509"/>
            <a:chOff x="0" y="0"/>
            <a:chExt cx="7891466" cy="14186012"/>
          </a:xfrm>
        </p:grpSpPr>
        <p:pic>
          <p:nvPicPr>
            <p:cNvPr name="Picture 3" id="3"/>
            <p:cNvPicPr>
              <a:picLocks noChangeAspect="true"/>
            </p:cNvPicPr>
            <p:nvPr/>
          </p:nvPicPr>
          <p:blipFill>
            <a:blip r:embed="rId2"/>
            <a:srcRect l="31573" t="0" r="31573" b="0"/>
            <a:stretch>
              <a:fillRect/>
            </a:stretch>
          </p:blipFill>
          <p:spPr>
            <a:xfrm flipH="false" flipV="false">
              <a:off x="0" y="0"/>
              <a:ext cx="7891466" cy="14186012"/>
            </a:xfrm>
            <a:prstGeom prst="rect">
              <a:avLst/>
            </a:prstGeom>
          </p:spPr>
        </p:pic>
      </p:grpSp>
      <p:sp>
        <p:nvSpPr>
          <p:cNvPr name="Freeform 4" id="4"/>
          <p:cNvSpPr/>
          <p:nvPr/>
        </p:nvSpPr>
        <p:spPr>
          <a:xfrm flipH="false" flipV="false" rot="0">
            <a:off x="-410877" y="6172200"/>
            <a:ext cx="6682683" cy="4114800"/>
          </a:xfrm>
          <a:custGeom>
            <a:avLst/>
            <a:gdLst/>
            <a:ahLst/>
            <a:cxnLst/>
            <a:rect r="r" b="b" t="t" l="l"/>
            <a:pathLst>
              <a:path h="4114800" w="6682683">
                <a:moveTo>
                  <a:pt x="0" y="0"/>
                </a:moveTo>
                <a:lnTo>
                  <a:pt x="6682683" y="0"/>
                </a:lnTo>
                <a:lnTo>
                  <a:pt x="6682683"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5" id="5"/>
          <p:cNvSpPr txBox="true"/>
          <p:nvPr/>
        </p:nvSpPr>
        <p:spPr>
          <a:xfrm rot="0">
            <a:off x="583419" y="375214"/>
            <a:ext cx="6321089" cy="653486"/>
          </a:xfrm>
          <a:prstGeom prst="rect">
            <a:avLst/>
          </a:prstGeom>
        </p:spPr>
        <p:txBody>
          <a:bodyPr anchor="t" rtlCol="false" tIns="0" lIns="0" bIns="0" rIns="0">
            <a:spAutoFit/>
          </a:bodyPr>
          <a:lstStyle/>
          <a:p>
            <a:pPr>
              <a:lnSpc>
                <a:spcPts val="5318"/>
              </a:lnSpc>
            </a:pPr>
            <a:r>
              <a:rPr lang="en-US" sz="3798">
                <a:solidFill>
                  <a:srgbClr val="000000"/>
                </a:solidFill>
                <a:latin typeface="Roboto"/>
              </a:rPr>
              <a:t>MACAM PENGEDALI HAMA</a:t>
            </a:r>
          </a:p>
        </p:txBody>
      </p:sp>
      <p:sp>
        <p:nvSpPr>
          <p:cNvPr name="TextBox 6" id="6"/>
          <p:cNvSpPr txBox="true"/>
          <p:nvPr/>
        </p:nvSpPr>
        <p:spPr>
          <a:xfrm rot="0">
            <a:off x="809625" y="4661087"/>
            <a:ext cx="9101023" cy="1768475"/>
          </a:xfrm>
          <a:prstGeom prst="rect">
            <a:avLst/>
          </a:prstGeom>
        </p:spPr>
        <p:txBody>
          <a:bodyPr anchor="t" rtlCol="false" tIns="0" lIns="0" bIns="0" rIns="0">
            <a:spAutoFit/>
          </a:bodyPr>
          <a:lstStyle/>
          <a:p>
            <a:pPr>
              <a:lnSpc>
                <a:spcPts val="2800"/>
              </a:lnSpc>
            </a:pPr>
            <a:r>
              <a:rPr lang="en-US" sz="2000" spc="60">
                <a:solidFill>
                  <a:srgbClr val="000000"/>
                </a:solidFill>
                <a:latin typeface="Roboto"/>
              </a:rPr>
              <a:t>FUNGISIDA </a:t>
            </a:r>
          </a:p>
          <a:p>
            <a:pPr>
              <a:lnSpc>
                <a:spcPts val="2800"/>
              </a:lnSpc>
            </a:pPr>
            <a:r>
              <a:rPr lang="en-US" sz="2000" spc="60">
                <a:solidFill>
                  <a:srgbClr val="000000"/>
                </a:solidFill>
                <a:latin typeface="Roboto"/>
              </a:rPr>
              <a:t>Fungisida alami atau fungisida organik adalah fungisida yang terbuat dari bahan-bahan alami yang banyak tersedia di alam. Fungisida ini relatif lebih aman digunakan karena tidak mengandung bahan kimia berbahaya dan mudah dibuat.</a:t>
            </a:r>
          </a:p>
        </p:txBody>
      </p:sp>
      <p:sp>
        <p:nvSpPr>
          <p:cNvPr name="TextBox 7" id="7"/>
          <p:cNvSpPr txBox="true"/>
          <p:nvPr/>
        </p:nvSpPr>
        <p:spPr>
          <a:xfrm rot="0">
            <a:off x="809625" y="1617583"/>
            <a:ext cx="9101023" cy="2462479"/>
          </a:xfrm>
          <a:prstGeom prst="rect">
            <a:avLst/>
          </a:prstGeom>
        </p:spPr>
        <p:txBody>
          <a:bodyPr anchor="t" rtlCol="false" tIns="0" lIns="0" bIns="0" rIns="0">
            <a:spAutoFit/>
          </a:bodyPr>
          <a:lstStyle/>
          <a:p>
            <a:pPr>
              <a:lnSpc>
                <a:spcPts val="2798"/>
              </a:lnSpc>
            </a:pPr>
            <a:r>
              <a:rPr lang="en-US" sz="1998" spc="59">
                <a:solidFill>
                  <a:srgbClr val="000000"/>
                </a:solidFill>
                <a:latin typeface="Roboto"/>
              </a:rPr>
              <a:t>PESTISIDA </a:t>
            </a:r>
          </a:p>
          <a:p>
            <a:pPr>
              <a:lnSpc>
                <a:spcPts val="2798"/>
              </a:lnSpc>
            </a:pPr>
            <a:r>
              <a:rPr lang="en-US" sz="1998" spc="59">
                <a:solidFill>
                  <a:srgbClr val="000000"/>
                </a:solidFill>
                <a:latin typeface="Roboto"/>
              </a:rPr>
              <a:t>Pestisida alami adalah pestisida yang terbuat dari bahan-bahan alami, dan mudah didapat. Pestisida ini berguna untuk mengendalikan hama dan penyakit tanaman tanpa mengganggu kelestarian lingkungan. Sebagai catatan, pestisida alami ini hanya digunakan bila diperlukan. Jangan menyemprotkan pestisida alami ini bila tidak terdapat hama pada tanaman kita. Biarkan tanaman itu sendiri menangkal hama secara alami. </a:t>
            </a:r>
          </a:p>
        </p:txBody>
      </p:sp>
      <p:sp>
        <p:nvSpPr>
          <p:cNvPr name="TextBox 8" id="8"/>
          <p:cNvSpPr txBox="true"/>
          <p:nvPr/>
        </p:nvSpPr>
        <p:spPr>
          <a:xfrm rot="0">
            <a:off x="809625" y="7137400"/>
            <a:ext cx="9101023" cy="1768475"/>
          </a:xfrm>
          <a:prstGeom prst="rect">
            <a:avLst/>
          </a:prstGeom>
        </p:spPr>
        <p:txBody>
          <a:bodyPr anchor="t" rtlCol="false" tIns="0" lIns="0" bIns="0" rIns="0">
            <a:spAutoFit/>
          </a:bodyPr>
          <a:lstStyle/>
          <a:p>
            <a:pPr>
              <a:lnSpc>
                <a:spcPts val="2800"/>
              </a:lnSpc>
            </a:pPr>
            <a:r>
              <a:rPr lang="en-US" sz="2000" spc="60">
                <a:solidFill>
                  <a:srgbClr val="000000"/>
                </a:solidFill>
                <a:latin typeface="Roboto"/>
              </a:rPr>
              <a:t>REFUGIA</a:t>
            </a:r>
          </a:p>
          <a:p>
            <a:pPr>
              <a:lnSpc>
                <a:spcPts val="2800"/>
              </a:lnSpc>
            </a:pPr>
            <a:r>
              <a:rPr lang="en-US" sz="2000" spc="60">
                <a:solidFill>
                  <a:srgbClr val="000000"/>
                </a:solidFill>
                <a:latin typeface="Roboto"/>
              </a:rPr>
              <a:t>Refugia adalah berbagai jenis tumbuhan atau tanaman yang dapat mengundang dan menyediakan musuh alami seperti predator dan parasitoid sebagai mikrohabitanya dengan harapan dapat mengendalikan Organisme Pengganggu Tanaman (OPT) secara alami.</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6666" r="0" b="-16666"/>
            </a:stretch>
          </a:blipFill>
        </p:spPr>
      </p:sp>
      <p:sp>
        <p:nvSpPr>
          <p:cNvPr name="Freeform 3" id="3"/>
          <p:cNvSpPr/>
          <p:nvPr/>
        </p:nvSpPr>
        <p:spPr>
          <a:xfrm flipH="false" flipV="false" rot="1185606">
            <a:off x="-3720488" y="-3684489"/>
            <a:ext cx="13629857" cy="13059881"/>
          </a:xfrm>
          <a:custGeom>
            <a:avLst/>
            <a:gdLst/>
            <a:ahLst/>
            <a:cxnLst/>
            <a:rect r="r" b="b" t="t" l="l"/>
            <a:pathLst>
              <a:path h="13059881" w="13629857">
                <a:moveTo>
                  <a:pt x="0" y="0"/>
                </a:moveTo>
                <a:lnTo>
                  <a:pt x="13629857" y="0"/>
                </a:lnTo>
                <a:lnTo>
                  <a:pt x="13629857" y="13059881"/>
                </a:lnTo>
                <a:lnTo>
                  <a:pt x="0" y="1305988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1185606">
            <a:off x="-3764063" y="-3741639"/>
            <a:ext cx="13629857" cy="13059881"/>
          </a:xfrm>
          <a:custGeom>
            <a:avLst/>
            <a:gdLst/>
            <a:ahLst/>
            <a:cxnLst/>
            <a:rect r="r" b="b" t="t" l="l"/>
            <a:pathLst>
              <a:path h="13059881" w="13629857">
                <a:moveTo>
                  <a:pt x="0" y="0"/>
                </a:moveTo>
                <a:lnTo>
                  <a:pt x="13629857" y="0"/>
                </a:lnTo>
                <a:lnTo>
                  <a:pt x="13629857" y="13059881"/>
                </a:lnTo>
                <a:lnTo>
                  <a:pt x="0" y="1305988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5" id="5"/>
          <p:cNvSpPr txBox="true"/>
          <p:nvPr/>
        </p:nvSpPr>
        <p:spPr>
          <a:xfrm rot="0">
            <a:off x="6924976" y="7042096"/>
            <a:ext cx="10334324" cy="1534487"/>
          </a:xfrm>
          <a:prstGeom prst="rect">
            <a:avLst/>
          </a:prstGeom>
        </p:spPr>
        <p:txBody>
          <a:bodyPr anchor="t" rtlCol="false" tIns="0" lIns="0" bIns="0" rIns="0">
            <a:spAutoFit/>
          </a:bodyPr>
          <a:lstStyle/>
          <a:p>
            <a:pPr algn="r">
              <a:lnSpc>
                <a:spcPts val="11641"/>
              </a:lnSpc>
            </a:pPr>
            <a:r>
              <a:rPr lang="en-US" sz="11193" spc="1040">
                <a:solidFill>
                  <a:srgbClr val="FFFFFF"/>
                </a:solidFill>
                <a:latin typeface="Raleway Bold"/>
              </a:rPr>
              <a:t>THANK YOU</a:t>
            </a:r>
          </a:p>
        </p:txBody>
      </p:sp>
      <p:sp>
        <p:nvSpPr>
          <p:cNvPr name="TextBox 6" id="6"/>
          <p:cNvSpPr txBox="true"/>
          <p:nvPr/>
        </p:nvSpPr>
        <p:spPr>
          <a:xfrm rot="0">
            <a:off x="6924976" y="8775420"/>
            <a:ext cx="10334324" cy="482880"/>
          </a:xfrm>
          <a:prstGeom prst="rect">
            <a:avLst/>
          </a:prstGeom>
        </p:spPr>
        <p:txBody>
          <a:bodyPr anchor="t" rtlCol="false" tIns="0" lIns="0" bIns="0" rIns="0">
            <a:spAutoFit/>
          </a:bodyPr>
          <a:lstStyle/>
          <a:p>
            <a:pPr algn="r">
              <a:lnSpc>
                <a:spcPts val="3830"/>
              </a:lnSpc>
            </a:pPr>
            <a:r>
              <a:rPr lang="en-US" sz="2736" spc="314">
                <a:solidFill>
                  <a:srgbClr val="FFFFFF"/>
                </a:solidFill>
                <a:latin typeface="Raleway Bold"/>
              </a:rPr>
              <a:t>AGROTEKNOLOGI UMSIDA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DAFtHO5rFXc</dc:identifier>
  <dcterms:modified xsi:type="dcterms:W3CDTF">2011-08-01T06:04:30Z</dcterms:modified>
  <cp:revision>1</cp:revision>
  <dc:title>benih dan bahan tanaman organik</dc:title>
</cp:coreProperties>
</file>