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72" r:id="rId6"/>
    <p:sldId id="269" r:id="rId7"/>
    <p:sldId id="281" r:id="rId8"/>
    <p:sldId id="282" r:id="rId9"/>
    <p:sldId id="268" r:id="rId10"/>
    <p:sldId id="262" r:id="rId11"/>
    <p:sldId id="283" r:id="rId12"/>
    <p:sldId id="274" r:id="rId13"/>
    <p:sldId id="276" r:id="rId14"/>
    <p:sldId id="278" r:id="rId15"/>
    <p:sldId id="284" r:id="rId16"/>
    <p:sldId id="285" r:id="rId17"/>
    <p:sldId id="289" r:id="rId18"/>
    <p:sldId id="288" r:id="rId19"/>
    <p:sldId id="286" r:id="rId20"/>
    <p:sldId id="295" r:id="rId21"/>
    <p:sldId id="294" r:id="rId22"/>
    <p:sldId id="293" r:id="rId23"/>
    <p:sldId id="298" r:id="rId24"/>
    <p:sldId id="297" r:id="rId25"/>
    <p:sldId id="296" r:id="rId26"/>
    <p:sldId id="300" r:id="rId27"/>
    <p:sldId id="303" r:id="rId28"/>
    <p:sldId id="304" r:id="rId29"/>
    <p:sldId id="306" r:id="rId30"/>
    <p:sldId id="312" r:id="rId31"/>
    <p:sldId id="311" r:id="rId32"/>
    <p:sldId id="310" r:id="rId33"/>
    <p:sldId id="308" r:id="rId34"/>
    <p:sldId id="316" r:id="rId35"/>
    <p:sldId id="315" r:id="rId36"/>
    <p:sldId id="31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2" autoAdjust="0"/>
    <p:restoredTop sz="94660"/>
  </p:normalViewPr>
  <p:slideViewPr>
    <p:cSldViewPr snapToGrid="0">
      <p:cViewPr varScale="1">
        <p:scale>
          <a:sx n="59" d="100"/>
          <a:sy n="59"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213A5C-438E-413C-82C7-FE573614C1D9}" type="datetimeFigureOut">
              <a:rPr lang="en-ID" smtClean="0"/>
              <a:t>16/12/2024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284279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13A5C-438E-413C-82C7-FE573614C1D9}" type="datetimeFigureOut">
              <a:rPr lang="en-ID" smtClean="0"/>
              <a:t>16/12/2024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333779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13A5C-438E-413C-82C7-FE573614C1D9}" type="datetimeFigureOut">
              <a:rPr lang="en-ID" smtClean="0"/>
              <a:t>16/12/2024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77340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13A5C-438E-413C-82C7-FE573614C1D9}" type="datetimeFigureOut">
              <a:rPr lang="en-ID" smtClean="0"/>
              <a:t>16/12/2024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377815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13A5C-438E-413C-82C7-FE573614C1D9}" type="datetimeFigureOut">
              <a:rPr lang="en-ID" smtClean="0"/>
              <a:t>16/12/2024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13552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213A5C-438E-413C-82C7-FE573614C1D9}" type="datetimeFigureOut">
              <a:rPr lang="en-ID" smtClean="0"/>
              <a:t>16/12/2024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62111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13A5C-438E-413C-82C7-FE573614C1D9}" type="datetimeFigureOut">
              <a:rPr lang="en-ID" smtClean="0"/>
              <a:t>16/12/2024</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40870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213A5C-438E-413C-82C7-FE573614C1D9}" type="datetimeFigureOut">
              <a:rPr lang="en-ID" smtClean="0"/>
              <a:t>16/12/2024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193712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13A5C-438E-413C-82C7-FE573614C1D9}" type="datetimeFigureOut">
              <a:rPr lang="en-ID" smtClean="0"/>
              <a:t>16/12/2024</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121903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13A5C-438E-413C-82C7-FE573614C1D9}" type="datetimeFigureOut">
              <a:rPr lang="en-ID" smtClean="0"/>
              <a:t>16/12/2024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338243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13A5C-438E-413C-82C7-FE573614C1D9}" type="datetimeFigureOut">
              <a:rPr lang="en-ID" smtClean="0"/>
              <a:t>16/12/2024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F6CA227-A3D5-4ECF-9A36-6C650113723D}" type="slidenum">
              <a:rPr lang="en-ID" smtClean="0"/>
              <a:t>‹#›</a:t>
            </a:fld>
            <a:endParaRPr lang="en-ID"/>
          </a:p>
        </p:txBody>
      </p:sp>
    </p:spTree>
    <p:extLst>
      <p:ext uri="{BB962C8B-B14F-4D97-AF65-F5344CB8AC3E}">
        <p14:creationId xmlns:p14="http://schemas.microsoft.com/office/powerpoint/2010/main" val="49814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3A5C-438E-413C-82C7-FE573614C1D9}" type="datetimeFigureOut">
              <a:rPr lang="en-ID" smtClean="0"/>
              <a:t>16/12/2024</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CA227-A3D5-4ECF-9A36-6C650113723D}" type="slidenum">
              <a:rPr lang="en-ID" smtClean="0"/>
              <a:t>‹#›</a:t>
            </a:fld>
            <a:endParaRPr lang="en-ID"/>
          </a:p>
        </p:txBody>
      </p:sp>
    </p:spTree>
    <p:extLst>
      <p:ext uri="{BB962C8B-B14F-4D97-AF65-F5344CB8AC3E}">
        <p14:creationId xmlns:p14="http://schemas.microsoft.com/office/powerpoint/2010/main" val="1216607315"/>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ticon.co.id/faktor-penentu-gedung-aman-digunaka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image" Target="../media/image13.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1A9-E43C-A19B-11D0-150BA445D9C4}"/>
              </a:ext>
            </a:extLst>
          </p:cNvPr>
          <p:cNvSpPr>
            <a:spLocks noGrp="1"/>
          </p:cNvSpPr>
          <p:nvPr>
            <p:ph type="ctrTitle"/>
          </p:nvPr>
        </p:nvSpPr>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0" lang="en-US" sz="5400" b="0" i="1" u="none" strike="noStrike" kern="1200" cap="none" spc="0" normalizeH="0" baseline="0" noProof="0">
                <a:ln>
                  <a:noFill/>
                </a:ln>
                <a:solidFill>
                  <a:prstClr val="white"/>
                </a:solidFill>
                <a:effectLst/>
                <a:uLnTx/>
                <a:uFillTx/>
                <a:latin typeface="Calibri" panose="020F0502020204030204"/>
                <a:ea typeface="+mn-ea"/>
                <a:cs typeface="+mn-cs"/>
              </a:rPr>
              <a:t>CORE , LIFT &amp; TANGGA</a:t>
            </a:r>
            <a:br>
              <a:rPr kumimoji="0" lang="en-US" sz="5400" b="0" i="1"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5400" b="0" i="1" u="none" strike="noStrike" kern="1200" cap="none" spc="0" normalizeH="0" baseline="0" noProof="0">
                <a:ln>
                  <a:noFill/>
                </a:ln>
                <a:solidFill>
                  <a:prstClr val="white"/>
                </a:solidFill>
                <a:effectLst/>
                <a:uLnTx/>
                <a:uFillTx/>
                <a:latin typeface="Calibri" panose="020F0502020204030204"/>
                <a:ea typeface="+mn-ea"/>
                <a:cs typeface="+mn-cs"/>
              </a:rPr>
              <a:t>DARURAT</a:t>
            </a:r>
            <a:br>
              <a:rPr kumimoji="0" lang="en-ID" sz="5400" b="0" i="1" u="none" strike="noStrike" kern="1200" cap="none" spc="0" normalizeH="0" baseline="0" noProof="0">
                <a:ln>
                  <a:noFill/>
                </a:ln>
                <a:solidFill>
                  <a:prstClr val="white"/>
                </a:solidFill>
                <a:effectLst/>
                <a:uLnTx/>
                <a:uFillTx/>
                <a:latin typeface="Calibri" panose="020F0502020204030204"/>
                <a:ea typeface="+mn-ea"/>
                <a:cs typeface="+mn-cs"/>
              </a:rPr>
            </a:br>
            <a:endParaRPr lang="en-ID"/>
          </a:p>
        </p:txBody>
      </p:sp>
      <p:sp>
        <p:nvSpPr>
          <p:cNvPr id="3" name="Subtitle 2">
            <a:extLst>
              <a:ext uri="{FF2B5EF4-FFF2-40B4-BE49-F238E27FC236}">
                <a16:creationId xmlns:a16="http://schemas.microsoft.com/office/drawing/2014/main" id="{27A9309C-EDFD-DD1C-F08F-1541A99A034D}"/>
              </a:ext>
            </a:extLst>
          </p:cNvPr>
          <p:cNvSpPr>
            <a:spLocks noGrp="1"/>
          </p:cNvSpPr>
          <p:nvPr>
            <p:ph type="subTitle" idx="1"/>
          </p:nvPr>
        </p:nvSpPr>
        <p:spPr>
          <a:xfrm>
            <a:off x="3810000" y="3830638"/>
            <a:ext cx="4572000" cy="1211262"/>
          </a:xfrm>
        </p:spPr>
        <p:txBody>
          <a:bodyPr>
            <a:normAutofit/>
          </a:bodyPr>
          <a:lstStyle/>
          <a:p>
            <a:r>
              <a:rPr lang="en-US" sz="5400" i="1"/>
              <a:t>Pertemuan 14</a:t>
            </a:r>
            <a:endParaRPr lang="en-ID" sz="5400" i="1"/>
          </a:p>
        </p:txBody>
      </p:sp>
    </p:spTree>
    <p:extLst>
      <p:ext uri="{BB962C8B-B14F-4D97-AF65-F5344CB8AC3E}">
        <p14:creationId xmlns:p14="http://schemas.microsoft.com/office/powerpoint/2010/main" val="97462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4297-951C-0AD7-BF7B-8C84D81F9B1F}"/>
              </a:ext>
            </a:extLst>
          </p:cNvPr>
          <p:cNvSpPr>
            <a:spLocks noGrp="1"/>
          </p:cNvSpPr>
          <p:nvPr>
            <p:ph type="title"/>
          </p:nvPr>
        </p:nvSpPr>
        <p:spPr/>
        <p:txBody>
          <a:bodyPr/>
          <a:lstStyle/>
          <a:p>
            <a:pPr algn="ctr"/>
            <a:r>
              <a:rPr lang="en-US" b="1"/>
              <a:t>Fungsi Struktural Core</a:t>
            </a:r>
            <a:endParaRPr lang="en-ID" b="1"/>
          </a:p>
        </p:txBody>
      </p:sp>
      <p:pic>
        <p:nvPicPr>
          <p:cNvPr id="5" name="Content Placeholder 4">
            <a:extLst>
              <a:ext uri="{FF2B5EF4-FFF2-40B4-BE49-F238E27FC236}">
                <a16:creationId xmlns:a16="http://schemas.microsoft.com/office/drawing/2014/main" id="{8B7C6E0C-42C4-0150-8E98-3162214D7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331" y="1825625"/>
            <a:ext cx="6154378" cy="4351338"/>
          </a:xfrm>
        </p:spPr>
      </p:pic>
      <p:sp>
        <p:nvSpPr>
          <p:cNvPr id="3" name="Title 1">
            <a:extLst>
              <a:ext uri="{FF2B5EF4-FFF2-40B4-BE49-F238E27FC236}">
                <a16:creationId xmlns:a16="http://schemas.microsoft.com/office/drawing/2014/main" id="{B71FDEB3-C5A8-4BD0-8793-61F98B0F92D2}"/>
              </a:ext>
            </a:extLst>
          </p:cNvPr>
          <p:cNvSpPr txBox="1">
            <a:spLocks/>
          </p:cNvSpPr>
          <p:nvPr/>
        </p:nvSpPr>
        <p:spPr>
          <a:xfrm>
            <a:off x="8351520" y="2117725"/>
            <a:ext cx="3002280" cy="65595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US"/>
              <a:t>Kekakuan</a:t>
            </a:r>
            <a:endParaRPr lang="en-ID"/>
          </a:p>
        </p:txBody>
      </p:sp>
      <p:sp>
        <p:nvSpPr>
          <p:cNvPr id="4" name="Title 1">
            <a:extLst>
              <a:ext uri="{FF2B5EF4-FFF2-40B4-BE49-F238E27FC236}">
                <a16:creationId xmlns:a16="http://schemas.microsoft.com/office/drawing/2014/main" id="{517E3EC8-86F7-EC01-322E-9B333DAF8CA2}"/>
              </a:ext>
            </a:extLst>
          </p:cNvPr>
          <p:cNvSpPr txBox="1">
            <a:spLocks/>
          </p:cNvSpPr>
          <p:nvPr/>
        </p:nvSpPr>
        <p:spPr>
          <a:xfrm>
            <a:off x="8351520" y="3200717"/>
            <a:ext cx="3002280" cy="65595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US"/>
              <a:t>Kestabilan</a:t>
            </a:r>
            <a:endParaRPr lang="en-ID"/>
          </a:p>
        </p:txBody>
      </p:sp>
      <p:sp>
        <p:nvSpPr>
          <p:cNvPr id="6" name="Title 1">
            <a:extLst>
              <a:ext uri="{FF2B5EF4-FFF2-40B4-BE49-F238E27FC236}">
                <a16:creationId xmlns:a16="http://schemas.microsoft.com/office/drawing/2014/main" id="{CB12B221-2F14-50DD-59C7-A957C511F04D}"/>
              </a:ext>
            </a:extLst>
          </p:cNvPr>
          <p:cNvSpPr txBox="1">
            <a:spLocks/>
          </p:cNvSpPr>
          <p:nvPr/>
        </p:nvSpPr>
        <p:spPr>
          <a:xfrm>
            <a:off x="8343900" y="4283709"/>
            <a:ext cx="3002280" cy="65595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US"/>
              <a:t>Kekuatan</a:t>
            </a:r>
            <a:endParaRPr lang="en-ID"/>
          </a:p>
        </p:txBody>
      </p:sp>
    </p:spTree>
    <p:extLst>
      <p:ext uri="{BB962C8B-B14F-4D97-AF65-F5344CB8AC3E}">
        <p14:creationId xmlns:p14="http://schemas.microsoft.com/office/powerpoint/2010/main" val="397704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44F3-ED4C-8A6F-E79F-7E99074691EA}"/>
              </a:ext>
            </a:extLst>
          </p:cNvPr>
          <p:cNvSpPr>
            <a:spLocks noGrp="1"/>
          </p:cNvSpPr>
          <p:nvPr>
            <p:ph type="title"/>
          </p:nvPr>
        </p:nvSpPr>
        <p:spPr/>
        <p:txBody>
          <a:bodyPr/>
          <a:lstStyle/>
          <a:p>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                      Fungsi Struktural Core</a:t>
            </a:r>
            <a:endParaRPr lang="en-ID"/>
          </a:p>
        </p:txBody>
      </p:sp>
      <p:pic>
        <p:nvPicPr>
          <p:cNvPr id="5" name="Content Placeholder 4">
            <a:extLst>
              <a:ext uri="{FF2B5EF4-FFF2-40B4-BE49-F238E27FC236}">
                <a16:creationId xmlns:a16="http://schemas.microsoft.com/office/drawing/2014/main" id="{E4F0AB86-7BA2-5AFB-C0B8-17C582CF5D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811" y="1825625"/>
            <a:ext cx="6154378" cy="4351338"/>
          </a:xfrm>
        </p:spPr>
      </p:pic>
    </p:spTree>
    <p:extLst>
      <p:ext uri="{BB962C8B-B14F-4D97-AF65-F5344CB8AC3E}">
        <p14:creationId xmlns:p14="http://schemas.microsoft.com/office/powerpoint/2010/main" val="382135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4D66-9C98-557F-5227-03640B4EAE1D}"/>
              </a:ext>
            </a:extLst>
          </p:cNvPr>
          <p:cNvSpPr>
            <a:spLocks noGrp="1"/>
          </p:cNvSpPr>
          <p:nvPr>
            <p:ph type="title"/>
          </p:nvPr>
        </p:nvSpPr>
        <p:spPr/>
        <p:txBody>
          <a:bodyPr/>
          <a:lstStyle/>
          <a:p>
            <a:pPr algn="ctr"/>
            <a:r>
              <a:rPr lang="en-US"/>
              <a:t>Jumlah Inti Bangunan Core</a:t>
            </a:r>
            <a:endParaRPr lang="en-ID"/>
          </a:p>
        </p:txBody>
      </p:sp>
      <p:pic>
        <p:nvPicPr>
          <p:cNvPr id="5" name="Content Placeholder 4">
            <a:extLst>
              <a:ext uri="{FF2B5EF4-FFF2-40B4-BE49-F238E27FC236}">
                <a16:creationId xmlns:a16="http://schemas.microsoft.com/office/drawing/2014/main" id="{6B2BECFD-D1BF-9ED0-5675-F88E664166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811" y="1825625"/>
            <a:ext cx="6154378" cy="4351338"/>
          </a:xfrm>
        </p:spPr>
      </p:pic>
    </p:spTree>
    <p:extLst>
      <p:ext uri="{BB962C8B-B14F-4D97-AF65-F5344CB8AC3E}">
        <p14:creationId xmlns:p14="http://schemas.microsoft.com/office/powerpoint/2010/main" val="283291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B2DA7C-7508-394F-1AF0-AB037BA07D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179"/>
          <a:stretch/>
        </p:blipFill>
        <p:spPr>
          <a:xfrm>
            <a:off x="654028" y="1901825"/>
            <a:ext cx="5835629" cy="4351338"/>
          </a:xfrm>
        </p:spPr>
      </p:pic>
      <p:sp>
        <p:nvSpPr>
          <p:cNvPr id="4" name="Title 3">
            <a:extLst>
              <a:ext uri="{FF2B5EF4-FFF2-40B4-BE49-F238E27FC236}">
                <a16:creationId xmlns:a16="http://schemas.microsoft.com/office/drawing/2014/main" id="{D8BA400B-5AD2-E167-1CD3-20499F04B2A7}"/>
              </a:ext>
            </a:extLst>
          </p:cNvPr>
          <p:cNvSpPr>
            <a:spLocks noGrp="1"/>
          </p:cNvSpPr>
          <p:nvPr>
            <p:ph type="title"/>
          </p:nvPr>
        </p:nvSpPr>
        <p:spPr/>
        <p:txBody>
          <a:bodyPr/>
          <a:lstStyle/>
          <a:p>
            <a:pPr algn="ctr"/>
            <a:r>
              <a:rPr lang="en-US"/>
              <a:t>Contoh Bentuk Core</a:t>
            </a:r>
            <a:endParaRPr lang="en-ID"/>
          </a:p>
        </p:txBody>
      </p:sp>
      <p:pic>
        <p:nvPicPr>
          <p:cNvPr id="6" name="Content Placeholder 4">
            <a:extLst>
              <a:ext uri="{FF2B5EF4-FFF2-40B4-BE49-F238E27FC236}">
                <a16:creationId xmlns:a16="http://schemas.microsoft.com/office/drawing/2014/main" id="{8D11D882-B739-E4B0-B4F0-3AD17DA395AD}"/>
              </a:ext>
            </a:extLst>
          </p:cNvPr>
          <p:cNvPicPr>
            <a:picLocks noChangeAspect="1"/>
          </p:cNvPicPr>
          <p:nvPr/>
        </p:nvPicPr>
        <p:blipFill>
          <a:blip r:embed="rId3">
            <a:extLst>
              <a:ext uri="{28A0092B-C50C-407E-A947-70E740481C1C}">
                <a14:useLocalDpi xmlns:a14="http://schemas.microsoft.com/office/drawing/2010/main" val="0"/>
              </a:ext>
            </a:extLst>
          </a:blip>
          <a:srcRect r="5179"/>
          <a:stretch/>
        </p:blipFill>
        <p:spPr>
          <a:xfrm>
            <a:off x="5702343" y="1901825"/>
            <a:ext cx="5835629" cy="4351338"/>
          </a:xfrm>
          <a:prstGeom prst="rect">
            <a:avLst/>
          </a:prstGeom>
        </p:spPr>
      </p:pic>
    </p:spTree>
    <p:extLst>
      <p:ext uri="{BB962C8B-B14F-4D97-AF65-F5344CB8AC3E}">
        <p14:creationId xmlns:p14="http://schemas.microsoft.com/office/powerpoint/2010/main" val="85173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BA56-8FBC-BE34-DAE5-83EA16DFDD7C}"/>
              </a:ext>
            </a:extLst>
          </p:cNvPr>
          <p:cNvSpPr>
            <a:spLocks noGrp="1"/>
          </p:cNvSpPr>
          <p:nvPr>
            <p:ph type="title"/>
          </p:nvPr>
        </p:nvSpPr>
        <p:spPr>
          <a:xfrm>
            <a:off x="838200" y="681037"/>
            <a:ext cx="10515600" cy="583883"/>
          </a:xfrm>
        </p:spPr>
        <p:txBody>
          <a:bodyPr>
            <a:normAutofit fontScale="90000"/>
          </a:bodyPr>
          <a:lstStyle/>
          <a:p>
            <a:r>
              <a:rPr lang="en-US"/>
              <a:t>Bentuk Core</a:t>
            </a:r>
            <a:endParaRPr lang="en-ID"/>
          </a:p>
        </p:txBody>
      </p:sp>
      <p:sp>
        <p:nvSpPr>
          <p:cNvPr id="4" name="Content Placeholder 3">
            <a:extLst>
              <a:ext uri="{FF2B5EF4-FFF2-40B4-BE49-F238E27FC236}">
                <a16:creationId xmlns:a16="http://schemas.microsoft.com/office/drawing/2014/main" id="{33DBEDF0-B246-D024-5D92-DD34CE42C950}"/>
              </a:ext>
            </a:extLst>
          </p:cNvPr>
          <p:cNvSpPr>
            <a:spLocks noGrp="1"/>
          </p:cNvSpPr>
          <p:nvPr>
            <p:ph idx="1"/>
          </p:nvPr>
        </p:nvSpPr>
        <p:spPr>
          <a:xfrm>
            <a:off x="617220" y="1508760"/>
            <a:ext cx="3629025" cy="4668203"/>
          </a:xfrm>
          <a:solidFill>
            <a:schemeClr val="bg1">
              <a:lumMod val="75000"/>
              <a:lumOff val="25000"/>
            </a:schemeClr>
          </a:solidFill>
        </p:spPr>
        <p:txBody>
          <a:bodyPr>
            <a:normAutofit/>
          </a:bodyPr>
          <a:lstStyle/>
          <a:p>
            <a:r>
              <a:rPr lang="en-ID" sz="2400"/>
              <a:t>Bentuk burung sangkar banyak di gunakan untuk bangunan perkantoran dengan koridor mengelilngi inti bangunan</a:t>
            </a:r>
          </a:p>
        </p:txBody>
      </p:sp>
      <p:pic>
        <p:nvPicPr>
          <p:cNvPr id="7" name="Picture 6">
            <a:extLst>
              <a:ext uri="{FF2B5EF4-FFF2-40B4-BE49-F238E27FC236}">
                <a16:creationId xmlns:a16="http://schemas.microsoft.com/office/drawing/2014/main" id="{025BF876-F53A-E048-14B5-4E33E2A8A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3605054"/>
            <a:ext cx="3048000" cy="2085975"/>
          </a:xfrm>
          <a:prstGeom prst="rect">
            <a:avLst/>
          </a:prstGeom>
        </p:spPr>
      </p:pic>
      <p:sp>
        <p:nvSpPr>
          <p:cNvPr id="8" name="Content Placeholder 3">
            <a:extLst>
              <a:ext uri="{FF2B5EF4-FFF2-40B4-BE49-F238E27FC236}">
                <a16:creationId xmlns:a16="http://schemas.microsoft.com/office/drawing/2014/main" id="{8AA79B81-5C91-314A-087F-DF24188F7156}"/>
              </a:ext>
            </a:extLst>
          </p:cNvPr>
          <p:cNvSpPr txBox="1">
            <a:spLocks/>
          </p:cNvSpPr>
          <p:nvPr/>
        </p:nvSpPr>
        <p:spPr>
          <a:xfrm>
            <a:off x="4430078" y="1508760"/>
            <a:ext cx="3515679" cy="4668203"/>
          </a:xfrm>
          <a:prstGeom prst="rect">
            <a:avLst/>
          </a:prstGeom>
          <a:solidFill>
            <a:schemeClr val="bg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ID" sz="2400" b="1">
              <a:effectLst/>
            </a:endParaRPr>
          </a:p>
          <a:p>
            <a:pPr algn="l"/>
            <a:endParaRPr lang="en-ID" sz="2400" b="1"/>
          </a:p>
          <a:p>
            <a:pPr algn="l"/>
            <a:r>
              <a:rPr lang="en-ID" sz="2400" b="1">
                <a:effectLst/>
              </a:rPr>
              <a:t>Inti pada bangunan bentuk segitiga</a:t>
            </a:r>
          </a:p>
        </p:txBody>
      </p:sp>
      <p:sp>
        <p:nvSpPr>
          <p:cNvPr id="9" name="Content Placeholder 3">
            <a:extLst>
              <a:ext uri="{FF2B5EF4-FFF2-40B4-BE49-F238E27FC236}">
                <a16:creationId xmlns:a16="http://schemas.microsoft.com/office/drawing/2014/main" id="{A566CFC7-D2C2-66C4-F92A-89966F8C7FC8}"/>
              </a:ext>
            </a:extLst>
          </p:cNvPr>
          <p:cNvSpPr txBox="1">
            <a:spLocks/>
          </p:cNvSpPr>
          <p:nvPr/>
        </p:nvSpPr>
        <p:spPr>
          <a:xfrm>
            <a:off x="8107680" y="1508760"/>
            <a:ext cx="3467100" cy="4668203"/>
          </a:xfrm>
          <a:prstGeom prst="rect">
            <a:avLst/>
          </a:prstGeom>
          <a:solidFill>
            <a:schemeClr val="bg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D" sz="2400"/>
          </a:p>
          <a:p>
            <a:r>
              <a:rPr lang="en-ID" sz="2400"/>
              <a:t>koridor berada di sekeliling inti bangunana sebagai akses ke unit-unit hunian</a:t>
            </a:r>
          </a:p>
        </p:txBody>
      </p:sp>
      <p:pic>
        <p:nvPicPr>
          <p:cNvPr id="11" name="Picture 10">
            <a:extLst>
              <a:ext uri="{FF2B5EF4-FFF2-40B4-BE49-F238E27FC236}">
                <a16:creationId xmlns:a16="http://schemas.microsoft.com/office/drawing/2014/main" id="{DDF6C95B-AB69-647B-2F1C-8B4021C2D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873" y="3605053"/>
            <a:ext cx="2971800" cy="2085975"/>
          </a:xfrm>
          <a:prstGeom prst="rect">
            <a:avLst/>
          </a:prstGeom>
        </p:spPr>
      </p:pic>
      <p:pic>
        <p:nvPicPr>
          <p:cNvPr id="13" name="Picture 12">
            <a:extLst>
              <a:ext uri="{FF2B5EF4-FFF2-40B4-BE49-F238E27FC236}">
                <a16:creationId xmlns:a16="http://schemas.microsoft.com/office/drawing/2014/main" id="{3924BFB6-818A-BF48-52C7-B6E8CCF57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230" y="3626960"/>
            <a:ext cx="3048000" cy="2143125"/>
          </a:xfrm>
          <a:prstGeom prst="rect">
            <a:avLst/>
          </a:prstGeom>
        </p:spPr>
      </p:pic>
    </p:spTree>
    <p:extLst>
      <p:ext uri="{BB962C8B-B14F-4D97-AF65-F5344CB8AC3E}">
        <p14:creationId xmlns:p14="http://schemas.microsoft.com/office/powerpoint/2010/main" val="22648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661564-0370-0864-2D89-246EF860B6FB}"/>
              </a:ext>
            </a:extLst>
          </p:cNvPr>
          <p:cNvSpPr>
            <a:spLocks noGrp="1"/>
          </p:cNvSpPr>
          <p:nvPr>
            <p:ph idx="1"/>
          </p:nvPr>
        </p:nvSpPr>
        <p:spPr>
          <a:xfrm>
            <a:off x="2125028" y="906462"/>
            <a:ext cx="3749040" cy="5045075"/>
          </a:xfrm>
          <a:solidFill>
            <a:schemeClr val="bg1">
              <a:lumMod val="75000"/>
              <a:lumOff val="25000"/>
            </a:schemeClr>
          </a:solidFill>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a:ln>
                  <a:noFill/>
                </a:ln>
                <a:solidFill>
                  <a:prstClr val="white"/>
                </a:solidFill>
                <a:effectLst/>
                <a:uLnTx/>
                <a:uFillTx/>
                <a:latin typeface="Calibri" panose="020F0502020204030204"/>
                <a:ea typeface="+mn-ea"/>
                <a:cs typeface="+mn-cs"/>
              </a:rPr>
              <a:t>Inti pada bangunan dengan bentuk acak</a:t>
            </a:r>
          </a:p>
          <a:p>
            <a:pPr marL="0" marR="0" lvl="0" indent="0" algn="l" defTabSz="457200" rtl="0" eaLnBrk="1" fontAlgn="auto" latinLnBrk="0" hangingPunct="1">
              <a:lnSpc>
                <a:spcPct val="100000"/>
              </a:lnSpc>
              <a:spcBef>
                <a:spcPts val="0"/>
              </a:spcBef>
              <a:spcAft>
                <a:spcPts val="0"/>
              </a:spcAft>
              <a:buClrTx/>
              <a:buSzTx/>
              <a:buFontTx/>
              <a:buNone/>
              <a:tabLst/>
              <a:defRPr/>
            </a:pPr>
            <a:r>
              <a:rPr lang="en-ID" sz="1600"/>
              <a:t>Bangunan dengan inti bangunan yang terletak di luar titik berat massa bangunan dan ditempatkan secara acak kurang menguntungkan bagi perencanaan bangunan tahan gempa</a:t>
            </a:r>
            <a:r>
              <a:rPr lang="en-ID" sz="1400"/>
              <a:t>. </a:t>
            </a:r>
            <a:endParaRPr kumimoji="0" lang="en-ID"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8009433-F286-2352-EABA-E740AFD4F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368" y="3216275"/>
            <a:ext cx="2880360" cy="2448877"/>
          </a:xfrm>
          <a:prstGeom prst="rect">
            <a:avLst/>
          </a:prstGeom>
        </p:spPr>
      </p:pic>
      <p:sp>
        <p:nvSpPr>
          <p:cNvPr id="7" name="Content Placeholder 3">
            <a:extLst>
              <a:ext uri="{FF2B5EF4-FFF2-40B4-BE49-F238E27FC236}">
                <a16:creationId xmlns:a16="http://schemas.microsoft.com/office/drawing/2014/main" id="{15F1FBA3-50B1-E263-4256-09F8A12B0D8A}"/>
              </a:ext>
            </a:extLst>
          </p:cNvPr>
          <p:cNvSpPr txBox="1">
            <a:spLocks/>
          </p:cNvSpPr>
          <p:nvPr/>
        </p:nvSpPr>
        <p:spPr>
          <a:xfrm>
            <a:off x="6317934" y="906462"/>
            <a:ext cx="3749040" cy="5057140"/>
          </a:xfrm>
          <a:prstGeom prst="rect">
            <a:avLst/>
          </a:prstGeom>
          <a:solidFill>
            <a:schemeClr val="bg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s-ES" sz="2000" b="1">
              <a:effectLst/>
            </a:endParaRPr>
          </a:p>
          <a:p>
            <a:pPr algn="l"/>
            <a:endParaRPr lang="es-ES" sz="2000" b="1"/>
          </a:p>
          <a:p>
            <a:pPr algn="l"/>
            <a:r>
              <a:rPr lang="es-ES" sz="2000" b="1">
                <a:effectLst/>
              </a:rPr>
              <a:t>Inti pada bangunan bentuk Y</a:t>
            </a:r>
          </a:p>
        </p:txBody>
      </p:sp>
      <p:pic>
        <p:nvPicPr>
          <p:cNvPr id="9" name="Picture 8">
            <a:extLst>
              <a:ext uri="{FF2B5EF4-FFF2-40B4-BE49-F238E27FC236}">
                <a16:creationId xmlns:a16="http://schemas.microsoft.com/office/drawing/2014/main" id="{3AAFDC98-76FB-4980-1889-3CAAE4BF8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904" y="2556827"/>
            <a:ext cx="2705100" cy="3048000"/>
          </a:xfrm>
          <a:prstGeom prst="rect">
            <a:avLst/>
          </a:prstGeom>
        </p:spPr>
      </p:pic>
    </p:spTree>
    <p:extLst>
      <p:ext uri="{BB962C8B-B14F-4D97-AF65-F5344CB8AC3E}">
        <p14:creationId xmlns:p14="http://schemas.microsoft.com/office/powerpoint/2010/main" val="385288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E99B29-73D6-A1F4-1CF3-F9C777DBBFAE}"/>
              </a:ext>
            </a:extLst>
          </p:cNvPr>
          <p:cNvSpPr txBox="1">
            <a:spLocks noGrp="1"/>
          </p:cNvSpPr>
          <p:nvPr>
            <p:ph idx="1"/>
          </p:nvPr>
        </p:nvSpPr>
        <p:spPr>
          <a:xfrm>
            <a:off x="1767841" y="1253331"/>
            <a:ext cx="4099560" cy="4351338"/>
          </a:xfrm>
          <a:prstGeom prst="rect">
            <a:avLst/>
          </a:prstGeom>
          <a:solidFill>
            <a:schemeClr val="bg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s-ES" sz="2000" b="1"/>
          </a:p>
          <a:p>
            <a:pPr algn="l"/>
            <a:r>
              <a:rPr lang="en-ID" sz="2000" b="1">
                <a:effectLst/>
              </a:rPr>
              <a:t>Inti pada bangunan dengan bentuk silang</a:t>
            </a:r>
          </a:p>
        </p:txBody>
      </p:sp>
      <p:pic>
        <p:nvPicPr>
          <p:cNvPr id="6" name="Picture 5">
            <a:extLst>
              <a:ext uri="{FF2B5EF4-FFF2-40B4-BE49-F238E27FC236}">
                <a16:creationId xmlns:a16="http://schemas.microsoft.com/office/drawing/2014/main" id="{A76F5272-E0B3-987B-0EB4-674FA3AB9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621" y="2895600"/>
            <a:ext cx="3048000" cy="2438400"/>
          </a:xfrm>
          <a:prstGeom prst="rect">
            <a:avLst/>
          </a:prstGeom>
        </p:spPr>
      </p:pic>
      <p:sp>
        <p:nvSpPr>
          <p:cNvPr id="7" name="Content Placeholder 3">
            <a:extLst>
              <a:ext uri="{FF2B5EF4-FFF2-40B4-BE49-F238E27FC236}">
                <a16:creationId xmlns:a16="http://schemas.microsoft.com/office/drawing/2014/main" id="{35B25B42-1E3F-B191-2CAE-E57D7497F05B}"/>
              </a:ext>
            </a:extLst>
          </p:cNvPr>
          <p:cNvSpPr txBox="1">
            <a:spLocks/>
          </p:cNvSpPr>
          <p:nvPr/>
        </p:nvSpPr>
        <p:spPr>
          <a:xfrm>
            <a:off x="6324600" y="1253331"/>
            <a:ext cx="4099560" cy="4351338"/>
          </a:xfrm>
          <a:prstGeom prst="rect">
            <a:avLst/>
          </a:prstGeom>
          <a:solidFill>
            <a:schemeClr val="bg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000" b="1"/>
          </a:p>
          <a:p>
            <a:endParaRPr lang="es-ES" sz="2000" b="1"/>
          </a:p>
          <a:p>
            <a:pPr algn="l"/>
            <a:r>
              <a:rPr lang="en-ID" sz="2000" b="1">
                <a:effectLst/>
              </a:rPr>
              <a:t>Inti pada bangunan dengan bentuk memanjang </a:t>
            </a:r>
          </a:p>
        </p:txBody>
      </p:sp>
      <p:pic>
        <p:nvPicPr>
          <p:cNvPr id="9" name="Picture 8">
            <a:extLst>
              <a:ext uri="{FF2B5EF4-FFF2-40B4-BE49-F238E27FC236}">
                <a16:creationId xmlns:a16="http://schemas.microsoft.com/office/drawing/2014/main" id="{ED03D37A-40DA-0FE2-51A6-472A23D62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920" y="3429000"/>
            <a:ext cx="3550920" cy="1784191"/>
          </a:xfrm>
          <a:prstGeom prst="rect">
            <a:avLst/>
          </a:prstGeom>
        </p:spPr>
      </p:pic>
    </p:spTree>
    <p:extLst>
      <p:ext uri="{BB962C8B-B14F-4D97-AF65-F5344CB8AC3E}">
        <p14:creationId xmlns:p14="http://schemas.microsoft.com/office/powerpoint/2010/main" val="129892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3BE4497A-F780-53BA-D7D1-52B68CC76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4A9F4-74DE-7B34-7A31-13B0DF28B137}"/>
              </a:ext>
            </a:extLst>
          </p:cNvPr>
          <p:cNvSpPr>
            <a:spLocks noGrp="1"/>
          </p:cNvSpPr>
          <p:nvPr>
            <p:ph type="title"/>
          </p:nvPr>
        </p:nvSpPr>
        <p:spPr>
          <a:xfrm>
            <a:off x="4084320" y="2766218"/>
            <a:ext cx="10515600" cy="1325563"/>
          </a:xfrm>
        </p:spPr>
        <p:txBody>
          <a:bodyPr/>
          <a:lstStyle/>
          <a:p>
            <a:r>
              <a:rPr lang="en-US"/>
              <a:t>LIFT (ELEVATOR)</a:t>
            </a:r>
            <a:endParaRPr lang="en-ID"/>
          </a:p>
        </p:txBody>
      </p:sp>
    </p:spTree>
    <p:extLst>
      <p:ext uri="{BB962C8B-B14F-4D97-AF65-F5344CB8AC3E}">
        <p14:creationId xmlns:p14="http://schemas.microsoft.com/office/powerpoint/2010/main" val="64082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DF24C8FF-0B1D-DA09-0F5A-CAEEF2F25D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E29477-A27D-AB86-8C8A-76D80C67AE53}"/>
              </a:ext>
            </a:extLst>
          </p:cNvPr>
          <p:cNvSpPr txBox="1"/>
          <p:nvPr/>
        </p:nvSpPr>
        <p:spPr>
          <a:xfrm>
            <a:off x="2006600" y="1647402"/>
            <a:ext cx="7954672" cy="412420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adalah alat transportasi vertikal dalam bangunan Gedung bertingkat tinggi.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ID" sz="2200"/>
              <a:t>Fungsi lift untuk mengangkut orang atau barang, mempengaruhi </a:t>
            </a: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kelancaran pergerakan dalam suatu gedung</a:t>
            </a:r>
            <a:endParaRPr lang="en-ID" sz="2200"/>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Kualitas pelayanan gedung ditentukan jumlah lift yang tersedia</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mempunyai tombol-tombol yang dapat di pilih penumpangnya sesuai dengan lantai tujuan mereka.</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Instalasi lift yang ideal ialah : </a:t>
            </a:r>
          </a:p>
          <a:p>
            <a:pPr marL="800100" lvl="1" indent="-342900">
              <a:buFontTx/>
              <a:buAutoNum type="arabicPeriod"/>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menghasilkan waktu menunggu yang singkat disetiap lantai</a:t>
            </a:r>
          </a:p>
          <a:p>
            <a:pPr marL="800100" lvl="1" indent="-342900">
              <a:buFontTx/>
              <a:buAutoNum type="arabicPeriod"/>
            </a:pPr>
            <a:r>
              <a:rPr lang="en-ID" sz="2400"/>
              <a:t>percepatan yang komfortabel</a:t>
            </a: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a:t>
            </a:r>
          </a:p>
          <a:p>
            <a:pPr marL="800100" lvl="1" indent="-342900">
              <a:buFontTx/>
              <a:buAutoNum type="arabicPeriod"/>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pemuatan dan penurunan yang cepat di setiap lantai.</a:t>
            </a:r>
            <a:endParaRPr lang="en-ID" sz="2200">
              <a:solidFill>
                <a:prstClr val="white"/>
              </a:solidFill>
              <a:latin typeface="Calibri" panose="020F0502020204030204"/>
            </a:endParaRPr>
          </a:p>
          <a:p>
            <a:pPr lvl="1"/>
            <a:endParaRPr lang="en-ID" sz="2000">
              <a:solidFill>
                <a:prstClr val="white"/>
              </a:solidFill>
              <a:latin typeface="Calibri" panose="020F0502020204030204"/>
            </a:endParaRPr>
          </a:p>
        </p:txBody>
      </p:sp>
    </p:spTree>
    <p:extLst>
      <p:ext uri="{BB962C8B-B14F-4D97-AF65-F5344CB8AC3E}">
        <p14:creationId xmlns:p14="http://schemas.microsoft.com/office/powerpoint/2010/main" val="213554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4A345A-61AB-2CFD-8766-F9D023F6C461}"/>
              </a:ext>
            </a:extLst>
          </p:cNvPr>
          <p:cNvSpPr txBox="1"/>
          <p:nvPr/>
        </p:nvSpPr>
        <p:spPr>
          <a:xfrm>
            <a:off x="1756714" y="1929142"/>
            <a:ext cx="8415986" cy="2800767"/>
          </a:xfrm>
          <a:prstGeom prst="rect">
            <a:avLst/>
          </a:prstGeom>
          <a:noFill/>
        </p:spPr>
        <p:txBody>
          <a:bodyPr wrap="square">
            <a:spAutoFit/>
          </a:bodyPr>
          <a:lstStyle/>
          <a:p>
            <a:pPr marR="0" lvl="1" algn="l" defTabSz="457200" rtl="0" eaLnBrk="1" fontAlgn="auto" latinLnBrk="0" hangingPunct="1">
              <a:lnSpc>
                <a:spcPct val="100000"/>
              </a:lnSpc>
              <a:spcBef>
                <a:spcPts val="0"/>
              </a:spcBef>
              <a:spcAft>
                <a:spcPts val="0"/>
              </a:spcAft>
              <a:buClrTx/>
              <a:buSzTx/>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Berdasarkan jenis pemakaiannya Lift di bedakan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untuk penumpang,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untuk barang,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untuk kendaraan,</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 lift untuk pasien,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D" sz="2200" b="0" i="0" u="none" strike="noStrike" kern="1200" cap="none" spc="0" normalizeH="0" baseline="0" noProof="0">
                <a:ln>
                  <a:noFill/>
                </a:ln>
                <a:solidFill>
                  <a:prstClr val="white"/>
                </a:solidFill>
                <a:effectLst/>
                <a:uLnTx/>
                <a:uFillTx/>
                <a:latin typeface="Calibri" panose="020F0502020204030204"/>
                <a:ea typeface="+mn-ea"/>
                <a:cs typeface="+mn-cs"/>
              </a:rPr>
              <a:t>lift dump waiters, yaitu lift yang berbentuk kotak kecil yang sering digunakan untuk di restoran atau perpustakaan untuk mengangkut barang-barang dalam satu gedung. </a:t>
            </a:r>
          </a:p>
        </p:txBody>
      </p:sp>
    </p:spTree>
    <p:extLst>
      <p:ext uri="{BB962C8B-B14F-4D97-AF65-F5344CB8AC3E}">
        <p14:creationId xmlns:p14="http://schemas.microsoft.com/office/powerpoint/2010/main" val="188856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2EC0E0-2579-9D8A-277A-AD53BF210C06}"/>
              </a:ext>
            </a:extLst>
          </p:cNvPr>
          <p:cNvPicPr>
            <a:picLocks noGrp="1" noChangeAspect="1"/>
          </p:cNvPicPr>
          <p:nvPr>
            <p:ph idx="1"/>
          </p:nvPr>
        </p:nvPicPr>
        <p:blipFill>
          <a:blip r:embed="rId2"/>
          <a:srcRect l="4429"/>
          <a:stretch/>
        </p:blipFill>
        <p:spPr>
          <a:xfrm>
            <a:off x="1015508" y="1259154"/>
            <a:ext cx="3826379" cy="3459380"/>
          </a:xfrm>
        </p:spPr>
      </p:pic>
      <p:sp>
        <p:nvSpPr>
          <p:cNvPr id="4" name="TextBox 3">
            <a:extLst>
              <a:ext uri="{FF2B5EF4-FFF2-40B4-BE49-F238E27FC236}">
                <a16:creationId xmlns:a16="http://schemas.microsoft.com/office/drawing/2014/main" id="{BC6335C3-3857-FBEF-ACFE-8933FB5C89B3}"/>
              </a:ext>
            </a:extLst>
          </p:cNvPr>
          <p:cNvSpPr txBox="1"/>
          <p:nvPr/>
        </p:nvSpPr>
        <p:spPr>
          <a:xfrm>
            <a:off x="8167447" y="1277649"/>
            <a:ext cx="3186352" cy="3477875"/>
          </a:xfrm>
          <a:prstGeom prst="rect">
            <a:avLst/>
          </a:prstGeom>
          <a:solidFill>
            <a:schemeClr val="accent2">
              <a:lumMod val="20000"/>
              <a:lumOff val="80000"/>
            </a:schemeClr>
          </a:solidFill>
        </p:spPr>
        <p:txBody>
          <a:bodyPr wrap="square">
            <a:spAutoFit/>
          </a:bodyPr>
          <a:lstStyle/>
          <a:p>
            <a:r>
              <a:rPr lang="en-ID" sz="2000" b="1">
                <a:solidFill>
                  <a:schemeClr val="bg1"/>
                </a:solidFill>
              </a:rPr>
              <a:t>Core</a:t>
            </a:r>
            <a:r>
              <a:rPr lang="en-ID" sz="2000">
                <a:solidFill>
                  <a:schemeClr val="bg1"/>
                </a:solidFill>
              </a:rPr>
              <a:t> </a:t>
            </a:r>
          </a:p>
          <a:p>
            <a:endParaRPr lang="en-ID" sz="2000">
              <a:solidFill>
                <a:schemeClr val="bg1"/>
              </a:solidFill>
            </a:endParaRPr>
          </a:p>
          <a:p>
            <a:r>
              <a:rPr lang="en-ID" sz="2000">
                <a:solidFill>
                  <a:schemeClr val="bg1"/>
                </a:solidFill>
              </a:rPr>
              <a:t>Merupakan tulang punggung atau inti struktur bangunan gedung. Core wall adalah dinding geser yang terletak di pusat gedung, biasanya berisi tangga atau poros lift. Core lebih kuat daripada sheer wall yang terpisah</a:t>
            </a:r>
          </a:p>
          <a:p>
            <a:endParaRPr lang="en-ID" sz="2000"/>
          </a:p>
        </p:txBody>
      </p:sp>
      <p:pic>
        <p:nvPicPr>
          <p:cNvPr id="7" name="Picture 6">
            <a:extLst>
              <a:ext uri="{FF2B5EF4-FFF2-40B4-BE49-F238E27FC236}">
                <a16:creationId xmlns:a16="http://schemas.microsoft.com/office/drawing/2014/main" id="{F353C54E-F3E7-C692-DF1E-26915718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860" y="1277649"/>
            <a:ext cx="3965587" cy="3459380"/>
          </a:xfrm>
          <a:prstGeom prst="rect">
            <a:avLst/>
          </a:prstGeom>
        </p:spPr>
      </p:pic>
      <p:sp>
        <p:nvSpPr>
          <p:cNvPr id="10" name="TextBox 9">
            <a:extLst>
              <a:ext uri="{FF2B5EF4-FFF2-40B4-BE49-F238E27FC236}">
                <a16:creationId xmlns:a16="http://schemas.microsoft.com/office/drawing/2014/main" id="{CB30DFF2-F22C-A74C-FB3D-3A21CCDE0D01}"/>
              </a:ext>
            </a:extLst>
          </p:cNvPr>
          <p:cNvSpPr txBox="1"/>
          <p:nvPr/>
        </p:nvSpPr>
        <p:spPr>
          <a:xfrm>
            <a:off x="1015508" y="4774019"/>
            <a:ext cx="10338292" cy="923330"/>
          </a:xfrm>
          <a:prstGeom prst="rect">
            <a:avLst/>
          </a:prstGeom>
          <a:pattFill prst="pct10">
            <a:fgClr>
              <a:schemeClr val="accent1"/>
            </a:fgClr>
            <a:bgClr>
              <a:schemeClr val="bg1"/>
            </a:bgClr>
          </a:pattFill>
        </p:spPr>
        <p:txBody>
          <a:bodyPr wrap="square">
            <a:spAutoFit/>
          </a:bodyPr>
          <a:lstStyle/>
          <a:p>
            <a:r>
              <a:rPr lang="en-ID"/>
              <a:t>Core atau ini bangunan menurut Schueller ( 1989)adalah suatu tempat untuk meletakan trasportasi vertikal dan distrubusikan energi ( seperti lift, tangga, wc dan shaft  mekanis ). Core adalah tempat untuk memuat sistem!sistem transportasi mekanis dan vertikal serta menambah kekakuan bangunan.</a:t>
            </a:r>
          </a:p>
        </p:txBody>
      </p:sp>
    </p:spTree>
    <p:extLst>
      <p:ext uri="{BB962C8B-B14F-4D97-AF65-F5344CB8AC3E}">
        <p14:creationId xmlns:p14="http://schemas.microsoft.com/office/powerpoint/2010/main" val="103979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E9674519-3B4B-EE56-8BCB-5E274822313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32CCD1-51EC-39FF-91A1-D30A6990E6B5}"/>
              </a:ext>
            </a:extLst>
          </p:cNvPr>
          <p:cNvSpPr txBox="1"/>
          <p:nvPr/>
        </p:nvSpPr>
        <p:spPr>
          <a:xfrm>
            <a:off x="1905000" y="889844"/>
            <a:ext cx="8369300" cy="2585323"/>
          </a:xfrm>
          <a:prstGeom prst="rect">
            <a:avLst/>
          </a:prstGeom>
          <a:noFill/>
        </p:spPr>
        <p:txBody>
          <a:bodyPr wrap="square">
            <a:spAutoFit/>
          </a:bodyPr>
          <a:lstStyle/>
          <a:p>
            <a:r>
              <a:rPr lang="en-ID"/>
              <a:t>Komponen-komponen lift penggerak hidrolik terdiri dari : </a:t>
            </a:r>
          </a:p>
          <a:p>
            <a:pPr marL="342900" indent="-342900">
              <a:buAutoNum type="arabicParenR"/>
            </a:pPr>
            <a:r>
              <a:rPr lang="en-ID"/>
              <a:t>Tangki, terdiri atas motor, baling-baling, pompa dan katup. Motor dan pompa dicelupkan dalam oli dimana katup tersebut dipasang pada atas tangki. </a:t>
            </a:r>
          </a:p>
          <a:p>
            <a:pPr marL="342900" indent="-342900">
              <a:buAutoNum type="arabicParenR"/>
            </a:pPr>
            <a:r>
              <a:rPr lang="en-ID"/>
              <a:t>Silinder dan ram. Ram bergerak bersama silinder, yang melindungi lapisan ram yang licin. </a:t>
            </a:r>
          </a:p>
          <a:p>
            <a:pPr marL="342900" indent="-342900">
              <a:buAutoNum type="arabicParenR"/>
            </a:pPr>
            <a:r>
              <a:rPr lang="en-ID"/>
              <a:t>Cincin penuntun berfungsi untuk menanggulangi kesalahan jalan ram. </a:t>
            </a:r>
          </a:p>
          <a:p>
            <a:pPr marL="342900" indent="-342900">
              <a:buAutoNum type="arabicParenR"/>
            </a:pPr>
            <a:r>
              <a:rPr lang="en-ID"/>
              <a:t>Segel ram berfungsi untuk menanggulangi kebocoran oli pada ujung silinder. </a:t>
            </a:r>
          </a:p>
          <a:p>
            <a:pPr marL="342900" indent="-342900">
              <a:buAutoNum type="arabicParenR"/>
            </a:pPr>
            <a:r>
              <a:rPr lang="en-ID"/>
              <a:t>Cincin balik atau scrapper berfungsi untuk menanggulangi penggoresan pada ram dengan membuang benda-benda asing sebelum kembali ke silinder. </a:t>
            </a:r>
          </a:p>
        </p:txBody>
      </p:sp>
    </p:spTree>
    <p:extLst>
      <p:ext uri="{BB962C8B-B14F-4D97-AF65-F5344CB8AC3E}">
        <p14:creationId xmlns:p14="http://schemas.microsoft.com/office/powerpoint/2010/main" val="117149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653D211D-1998-085B-8825-6C6632228E4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D828C3E-CC6A-6829-5B3A-3FE48586B931}"/>
              </a:ext>
            </a:extLst>
          </p:cNvPr>
          <p:cNvSpPr txBox="1"/>
          <p:nvPr/>
        </p:nvSpPr>
        <p:spPr>
          <a:xfrm>
            <a:off x="1320800" y="1217942"/>
            <a:ext cx="9817099" cy="4893647"/>
          </a:xfrm>
          <a:prstGeom prst="rect">
            <a:avLst/>
          </a:prstGeom>
          <a:noFill/>
        </p:spPr>
        <p:txBody>
          <a:bodyPr wrap="square">
            <a:spAutoFit/>
          </a:bodyPr>
          <a:lstStyle/>
          <a:p>
            <a:pPr marL="914400" marR="0" lvl="1" indent="-457200" algn="l" defTabSz="457200" rtl="0" eaLnBrk="1" fontAlgn="auto" latinLnBrk="0" hangingPunct="1">
              <a:lnSpc>
                <a:spcPct val="100000"/>
              </a:lnSpc>
              <a:spcBef>
                <a:spcPts val="0"/>
              </a:spcBef>
              <a:spcAft>
                <a:spcPts val="0"/>
              </a:spcAft>
              <a:buClrTx/>
              <a:buSzTx/>
              <a:buAutoNum type="arabicPeriod"/>
              <a:tabLst/>
              <a:defRPr/>
            </a:pPr>
            <a:r>
              <a:rPr lang="en-ID" sz="2400" b="1"/>
              <a:t>Ruang Mesin (Machine Room) </a:t>
            </a:r>
          </a:p>
          <a:p>
            <a:pPr marR="0" lvl="1" algn="just" defTabSz="457200" rtl="0" eaLnBrk="1" fontAlgn="auto" latinLnBrk="0" hangingPunct="1">
              <a:lnSpc>
                <a:spcPct val="100000"/>
              </a:lnSpc>
              <a:spcBef>
                <a:spcPts val="0"/>
              </a:spcBef>
              <a:spcAft>
                <a:spcPts val="0"/>
              </a:spcAft>
              <a:buClrTx/>
              <a:buSzTx/>
              <a:tabLst/>
              <a:defRPr/>
            </a:pPr>
            <a:r>
              <a:rPr lang="en-ID" sz="2400"/>
              <a:t>	Ruang mesin adalah ruang terpenting, dimana diruangan 	tersebut 	terjadinya semua proses pengoperasian elevator 	berlangsung 	secara keseluruhan. Didalam ruang mesin 	terdapat beberapa alat 	penggerak elevator yaitu : </a:t>
            </a:r>
          </a:p>
          <a:p>
            <a:pPr marR="0" lvl="1" algn="l" defTabSz="457200" rtl="0" eaLnBrk="1" fontAlgn="auto" latinLnBrk="0" hangingPunct="1">
              <a:lnSpc>
                <a:spcPct val="100000"/>
              </a:lnSpc>
              <a:spcBef>
                <a:spcPts val="0"/>
              </a:spcBef>
              <a:spcAft>
                <a:spcPts val="0"/>
              </a:spcAft>
              <a:buClrTx/>
              <a:buSzTx/>
              <a:tabLst/>
              <a:defRPr/>
            </a:pPr>
            <a:r>
              <a:rPr lang="en-ID" sz="2400"/>
              <a:t>	a. Motor Penggerak</a:t>
            </a:r>
          </a:p>
          <a:p>
            <a:pPr marR="0" lvl="1" algn="l" defTabSz="457200" rtl="0" eaLnBrk="1" fontAlgn="auto" latinLnBrk="0" hangingPunct="1">
              <a:lnSpc>
                <a:spcPct val="100000"/>
              </a:lnSpc>
              <a:spcBef>
                <a:spcPts val="0"/>
              </a:spcBef>
              <a:spcAft>
                <a:spcPts val="0"/>
              </a:spcAft>
              <a:buClrTx/>
              <a:buSzTx/>
              <a:tabLst/>
              <a:defRPr/>
            </a:pPr>
            <a:r>
              <a:rPr lang="en-ID" sz="2400"/>
              <a:t>	b. Governor alat pengaman kecepatan lebih (over speed)</a:t>
            </a:r>
          </a:p>
          <a:p>
            <a:pPr marR="0" lvl="1" algn="l" defTabSz="457200" rtl="0" eaLnBrk="1" fontAlgn="auto" latinLnBrk="0" hangingPunct="1">
              <a:lnSpc>
                <a:spcPct val="100000"/>
              </a:lnSpc>
              <a:spcBef>
                <a:spcPts val="0"/>
              </a:spcBef>
              <a:spcAft>
                <a:spcPts val="0"/>
              </a:spcAft>
              <a:buClrTx/>
              <a:buSzTx/>
              <a:tabLst/>
              <a:defRPr/>
            </a:pPr>
            <a:r>
              <a:rPr lang="en-ID" sz="2400"/>
              <a:t>	c. Control Panel</a:t>
            </a:r>
          </a:p>
          <a:p>
            <a:pPr marR="0" lvl="1" algn="l" defTabSz="457200" rtl="0" eaLnBrk="1" fontAlgn="auto" latinLnBrk="0" hangingPunct="1">
              <a:lnSpc>
                <a:spcPct val="100000"/>
              </a:lnSpc>
              <a:spcBef>
                <a:spcPts val="0"/>
              </a:spcBef>
              <a:spcAft>
                <a:spcPts val="0"/>
              </a:spcAft>
              <a:buClrTx/>
              <a:buSzTx/>
              <a:tabLst/>
              <a:defRPr/>
            </a:pPr>
            <a:r>
              <a:rPr lang="en-ID" sz="2400"/>
              <a:t>2. 	</a:t>
            </a:r>
            <a:r>
              <a:rPr lang="en-ID" sz="2400" b="1"/>
              <a:t>Ruang Luncur (Hoistway)</a:t>
            </a:r>
          </a:p>
          <a:p>
            <a:pPr marR="0" lvl="1" algn="just" defTabSz="457200" rtl="0" eaLnBrk="1" fontAlgn="auto" latinLnBrk="0" hangingPunct="1">
              <a:lnSpc>
                <a:spcPct val="100000"/>
              </a:lnSpc>
              <a:spcBef>
                <a:spcPts val="0"/>
              </a:spcBef>
              <a:spcAft>
                <a:spcPts val="0"/>
              </a:spcAft>
              <a:buClrTx/>
              <a:buSzTx/>
              <a:tabLst/>
              <a:defRPr/>
            </a:pPr>
            <a:r>
              <a:rPr kumimoji="0" lang="en-ID" sz="2400" b="0" i="0" u="none" strike="noStrike" kern="1200" cap="none" spc="0" normalizeH="0" baseline="0" noProof="0">
                <a:ln>
                  <a:noFill/>
                </a:ln>
                <a:solidFill>
                  <a:prstClr val="white"/>
                </a:solidFill>
                <a:effectLst/>
                <a:uLnTx/>
                <a:uFillTx/>
                <a:latin typeface="Calibri" panose="020F0502020204030204"/>
                <a:ea typeface="+mn-ea"/>
                <a:cs typeface="+mn-cs"/>
              </a:rPr>
              <a:t>	</a:t>
            </a:r>
            <a:r>
              <a:rPr lang="en-ID" sz="2400"/>
              <a:t>Ruang luncur adalah lubang lintasan dimana sangkar 	tersebut 	bergerak naik dan turun. Lubang harus 	merupakan lubang tertutup 	dan tidak ada hubungan 	langsung ke ruang diluarnya, elevator 	menjangkau tiap-tiap 	lantainya</a:t>
            </a:r>
            <a:endParaRPr kumimoji="0" lang="en-ID"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9118C3-EE87-DECD-C33C-103F75A89578}"/>
              </a:ext>
            </a:extLst>
          </p:cNvPr>
          <p:cNvSpPr>
            <a:spLocks noGrp="1"/>
          </p:cNvSpPr>
          <p:nvPr>
            <p:ph type="title"/>
          </p:nvPr>
        </p:nvSpPr>
        <p:spPr>
          <a:xfrm>
            <a:off x="3594099" y="0"/>
            <a:ext cx="5778501" cy="1325563"/>
          </a:xfrm>
        </p:spPr>
        <p:txBody>
          <a:bodyPr/>
          <a:lstStyle/>
          <a:p>
            <a:r>
              <a:rPr lang="en-US"/>
              <a:t>KOMPONEN UTAMA LIFT</a:t>
            </a:r>
            <a:endParaRPr lang="en-ID"/>
          </a:p>
        </p:txBody>
      </p:sp>
    </p:spTree>
    <p:extLst>
      <p:ext uri="{BB962C8B-B14F-4D97-AF65-F5344CB8AC3E}">
        <p14:creationId xmlns:p14="http://schemas.microsoft.com/office/powerpoint/2010/main" val="3825925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6AE06389-9BF7-C962-D20A-6558E0F140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686963-EBA2-F471-33B3-87CB8D3C65C8}"/>
              </a:ext>
            </a:extLst>
          </p:cNvPr>
          <p:cNvSpPr txBox="1"/>
          <p:nvPr/>
        </p:nvSpPr>
        <p:spPr>
          <a:xfrm>
            <a:off x="1460500" y="1290935"/>
            <a:ext cx="9715500" cy="2123658"/>
          </a:xfrm>
          <a:prstGeom prst="rect">
            <a:avLst/>
          </a:prstGeom>
          <a:noFill/>
        </p:spPr>
        <p:txBody>
          <a:bodyPr wrap="square">
            <a:spAutoFit/>
          </a:bodyPr>
          <a:lstStyle/>
          <a:p>
            <a:r>
              <a:rPr lang="en-ID" sz="2200"/>
              <a:t>Didalam ruang luncur ini terdapat beberapa komponen utama yang tak kalah pentingnya dibandingkan dalam ruang mesin, antara lain : </a:t>
            </a:r>
          </a:p>
          <a:p>
            <a:r>
              <a:rPr lang="en-ID" sz="2200"/>
              <a:t>a. Rel (Guide Rail)</a:t>
            </a:r>
          </a:p>
          <a:p>
            <a:r>
              <a:rPr lang="en-ID" sz="2200"/>
              <a:t>b. Sakelar batas lintas (Limit Switch)</a:t>
            </a:r>
          </a:p>
          <a:p>
            <a:r>
              <a:rPr lang="en-ID" sz="2200"/>
              <a:t>c. Pelat Bendera (Floor vane) </a:t>
            </a:r>
          </a:p>
          <a:p>
            <a:r>
              <a:rPr lang="en-ID" sz="2200"/>
              <a:t>d. Pintu Pendaratan (Hall Door) </a:t>
            </a:r>
          </a:p>
        </p:txBody>
      </p:sp>
    </p:spTree>
    <p:extLst>
      <p:ext uri="{BB962C8B-B14F-4D97-AF65-F5344CB8AC3E}">
        <p14:creationId xmlns:p14="http://schemas.microsoft.com/office/powerpoint/2010/main" val="232900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8225C4E0-D2AB-670C-F688-78E058786D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6C5E21-1BD5-9F3B-03A4-531F2D3B899A}"/>
              </a:ext>
            </a:extLst>
          </p:cNvPr>
          <p:cNvSpPr txBox="1"/>
          <p:nvPr/>
        </p:nvSpPr>
        <p:spPr>
          <a:xfrm>
            <a:off x="2349500" y="1302435"/>
            <a:ext cx="6096000" cy="2800767"/>
          </a:xfrm>
          <a:prstGeom prst="rect">
            <a:avLst/>
          </a:prstGeom>
          <a:noFill/>
        </p:spPr>
        <p:txBody>
          <a:bodyPr wrap="square">
            <a:spAutoFit/>
          </a:bodyPr>
          <a:lstStyle/>
          <a:p>
            <a:r>
              <a:rPr lang="en-ID" sz="2200"/>
              <a:t>Bagian-bagian yang terdapat pada sangkar/kereta lift, yaitu : </a:t>
            </a:r>
          </a:p>
          <a:p>
            <a:r>
              <a:rPr lang="en-ID" sz="2200"/>
              <a:t>1. Pintu Kereta (Car Door) </a:t>
            </a:r>
          </a:p>
          <a:p>
            <a:r>
              <a:rPr lang="en-ID" sz="2200"/>
              <a:t>2. Ruang Dasar (Pit)</a:t>
            </a:r>
          </a:p>
          <a:p>
            <a:r>
              <a:rPr lang="en-US" sz="2200"/>
              <a:t>3. Bobot Penyeimbang (counter weight)</a:t>
            </a:r>
          </a:p>
          <a:p>
            <a:r>
              <a:rPr lang="nn-NO" sz="2200"/>
              <a:t>4. Tali Baja/Sling (Wire Rope)</a:t>
            </a:r>
          </a:p>
          <a:p>
            <a:r>
              <a:rPr lang="en-ID" sz="2200"/>
              <a:t>5. Tali Baja Kompensasi</a:t>
            </a:r>
          </a:p>
          <a:p>
            <a:r>
              <a:rPr lang="en-ID" sz="2200"/>
              <a:t>6. Lobi Lift (Lift Hall) </a:t>
            </a:r>
          </a:p>
        </p:txBody>
      </p:sp>
    </p:spTree>
    <p:extLst>
      <p:ext uri="{BB962C8B-B14F-4D97-AF65-F5344CB8AC3E}">
        <p14:creationId xmlns:p14="http://schemas.microsoft.com/office/powerpoint/2010/main" val="296832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B75606E3-04AA-A56B-4035-3A89546441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143FFFA-B211-5931-CED3-935C1CAFD340}"/>
              </a:ext>
            </a:extLst>
          </p:cNvPr>
          <p:cNvSpPr txBox="1"/>
          <p:nvPr/>
        </p:nvSpPr>
        <p:spPr>
          <a:xfrm>
            <a:off x="2032000" y="1351508"/>
            <a:ext cx="8394700" cy="4154984"/>
          </a:xfrm>
          <a:prstGeom prst="rect">
            <a:avLst/>
          </a:prstGeom>
          <a:noFill/>
        </p:spPr>
        <p:txBody>
          <a:bodyPr wrap="square">
            <a:spAutoFit/>
          </a:bodyPr>
          <a:lstStyle/>
          <a:p>
            <a:r>
              <a:rPr lang="en-ID" sz="2200"/>
              <a:t>Aspek yang harus ditinjau dalam perencanaan lift adalah lokasi dan konfigurasi layout, jumlah, kapasitas dan kecepatan, grouping, single deck atau double deck, sky lobby dengan shuttle service, zoning (high rise atau express lift dan low rise). Beberapa faktor yang mempengaruhi pertimbangan pemilihan sistem desain lift adalah : </a:t>
            </a:r>
          </a:p>
          <a:p>
            <a:r>
              <a:rPr lang="en-ID" sz="2200"/>
              <a:t>1.Jumlah lantai yang dilayani </a:t>
            </a:r>
          </a:p>
          <a:p>
            <a:r>
              <a:rPr lang="en-ID" sz="2200"/>
              <a:t>2. Jarak lantai ke lantai </a:t>
            </a:r>
          </a:p>
          <a:p>
            <a:r>
              <a:rPr lang="en-ID" sz="2200"/>
              <a:t>3. Jumlah penghuni tiap-tiap lantai </a:t>
            </a:r>
          </a:p>
          <a:p>
            <a:r>
              <a:rPr lang="en-ID" sz="2200"/>
              <a:t>4. Lokasi Gedung</a:t>
            </a:r>
          </a:p>
          <a:p>
            <a:r>
              <a:rPr lang="en-ID" sz="2200"/>
              <a:t>5. Penggunaan khusus lift dalam Gedung</a:t>
            </a:r>
          </a:p>
          <a:p>
            <a:r>
              <a:rPr lang="en-ID" sz="2200"/>
              <a:t>6. Lantai-lantai khusus </a:t>
            </a:r>
          </a:p>
          <a:p>
            <a:r>
              <a:rPr lang="en-ID" sz="2200"/>
              <a:t>7. Fungsi gedung</a:t>
            </a:r>
          </a:p>
        </p:txBody>
      </p:sp>
    </p:spTree>
    <p:extLst>
      <p:ext uri="{BB962C8B-B14F-4D97-AF65-F5344CB8AC3E}">
        <p14:creationId xmlns:p14="http://schemas.microsoft.com/office/powerpoint/2010/main" val="208047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93F10BB4-3F4C-45B7-A528-5C629CD6D8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83F968-07FB-D00C-ABE9-ABF00E238122}"/>
              </a:ext>
            </a:extLst>
          </p:cNvPr>
          <p:cNvSpPr txBox="1"/>
          <p:nvPr/>
        </p:nvSpPr>
        <p:spPr>
          <a:xfrm>
            <a:off x="1612900" y="1305342"/>
            <a:ext cx="9474200" cy="2123658"/>
          </a:xfrm>
          <a:prstGeom prst="rect">
            <a:avLst/>
          </a:prstGeom>
          <a:noFill/>
        </p:spPr>
        <p:txBody>
          <a:bodyPr wrap="square">
            <a:spAutoFit/>
          </a:bodyPr>
          <a:lstStyle/>
          <a:p>
            <a:r>
              <a:rPr lang="en-ID" sz="2200"/>
              <a:t>Konfigurasi Susunan dan Tata Letak Lift Ruang luncur lift ditentukan dari jumlah dan konfigurasi tata letak lift dengan jumlah maksimal empat buah dalam satu deretan. tata letak sekelompok lift yang baik dan alternatif lain yang masih dapat dilakukan. Perlu diingat bahwa semua hambatan yang dapat mengganggu arus lalu lintas perlu dihilangkan. Tata letak lain yang juga sering dijumpai adalah bentuk ‘Cul-de-Sac’ dan melingkar.</a:t>
            </a:r>
          </a:p>
        </p:txBody>
      </p:sp>
    </p:spTree>
    <p:extLst>
      <p:ext uri="{BB962C8B-B14F-4D97-AF65-F5344CB8AC3E}">
        <p14:creationId xmlns:p14="http://schemas.microsoft.com/office/powerpoint/2010/main" val="257479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B9735342-AECB-ADBA-B8BE-2E4161E46B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CF5D0E-2538-DBDE-55CC-45B60B64A983}"/>
              </a:ext>
            </a:extLst>
          </p:cNvPr>
          <p:cNvSpPr txBox="1"/>
          <p:nvPr/>
        </p:nvSpPr>
        <p:spPr>
          <a:xfrm>
            <a:off x="1549400" y="1305342"/>
            <a:ext cx="8851900" cy="4832092"/>
          </a:xfrm>
          <a:prstGeom prst="rect">
            <a:avLst/>
          </a:prstGeom>
          <a:noFill/>
        </p:spPr>
        <p:txBody>
          <a:bodyPr wrap="square">
            <a:spAutoFit/>
          </a:bodyPr>
          <a:lstStyle/>
          <a:p>
            <a:pPr marL="800100" lvl="1" indent="-342900">
              <a:buFont typeface="Wingdings" panose="05000000000000000000" pitchFamily="2" charset="2"/>
              <a:buChar char="q"/>
            </a:pPr>
            <a:r>
              <a:rPr lang="en-ID" sz="2200"/>
              <a:t>Pada bangunan yang tinggi dan luas, jumlah lift yang diperlukan meningkat sebanding dengan jumlah lantai yang dilayani. </a:t>
            </a:r>
          </a:p>
          <a:p>
            <a:pPr marL="800100" lvl="1" indent="-342900">
              <a:buFont typeface="Wingdings" panose="05000000000000000000" pitchFamily="2" charset="2"/>
              <a:buChar char="q"/>
            </a:pPr>
            <a:r>
              <a:rPr lang="en-ID" sz="2200"/>
              <a:t>Jika mencapai suatu ketinggian tertentu, maka area luas yang digunakan untuk menempatkan lift menjadi meningkat dan melebihi ketentuan ekonomis (di atas 20% luas lantai). </a:t>
            </a:r>
          </a:p>
          <a:p>
            <a:pPr marL="800100" lvl="1" indent="-342900">
              <a:buFont typeface="Wingdings" panose="05000000000000000000" pitchFamily="2" charset="2"/>
              <a:buChar char="q"/>
            </a:pPr>
            <a:r>
              <a:rPr lang="en-ID" sz="2200"/>
              <a:t>Pada umumnya sebuah lift hanya melayani sekitar 12 – 15 lantai, agar tidak melampaui batas tunggu dan jumlah waktu perjalanan yang disyaratkan. </a:t>
            </a:r>
          </a:p>
          <a:p>
            <a:pPr marL="800100" lvl="1" indent="-342900">
              <a:buFont typeface="Wingdings" panose="05000000000000000000" pitchFamily="2" charset="2"/>
              <a:buChar char="q"/>
            </a:pPr>
            <a:r>
              <a:rPr lang="en-ID" sz="2200"/>
              <a:t>Pengaturan tata lift pada lobi yang dikaitkan dengan pembagian zona layanan lift. Tiap zona lift biasanya melayani 10 – 15 lantai, dan 4 zona merupakan batas maksimum. Jika memerlukan zona lift lebih dari empat, maka harus menggunakan sky lobby (minimum dua lantai). Dan di atas sky lobby masih dimungkinkan untuk ditambah 2 – 3 lantai tambahan untuk ruang mekanikal/elektrikal</a:t>
            </a:r>
          </a:p>
        </p:txBody>
      </p:sp>
    </p:spTree>
    <p:extLst>
      <p:ext uri="{BB962C8B-B14F-4D97-AF65-F5344CB8AC3E}">
        <p14:creationId xmlns:p14="http://schemas.microsoft.com/office/powerpoint/2010/main" val="237408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E789EA46-C507-01F7-F903-F62A8224A3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DADA739-8361-7921-0840-3F4E406200FC}"/>
              </a:ext>
            </a:extLst>
          </p:cNvPr>
          <p:cNvSpPr txBox="1"/>
          <p:nvPr/>
        </p:nvSpPr>
        <p:spPr>
          <a:xfrm>
            <a:off x="1695450" y="608737"/>
            <a:ext cx="8915400" cy="2462213"/>
          </a:xfrm>
          <a:prstGeom prst="rect">
            <a:avLst/>
          </a:prstGeom>
          <a:noFill/>
        </p:spPr>
        <p:txBody>
          <a:bodyPr wrap="square">
            <a:spAutoFit/>
          </a:bodyPr>
          <a:lstStyle/>
          <a:p>
            <a:r>
              <a:rPr lang="en-ID" sz="4400"/>
              <a:t>Kapasitas Lift </a:t>
            </a:r>
          </a:p>
          <a:p>
            <a:pPr algn="just"/>
            <a:r>
              <a:rPr lang="en-ID" sz="2200"/>
              <a:t>Kapasitas lift dinyatakan dalam kilogram (kg) atau jumlah orang (person), lift berkapasitas di bawah 6 orang memakai satuan 70 kg/orang. Sedangkan lift berkapasitas di atas 6 orang, menggunakan angka satuan 68 kg/orang. Pemilihan kapasitas lift harus memperhatikan bentuk, besaran, dan kegunaan bangunan.</a:t>
            </a:r>
          </a:p>
        </p:txBody>
      </p:sp>
      <p:pic>
        <p:nvPicPr>
          <p:cNvPr id="9" name="Picture 8">
            <a:extLst>
              <a:ext uri="{FF2B5EF4-FFF2-40B4-BE49-F238E27FC236}">
                <a16:creationId xmlns:a16="http://schemas.microsoft.com/office/drawing/2014/main" id="{B6E7FEB1-8DCE-BDB2-417D-1CCF79F60A0F}"/>
              </a:ext>
            </a:extLst>
          </p:cNvPr>
          <p:cNvPicPr>
            <a:picLocks noChangeAspect="1"/>
          </p:cNvPicPr>
          <p:nvPr/>
        </p:nvPicPr>
        <p:blipFill>
          <a:blip r:embed="rId2"/>
          <a:stretch>
            <a:fillRect/>
          </a:stretch>
        </p:blipFill>
        <p:spPr>
          <a:xfrm>
            <a:off x="2374900" y="3232370"/>
            <a:ext cx="7556500" cy="3320830"/>
          </a:xfrm>
          <a:prstGeom prst="rect">
            <a:avLst/>
          </a:prstGeom>
        </p:spPr>
      </p:pic>
    </p:spTree>
    <p:extLst>
      <p:ext uri="{BB962C8B-B14F-4D97-AF65-F5344CB8AC3E}">
        <p14:creationId xmlns:p14="http://schemas.microsoft.com/office/powerpoint/2010/main" val="232400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15B85CEB-77AA-F976-0B33-725A8127F6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DF7248-3BF5-46AC-8CF5-EDCE733D3985}"/>
              </a:ext>
            </a:extLst>
          </p:cNvPr>
          <p:cNvSpPr txBox="1"/>
          <p:nvPr/>
        </p:nvSpPr>
        <p:spPr>
          <a:xfrm>
            <a:off x="895350" y="2514354"/>
            <a:ext cx="8470900" cy="1446550"/>
          </a:xfrm>
          <a:prstGeom prst="rect">
            <a:avLst/>
          </a:prstGeom>
          <a:noFill/>
        </p:spPr>
        <p:txBody>
          <a:bodyPr wrap="square">
            <a:spAutoFit/>
          </a:bodyPr>
          <a:lstStyle/>
          <a:p>
            <a:r>
              <a:rPr lang="en-ID" sz="2200"/>
              <a:t>Kriteria kualitas pelayanan elevator adalah: </a:t>
            </a:r>
          </a:p>
          <a:p>
            <a:r>
              <a:rPr lang="en-ID" sz="2200"/>
              <a:t>1. Waktu menunggu (Interval, waiting time). </a:t>
            </a:r>
          </a:p>
          <a:p>
            <a:r>
              <a:rPr lang="en-ID" sz="2200"/>
              <a:t>2. Daya angkut (Handling capacity). </a:t>
            </a:r>
          </a:p>
          <a:p>
            <a:r>
              <a:rPr lang="en-ID" sz="2200"/>
              <a:t>3. Waktu perjalanan bulak-balik lift (Round trip time).</a:t>
            </a:r>
          </a:p>
        </p:txBody>
      </p:sp>
      <p:sp>
        <p:nvSpPr>
          <p:cNvPr id="10" name="TextBox 9">
            <a:extLst>
              <a:ext uri="{FF2B5EF4-FFF2-40B4-BE49-F238E27FC236}">
                <a16:creationId xmlns:a16="http://schemas.microsoft.com/office/drawing/2014/main" id="{5329FF39-B6A5-D63A-4700-BACBB94FEF84}"/>
              </a:ext>
            </a:extLst>
          </p:cNvPr>
          <p:cNvSpPr txBox="1"/>
          <p:nvPr/>
        </p:nvSpPr>
        <p:spPr>
          <a:xfrm>
            <a:off x="4787900" y="735815"/>
            <a:ext cx="6096000" cy="707886"/>
          </a:xfrm>
          <a:prstGeom prst="rect">
            <a:avLst/>
          </a:prstGeom>
          <a:noFill/>
        </p:spPr>
        <p:txBody>
          <a:bodyPr wrap="square">
            <a:spAutoFit/>
          </a:bodyPr>
          <a:lstStyle/>
          <a:p>
            <a:r>
              <a:rPr lang="en-ID" sz="4000"/>
              <a:t>Desain Lift</a:t>
            </a:r>
          </a:p>
        </p:txBody>
      </p:sp>
      <p:sp>
        <p:nvSpPr>
          <p:cNvPr id="12" name="TextBox 11">
            <a:extLst>
              <a:ext uri="{FF2B5EF4-FFF2-40B4-BE49-F238E27FC236}">
                <a16:creationId xmlns:a16="http://schemas.microsoft.com/office/drawing/2014/main" id="{9ED75491-5D12-B5BD-5C30-CA28D1B72E35}"/>
              </a:ext>
            </a:extLst>
          </p:cNvPr>
          <p:cNvSpPr txBox="1"/>
          <p:nvPr/>
        </p:nvSpPr>
        <p:spPr>
          <a:xfrm>
            <a:off x="895350" y="1744913"/>
            <a:ext cx="8604250" cy="769441"/>
          </a:xfrm>
          <a:prstGeom prst="rect">
            <a:avLst/>
          </a:prstGeom>
          <a:noFill/>
        </p:spPr>
        <p:txBody>
          <a:bodyPr wrap="square">
            <a:spAutoFit/>
          </a:bodyPr>
          <a:lstStyle/>
          <a:p>
            <a:r>
              <a:rPr lang="en-ID" sz="2200"/>
              <a:t>Pemilihan kapasitaskapasitas lift akan menentukan jumlah lift yang mempengaruhi pula kualitas pelayanan gedung</a:t>
            </a:r>
          </a:p>
        </p:txBody>
      </p:sp>
      <p:sp>
        <p:nvSpPr>
          <p:cNvPr id="16" name="TextBox 15">
            <a:extLst>
              <a:ext uri="{FF2B5EF4-FFF2-40B4-BE49-F238E27FC236}">
                <a16:creationId xmlns:a16="http://schemas.microsoft.com/office/drawing/2014/main" id="{9F42CA77-148C-9926-EAB6-A6C02214B131}"/>
              </a:ext>
            </a:extLst>
          </p:cNvPr>
          <p:cNvSpPr txBox="1"/>
          <p:nvPr/>
        </p:nvSpPr>
        <p:spPr>
          <a:xfrm>
            <a:off x="857250" y="3998527"/>
            <a:ext cx="8470900" cy="2123658"/>
          </a:xfrm>
          <a:prstGeom prst="rect">
            <a:avLst/>
          </a:prstGeom>
          <a:noFill/>
        </p:spPr>
        <p:txBody>
          <a:bodyPr wrap="square">
            <a:spAutoFit/>
          </a:bodyPr>
          <a:lstStyle/>
          <a:p>
            <a:r>
              <a:rPr lang="en-ID" sz="2200"/>
              <a:t>Untuk jumlah penumpang sebanyak 21 orang pada kapasitas elevator 1600 kg, ukuran dimensi yang telah ditentukan oleh standart internasional adalah sebagai berikut : </a:t>
            </a:r>
          </a:p>
          <a:p>
            <a:pPr marL="457200" indent="-457200">
              <a:buAutoNum type="arabicPeriod"/>
            </a:pPr>
            <a:r>
              <a:rPr lang="en-ID" sz="2200"/>
              <a:t>Lebar sangkar elevator adalah = 1400 mm </a:t>
            </a:r>
          </a:p>
          <a:p>
            <a:pPr marL="457200" indent="-457200">
              <a:buAutoNum type="arabicPeriod"/>
            </a:pPr>
            <a:r>
              <a:rPr lang="en-ID" sz="2200"/>
              <a:t>Panjang sangkar elevator = 2400 mm</a:t>
            </a:r>
          </a:p>
          <a:p>
            <a:pPr marL="457200" indent="-457200">
              <a:buAutoNum type="arabicPeriod"/>
            </a:pPr>
            <a:r>
              <a:rPr lang="en-ID" sz="2200"/>
              <a:t>Tinggi sangkar elevator = 2100 mm</a:t>
            </a:r>
          </a:p>
        </p:txBody>
      </p:sp>
      <p:pic>
        <p:nvPicPr>
          <p:cNvPr id="18" name="Picture 17">
            <a:extLst>
              <a:ext uri="{FF2B5EF4-FFF2-40B4-BE49-F238E27FC236}">
                <a16:creationId xmlns:a16="http://schemas.microsoft.com/office/drawing/2014/main" id="{75601A92-0B79-299B-0161-58A5133CCF89}"/>
              </a:ext>
            </a:extLst>
          </p:cNvPr>
          <p:cNvPicPr>
            <a:picLocks noChangeAspect="1"/>
          </p:cNvPicPr>
          <p:nvPr/>
        </p:nvPicPr>
        <p:blipFill>
          <a:blip r:embed="rId2"/>
          <a:stretch>
            <a:fillRect/>
          </a:stretch>
        </p:blipFill>
        <p:spPr>
          <a:xfrm>
            <a:off x="9170987" y="1876424"/>
            <a:ext cx="1952625" cy="1552575"/>
          </a:xfrm>
          <a:prstGeom prst="rect">
            <a:avLst/>
          </a:prstGeom>
        </p:spPr>
      </p:pic>
      <p:pic>
        <p:nvPicPr>
          <p:cNvPr id="20" name="Picture 19">
            <a:extLst>
              <a:ext uri="{FF2B5EF4-FFF2-40B4-BE49-F238E27FC236}">
                <a16:creationId xmlns:a16="http://schemas.microsoft.com/office/drawing/2014/main" id="{DF3FE980-8442-D1D0-FD5D-CDAE10B0E568}"/>
              </a:ext>
            </a:extLst>
          </p:cNvPr>
          <p:cNvPicPr>
            <a:picLocks noChangeAspect="1"/>
          </p:cNvPicPr>
          <p:nvPr/>
        </p:nvPicPr>
        <p:blipFill>
          <a:blip r:embed="rId3"/>
          <a:stretch>
            <a:fillRect/>
          </a:stretch>
        </p:blipFill>
        <p:spPr>
          <a:xfrm>
            <a:off x="9175749" y="3822899"/>
            <a:ext cx="1943100" cy="1876425"/>
          </a:xfrm>
          <a:prstGeom prst="rect">
            <a:avLst/>
          </a:prstGeom>
        </p:spPr>
      </p:pic>
    </p:spTree>
    <p:extLst>
      <p:ext uri="{BB962C8B-B14F-4D97-AF65-F5344CB8AC3E}">
        <p14:creationId xmlns:p14="http://schemas.microsoft.com/office/powerpoint/2010/main" val="330347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2D0D5284-67B0-B0F4-85EA-275EFD26A837}"/>
            </a:ext>
          </a:extLst>
        </p:cNvPr>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0CB90B3-7264-1B57-3EE0-65E959519C0D}"/>
              </a:ext>
            </a:extLst>
          </p:cNvPr>
          <p:cNvPicPr>
            <a:picLocks noGrp="1" noChangeAspect="1"/>
          </p:cNvPicPr>
          <p:nvPr>
            <p:ph idx="1"/>
          </p:nvPr>
        </p:nvPicPr>
        <p:blipFill>
          <a:blip r:embed="rId2"/>
          <a:stretch>
            <a:fillRect/>
          </a:stretch>
        </p:blipFill>
        <p:spPr>
          <a:xfrm>
            <a:off x="3445421" y="3083719"/>
            <a:ext cx="5627141" cy="1325562"/>
          </a:xfrm>
        </p:spPr>
      </p:pic>
      <p:sp>
        <p:nvSpPr>
          <p:cNvPr id="3" name="TextBox 2">
            <a:extLst>
              <a:ext uri="{FF2B5EF4-FFF2-40B4-BE49-F238E27FC236}">
                <a16:creationId xmlns:a16="http://schemas.microsoft.com/office/drawing/2014/main" id="{2C270E69-CB3F-B175-5A90-1B8601697CE7}"/>
              </a:ext>
            </a:extLst>
          </p:cNvPr>
          <p:cNvSpPr txBox="1"/>
          <p:nvPr/>
        </p:nvSpPr>
        <p:spPr>
          <a:xfrm>
            <a:off x="1981200" y="1174234"/>
            <a:ext cx="8813800" cy="707886"/>
          </a:xfrm>
          <a:prstGeom prst="rect">
            <a:avLst/>
          </a:prstGeom>
          <a:noFill/>
        </p:spPr>
        <p:txBody>
          <a:bodyPr wrap="square">
            <a:spAutoFit/>
          </a:bodyPr>
          <a:lstStyle/>
          <a:p>
            <a:r>
              <a:rPr lang="en-US" sz="4000"/>
              <a:t>Waktu Menunggu (Interval Waiting Time)</a:t>
            </a:r>
            <a:endParaRPr lang="en-ID" sz="4000"/>
          </a:p>
        </p:txBody>
      </p:sp>
      <p:sp>
        <p:nvSpPr>
          <p:cNvPr id="5" name="TextBox 4">
            <a:extLst>
              <a:ext uri="{FF2B5EF4-FFF2-40B4-BE49-F238E27FC236}">
                <a16:creationId xmlns:a16="http://schemas.microsoft.com/office/drawing/2014/main" id="{0EEA66D0-D892-AD3E-E7B3-9575CC829C8B}"/>
              </a:ext>
            </a:extLst>
          </p:cNvPr>
          <p:cNvSpPr txBox="1"/>
          <p:nvPr/>
        </p:nvSpPr>
        <p:spPr>
          <a:xfrm>
            <a:off x="1981200" y="2384207"/>
            <a:ext cx="8534400" cy="430887"/>
          </a:xfrm>
          <a:prstGeom prst="rect">
            <a:avLst/>
          </a:prstGeom>
          <a:noFill/>
        </p:spPr>
        <p:txBody>
          <a:bodyPr wrap="square">
            <a:spAutoFit/>
          </a:bodyPr>
          <a:lstStyle/>
          <a:p>
            <a:r>
              <a:rPr lang="en-ID" sz="2200"/>
              <a:t>Waktu menunggu = waktu perjalanan bolak-balik dibagi jumlah lift.</a:t>
            </a:r>
          </a:p>
        </p:txBody>
      </p:sp>
      <p:sp>
        <p:nvSpPr>
          <p:cNvPr id="8" name="TextBox 7">
            <a:extLst>
              <a:ext uri="{FF2B5EF4-FFF2-40B4-BE49-F238E27FC236}">
                <a16:creationId xmlns:a16="http://schemas.microsoft.com/office/drawing/2014/main" id="{194B173B-7A00-D6E6-B299-B5163C4A5037}"/>
              </a:ext>
            </a:extLst>
          </p:cNvPr>
          <p:cNvSpPr txBox="1"/>
          <p:nvPr/>
        </p:nvSpPr>
        <p:spPr>
          <a:xfrm>
            <a:off x="1981200" y="4868406"/>
            <a:ext cx="8813800" cy="769441"/>
          </a:xfrm>
          <a:prstGeom prst="rect">
            <a:avLst/>
          </a:prstGeom>
          <a:noFill/>
        </p:spPr>
        <p:txBody>
          <a:bodyPr wrap="square">
            <a:spAutoFit/>
          </a:bodyPr>
          <a:lstStyle/>
          <a:p>
            <a:r>
              <a:rPr lang="en-ID" sz="2200"/>
              <a:t>Waktu menunggu minimum adalah sama dengan waktu pengosongan lift yaitu  kapasitas lift x 1,5 detik per penumpang.</a:t>
            </a:r>
          </a:p>
        </p:txBody>
      </p:sp>
    </p:spTree>
    <p:extLst>
      <p:ext uri="{BB962C8B-B14F-4D97-AF65-F5344CB8AC3E}">
        <p14:creationId xmlns:p14="http://schemas.microsoft.com/office/powerpoint/2010/main" val="140125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B16985-4641-B983-FCF3-95957A31A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283731" y="1825624"/>
            <a:ext cx="6154378" cy="4351338"/>
          </a:xfrm>
        </p:spPr>
      </p:pic>
      <p:pic>
        <p:nvPicPr>
          <p:cNvPr id="6" name="Picture 5">
            <a:extLst>
              <a:ext uri="{FF2B5EF4-FFF2-40B4-BE49-F238E27FC236}">
                <a16:creationId xmlns:a16="http://schemas.microsoft.com/office/drawing/2014/main" id="{CA7D9EDD-284E-0F86-72C8-F25B7830D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50" y="1825624"/>
            <a:ext cx="4403090" cy="3386455"/>
          </a:xfrm>
          <a:prstGeom prst="rect">
            <a:avLst/>
          </a:prstGeom>
          <a:solidFill>
            <a:schemeClr val="tx2"/>
          </a:solidFill>
        </p:spPr>
      </p:pic>
    </p:spTree>
    <p:extLst>
      <p:ext uri="{BB962C8B-B14F-4D97-AF65-F5344CB8AC3E}">
        <p14:creationId xmlns:p14="http://schemas.microsoft.com/office/powerpoint/2010/main" val="1073213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19292FFD-A881-F7F5-F3D4-7D13852589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B173E0-DFE8-1F74-1742-DDAEC0C571AD}"/>
              </a:ext>
            </a:extLst>
          </p:cNvPr>
          <p:cNvSpPr txBox="1"/>
          <p:nvPr/>
        </p:nvSpPr>
        <p:spPr>
          <a:xfrm>
            <a:off x="4057650" y="2841079"/>
            <a:ext cx="462915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TANGGA DARURAT</a:t>
            </a:r>
            <a:endParaRPr kumimoji="0" lang="en-ID"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51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B77A780B-0192-0589-5C0B-A22ED8C9EC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4E9EC1-9373-7C4C-B3AA-E777739CDEB2}"/>
              </a:ext>
            </a:extLst>
          </p:cNvPr>
          <p:cNvSpPr txBox="1"/>
          <p:nvPr/>
        </p:nvSpPr>
        <p:spPr>
          <a:xfrm>
            <a:off x="1612900" y="1647279"/>
            <a:ext cx="9042400" cy="409022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q"/>
            </a:pPr>
            <a:r>
              <a:rPr lang="en-ID" sz="2200" kern="100">
                <a:effectLst/>
                <a:latin typeface="Calibri" panose="020F0502020204030204" pitchFamily="34" charset="0"/>
                <a:ea typeface="Calibri" panose="020F0502020204030204" pitchFamily="34" charset="0"/>
                <a:cs typeface="Times New Roman" panose="02020603050405020304" pitchFamily="18" charset="0"/>
              </a:rPr>
              <a:t>Tangga darurat adalah sarana evakuasi penting untuk menyelamatkan diri saat terjadi musibah di gedung tinggi. Berikut beberapa hal yang perlu diperhatikan terkait tangga darurat pada gedung tinggi</a:t>
            </a:r>
          </a:p>
          <a:p>
            <a:pPr marL="342900" indent="-342900" algn="just">
              <a:buFont typeface="Wingdings" panose="05000000000000000000" pitchFamily="2" charset="2"/>
              <a:buChar char="q"/>
            </a:pPr>
            <a:r>
              <a:rPr lang="en-ID" sz="2200">
                <a:effectLst/>
                <a:latin typeface="Calibri" panose="020F0502020204030204" pitchFamily="34" charset="0"/>
                <a:ea typeface="Times New Roman" panose="02020603050405020304" pitchFamily="18" charset="0"/>
                <a:cs typeface="Calibri" panose="020F0502020204030204" pitchFamily="34" charset="0"/>
              </a:rPr>
              <a:t>Tangga darurat sendiri adalah tangga yang direncanakan dan digunakan khusus pada saat terjadi keadaan darurat. Dibandingkan dengan nilai estetikanya, tangga darurat lebih mementingkan fungsi utamanya, yaitu sebagai jalur evakuasi.</a:t>
            </a:r>
          </a:p>
          <a:p>
            <a:pPr marL="342900" indent="-342900">
              <a:buFont typeface="Wingdings" panose="05000000000000000000" pitchFamily="2" charset="2"/>
              <a:buChar char="q"/>
            </a:pPr>
            <a:r>
              <a:rPr lang="en-ID" sz="2200">
                <a:effectLst/>
                <a:latin typeface="Calibri" panose="020F0502020204030204" pitchFamily="34" charset="0"/>
                <a:ea typeface="Times New Roman" panose="02020603050405020304" pitchFamily="18" charset="0"/>
                <a:cs typeface="Calibri" panose="020F0502020204030204" pitchFamily="34" charset="0"/>
              </a:rPr>
              <a:t>Gedung bertingkat perlu dilengkapi dengan tangga darurat. Sebuah gedung dianggap sebagai </a:t>
            </a:r>
            <a:r>
              <a:rPr lang="en-ID" sz="220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gedung aman digunakan</a:t>
            </a:r>
            <a:r>
              <a:rPr lang="en-ID" sz="2200">
                <a:effectLst/>
                <a:latin typeface="Calibri" panose="020F0502020204030204" pitchFamily="34" charset="0"/>
                <a:ea typeface="Times New Roman" panose="02020603050405020304" pitchFamily="18" charset="0"/>
                <a:cs typeface="Calibri" panose="020F0502020204030204" pitchFamily="34" charset="0"/>
              </a:rPr>
              <a:t> apabila memenuhi salah satu persyaratan, yaitu memiliki sarana tangga darurat.</a:t>
            </a:r>
          </a:p>
          <a:p>
            <a:pPr algn="just">
              <a:lnSpc>
                <a:spcPct val="107000"/>
              </a:lnSpc>
              <a:spcAft>
                <a:spcPts val="800"/>
              </a:spcAft>
            </a:pPr>
            <a:endParaRPr lang="en-ID" sz="2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161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CCB4DDD5-E612-2397-6758-743EF6F0C2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F1E751-474C-FB2B-8A2C-EB430BC4CE9E}"/>
              </a:ext>
            </a:extLst>
          </p:cNvPr>
          <p:cNvSpPr txBox="1"/>
          <p:nvPr/>
        </p:nvSpPr>
        <p:spPr>
          <a:xfrm>
            <a:off x="1841500" y="1875879"/>
            <a:ext cx="8559800" cy="2648930"/>
          </a:xfrm>
          <a:prstGeom prst="rect">
            <a:avLst/>
          </a:prstGeom>
          <a:noFill/>
        </p:spPr>
        <p:txBody>
          <a:bodyPr wrap="square">
            <a:spAutoFit/>
          </a:bodyPr>
          <a:lstStyle/>
          <a:p>
            <a:pPr>
              <a:lnSpc>
                <a:spcPct val="107000"/>
              </a:lnSpc>
              <a:spcAft>
                <a:spcPts val="800"/>
              </a:spcAft>
            </a:pPr>
            <a:r>
              <a:rPr lang="en-ID" sz="4000" b="1" kern="0">
                <a:effectLst/>
                <a:latin typeface="Calibri" panose="020F0502020204030204" pitchFamily="34" charset="0"/>
                <a:ea typeface="Times New Roman" panose="02020603050405020304" pitchFamily="18" charset="0"/>
                <a:cs typeface="Calibri" panose="020F0502020204030204" pitchFamily="34" charset="0"/>
              </a:rPr>
              <a:t>Fungsi Tangga Darurat</a:t>
            </a:r>
            <a:endParaRPr lang="en-ID" sz="4000" kern="1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D" sz="2200" kern="0">
                <a:latin typeface="Calibri" panose="020F0502020204030204" pitchFamily="34" charset="0"/>
                <a:ea typeface="Times New Roman" panose="02020603050405020304" pitchFamily="18" charset="0"/>
                <a:cs typeface="Calibri" panose="020F0502020204030204" pitchFamily="34" charset="0"/>
              </a:rPr>
              <a:t>T</a:t>
            </a:r>
            <a:r>
              <a:rPr lang="en-ID" sz="2200" kern="0">
                <a:effectLst/>
                <a:latin typeface="Calibri" panose="020F0502020204030204" pitchFamily="34" charset="0"/>
                <a:ea typeface="Times New Roman" panose="02020603050405020304" pitchFamily="18" charset="0"/>
                <a:cs typeface="Calibri" panose="020F0502020204030204" pitchFamily="34" charset="0"/>
              </a:rPr>
              <a:t>angga darurat mampu membatasi penyebaran api dan asap agar para penggunanya bisa melintasi tangga dengan aman dan tenang. Adanya sarana tangga darurat juga dapat menjamin proses evakuasi yang lebih mudah sehingga mengurangi resiko korban secara signifikan jika ada kemungkinan terjadi peristiwa darurat.</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91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D3699C0D-1D9C-EB1F-1599-281FBB3E65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D2472A-573B-8212-5239-6E74134001CF}"/>
              </a:ext>
            </a:extLst>
          </p:cNvPr>
          <p:cNvSpPr txBox="1"/>
          <p:nvPr/>
        </p:nvSpPr>
        <p:spPr>
          <a:xfrm>
            <a:off x="2628900" y="775197"/>
            <a:ext cx="711835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SYARAT &amp; KETENTUAN TEKNIS</a:t>
            </a:r>
            <a:endParaRPr kumimoji="0" lang="en-ID"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A24531-9D59-5609-433A-9934169570AF}"/>
              </a:ext>
            </a:extLst>
          </p:cNvPr>
          <p:cNvSpPr txBox="1"/>
          <p:nvPr/>
        </p:nvSpPr>
        <p:spPr>
          <a:xfrm>
            <a:off x="927100" y="4677867"/>
            <a:ext cx="10452100" cy="1525418"/>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Tangga darurat harus dilengkapi dengan pintu yang terbuat dari material tahan api sekurang-kurangnya dalam waktu 2 jam. Hal ini bertujuan untuk menjaga keamanan area tangga darurat dari rambatan api dan menghalau atau mencegah masuknya asap yang bisa mengganggu pernafasan</a:t>
            </a:r>
            <a:r>
              <a:rPr lang="en-ID" sz="1200"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29FB1B-5D47-3904-6E29-982F970A807E}"/>
              </a:ext>
            </a:extLst>
          </p:cNvPr>
          <p:cNvSpPr txBox="1"/>
          <p:nvPr/>
        </p:nvSpPr>
        <p:spPr>
          <a:xfrm>
            <a:off x="927100" y="1963021"/>
            <a:ext cx="10452100" cy="2714846"/>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Pada gedung bertingkat dengan lantai lebih dari 3 setidaknya harus mempunyai 2 buah tangga darurat. Hal ini bertujuan agar saat terjadi peristiwa darurat, banyaknya penghuni gedung bisa dengan mudah melewati tangga tanpa perlu berdesak-desakan pada satu tangga yang dapat menimbulkan kepanikan.</a:t>
            </a:r>
          </a:p>
          <a:p>
            <a:pPr marL="342900" indent="-34290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Jarak antar tangga juga perlu diperhatikan. Jarak maksimum antara kedua tangga adalah 45 meter. Namun, apabila di dalam gedung tersebut tersedia alat pemadam kebakaran, maka jarak maksimal antar tangganya 67,5 meter.</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0B42AFD-01E1-83C6-38EE-4B974768CC23}"/>
              </a:ext>
            </a:extLst>
          </p:cNvPr>
          <p:cNvSpPr txBox="1"/>
          <p:nvPr/>
        </p:nvSpPr>
        <p:spPr>
          <a:xfrm>
            <a:off x="2536825" y="1322942"/>
            <a:ext cx="7118350" cy="430887"/>
          </a:xfrm>
          <a:prstGeom prst="rect">
            <a:avLst/>
          </a:prstGeom>
          <a:noFill/>
        </p:spPr>
        <p:txBody>
          <a:bodyPr wrap="square">
            <a:spAutoFit/>
          </a:bodyPr>
          <a:lstStyle/>
          <a:p>
            <a:r>
              <a:rPr lang="en-ID" sz="2200" kern="0">
                <a:effectLst/>
                <a:latin typeface="Calibri" panose="020F0502020204030204" pitchFamily="34" charset="0"/>
                <a:ea typeface="Times New Roman" panose="02020603050405020304" pitchFamily="18" charset="0"/>
                <a:cs typeface="Calibri" panose="020F0502020204030204" pitchFamily="34" charset="0"/>
              </a:rPr>
              <a:t>(Peraturan Pemerintahan RI Nomor 36 Tahun 2005, Pasal 59) </a:t>
            </a:r>
            <a:endParaRPr lang="en-ID"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04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526AAAF9-9F86-370A-CECE-3202715198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08C7B8-3086-1A2C-D2D3-B0101B87EDBD}"/>
              </a:ext>
            </a:extLst>
          </p:cNvPr>
          <p:cNvSpPr txBox="1"/>
          <p:nvPr/>
        </p:nvSpPr>
        <p:spPr>
          <a:xfrm>
            <a:off x="806450" y="686124"/>
            <a:ext cx="10579100" cy="1990288"/>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Pintu tersebut juga harus dapat tertutup secara otomatis dan dilapisi dengan cat warna merah. Karena warna merah merupakan lambang emergency. Pintu darurat dari setiap titik posisi orang dalam satu blok bangunan gedung berjarak maksimal 25 meter.</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q"/>
            </a:pPr>
            <a:r>
              <a:rPr lang="en-ID" sz="2200" kern="0">
                <a:latin typeface="Calibri" panose="020F0502020204030204" pitchFamily="34" charset="0"/>
                <a:ea typeface="Times New Roman" panose="02020603050405020304" pitchFamily="18" charset="0"/>
                <a:cs typeface="Calibri" panose="020F0502020204030204" pitchFamily="34" charset="0"/>
              </a:rPr>
              <a:t>P</a:t>
            </a:r>
            <a:r>
              <a:rPr lang="en-ID" sz="2200" kern="0">
                <a:effectLst/>
                <a:latin typeface="Calibri" panose="020F0502020204030204" pitchFamily="34" charset="0"/>
                <a:ea typeface="Times New Roman" panose="02020603050405020304" pitchFamily="18" charset="0"/>
                <a:cs typeface="Calibri" panose="020F0502020204030204" pitchFamily="34" charset="0"/>
              </a:rPr>
              <a:t>intu keluar dari tangga darurat juga harus diletakkan pada lantai dasar dan harus langsung menghadap ke arah titik kumpul atau assembly point.</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E09550F-AF7D-88A5-BB05-85BF7ADAA319}"/>
              </a:ext>
            </a:extLst>
          </p:cNvPr>
          <p:cNvSpPr txBox="1"/>
          <p:nvPr/>
        </p:nvSpPr>
        <p:spPr>
          <a:xfrm>
            <a:off x="711200" y="2676412"/>
            <a:ext cx="10579100" cy="3439403"/>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Tata letak tangga darurat sendiri harus dipisahkan dari ruang-ruang lainnya tetapi dilengkapi dengan pintu yang mudah diakses. Pintu pada tangga darurat harus diberi petunjuk berupa tulisan “keluar” atau “exit” yang secara otomatis dapat menunjukkan arah keluar dan harus dilengkapi dengan lampu yang dapat tetap menyala sekalipun dalam keadaan listrik padam.</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q"/>
            </a:pPr>
            <a:r>
              <a:rPr lang="en-ID" sz="2200" kern="0">
                <a:latin typeface="Calibri" panose="020F0502020204030204" pitchFamily="34" charset="0"/>
                <a:ea typeface="Times New Roman" panose="02020603050405020304" pitchFamily="18" charset="0"/>
                <a:cs typeface="Calibri" panose="020F0502020204030204" pitchFamily="34" charset="0"/>
              </a:rPr>
              <a:t>L</a:t>
            </a:r>
            <a:r>
              <a:rPr lang="en-ID" sz="2200" kern="0">
                <a:effectLst/>
                <a:latin typeface="Calibri" panose="020F0502020204030204" pitchFamily="34" charset="0"/>
                <a:ea typeface="Times New Roman" panose="02020603050405020304" pitchFamily="18" charset="0"/>
                <a:cs typeface="Calibri" panose="020F0502020204030204" pitchFamily="34" charset="0"/>
              </a:rPr>
              <a:t>etak tangga darurat berada di dalam ruangan yang kedap api dengan dinding cukup tebal dan minimal tidak bisa ikut terbakar dalam waktu dekat. Sehingga dapat menjadi jalur evakuasi yang efektif bagi para penghuni gedung untuk menyelamatkan diri terlebih dahulu untuk meminimalisir adanya korban jiwa.</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1725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4A2BFB1C-8616-C5BC-7B8B-B2FB505D176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B5B427C-CE6C-F4A5-BF94-65BC5E8A54E1}"/>
              </a:ext>
            </a:extLst>
          </p:cNvPr>
          <p:cNvSpPr txBox="1"/>
          <p:nvPr/>
        </p:nvSpPr>
        <p:spPr>
          <a:xfrm>
            <a:off x="1498600" y="1140290"/>
            <a:ext cx="9474200" cy="4434547"/>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ID" sz="1800" kern="0">
                <a:effectLst/>
                <a:ea typeface="Times New Roman" panose="02020603050405020304" pitchFamily="18" charset="0"/>
                <a:cs typeface="Times New Roman" panose="02020603050405020304" pitchFamily="18" charset="0"/>
              </a:rPr>
              <a:t>Tangga darurat harus memiliki kelebaran yang cukup, yaitu dengan lebar 1,5 meter. Hal tersebut bertujuan agar tangga darurat dapat dilalui oleh dua orang secara bersebelahan.</a:t>
            </a:r>
            <a:endParaRPr lang="en-ID" sz="1800" kern="10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ID" sz="1800" kern="0">
                <a:effectLst/>
                <a:ea typeface="Times New Roman" panose="02020603050405020304" pitchFamily="18" charset="0"/>
                <a:cs typeface="Times New Roman" panose="02020603050405020304" pitchFamily="18" charset="0"/>
              </a:rPr>
              <a:t>Tidak boleh ada penyempitan lebar pada tangga di bagian bawah, tidak boleh pula melingkar, dan dilengkapi dengan pagar pengaman atau railing tangga yang kokoh. Railing tangga perlu ditambahkan pada kedua sisi tangga darurat sebagai upaya untuk memudahkan pengguna pada saat melintasinya.</a:t>
            </a:r>
            <a:endParaRPr lang="en-ID" sz="1800" kern="10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ID" sz="1800" kern="0">
                <a:effectLst/>
                <a:ea typeface="Times New Roman" panose="02020603050405020304" pitchFamily="18" charset="0"/>
                <a:cs typeface="Times New Roman" panose="02020603050405020304" pitchFamily="18" charset="0"/>
              </a:rPr>
              <a:t>Tinggi railing tangganya sendiri berkisar antara 75-100 cm seperti tinggi railing pada tangga umumnya. Tidak hanya itu, antara tangga dan bordes juga harus memiliki lebar yang sama dan lebarnya tidak boleh lebih dari 120 cm jika jalur tangganya lurus serta kemiringan anak tangga tidak boleh lebih dari 2 cm per meternya.</a:t>
            </a:r>
          </a:p>
          <a:p>
            <a:pPr marL="285750" indent="-285750" algn="just">
              <a:lnSpc>
                <a:spcPct val="107000"/>
              </a:lnSpc>
              <a:spcAft>
                <a:spcPts val="800"/>
              </a:spcAft>
              <a:buFont typeface="Wingdings" panose="05000000000000000000" pitchFamily="2" charset="2"/>
              <a:buChar char="q"/>
            </a:pPr>
            <a:r>
              <a:rPr lang="en-ID" sz="2200" kern="0">
                <a:effectLst/>
                <a:latin typeface="Calibri" panose="020F0502020204030204" pitchFamily="34" charset="0"/>
                <a:ea typeface="Times New Roman" panose="02020603050405020304" pitchFamily="18" charset="0"/>
                <a:cs typeface="Calibri" panose="020F0502020204030204" pitchFamily="34" charset="0"/>
              </a:rPr>
              <a:t>Tangga yang digunakan sebagai jalur evakuasi harus terbuat dari konstruksi tetap yang permanen. Permanen disini artinya material-material yang digunakan harus terbuat dari material yang tidak mudah terbakar</a:t>
            </a:r>
            <a:endParaRPr lang="en-ID" sz="22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679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a:extLst>
            <a:ext uri="{FF2B5EF4-FFF2-40B4-BE49-F238E27FC236}">
              <a16:creationId xmlns:a16="http://schemas.microsoft.com/office/drawing/2014/main" id="{5B04A75C-B1DB-7456-D48E-891B261A63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52934A-8507-4DBA-7274-5842354EECF3}"/>
              </a:ext>
            </a:extLst>
          </p:cNvPr>
          <p:cNvSpPr txBox="1"/>
          <p:nvPr/>
        </p:nvSpPr>
        <p:spPr>
          <a:xfrm>
            <a:off x="4057650" y="2841079"/>
            <a:ext cx="462915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TERIMA KASIH</a:t>
            </a:r>
            <a:endParaRPr kumimoji="0" lang="en-ID"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1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D03DA3-333B-4926-BEAD-E6A43DCAA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520" y="1212194"/>
            <a:ext cx="6705600" cy="4741069"/>
          </a:xfrm>
        </p:spPr>
      </p:pic>
    </p:spTree>
    <p:extLst>
      <p:ext uri="{BB962C8B-B14F-4D97-AF65-F5344CB8AC3E}">
        <p14:creationId xmlns:p14="http://schemas.microsoft.com/office/powerpoint/2010/main" val="319845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F37E9E-B2DD-7115-DCAB-0D9E1002E5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7313"/>
          <a:stretch/>
        </p:blipFill>
        <p:spPr>
          <a:xfrm>
            <a:off x="1127759" y="1368425"/>
            <a:ext cx="5088869" cy="4351338"/>
          </a:xfrm>
        </p:spPr>
      </p:pic>
      <p:pic>
        <p:nvPicPr>
          <p:cNvPr id="3" name="Content Placeholder 4">
            <a:extLst>
              <a:ext uri="{FF2B5EF4-FFF2-40B4-BE49-F238E27FC236}">
                <a16:creationId xmlns:a16="http://schemas.microsoft.com/office/drawing/2014/main" id="{5D3B3147-8DCE-95B6-06CE-98CB3245F3FD}"/>
              </a:ext>
            </a:extLst>
          </p:cNvPr>
          <p:cNvPicPr>
            <a:picLocks noChangeAspect="1"/>
          </p:cNvPicPr>
          <p:nvPr/>
        </p:nvPicPr>
        <p:blipFill>
          <a:blip r:embed="rId3">
            <a:extLst>
              <a:ext uri="{28A0092B-C50C-407E-A947-70E740481C1C}">
                <a14:useLocalDpi xmlns:a14="http://schemas.microsoft.com/office/drawing/2010/main" val="0"/>
              </a:ext>
            </a:extLst>
          </a:blip>
          <a:srcRect l="17313" r="3219"/>
          <a:stretch/>
        </p:blipFill>
        <p:spPr>
          <a:xfrm>
            <a:off x="5975373" y="1368425"/>
            <a:ext cx="4890748" cy="4351338"/>
          </a:xfrm>
          <a:prstGeom prst="rect">
            <a:avLst/>
          </a:prstGeom>
        </p:spPr>
      </p:pic>
      <p:sp>
        <p:nvSpPr>
          <p:cNvPr id="4" name="TextBox 3">
            <a:extLst>
              <a:ext uri="{FF2B5EF4-FFF2-40B4-BE49-F238E27FC236}">
                <a16:creationId xmlns:a16="http://schemas.microsoft.com/office/drawing/2014/main" id="{EB1DB9ED-9A70-EA52-2B94-0870590E6B64}"/>
              </a:ext>
            </a:extLst>
          </p:cNvPr>
          <p:cNvSpPr txBox="1"/>
          <p:nvPr/>
        </p:nvSpPr>
        <p:spPr>
          <a:xfrm>
            <a:off x="3672193" y="553174"/>
            <a:ext cx="6096000" cy="923330"/>
          </a:xfrm>
          <a:prstGeom prst="rect">
            <a:avLst/>
          </a:prstGeom>
          <a:noFill/>
        </p:spPr>
        <p:txBody>
          <a:bodyPr wrap="square">
            <a:spAutoFit/>
          </a:bodyPr>
          <a:lstStyle/>
          <a:p>
            <a:r>
              <a:rPr kumimoji="0" lang="en-US" sz="5400" b="0" i="1" u="none" strike="noStrike" kern="1200" cap="none" spc="0" normalizeH="0" baseline="0" noProof="0">
                <a:ln>
                  <a:noFill/>
                </a:ln>
                <a:solidFill>
                  <a:prstClr val="white"/>
                </a:solidFill>
                <a:effectLst/>
                <a:uLnTx/>
                <a:uFillTx/>
                <a:latin typeface="Calibri" panose="020F0502020204030204"/>
                <a:ea typeface="+mj-ea"/>
                <a:cs typeface="+mj-cs"/>
              </a:rPr>
              <a:t>LUASAN CORE</a:t>
            </a:r>
            <a:endParaRPr lang="en-ID"/>
          </a:p>
        </p:txBody>
      </p:sp>
    </p:spTree>
    <p:extLst>
      <p:ext uri="{BB962C8B-B14F-4D97-AF65-F5344CB8AC3E}">
        <p14:creationId xmlns:p14="http://schemas.microsoft.com/office/powerpoint/2010/main" val="108795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01E7FD-EE29-6EA9-136A-3BFC13433E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811" y="1253331"/>
            <a:ext cx="6154378" cy="4351338"/>
          </a:xfrm>
        </p:spPr>
      </p:pic>
    </p:spTree>
    <p:extLst>
      <p:ext uri="{BB962C8B-B14F-4D97-AF65-F5344CB8AC3E}">
        <p14:creationId xmlns:p14="http://schemas.microsoft.com/office/powerpoint/2010/main" val="238514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3B5-FDBF-C12D-D140-35583281C4F2}"/>
              </a:ext>
            </a:extLst>
          </p:cNvPr>
          <p:cNvSpPr>
            <a:spLocks noGrp="1"/>
          </p:cNvSpPr>
          <p:nvPr>
            <p:ph type="title"/>
          </p:nvPr>
        </p:nvSpPr>
        <p:spPr/>
        <p:txBody>
          <a:bodyPr/>
          <a:lstStyle/>
          <a:p>
            <a:pPr algn="ctr"/>
            <a:r>
              <a:rPr lang="en-US"/>
              <a:t>Isi Bangunan Core</a:t>
            </a:r>
            <a:endParaRPr lang="en-ID"/>
          </a:p>
        </p:txBody>
      </p:sp>
      <p:pic>
        <p:nvPicPr>
          <p:cNvPr id="5" name="Content Placeholder 4">
            <a:extLst>
              <a:ext uri="{FF2B5EF4-FFF2-40B4-BE49-F238E27FC236}">
                <a16:creationId xmlns:a16="http://schemas.microsoft.com/office/drawing/2014/main" id="{B09E7F72-9E72-E82F-829F-78F9757C3E23}"/>
              </a:ext>
            </a:extLst>
          </p:cNvPr>
          <p:cNvPicPr>
            <a:picLocks noChangeAspect="1"/>
          </p:cNvPicPr>
          <p:nvPr/>
        </p:nvPicPr>
        <p:blipFill>
          <a:blip r:embed="rId2">
            <a:extLst>
              <a:ext uri="{28A0092B-C50C-407E-A947-70E740481C1C}">
                <a14:useLocalDpi xmlns:a14="http://schemas.microsoft.com/office/drawing/2010/main" val="0"/>
              </a:ext>
            </a:extLst>
          </a:blip>
          <a:srcRect l="17313"/>
          <a:stretch/>
        </p:blipFill>
        <p:spPr>
          <a:xfrm>
            <a:off x="838200" y="1825625"/>
            <a:ext cx="5088869" cy="4351338"/>
          </a:xfrm>
          <a:prstGeom prst="rect">
            <a:avLst/>
          </a:prstGeom>
        </p:spPr>
      </p:pic>
      <p:pic>
        <p:nvPicPr>
          <p:cNvPr id="4" name="Content Placeholder 4">
            <a:extLst>
              <a:ext uri="{FF2B5EF4-FFF2-40B4-BE49-F238E27FC236}">
                <a16:creationId xmlns:a16="http://schemas.microsoft.com/office/drawing/2014/main" id="{20CB2B6D-E1BA-47D7-321E-1E59731A7CF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6170" r="13351"/>
          <a:stretch/>
        </p:blipFill>
        <p:spPr>
          <a:xfrm>
            <a:off x="6096000" y="1822450"/>
            <a:ext cx="4952982" cy="4351338"/>
          </a:xfrm>
        </p:spPr>
      </p:pic>
    </p:spTree>
    <p:extLst>
      <p:ext uri="{BB962C8B-B14F-4D97-AF65-F5344CB8AC3E}">
        <p14:creationId xmlns:p14="http://schemas.microsoft.com/office/powerpoint/2010/main" val="22881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51176B-ED72-7C9B-BCBD-45FD40A849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50" r="3446"/>
          <a:stretch/>
        </p:blipFill>
        <p:spPr>
          <a:xfrm>
            <a:off x="487655" y="1368425"/>
            <a:ext cx="5760744" cy="4351338"/>
          </a:xfrm>
        </p:spPr>
      </p:pic>
      <p:pic>
        <p:nvPicPr>
          <p:cNvPr id="4" name="Content Placeholder 4">
            <a:extLst>
              <a:ext uri="{FF2B5EF4-FFF2-40B4-BE49-F238E27FC236}">
                <a16:creationId xmlns:a16="http://schemas.microsoft.com/office/drawing/2014/main" id="{0245957C-6C2C-FD5C-F67F-AB9A9F636DA3}"/>
              </a:ext>
            </a:extLst>
          </p:cNvPr>
          <p:cNvPicPr>
            <a:picLocks noChangeAspect="1"/>
          </p:cNvPicPr>
          <p:nvPr/>
        </p:nvPicPr>
        <p:blipFill>
          <a:blip r:embed="rId3">
            <a:extLst>
              <a:ext uri="{28A0092B-C50C-407E-A947-70E740481C1C}">
                <a14:useLocalDpi xmlns:a14="http://schemas.microsoft.com/office/drawing/2010/main" val="0"/>
              </a:ext>
            </a:extLst>
          </a:blip>
          <a:srcRect l="3198" r="3446"/>
          <a:stretch/>
        </p:blipFill>
        <p:spPr>
          <a:xfrm>
            <a:off x="6004560" y="1368425"/>
            <a:ext cx="5745481" cy="4351338"/>
          </a:xfrm>
          <a:prstGeom prst="rect">
            <a:avLst/>
          </a:prstGeom>
        </p:spPr>
      </p:pic>
    </p:spTree>
    <p:extLst>
      <p:ext uri="{BB962C8B-B14F-4D97-AF65-F5344CB8AC3E}">
        <p14:creationId xmlns:p14="http://schemas.microsoft.com/office/powerpoint/2010/main" val="334225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AC8E07-7626-9302-7349-CD3FA33A7DC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703" r="3198"/>
          <a:stretch/>
        </p:blipFill>
        <p:spPr>
          <a:xfrm>
            <a:off x="5257799" y="1380490"/>
            <a:ext cx="5791201" cy="4351338"/>
          </a:xfrm>
        </p:spPr>
      </p:pic>
      <p:pic>
        <p:nvPicPr>
          <p:cNvPr id="3" name="Content Placeholder 4">
            <a:extLst>
              <a:ext uri="{FF2B5EF4-FFF2-40B4-BE49-F238E27FC236}">
                <a16:creationId xmlns:a16="http://schemas.microsoft.com/office/drawing/2014/main" id="{3722ACB7-AD20-F7C3-0812-7EBF1587953B}"/>
              </a:ext>
            </a:extLst>
          </p:cNvPr>
          <p:cNvPicPr>
            <a:picLocks noChangeAspect="1"/>
          </p:cNvPicPr>
          <p:nvPr/>
        </p:nvPicPr>
        <p:blipFill>
          <a:blip r:embed="rId3">
            <a:extLst>
              <a:ext uri="{28A0092B-C50C-407E-A947-70E740481C1C}">
                <a14:useLocalDpi xmlns:a14="http://schemas.microsoft.com/office/drawing/2010/main" val="0"/>
              </a:ext>
            </a:extLst>
          </a:blip>
          <a:srcRect l="17065" r="3941"/>
          <a:stretch/>
        </p:blipFill>
        <p:spPr>
          <a:xfrm>
            <a:off x="1341120" y="1380490"/>
            <a:ext cx="4861560" cy="4351338"/>
          </a:xfrm>
          <a:prstGeom prst="rect">
            <a:avLst/>
          </a:prstGeom>
        </p:spPr>
      </p:pic>
    </p:spTree>
    <p:extLst>
      <p:ext uri="{BB962C8B-B14F-4D97-AF65-F5344CB8AC3E}">
        <p14:creationId xmlns:p14="http://schemas.microsoft.com/office/powerpoint/2010/main" val="2857141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266</TotalTime>
  <Words>1710</Words>
  <Application>Microsoft Office PowerPoint</Application>
  <PresentationFormat>Widescreen</PresentationFormat>
  <Paragraphs>121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Wingdings</vt:lpstr>
      <vt:lpstr>Office Theme</vt:lpstr>
      <vt:lpstr>CORE , LIFT &amp; TANGGA DARURAT </vt:lpstr>
      <vt:lpstr>PowerPoint Presentation</vt:lpstr>
      <vt:lpstr>PowerPoint Presentation</vt:lpstr>
      <vt:lpstr>PowerPoint Presentation</vt:lpstr>
      <vt:lpstr>PowerPoint Presentation</vt:lpstr>
      <vt:lpstr>PowerPoint Presentation</vt:lpstr>
      <vt:lpstr>Isi Bangunan Core</vt:lpstr>
      <vt:lpstr>PowerPoint Presentation</vt:lpstr>
      <vt:lpstr>PowerPoint Presentation</vt:lpstr>
      <vt:lpstr>Fungsi Struktural Core</vt:lpstr>
      <vt:lpstr>                      Fungsi Struktural Core</vt:lpstr>
      <vt:lpstr>Jumlah Inti Bangunan Core</vt:lpstr>
      <vt:lpstr>Contoh Bentuk Core</vt:lpstr>
      <vt:lpstr>Bentuk Core</vt:lpstr>
      <vt:lpstr>PowerPoint Presentation</vt:lpstr>
      <vt:lpstr>PowerPoint Presentation</vt:lpstr>
      <vt:lpstr>LIFT (ELEVATOR)</vt:lpstr>
      <vt:lpstr>PowerPoint Presentation</vt:lpstr>
      <vt:lpstr>PowerPoint Presentation</vt:lpstr>
      <vt:lpstr>PowerPoint Presentation</vt:lpstr>
      <vt:lpstr>KOMPONEN UTAMA LIFT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aryani widyakusuma</cp:lastModifiedBy>
  <cp:revision>10</cp:revision>
  <dcterms:created xsi:type="dcterms:W3CDTF">2024-11-03T07:22:25Z</dcterms:created>
  <dcterms:modified xsi:type="dcterms:W3CDTF">2024-12-16T04:27:24Z</dcterms:modified>
</cp:coreProperties>
</file>