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311" r:id="rId3"/>
    <p:sldId id="312" r:id="rId4"/>
    <p:sldId id="316" r:id="rId5"/>
    <p:sldId id="317" r:id="rId6"/>
    <p:sldId id="318" r:id="rId7"/>
    <p:sldId id="319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80" d="100"/>
          <a:sy n="80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EA443707-C30A-47EC-BE5A-850E3C451F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d-ID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FA41E3-3A86-42B9-963C-327B826EF5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829AF-F099-4C6B-BA8A-21C576AA442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2EF5-FB83-4A36-8975-C5D9D0FCC8E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A4838-60BE-4535-8D10-28F6899F44F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3E32F-488F-48A8-AC2B-D5B2902DCB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CEA3C-9B9F-43C9-BB30-E4D1D01B3B0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98226-03BC-438C-AB32-22A776D754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DB2-7B63-4162-A647-2D42F91B35F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DD87-310B-4485-8E9C-11EB55D2EA6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CEB4-F465-429C-9EB2-D6CF65F862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1FAE-37F4-482F-B34B-15E52D21496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981C-D122-4D7A-8920-D23B0626A3A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71457-9FCA-407C-BF44-AF893807683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/>
              <a:t>Click to edit Master text styles</a:t>
            </a:r>
          </a:p>
          <a:p>
            <a:pPr lvl="1"/>
            <a:r>
              <a:rPr lang="id-ID"/>
              <a:t>Second level</a:t>
            </a:r>
          </a:p>
          <a:p>
            <a:pPr lvl="2"/>
            <a:r>
              <a:rPr lang="id-ID"/>
              <a:t>Third level</a:t>
            </a:r>
          </a:p>
          <a:p>
            <a:pPr lvl="3"/>
            <a:r>
              <a:rPr lang="id-ID"/>
              <a:t>Fourth level</a:t>
            </a:r>
          </a:p>
          <a:p>
            <a:pPr lvl="4"/>
            <a:r>
              <a:rPr lang="id-ID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E250A8-157D-498D-9DF9-FB8ECD11197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7988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988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8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89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20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20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989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89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7989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89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2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990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0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4199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991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91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99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99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991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00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991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1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92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7992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/>
              <a:t>BAB  III </a:t>
            </a:r>
            <a:br>
              <a:rPr lang="id-ID" dirty="0"/>
            </a:br>
            <a:r>
              <a:rPr lang="id-ID" dirty="0"/>
              <a:t>Rantai Markov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8001000" cy="1066800"/>
          </a:xfrm>
        </p:spPr>
        <p:txBody>
          <a:bodyPr/>
          <a:lstStyle/>
          <a:p>
            <a:pPr algn="l" eaLnBrk="1" hangingPunct="1">
              <a:defRPr/>
            </a:pPr>
            <a:r>
              <a:rPr lang="id-ID" dirty="0"/>
              <a:t>Distribusi Jangka Panjang </a:t>
            </a:r>
            <a:r>
              <a:rPr lang="en-US" dirty="0"/>
              <a:t>– Limiting Distribution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562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3.  </a:t>
            </a:r>
            <a:r>
              <a:rPr lang="id-ID" sz="2800" dirty="0"/>
              <a:t>Kedatangan bus mengikuti suatu rantai Markov dengan state diklasifikasikan sebagai : 1. lebih awal, 2 tepat waktu, 3 lebih lambat dengan matriks transisi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 dirty="0"/>
          </a:p>
          <a:p>
            <a:pPr marL="609600" indent="-609600" eaLnBrk="1" hangingPunct="1">
              <a:lnSpc>
                <a:spcPct val="90000"/>
              </a:lnSpc>
            </a:pPr>
            <a:endParaRPr lang="id-ID" sz="2800" dirty="0"/>
          </a:p>
          <a:p>
            <a:pPr marL="609600" indent="-609600" eaLnBrk="1" hangingPunct="1">
              <a:lnSpc>
                <a:spcPct val="90000"/>
              </a:lnSpc>
            </a:pPr>
            <a:endParaRPr lang="id-ID" sz="2800" dirty="0"/>
          </a:p>
          <a:p>
            <a:pPr marL="609600" indent="-609600" eaLnBrk="1" hangingPunct="1">
              <a:lnSpc>
                <a:spcPct val="90000"/>
              </a:lnSpc>
            </a:pPr>
            <a:endParaRPr lang="id-ID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/>
              <a:t>	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 dirty="0"/>
              <a:t>	Dalam jangka waktu lama, berapa distribusi bahwa bus datang terlambat?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 dirty="0"/>
          </a:p>
        </p:txBody>
      </p:sp>
      <p:graphicFrame>
        <p:nvGraphicFramePr>
          <p:cNvPr id="4096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858963" y="2392363"/>
          <a:ext cx="3568700" cy="201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9" name="Equation" r:id="rId3" imgW="1384200" imgH="888840" progId="Equation.3">
                  <p:embed/>
                </p:oleObj>
              </mc:Choice>
              <mc:Fallback>
                <p:oleObj name="Equation" r:id="rId3" imgW="138420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392363"/>
                        <a:ext cx="3568700" cy="201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95400"/>
          </a:xfrm>
        </p:spPr>
        <p:txBody>
          <a:bodyPr/>
          <a:lstStyle/>
          <a:p>
            <a:pPr algn="l" eaLnBrk="1" hangingPunct="1"/>
            <a:r>
              <a:rPr lang="id-ID" sz="3600"/>
              <a:t>Distribusi Jangka Panjang dari suatu Rantai Markov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8382000" cy="4456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/>
              <a:t>Jika suatu rantai Markov {X</a:t>
            </a:r>
            <a:r>
              <a:rPr lang="id-ID" sz="2800" baseline="-25000"/>
              <a:t>n</a:t>
            </a:r>
            <a:r>
              <a:rPr lang="id-ID" sz="2800"/>
              <a:t>} dengan matriks transisi P dengan N+1 state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/>
              <a:t>	{0,1,2, …,N} akan diperoleh SPL :</a:t>
            </a:r>
            <a:endParaRPr lang="en-US" sz="280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/>
              <a:t>Dan  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0</a:t>
            </a:r>
            <a:r>
              <a:rPr lang="id-ID">
                <a:sym typeface="Symbol" pitchFamily="18" charset="2"/>
              </a:rPr>
              <a:t> +</a:t>
            </a:r>
            <a:r>
              <a:rPr lang="id-ID" baseline="-25000">
                <a:sym typeface="Symbol" pitchFamily="18" charset="2"/>
              </a:rPr>
              <a:t>1</a:t>
            </a:r>
            <a:r>
              <a:rPr lang="id-ID">
                <a:sym typeface="Symbol" pitchFamily="18" charset="2"/>
              </a:rPr>
              <a:t>+…+</a:t>
            </a:r>
            <a:r>
              <a:rPr lang="id-ID" baseline="-25000">
                <a:sym typeface="Symbol" pitchFamily="18" charset="2"/>
              </a:rPr>
              <a:t>N</a:t>
            </a:r>
            <a:r>
              <a:rPr lang="id-ID">
                <a:sym typeface="Symbol" pitchFamily="18" charset="2"/>
              </a:rPr>
              <a:t> = 1, dan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d-ID">
                <a:sym typeface="Symbol" pitchFamily="18" charset="2"/>
              </a:rPr>
              <a:t>=(</a:t>
            </a:r>
            <a:r>
              <a:rPr lang="id-ID" baseline="-25000">
                <a:sym typeface="Symbol" pitchFamily="18" charset="2"/>
              </a:rPr>
              <a:t>0</a:t>
            </a:r>
            <a:r>
              <a:rPr lang="id-ID">
                <a:sym typeface="Symbol" pitchFamily="18" charset="2"/>
              </a:rPr>
              <a:t>,</a:t>
            </a:r>
            <a:r>
              <a:rPr lang="id-ID" baseline="-25000">
                <a:sym typeface="Symbol" pitchFamily="18" charset="2"/>
              </a:rPr>
              <a:t>1</a:t>
            </a:r>
            <a:r>
              <a:rPr lang="id-ID">
                <a:sym typeface="Symbol" pitchFamily="18" charset="2"/>
              </a:rPr>
              <a:t>,…,</a:t>
            </a:r>
            <a:r>
              <a:rPr lang="id-ID" baseline="-25000">
                <a:sym typeface="Symbol" pitchFamily="18" charset="2"/>
              </a:rPr>
              <a:t>N</a:t>
            </a:r>
            <a:r>
              <a:rPr lang="id-ID">
                <a:sym typeface="Symbol" pitchFamily="18" charset="2"/>
              </a:rPr>
              <a:t>) disebut distribusi jangka panjang (</a:t>
            </a:r>
            <a:r>
              <a:rPr lang="id-ID" i="1">
                <a:sym typeface="Symbol" pitchFamily="18" charset="2"/>
              </a:rPr>
              <a:t>limiting distribution</a:t>
            </a:r>
            <a:r>
              <a:rPr lang="id-ID">
                <a:sym typeface="Symbol" pitchFamily="18" charset="2"/>
              </a:rPr>
              <a:t>) dari proses Markov.</a:t>
            </a:r>
          </a:p>
        </p:txBody>
      </p:sp>
      <p:graphicFrame>
        <p:nvGraphicFramePr>
          <p:cNvPr id="3686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3505200"/>
          <a:ext cx="18526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Equation" r:id="rId3" imgW="825480" imgH="431640" progId="Equation.3">
                  <p:embed/>
                </p:oleObj>
              </mc:Choice>
              <mc:Fallback>
                <p:oleObj name="Equation" r:id="rId3" imgW="8254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505200"/>
                        <a:ext cx="185261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305800" cy="56753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Contoh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Maka diperoleh SPL</a:t>
            </a:r>
            <a:r>
              <a:rPr lang="en-US" sz="2800"/>
              <a:t> 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>
                <a:sym typeface="Symbol" pitchFamily="18" charset="2"/>
              </a:rPr>
              <a:t> (1-a) 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0</a:t>
            </a:r>
            <a:r>
              <a:rPr lang="id-ID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      b 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=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0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>
                <a:sym typeface="Symbol" pitchFamily="18" charset="2"/>
              </a:rPr>
              <a:t>      a 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0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id-ID">
                <a:sym typeface="Symbol" pitchFamily="18" charset="2"/>
              </a:rPr>
              <a:t>+ </a:t>
            </a:r>
            <a:r>
              <a:rPr lang="en-US">
                <a:sym typeface="Symbol" pitchFamily="18" charset="2"/>
              </a:rPr>
              <a:t>(1-b)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=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>
                <a:sym typeface="Symbol" pitchFamily="18" charset="2"/>
              </a:rPr>
              <a:t>Dan 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0 </a:t>
            </a:r>
            <a:r>
              <a:rPr lang="en-US">
                <a:sym typeface="Symbol" pitchFamily="18" charset="2"/>
              </a:rPr>
              <a:t>+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=1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Dengan menyelesaikan SPL tersebut diperoleh</a:t>
            </a:r>
            <a:r>
              <a:rPr lang="en-US" sz="2800"/>
              <a:t> 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=(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, </a:t>
            </a:r>
            <a:r>
              <a:rPr lang="id-ID">
                <a:sym typeface="Symbol" pitchFamily="18" charset="2"/>
              </a:rPr>
              <a:t></a:t>
            </a:r>
            <a:r>
              <a:rPr lang="en-US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id-ID" sz="2800"/>
              <a:t>	 </a:t>
            </a:r>
            <a:r>
              <a:rPr lang="id-ID">
                <a:sym typeface="Symbol" pitchFamily="18" charset="2"/>
              </a:rPr>
              <a:t></a:t>
            </a:r>
            <a:r>
              <a:rPr lang="id-ID" baseline="-25000">
                <a:sym typeface="Symbol" pitchFamily="18" charset="2"/>
              </a:rPr>
              <a:t>0</a:t>
            </a:r>
            <a:r>
              <a:rPr lang="id-ID">
                <a:sym typeface="Symbol" pitchFamily="18" charset="2"/>
              </a:rPr>
              <a:t>=b/(a+b) dan </a:t>
            </a:r>
            <a:r>
              <a:rPr lang="id-ID" baseline="-25000">
                <a:sym typeface="Symbol" pitchFamily="18" charset="2"/>
              </a:rPr>
              <a:t>1</a:t>
            </a:r>
            <a:r>
              <a:rPr lang="id-ID">
                <a:sym typeface="Symbol" pitchFamily="18" charset="2"/>
              </a:rPr>
              <a:t>=a/(a+b)</a:t>
            </a:r>
            <a:endParaRPr lang="id-ID" sz="280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id-ID" sz="2800"/>
          </a:p>
        </p:txBody>
      </p:sp>
      <p:graphicFrame>
        <p:nvGraphicFramePr>
          <p:cNvPr id="37890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457200"/>
          <a:ext cx="2943225" cy="158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Equation" r:id="rId3" imgW="1180800" imgH="634680" progId="Equation.3">
                  <p:embed/>
                </p:oleObj>
              </mc:Choice>
              <mc:Fallback>
                <p:oleObj name="Equation" r:id="rId3" imgW="118080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"/>
                        <a:ext cx="2943225" cy="158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2EDF2-E8CB-4F47-99CC-DCEAC3034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6870700" cy="1143000"/>
          </a:xfrm>
        </p:spPr>
        <p:txBody>
          <a:bodyPr/>
          <a:lstStyle/>
          <a:p>
            <a:r>
              <a:rPr lang="id-ID" sz="2800" dirty="0"/>
              <a:t>Contoh Penentuan Distribusi Jangka Panjang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9EFB5AC1-318D-424D-BE2A-085A78968DD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57200" y="1511968"/>
                <a:ext cx="6870700" cy="1143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b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l"/>
                <a:r>
                  <a:rPr lang="id-ID" sz="2400" dirty="0"/>
                  <a:t>Untuk  </a:t>
                </a:r>
                <a14:m>
                  <m:oMath xmlns:m="http://schemas.openxmlformats.org/officeDocument/2006/math">
                    <m:r>
                      <a:rPr lang="id-ID" sz="2400" i="1"/>
                      <m:t>0&lt;</m:t>
                    </m:r>
                    <m:r>
                      <a:rPr lang="id-ID" sz="2400" i="1"/>
                      <m:t>𝑘</m:t>
                    </m:r>
                    <m:r>
                      <a:rPr lang="id-ID" sz="2400" i="1"/>
                      <m:t>&lt;1</m:t>
                    </m:r>
                  </m:oMath>
                </a14:m>
                <a:r>
                  <a:rPr lang="id-ID" sz="2400" dirty="0"/>
                  <a:t>, suatu proses Markov dengan</a:t>
                </a:r>
                <a:r>
                  <a:rPr lang="en-US" sz="2400" dirty="0"/>
                  <a:t> </a:t>
                </a:r>
                <a:r>
                  <a:rPr lang="id-ID" sz="2400" dirty="0"/>
                  <a:t> state {0, 1, 2, 3} memiliki matriks peluang transisi sebagai berikut </a:t>
                </a:r>
                <a:endParaRPr lang="id-ID" sz="2400" kern="0" dirty="0"/>
              </a:p>
            </p:txBody>
          </p:sp>
        </mc:Choice>
        <mc:Fallback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9EFB5AC1-318D-424D-BE2A-085A78968D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511968"/>
                <a:ext cx="6870700" cy="1143000"/>
              </a:xfrm>
              <a:prstGeom prst="rect">
                <a:avLst/>
              </a:prstGeom>
              <a:blipFill>
                <a:blip r:embed="rId2"/>
                <a:stretch>
                  <a:fillRect l="-1331" t="-7979" b="-1223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D74FBE9-5528-404C-A6A4-CFA87F5FE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651" y="2831432"/>
            <a:ext cx="8707325" cy="303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60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F85F49C-5883-42A4-9868-24B2F1219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" y="-43615"/>
            <a:ext cx="9052787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0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F5F311-FADC-45CE-B2B7-38EC5C36D9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28600"/>
            <a:ext cx="907441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04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D712430-3384-45F8-B032-C468D37BB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75979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916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/>
              <a:t>1.  </a:t>
            </a:r>
            <a:r>
              <a:rPr lang="id-ID" sz="2800" dirty="0"/>
              <a:t>Suatu rantai Markov</a:t>
            </a:r>
            <a:r>
              <a:rPr lang="en-US" sz="2800" dirty="0"/>
              <a:t>X</a:t>
            </a:r>
            <a:r>
              <a:rPr lang="en-US" sz="2800" baseline="-25000" dirty="0"/>
              <a:t>0</a:t>
            </a:r>
            <a:r>
              <a:rPr lang="en-US" sz="2800" dirty="0"/>
              <a:t>,X</a:t>
            </a:r>
            <a:r>
              <a:rPr lang="en-US" sz="2800" baseline="-25000" dirty="0"/>
              <a:t>1</a:t>
            </a:r>
            <a:r>
              <a:rPr lang="en-US" sz="2800" dirty="0"/>
              <a:t>,X</a:t>
            </a:r>
            <a:r>
              <a:rPr lang="en-US" sz="2800" baseline="-25000" dirty="0"/>
              <a:t>2</a:t>
            </a:r>
            <a:r>
              <a:rPr lang="id-ID" sz="2800" dirty="0"/>
              <a:t>,… memiliki</a:t>
            </a:r>
            <a:r>
              <a:rPr lang="en-US" sz="2800" dirty="0"/>
              <a:t> </a:t>
            </a:r>
            <a:r>
              <a:rPr lang="id-ID" sz="2800" dirty="0"/>
              <a:t>matriks transisi :</a:t>
            </a:r>
          </a:p>
          <a:p>
            <a:pPr marL="609600" indent="-609600" eaLnBrk="1" hangingPunct="1">
              <a:buFontTx/>
              <a:buNone/>
            </a:pPr>
            <a:endParaRPr lang="id-ID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>
              <a:buFontTx/>
              <a:buNone/>
            </a:pPr>
            <a:r>
              <a:rPr lang="en-US" sz="2800" dirty="0"/>
              <a:t>	</a:t>
            </a:r>
          </a:p>
          <a:p>
            <a:pPr marL="609600" indent="-609600" eaLnBrk="1" hangingPunct="1">
              <a:buFontTx/>
              <a:buNone/>
            </a:pPr>
            <a:endParaRPr lang="en-US" sz="2800" dirty="0"/>
          </a:p>
          <a:p>
            <a:pPr marL="609600" indent="-609600" eaLnBrk="1" hangingPunct="1">
              <a:buFontTx/>
              <a:buNone/>
            </a:pPr>
            <a:r>
              <a:rPr lang="id-ID" sz="2800" dirty="0"/>
              <a:t>	Tentukan </a:t>
            </a:r>
            <a:r>
              <a:rPr lang="id-ID" sz="2800" i="1" dirty="0"/>
              <a:t>limit</a:t>
            </a:r>
            <a:r>
              <a:rPr lang="en-US" sz="2800" i="1" dirty="0" err="1"/>
              <a:t>ing</a:t>
            </a:r>
            <a:r>
              <a:rPr lang="id-ID" sz="2800" i="1" dirty="0"/>
              <a:t> distribution</a:t>
            </a:r>
            <a:r>
              <a:rPr lang="id-ID" sz="2800" dirty="0"/>
              <a:t> proses Markov tersebut</a:t>
            </a:r>
            <a:r>
              <a:rPr lang="en-US" sz="2800" dirty="0"/>
              <a:t>!</a:t>
            </a:r>
            <a:endParaRPr lang="id-ID" sz="2800" dirty="0"/>
          </a:p>
          <a:p>
            <a:pPr marL="609600" indent="-609600" eaLnBrk="1" hangingPunct="1">
              <a:buFontTx/>
              <a:buNone/>
            </a:pPr>
            <a:endParaRPr lang="id-ID" sz="2800" dirty="0"/>
          </a:p>
        </p:txBody>
      </p:sp>
      <p:graphicFrame>
        <p:nvGraphicFramePr>
          <p:cNvPr id="3891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787525" y="1557338"/>
          <a:ext cx="381635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Equation" r:id="rId3" imgW="1384200" imgH="888840" progId="Equation.3">
                  <p:embed/>
                </p:oleObj>
              </mc:Choice>
              <mc:Fallback>
                <p:oleObj name="Equation" r:id="rId3" imgW="1384200" imgH="888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525" y="1557338"/>
                        <a:ext cx="3816350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153400" cy="5562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/>
              <a:t>2.  </a:t>
            </a:r>
            <a:r>
              <a:rPr lang="id-ID" sz="2800" dirty="0"/>
              <a:t>Suatu rantai Markov dengan matriks transisi :</a:t>
            </a:r>
          </a:p>
          <a:p>
            <a:pPr marL="609600" indent="-609600" eaLnBrk="1" hangingPunct="1">
              <a:buFontTx/>
              <a:buNone/>
            </a:pPr>
            <a:endParaRPr lang="id-ID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/>
            <a:endParaRPr lang="en-US" sz="2800" dirty="0"/>
          </a:p>
          <a:p>
            <a:pPr marL="609600" indent="-609600" eaLnBrk="1" hangingPunct="1">
              <a:buFontTx/>
              <a:buNone/>
            </a:pPr>
            <a:r>
              <a:rPr lang="en-US" sz="2800" dirty="0"/>
              <a:t>	</a:t>
            </a:r>
          </a:p>
          <a:p>
            <a:pPr marL="609600" indent="-609600" eaLnBrk="1" hangingPunct="1">
              <a:buFontTx/>
              <a:buNone/>
            </a:pPr>
            <a:endParaRPr lang="en-US" sz="2800" dirty="0"/>
          </a:p>
          <a:p>
            <a:pPr marL="609600" indent="-609600" eaLnBrk="1" hangingPunct="1">
              <a:buFontTx/>
              <a:buNone/>
            </a:pPr>
            <a:r>
              <a:rPr lang="id-ID" sz="2800" dirty="0"/>
              <a:t>	Tentukan limited distribution proses Markov tersebut</a:t>
            </a:r>
            <a:r>
              <a:rPr lang="en-US" sz="2800" dirty="0"/>
              <a:t>!</a:t>
            </a:r>
            <a:endParaRPr lang="id-ID" sz="2800" dirty="0"/>
          </a:p>
          <a:p>
            <a:pPr marL="609600" indent="-609600" eaLnBrk="1" hangingPunct="1">
              <a:buFontTx/>
              <a:buNone/>
            </a:pPr>
            <a:endParaRPr lang="id-ID" sz="2800" dirty="0"/>
          </a:p>
        </p:txBody>
      </p:sp>
      <p:graphicFrame>
        <p:nvGraphicFramePr>
          <p:cNvPr id="3993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600200" y="1557338"/>
          <a:ext cx="4191000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3" imgW="1866600" imgH="1091880" progId="Equation.3">
                  <p:embed/>
                </p:oleObj>
              </mc:Choice>
              <mc:Fallback>
                <p:oleObj name="Equation" r:id="rId3" imgW="1866600" imgH="10918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57338"/>
                        <a:ext cx="4191000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1500</TotalTime>
  <Words>169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Symbol</vt:lpstr>
      <vt:lpstr>Crayons</vt:lpstr>
      <vt:lpstr>Equation</vt:lpstr>
      <vt:lpstr>BAB  III  Rantai Markov </vt:lpstr>
      <vt:lpstr>Distribusi Jangka Panjang dari suatu Rantai Markov</vt:lpstr>
      <vt:lpstr>PowerPoint Presentation</vt:lpstr>
      <vt:lpstr>Contoh Penentuan Distribusi Jangka Panjang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 III  Rantai Markov</dc:title>
  <dc:creator>Sutara</dc:creator>
  <cp:lastModifiedBy>user</cp:lastModifiedBy>
  <cp:revision>57</cp:revision>
  <dcterms:created xsi:type="dcterms:W3CDTF">2009-10-12T13:22:19Z</dcterms:created>
  <dcterms:modified xsi:type="dcterms:W3CDTF">2017-11-12T19:53:10Z</dcterms:modified>
</cp:coreProperties>
</file>