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6" r:id="rId5"/>
    <p:sldId id="256" r:id="rId6"/>
    <p:sldId id="273" r:id="rId7"/>
    <p:sldId id="257" r:id="rId8"/>
    <p:sldId id="275" r:id="rId9"/>
    <p:sldId id="274" r:id="rId10"/>
    <p:sldId id="258" r:id="rId11"/>
    <p:sldId id="259" r:id="rId12"/>
    <p:sldId id="271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274" autoAdjust="0"/>
  </p:normalViewPr>
  <p:slideViewPr>
    <p:cSldViewPr snapToGrid="0" showGuides="1">
      <p:cViewPr varScale="1">
        <p:scale>
          <a:sx n="66" d="100"/>
          <a:sy n="66" d="100"/>
        </p:scale>
        <p:origin x="692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03.12.2023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17" y="921766"/>
            <a:ext cx="5690680" cy="1517356"/>
          </a:xfrm>
        </p:spPr>
        <p:txBody>
          <a:bodyPr/>
          <a:lstStyle/>
          <a:p>
            <a:r>
              <a:rPr lang="en-US" sz="3600" dirty="0" err="1"/>
              <a:t>Ketepatan</a:t>
            </a:r>
            <a:r>
              <a:rPr lang="en-US" sz="3600" dirty="0"/>
              <a:t> </a:t>
            </a:r>
            <a:r>
              <a:rPr lang="en-US" sz="3600" dirty="0" err="1"/>
              <a:t>Menerapkan</a:t>
            </a:r>
            <a:r>
              <a:rPr lang="en-US" sz="3600" dirty="0"/>
              <a:t> </a:t>
            </a:r>
            <a:r>
              <a:rPr lang="en-US" sz="3600" dirty="0" err="1"/>
              <a:t>Evaluasi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Proses </a:t>
            </a:r>
            <a:r>
              <a:rPr lang="en-US" sz="3600" dirty="0" err="1"/>
              <a:t>Pengkaryaan</a:t>
            </a:r>
            <a:endParaRPr lang="ru-RU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6259" y="5096662"/>
            <a:ext cx="4738778" cy="949829"/>
          </a:xfrm>
        </p:spPr>
        <p:txBody>
          <a:bodyPr/>
          <a:lstStyle/>
          <a:p>
            <a:r>
              <a:rPr lang="en-US" dirty="0"/>
              <a:t>UNITRI.STKIP SINAR PANCASILA</a:t>
            </a:r>
            <a:endParaRPr lang="ru-R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76" y="446145"/>
            <a:ext cx="7585924" cy="505728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86259" y="3425363"/>
            <a:ext cx="3978924" cy="949829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/>
              <a:t>Oleh</a:t>
            </a:r>
            <a:r>
              <a:rPr lang="en-US" sz="2000" dirty="0"/>
              <a:t> :</a:t>
            </a:r>
          </a:p>
          <a:p>
            <a:pPr algn="ctr"/>
            <a:r>
              <a:rPr lang="en-US" sz="2000" dirty="0" err="1"/>
              <a:t>Marsela</a:t>
            </a:r>
            <a:r>
              <a:rPr lang="en-US" sz="2000" dirty="0"/>
              <a:t> </a:t>
            </a:r>
            <a:r>
              <a:rPr lang="en-US" sz="2000" dirty="0" err="1"/>
              <a:t>Luruk</a:t>
            </a:r>
            <a:r>
              <a:rPr lang="en-US" sz="2000" dirty="0"/>
              <a:t> </a:t>
            </a:r>
            <a:r>
              <a:rPr lang="en-US" sz="2000" dirty="0" err="1"/>
              <a:t>Bere,M.Si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420" y="5593914"/>
            <a:ext cx="4880921" cy="365125"/>
          </a:xfrm>
        </p:spPr>
        <p:txBody>
          <a:bodyPr/>
          <a:lstStyle/>
          <a:p>
            <a:r>
              <a:rPr lang="en-US" dirty="0"/>
              <a:t>marselabere2903@gmail.com</a:t>
            </a:r>
            <a:endParaRPr lang="ru-RU" dirty="0"/>
          </a:p>
        </p:txBody>
      </p:sp>
      <p:pic>
        <p:nvPicPr>
          <p:cNvPr id="16" name="Picture Placeholder 15" descr="Scenic View of Beach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7588375" cy="26810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b="0" dirty="0">
              <a:solidFill>
                <a:schemeClr val="tx1"/>
              </a:solidFill>
            </a:endParaRPr>
          </a:p>
          <a:p>
            <a:endParaRPr lang="en-US" sz="2400" b="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chemeClr val="tx1"/>
                </a:solidFill>
              </a:rPr>
              <a:t>proses </a:t>
            </a:r>
            <a:r>
              <a:rPr lang="en-US" sz="2400" b="0" dirty="0" err="1">
                <a:solidFill>
                  <a:schemeClr val="tx1"/>
                </a:solidFill>
              </a:rPr>
              <a:t>pertimbangan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berkaitan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kualitas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seputar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konsekuensi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logis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proses yang </a:t>
            </a:r>
            <a:r>
              <a:rPr lang="en-US" sz="2400" b="0" dirty="0" err="1">
                <a:solidFill>
                  <a:schemeClr val="tx1"/>
                </a:solidFill>
              </a:rPr>
              <a:t>dilakukan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Proses?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F92ECC-81D7-46DF-AF27-3388655C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1" y="1877051"/>
            <a:ext cx="7588375" cy="26810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b="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chemeClr val="tx1"/>
                </a:solidFill>
              </a:rPr>
              <a:t>Proses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dilaksanakan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secara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sistematis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berkelanjutan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yaitu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terencana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sesuai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prosedur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dan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juga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dilakukan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terus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menerus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38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42"/>
            <a:ext cx="5373661" cy="35824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Proses?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036618"/>
            <a:ext cx="4548187" cy="3720048"/>
          </a:xfrm>
        </p:spPr>
        <p:txBody>
          <a:bodyPr>
            <a:normAutofit/>
          </a:bodyPr>
          <a:lstStyle/>
          <a:p>
            <a:r>
              <a:rPr lang="en-US" sz="2000" dirty="0"/>
              <a:t>Valid</a:t>
            </a:r>
          </a:p>
          <a:p>
            <a:r>
              <a:rPr lang="en-US" sz="2000" dirty="0" err="1"/>
              <a:t>Objektif</a:t>
            </a:r>
            <a:endParaRPr lang="en-US" sz="2000" dirty="0"/>
          </a:p>
          <a:p>
            <a:r>
              <a:rPr lang="en-US" sz="2000" dirty="0" err="1"/>
              <a:t>Transparan</a:t>
            </a:r>
            <a:endParaRPr lang="en-US" sz="2000" dirty="0"/>
          </a:p>
          <a:p>
            <a:r>
              <a:rPr lang="en-US" sz="2000" dirty="0" err="1"/>
              <a:t>Adil</a:t>
            </a:r>
            <a:endParaRPr lang="en-US" sz="2000" dirty="0"/>
          </a:p>
          <a:p>
            <a:r>
              <a:rPr lang="en-US" sz="2000" dirty="0" err="1"/>
              <a:t>Terpadu</a:t>
            </a:r>
            <a:endParaRPr lang="en-US" sz="2000" dirty="0"/>
          </a:p>
          <a:p>
            <a:r>
              <a:rPr lang="en-US" sz="2000" dirty="0" err="1"/>
              <a:t>Sistematis</a:t>
            </a:r>
            <a:endParaRPr lang="en-US" sz="2000" dirty="0"/>
          </a:p>
          <a:p>
            <a:r>
              <a:rPr lang="en-US" sz="2000" dirty="0" err="1"/>
              <a:t>Akuntabel</a:t>
            </a:r>
            <a:endParaRPr lang="en-US" sz="2000" dirty="0"/>
          </a:p>
          <a:p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kriteria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42"/>
            <a:ext cx="5373661" cy="35824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Proses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036618"/>
            <a:ext cx="4548187" cy="3720048"/>
          </a:xfrm>
        </p:spPr>
        <p:txBody>
          <a:bodyPr>
            <a:normAutofit/>
          </a:bodyPr>
          <a:lstStyle/>
          <a:p>
            <a:r>
              <a:rPr lang="en-US" sz="3600" dirty="0" err="1"/>
              <a:t>Kognitif</a:t>
            </a:r>
            <a:endParaRPr lang="en-US" sz="3600" dirty="0"/>
          </a:p>
          <a:p>
            <a:r>
              <a:rPr lang="en-US" sz="3600" dirty="0" err="1"/>
              <a:t>Efektif</a:t>
            </a:r>
            <a:endParaRPr lang="en-US" sz="3600" dirty="0"/>
          </a:p>
          <a:p>
            <a:r>
              <a:rPr lang="en-US" sz="3600" dirty="0" err="1"/>
              <a:t>Psikomotor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84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42"/>
            <a:ext cx="5373661" cy="35824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PENTINGNYA EVALUASI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036618"/>
            <a:ext cx="4548187" cy="3720048"/>
          </a:xfrm>
        </p:spPr>
        <p:txBody>
          <a:bodyPr>
            <a:normAutofit/>
          </a:bodyPr>
          <a:lstStyle/>
          <a:p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sejauh</a:t>
            </a:r>
            <a:r>
              <a:rPr lang="en-US" sz="2000" dirty="0"/>
              <a:t>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dicapai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pengkaryaan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stimulus, motivator agar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prestasi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Memperbaiki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latihan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pengkaryaan</a:t>
            </a:r>
            <a:r>
              <a:rPr lang="en-US" sz="20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15" y="712803"/>
            <a:ext cx="4503295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 Proses </a:t>
            </a:r>
            <a:r>
              <a:rPr lang="en-US" dirty="0" err="1"/>
              <a:t>Pengkaryaan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1115" y="2348776"/>
            <a:ext cx="4816953" cy="257332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Mengembangakn</a:t>
            </a:r>
            <a:r>
              <a:rPr lang="en-US" dirty="0"/>
              <a:t> </a:t>
            </a:r>
            <a:r>
              <a:rPr lang="en-US" dirty="0" err="1"/>
              <a:t>Intrumen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/Data’</a:t>
            </a:r>
          </a:p>
          <a:p>
            <a:pPr marL="342900" indent="-342900">
              <a:buAutoNum type="arabicPeriod"/>
            </a:pPr>
            <a:r>
              <a:rPr lang="en-US" dirty="0" err="1"/>
              <a:t>Analisis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Interprestasi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54" y="1483675"/>
            <a:ext cx="5157640" cy="3438427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8E1FB-FE5C-46BC-83C4-88721E7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TEKNIK APA SAJA yang DIGUNAKAN </a:t>
            </a:r>
            <a:r>
              <a:rPr lang="en-US" dirty="0" err="1"/>
              <a:t>dalam</a:t>
            </a:r>
            <a:r>
              <a:rPr lang="en-US" dirty="0"/>
              <a:t> EVALUASI?</a:t>
            </a:r>
            <a:endParaRPr lang="ru-R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0462" y="2101242"/>
            <a:ext cx="9683895" cy="6677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400" b="1" dirty="0"/>
              <a:t>Ada dua macam teknik evaluasi yang dapat digunakan dalam melaksanakan evaluasi, yaitu teknik non tes dan teknik tes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F61B-147F-4149-9E50-36696641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378039" y="3258355"/>
            <a:ext cx="2601533" cy="21250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</a:t>
            </a:r>
          </a:p>
          <a:p>
            <a:pPr algn="ctr"/>
            <a:r>
              <a:rPr lang="en-US" dirty="0"/>
              <a:t>LKS,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Ujian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6107" y="3258355"/>
            <a:ext cx="2653048" cy="2125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NON TES</a:t>
            </a:r>
          </a:p>
          <a:p>
            <a:pPr algn="ctr"/>
            <a:r>
              <a:rPr lang="en-US" dirty="0" err="1"/>
              <a:t>Observasi</a:t>
            </a:r>
            <a:r>
              <a:rPr lang="en-US" dirty="0"/>
              <a:t>, </a:t>
            </a:r>
            <a:r>
              <a:rPr lang="en-US" dirty="0" err="1"/>
              <a:t>Angket</a:t>
            </a:r>
            <a:r>
              <a:rPr lang="en-US" dirty="0"/>
              <a:t>, </a:t>
            </a:r>
            <a:r>
              <a:rPr lang="en-US" dirty="0" err="1"/>
              <a:t>Wawancara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8010659" y="2820473"/>
            <a:ext cx="437882" cy="399245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2562896" y="2814034"/>
            <a:ext cx="489397" cy="354169"/>
          </a:xfrm>
          <a:prstGeom prst="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70479" y="5074276"/>
            <a:ext cx="2034862" cy="126213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/>
              <a:t>EVALUASI HASIL</a:t>
            </a:r>
          </a:p>
        </p:txBody>
      </p:sp>
      <p:sp>
        <p:nvSpPr>
          <p:cNvPr id="19" name="Oval 18"/>
          <p:cNvSpPr/>
          <p:nvPr/>
        </p:nvSpPr>
        <p:spPr>
          <a:xfrm>
            <a:off x="9044217" y="5074276"/>
            <a:ext cx="2034862" cy="126213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/>
              <a:t>EVALUASI PROSES</a:t>
            </a:r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laceholder 5"/>
          <p:cNvPicPr>
            <a:picLocks noGrp="1" noChangeAspect="1"/>
          </p:cNvPicPr>
          <p:nvPr>
            <p:ph type="media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1" y="908050"/>
            <a:ext cx="6932782" cy="46609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483267-D13E-45C6-895A-743DA269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Angket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5DB45-A744-4939-A7FE-863B69EC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DD93A-2AFF-4DF7-87EA-7C7F419A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9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221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Ketepatan Menerapkan Evaluasi Selama Proses Pengkaryaan</vt:lpstr>
      <vt:lpstr>Apa Arti Evaluasi?</vt:lpstr>
      <vt:lpstr>Apa Arti Proses?</vt:lpstr>
      <vt:lpstr>Prinsip-Prinsip Evaluasi Proses?</vt:lpstr>
      <vt:lpstr>Aspek Evaluasi Proses</vt:lpstr>
      <vt:lpstr>PENTINGNYA EVALUASI</vt:lpstr>
      <vt:lpstr>Langkah-Langkah Evaluasi  Proses Pengkaryaan Seni </vt:lpstr>
      <vt:lpstr>TEKNIK APA SAJA yang DIGUNAKAN dalam EVALUASI?</vt:lpstr>
      <vt:lpstr>Contoh Angket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2023-11-16T20:06:38Z</dcterms:created>
  <dcterms:modified xsi:type="dcterms:W3CDTF">2023-12-03T05:14:08Z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