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660"/>
  </p:normalViewPr>
  <p:slideViewPr>
    <p:cSldViewPr>
      <p:cViewPr>
        <p:scale>
          <a:sx n="54" d="100"/>
          <a:sy n="54" d="100"/>
        </p:scale>
        <p:origin x="-9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7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133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77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67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591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89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18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2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358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41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4DFD-52DC-4F3A-A3A3-C27E24648AFB}" type="datetimeFigureOut">
              <a:rPr lang="id-ID" smtClean="0"/>
              <a:pPr/>
              <a:t>02/06/2020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469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7"/>
          <p:cNvSpPr/>
          <p:nvPr/>
        </p:nvSpPr>
        <p:spPr>
          <a:xfrm>
            <a:off x="857224" y="2000240"/>
            <a:ext cx="7549287" cy="2817893"/>
          </a:xfrm>
          <a:custGeom>
            <a:avLst/>
            <a:gdLst/>
            <a:ahLst/>
            <a:cxnLst/>
            <a:rect l="l" t="t" r="r" b="b"/>
            <a:pathLst>
              <a:path w="3989704" h="632460">
                <a:moveTo>
                  <a:pt x="3989655" y="0"/>
                </a:moveTo>
                <a:lnTo>
                  <a:pt x="0" y="0"/>
                </a:lnTo>
                <a:lnTo>
                  <a:pt x="0" y="581482"/>
                </a:lnTo>
                <a:lnTo>
                  <a:pt x="4008" y="601206"/>
                </a:lnTo>
                <a:lnTo>
                  <a:pt x="14922" y="617359"/>
                </a:lnTo>
                <a:lnTo>
                  <a:pt x="31075" y="628273"/>
                </a:lnTo>
                <a:lnTo>
                  <a:pt x="50800" y="632282"/>
                </a:lnTo>
                <a:lnTo>
                  <a:pt x="3938855" y="632282"/>
                </a:lnTo>
                <a:lnTo>
                  <a:pt x="3958580" y="628273"/>
                </a:lnTo>
                <a:lnTo>
                  <a:pt x="3974733" y="617359"/>
                </a:lnTo>
                <a:lnTo>
                  <a:pt x="3985647" y="601206"/>
                </a:lnTo>
                <a:lnTo>
                  <a:pt x="3989655" y="581482"/>
                </a:lnTo>
                <a:lnTo>
                  <a:pt x="3989655" y="0"/>
                </a:lnTo>
                <a:close/>
              </a:path>
            </a:pathLst>
          </a:custGeom>
          <a:solidFill>
            <a:srgbClr val="323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4414" y="2357430"/>
            <a:ext cx="685804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4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 APROKSIMASI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INTEGRAL TERTENTU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INTEGRASI GAUSS)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r>
              <a:rPr lang="id-ID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APROKSIMASI DERIVATIF DAN INTEGRAL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3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42918"/>
                <a:ext cx="8229600" cy="548324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Integrasi </a:t>
                </a:r>
                <a:r>
                  <a:rPr lang="en-US" dirty="0" err="1"/>
                  <a:t>Gaus</a:t>
                </a:r>
                <a:r>
                  <a:rPr lang="en-US" dirty="0"/>
                  <a:t> </a:t>
                </a:r>
                <a:r>
                  <a:rPr lang="en-US" dirty="0" err="1"/>
                  <a:t>Bersusun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 err="1"/>
                  <a:t>Misalkan</a:t>
                </a:r>
                <a:r>
                  <a:rPr lang="en-US" dirty="0"/>
                  <a:t> interval </a:t>
                </a:r>
                <a:r>
                  <a:rPr lang="en-US" dirty="0" err="1"/>
                  <a:t>integrasi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dipartisi</a:t>
                </a:r>
                <a:r>
                  <a:rPr lang="en-US" dirty="0"/>
                  <a:t> </a:t>
                </a:r>
                <a:r>
                  <a:rPr lang="en-US" dirty="0" err="1"/>
                  <a:t>seragam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=: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&lt;…&lt;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US" dirty="0" err="1"/>
                  <a:t>yakni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≔</m:t>
                    </m:r>
                    <m:r>
                      <a:rPr lang="en-US" i="1">
                        <a:latin typeface="Cambria Math"/>
                      </a:rPr>
                      <m:t>h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=1, …, 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subinterval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≔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dibentuk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nary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,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h𝑡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	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dirty="0">
                            <a:latin typeface="Cambria Math"/>
                          </a:rPr>
                          <m:t>𝑗</m:t>
                        </m:r>
                        <m:r>
                          <a:rPr lang="en-US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𝑛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,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</m:nary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</a:rPr>
                              <m:t>+1 </m:t>
                            </m:r>
                          </m:e>
                        </m:d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 err="1"/>
                  <a:t>Akhirnya</a:t>
                </a:r>
                <a:r>
                  <a:rPr lang="en-US" dirty="0"/>
                  <a:t>, integral Gauss </a:t>
                </a:r>
                <a:r>
                  <a:rPr lang="en-US" dirty="0" err="1"/>
                  <a:t>bersusun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menjumlahkan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).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h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+1)+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42918"/>
                <a:ext cx="8229600" cy="5483245"/>
              </a:xfrm>
              <a:blipFill rotWithShape="1">
                <a:blip r:embed="rId5"/>
                <a:stretch>
                  <a:fillRect l="-118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99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5"/>
            <a:ext cx="6912768" cy="4636138"/>
          </a:xfrm>
        </p:spPr>
      </p:pic>
      <p:sp>
        <p:nvSpPr>
          <p:cNvPr id="12" name="TextBox 11"/>
          <p:cNvSpPr txBox="1"/>
          <p:nvPr/>
        </p:nvSpPr>
        <p:spPr>
          <a:xfrm>
            <a:off x="323528" y="939407"/>
            <a:ext cx="570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Untuk</a:t>
            </a:r>
            <a:r>
              <a:rPr lang="en-US" b="1" dirty="0" smtClean="0"/>
              <a:t> n </a:t>
            </a:r>
            <a:r>
              <a:rPr lang="en-US" b="1" dirty="0" err="1" smtClean="0"/>
              <a:t>selanjutnya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dilihat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tebel</a:t>
            </a:r>
            <a:r>
              <a:rPr lang="en-US" b="1" dirty="0" smtClean="0"/>
              <a:t> di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098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1984" y="908720"/>
            <a:ext cx="2754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LATIHAN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70892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39877" y="2638740"/>
                <a:ext cx="7689842" cy="817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Hitunglah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aproksimasi</a:t>
                </a:r>
                <a:r>
                  <a:rPr lang="en-US" sz="2000" dirty="0" smtClean="0"/>
                  <a:t>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000" dirty="0" err="1" smtClean="0"/>
                  <a:t>dengan</a:t>
                </a:r>
                <a:r>
                  <a:rPr lang="en-US" sz="2000" dirty="0" smtClean="0"/>
                  <a:t> n=2 </a:t>
                </a:r>
                <a:r>
                  <a:rPr lang="en-US" sz="2000" dirty="0" err="1" smtClean="0"/>
                  <a:t>dengan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menggunakan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metode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integrasi</a:t>
                </a:r>
                <a:r>
                  <a:rPr lang="en-US" sz="2000" dirty="0" smtClean="0"/>
                  <a:t> Gauss</a:t>
                </a:r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877" y="2638740"/>
                <a:ext cx="7689842" cy="817468"/>
              </a:xfrm>
              <a:prstGeom prst="rect">
                <a:avLst/>
              </a:prstGeom>
              <a:blipFill rotWithShape="1">
                <a:blip r:embed="rId5"/>
                <a:stretch>
                  <a:fillRect l="-792" b="-12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36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2996952"/>
            <a:ext cx="42178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TERIMAKASIH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7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892"/>
            <a:ext cx="8229600" cy="846158"/>
          </a:xfrm>
        </p:spPr>
        <p:txBody>
          <a:bodyPr>
            <a:normAutofit/>
          </a:bodyPr>
          <a:lstStyle/>
          <a:p>
            <a:r>
              <a:rPr lang="en-US" b="1" dirty="0" smtClean="0"/>
              <a:t>4.4</a:t>
            </a:r>
            <a:r>
              <a:rPr lang="id-ID" b="1" dirty="0" smtClean="0"/>
              <a:t>.</a:t>
            </a:r>
            <a:r>
              <a:rPr lang="en-US" b="1" dirty="0" smtClean="0"/>
              <a:t>5</a:t>
            </a:r>
            <a:r>
              <a:rPr lang="id-ID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Integrasi</a:t>
            </a:r>
            <a:r>
              <a:rPr lang="en-US" b="1" dirty="0" smtClean="0"/>
              <a:t> Gauss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Integrasi</a:t>
            </a:r>
            <a:r>
              <a:rPr lang="en-US" dirty="0"/>
              <a:t> Gauss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Kuadratur</a:t>
            </a:r>
            <a:r>
              <a:rPr lang="en-US" dirty="0"/>
              <a:t> Gauss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area yang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dan </a:t>
            </a:r>
            <a:r>
              <a:rPr lang="en-US" dirty="0" err="1"/>
              <a:t>pembobot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pembaginya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pembagi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pembagi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Gauss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id-ID" dirty="0"/>
          </a:p>
        </p:txBody>
      </p:sp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96" y="2276872"/>
            <a:ext cx="3419422" cy="278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21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2844" y="1412776"/>
                <a:ext cx="8786874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Definisi 4.2 </a:t>
                </a:r>
                <a:r>
                  <a:rPr lang="en-US" dirty="0" smtClean="0"/>
                  <a:t>Formula </a:t>
                </a:r>
                <a:r>
                  <a:rPr lang="en-US" dirty="0" err="1" smtClean="0"/>
                  <a:t>Kuadratur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≔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𝑐𝑘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𝑥𝑘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dikatakan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mempeunyai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derajat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akurasi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memberikan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eksak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polinomial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berderajat</a:t>
                </a:r>
                <a:r>
                  <a:rPr lang="en-US" dirty="0" smtClean="0"/>
                  <a:t> paling </a:t>
                </a:r>
                <a:r>
                  <a:rPr lang="en-US" dirty="0" err="1" smtClean="0"/>
                  <a:t>tinggi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Untuk </a:t>
                </a:r>
                <a:r>
                  <a:rPr lang="en-US" dirty="0" err="1"/>
                  <a:t>membangun</a:t>
                </a:r>
                <a:r>
                  <a:rPr lang="en-US" dirty="0"/>
                  <a:t> formula </a:t>
                </a:r>
                <a:r>
                  <a:rPr lang="en-US" dirty="0" err="1"/>
                  <a:t>gaus</a:t>
                </a:r>
                <a:r>
                  <a:rPr lang="en-US" dirty="0"/>
                  <a:t> order  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≔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𝑐𝑘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𝑥𝑘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perlu</a:t>
                </a:r>
                <a:r>
                  <a:rPr lang="en-US" dirty="0"/>
                  <a:t> </a:t>
                </a:r>
                <a:r>
                  <a:rPr lang="en-US" dirty="0" err="1"/>
                  <a:t>ditentukan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absis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𝑥𝑘</m:t>
                    </m:r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bobot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𝑐𝑘</m:t>
                    </m:r>
                    <m:r>
                      <a:rPr lang="en-US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k</m:t>
                    </m:r>
                    <m:r>
                      <a:rPr lang="en-US">
                        <a:latin typeface="Cambria Math"/>
                      </a:rPr>
                      <m:t>=1,2,…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n</m:t>
                    </m:r>
                    <m:r>
                      <a:rPr lang="en-US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melalui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taklinier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44" y="1412776"/>
                <a:ext cx="8786874" cy="4525963"/>
              </a:xfrm>
              <a:blipFill rotWithShape="1">
                <a:blip r:embed="rId5"/>
                <a:stretch>
                  <a:fillRect l="-1734" t="-1617" r="-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98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81000" y="821468"/>
                <a:ext cx="8534400" cy="51125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dirty="0" smtClean="0"/>
                  <a:t>Integrasi Gauss Order 2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sz="2000" dirty="0" err="1"/>
                  <a:t>Dibangun</a:t>
                </a:r>
                <a:r>
                  <a:rPr lang="en-US" sz="2000" dirty="0"/>
                  <a:t> formula </a:t>
                </a:r>
                <a:r>
                  <a:rPr lang="en-US" sz="2000" dirty="0" err="1"/>
                  <a:t>kuadratur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yang </a:t>
                </a:r>
                <a:r>
                  <a:rPr lang="en-US" sz="2000" dirty="0" err="1"/>
                  <a:t>mempunyai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derajat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akurasi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𝑝</m:t>
                    </m:r>
                    <m:r>
                      <a:rPr lang="en-US" sz="2000" i="1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−1=3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untuk</a:t>
                </a:r>
                <a:r>
                  <a:rPr lang="en-US" sz="2000" dirty="0"/>
                  <a:t>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sz="2000" dirty="0" err="1"/>
                  <a:t>Untuk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disyaratkan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memberikan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hasil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eksak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untuk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semua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polinominal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berdrajat</a:t>
                </a:r>
                <a:r>
                  <a:rPr lang="en-US" sz="2000" dirty="0"/>
                  <a:t> paling </a:t>
                </a:r>
                <a:r>
                  <a:rPr lang="en-US" sz="2000" dirty="0" err="1"/>
                  <a:t>tinggi</a:t>
                </a:r>
                <a:r>
                  <a:rPr lang="en-US" sz="2000" dirty="0"/>
                  <a:t> 3, </a:t>
                </a:r>
                <a:r>
                  <a:rPr lang="en-US" sz="2000" dirty="0" err="1"/>
                  <a:t>yaitu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cukup</a:t>
                </a:r>
                <a:r>
                  <a:rPr lang="en-US" sz="2000" dirty="0"/>
                  <a:t> di </a:t>
                </a:r>
                <a:r>
                  <a:rPr lang="en-US" sz="2000" dirty="0" err="1"/>
                  <a:t>ambil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1,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Bila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0=1, </m:t>
                    </m:r>
                  </m:oMath>
                </a14:m>
                <a:r>
                  <a:rPr lang="en-US" sz="2000" dirty="0" err="1"/>
                  <a:t>berlaku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=1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sehingga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diperoleh</m:t>
                    </m:r>
                  </m:oMath>
                </a14:m>
                <a:endParaRPr lang="en-US" sz="2000" dirty="0"/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 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.1+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.1=</m:t>
                    </m:r>
                    <m:nary>
                      <m:naryPr>
                        <m:limLoc m:val="subSup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                                                                      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Untuk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berlaku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dan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sehingga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diperoleh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=0 </m:t>
                    </m:r>
                  </m:oMath>
                </a14:m>
                <a:r>
                  <a:rPr lang="en-US" sz="2000" dirty="0"/>
                  <a:t>                                                                (ii)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Untuk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berlaku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dan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sehingga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diperoleh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000" dirty="0"/>
                  <a:t>                                                               (iii)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Terakhir</m:t>
                    </m:r>
                    <m:r>
                      <a:rPr lang="en-US" sz="200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untuk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diperoleh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        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  <m:r>
                          <a:rPr lang="en-US" sz="2000" i="1">
                            <a:latin typeface="Cambria Math"/>
                          </a:rPr>
                          <m:t>=0</m:t>
                        </m:r>
                      </m:e>
                    </m:nary>
                  </m:oMath>
                </a14:m>
                <a:r>
                  <a:rPr lang="en-US" sz="2000" dirty="0"/>
                  <a:t>                                                              (iv)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821468"/>
                <a:ext cx="8534400" cy="5112568"/>
              </a:xfrm>
              <a:prstGeom prst="rect">
                <a:avLst/>
              </a:prstGeom>
              <a:blipFill rotWithShape="1">
                <a:blip r:embed="rId5"/>
                <a:stretch>
                  <a:fillRect l="-786" t="-597" b="-4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09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71422" y="908720"/>
                <a:ext cx="9001156" cy="4995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Untuk </a:t>
                </a:r>
                <a:r>
                  <a:rPr lang="en-US" sz="2400" dirty="0" err="1"/>
                  <a:t>memperoleh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dan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kita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perlu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menyelesaikan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taklinear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i</a:t>
                </a:r>
                <a:r>
                  <a:rPr lang="en-US" sz="2400" dirty="0"/>
                  <a:t>)-(iv). Dari (</a:t>
                </a:r>
                <a:r>
                  <a:rPr lang="en-US" sz="2400" dirty="0" err="1"/>
                  <a:t>i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=2−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kemudian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disubstitusikan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(ii), (iii), dan (iv) </a:t>
                </a:r>
                <a:r>
                  <a:rPr lang="en-US" sz="2400" dirty="0" err="1"/>
                  <a:t>diperoleh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2−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/>
                  <a:t>                                                                             (v)                                          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2−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                                                                            (vi)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2−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/>
                  <a:t>                                                                            (vii)</a:t>
                </a:r>
              </a:p>
              <a:p>
                <a:r>
                  <a:rPr lang="en-US" sz="2400" dirty="0" err="1"/>
                  <a:t>Kalikan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(v)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kemudian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kurangkan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(vi) </a:t>
                </a:r>
                <a:r>
                  <a:rPr lang="en-US" sz="2400" dirty="0" err="1"/>
                  <a:t>diperoleh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                                                                               (viii)</a:t>
                </a:r>
              </a:p>
              <a:p>
                <a:r>
                  <a:rPr lang="en-US" sz="2400" dirty="0" err="1"/>
                  <a:t>Kalikanpersamaan</a:t>
                </a:r>
                <a:r>
                  <a:rPr lang="en-US" sz="2400" dirty="0"/>
                  <a:t> (vi)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kemudian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kurangkan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persamaan</a:t>
                </a:r>
                <a:r>
                  <a:rPr lang="en-US" sz="2400" dirty="0"/>
                  <a:t> (vii) </a:t>
                </a:r>
                <a:r>
                  <a:rPr lang="en-US" sz="2400" dirty="0" err="1"/>
                  <a:t>diperoleh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                                                                      (ix)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2" y="908720"/>
                <a:ext cx="9001156" cy="4995727"/>
              </a:xfrm>
              <a:prstGeom prst="rect">
                <a:avLst/>
              </a:prstGeom>
              <a:blipFill rotWithShape="1">
                <a:blip r:embed="rId5"/>
                <a:stretch>
                  <a:fillRect l="-1084" t="-976" r="-29404" b="-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74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78563" y="1340768"/>
                <a:ext cx="8786874" cy="4691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err="1"/>
                  <a:t>Eliminasi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suku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dari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(viii) dan (ix) </a:t>
                </a:r>
                <a:r>
                  <a:rPr lang="en-US" sz="2000" dirty="0" err="1"/>
                  <a:t>kemudian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disederhanakan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diperoleh</a:t>
                </a:r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                            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𝑎𝑡𝑎𝑢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 err="1"/>
                  <a:t>Diperoleh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atau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Untuk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jika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disubstitusikan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ke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persamaan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ii</m:t>
                        </m:r>
                      </m:e>
                    </m:d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diperoleh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kontradiksi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dengan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). </a:t>
                </a:r>
                <a:r>
                  <a:rPr lang="en-US" sz="2000" dirty="0" err="1"/>
                  <a:t>Jadi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haruslah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. </a:t>
                </a:r>
                <a:r>
                  <a:rPr lang="en-US" sz="2000" dirty="0" err="1"/>
                  <a:t>Substitusi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(ii) </a:t>
                </a:r>
                <a:r>
                  <a:rPr lang="en-US" sz="2000" dirty="0" err="1"/>
                  <a:t>diperoleh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atau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. </a:t>
                </a:r>
                <a:r>
                  <a:rPr lang="en-US" sz="2000" dirty="0" err="1"/>
                  <a:t>Substitusi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 di </a:t>
                </a:r>
                <a:r>
                  <a:rPr lang="en-US" sz="2000" dirty="0" err="1"/>
                  <a:t>peroleh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 . </a:t>
                </a:r>
                <a:r>
                  <a:rPr lang="en-US" sz="2000" dirty="0" err="1"/>
                  <a:t>Substitusi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=1 </m:t>
                    </m:r>
                  </m:oMath>
                </a14:m>
                <a:r>
                  <a:rPr lang="en-US" sz="20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ke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(iii) </a:t>
                </a:r>
                <a:r>
                  <a:rPr lang="en-US" sz="2000" dirty="0" err="1"/>
                  <a:t>diperole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2+</m:t>
                        </m:r>
                      </m:sup>
                    </m:sSubSup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, </a:t>
                </a:r>
                <a:r>
                  <a:rPr lang="en-US" sz="2000" dirty="0" err="1"/>
                  <a:t>yakni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. </a:t>
                </a:r>
                <a:r>
                  <a:rPr lang="en-US" sz="2000" dirty="0" err="1"/>
                  <a:t>Oleh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karena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itu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kita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mempunyai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dua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penyelesaian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untuk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yaitu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000" i="1">
                        <a:latin typeface="Cambria Math"/>
                      </a:rPr>
                      <m:t>,−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. </a:t>
                </a:r>
                <a:r>
                  <a:rPr lang="en-US" sz="2000" dirty="0" err="1"/>
                  <a:t>Karena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bobot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dan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sama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maka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cukup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diambil</a:t>
                </a:r>
                <a:r>
                  <a:rPr lang="en-US" sz="2000" dirty="0"/>
                  <a:t>( </a:t>
                </a:r>
                <a:r>
                  <a:rPr lang="en-US" sz="2000" dirty="0" err="1"/>
                  <a:t>setelah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penyebut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diirasionalkan</a:t>
                </a:r>
                <a:r>
                  <a:rPr lang="en-US" sz="2000" dirty="0"/>
                  <a:t> ):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                           </m:t>
                        </m:r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=1,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=1</m:t>
                    </m:r>
                    <m:r>
                      <a:rPr lang="en-US" sz="200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63" y="1340768"/>
                <a:ext cx="8786874" cy="4691669"/>
              </a:xfrm>
              <a:prstGeom prst="rect">
                <a:avLst/>
              </a:prstGeom>
              <a:blipFill rotWithShape="1">
                <a:blip r:embed="rId5"/>
                <a:stretch>
                  <a:fillRect l="-693" t="-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94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762000"/>
                <a:ext cx="8839200" cy="5364163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err="1" smtClean="0"/>
                  <a:t>Sehingga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didapat</a:t>
                </a:r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Formula </a:t>
                </a:r>
                <a:r>
                  <a:rPr lang="en-US" sz="2400" dirty="0" err="1" smtClean="0"/>
                  <a:t>integrasi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gaus</a:t>
                </a:r>
                <a:r>
                  <a:rPr lang="en-US" sz="2400" dirty="0" smtClean="0"/>
                  <a:t> order 2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err="1" smtClean="0"/>
                  <a:t>Atau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ekspisit</a:t>
                </a:r>
                <a:r>
                  <a:rPr lang="en-US" sz="2400" dirty="0" smtClean="0"/>
                  <a:t> 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≈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𝑏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𝑏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762000"/>
                <a:ext cx="8839200" cy="5364163"/>
              </a:xfrm>
              <a:blipFill rotWithShape="1">
                <a:blip r:embed="rId5"/>
                <a:stretch>
                  <a:fillRect l="-1034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71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6504" y="764704"/>
            <a:ext cx="592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Algoritma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Integrasi</a:t>
            </a:r>
            <a:r>
              <a:rPr lang="en-US" sz="2400" b="1" dirty="0"/>
              <a:t> </a:t>
            </a:r>
            <a:r>
              <a:rPr lang="en-US" sz="2400" b="1" dirty="0" err="1"/>
              <a:t>Gaus</a:t>
            </a:r>
            <a:r>
              <a:rPr lang="en-US" sz="2400" b="1" dirty="0"/>
              <a:t> order 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752"/>
              </a:xfrm>
            </p:spPr>
            <p:txBody>
              <a:bodyPr>
                <a:normAutofit fontScale="77500" lnSpcReduction="20000"/>
              </a:bodyPr>
              <a:lstStyle/>
              <a:p>
                <a:pPr marL="457200" indent="-457200">
                  <a:buAutoNum type="arabicPeriod"/>
                </a:pPr>
                <a:r>
                  <a:rPr lang="en-US" dirty="0" smtClean="0"/>
                  <a:t>Definisikan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457200" indent="-457200">
                  <a:buAutoNum type="arabicPeriod"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bawah</a:t>
                </a:r>
                <a:r>
                  <a:rPr lang="en-US" dirty="0" smtClean="0"/>
                  <a:t> (a) dan </a:t>
                </a:r>
                <a:r>
                  <a:rPr lang="en-US" dirty="0" err="1" smtClean="0"/>
                  <a:t>batas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integrasi</a:t>
                </a:r>
                <a:r>
                  <a:rPr lang="en-US" dirty="0" smtClean="0"/>
                  <a:t> (b) </a:t>
                </a:r>
              </a:p>
              <a:p>
                <a:pPr marL="457200" indent="-457200">
                  <a:buFont typeface="Wingdings"/>
                  <a:buAutoNum type="arabicPeriod"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≈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:r>
                  <a:rPr lang="en-US" dirty="0" err="1" smtClean="0"/>
                  <a:t>Hitung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873752"/>
              </a:xfrm>
              <a:blipFill rotWithShape="1">
                <a:blip r:embed="rId5"/>
                <a:stretch>
                  <a:fillRect l="-1388" t="-2628" r="-4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66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1600" dirty="0">
                <a:solidFill>
                  <a:schemeClr val="bg1"/>
                </a:solidFill>
              </a:rPr>
              <a:t>BAB 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id-ID" sz="1600" dirty="0">
                <a:solidFill>
                  <a:schemeClr val="bg1"/>
                </a:solidFill>
              </a:rPr>
              <a:t> : </a:t>
            </a:r>
            <a:r>
              <a:rPr lang="en-US" sz="1600" dirty="0">
                <a:solidFill>
                  <a:schemeClr val="bg1"/>
                </a:solidFill>
              </a:rPr>
              <a:t>APROKSIMASI DERIVATIF DAN INTEGRAL</a:t>
            </a:r>
            <a:endParaRPr lang="id-ID" sz="16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1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Integrasi Gauss Order n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Secara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umum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 err="1"/>
                  <a:t>i</a:t>
                </a:r>
                <a:r>
                  <a:rPr lang="en-US" dirty="0" err="1" smtClean="0"/>
                  <a:t>ntegrasi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Gaus</a:t>
                </a:r>
                <a:r>
                  <a:rPr lang="en-US" dirty="0" smtClean="0"/>
                  <a:t> order n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formulasikan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𝑏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704" t="-1617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57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desain dosen</Template>
  <TotalTime>204</TotalTime>
  <Words>1836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4.4.5 Metode Integrasi Gauss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INDAH</cp:lastModifiedBy>
  <cp:revision>12</cp:revision>
  <dcterms:created xsi:type="dcterms:W3CDTF">2020-05-25T16:36:05Z</dcterms:created>
  <dcterms:modified xsi:type="dcterms:W3CDTF">2020-06-01T22:40:27Z</dcterms:modified>
</cp:coreProperties>
</file>