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45"/>
  </p:notesMasterIdLst>
  <p:sldIdLst>
    <p:sldId id="256" r:id="rId2"/>
    <p:sldId id="257" r:id="rId3"/>
    <p:sldId id="258" r:id="rId4"/>
    <p:sldId id="295" r:id="rId5"/>
    <p:sldId id="259" r:id="rId6"/>
    <p:sldId id="260" r:id="rId7"/>
    <p:sldId id="261" r:id="rId8"/>
    <p:sldId id="262" r:id="rId9"/>
    <p:sldId id="263" r:id="rId10"/>
    <p:sldId id="264" r:id="rId11"/>
    <p:sldId id="301" r:id="rId12"/>
    <p:sldId id="265" r:id="rId13"/>
    <p:sldId id="266" r:id="rId14"/>
    <p:sldId id="267" r:id="rId15"/>
    <p:sldId id="268" r:id="rId16"/>
    <p:sldId id="277" r:id="rId17"/>
    <p:sldId id="272" r:id="rId18"/>
    <p:sldId id="273" r:id="rId19"/>
    <p:sldId id="274" r:id="rId20"/>
    <p:sldId id="275" r:id="rId21"/>
    <p:sldId id="276" r:id="rId22"/>
    <p:sldId id="291" r:id="rId23"/>
    <p:sldId id="292" r:id="rId24"/>
    <p:sldId id="293" r:id="rId25"/>
    <p:sldId id="294" r:id="rId26"/>
    <p:sldId id="278" r:id="rId27"/>
    <p:sldId id="279" r:id="rId28"/>
    <p:sldId id="280" r:id="rId29"/>
    <p:sldId id="281" r:id="rId30"/>
    <p:sldId id="282" r:id="rId31"/>
    <p:sldId id="296" r:id="rId32"/>
    <p:sldId id="283" r:id="rId33"/>
    <p:sldId id="297" r:id="rId34"/>
    <p:sldId id="284" r:id="rId35"/>
    <p:sldId id="298" r:id="rId36"/>
    <p:sldId id="285" r:id="rId37"/>
    <p:sldId id="299" r:id="rId38"/>
    <p:sldId id="286" r:id="rId39"/>
    <p:sldId id="287" r:id="rId40"/>
    <p:sldId id="288" r:id="rId41"/>
    <p:sldId id="289" r:id="rId42"/>
    <p:sldId id="290" r:id="rId43"/>
    <p:sldId id="300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140E578-53CD-41C0-9184-7977F2566E30}" type="datetimeFigureOut">
              <a:rPr lang="en-US"/>
              <a:pPr>
                <a:defRPr/>
              </a:pPr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71B921-D789-4D06-9D82-7D2783E1F35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45E368-967D-4ECB-A511-4FD544F5060C}" type="slidenum">
              <a:rPr lang="en-US"/>
              <a:pPr/>
              <a:t>17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B4ACDA5-914F-491F-8946-EF93AA79C541}" type="slidenum">
              <a:rPr lang="en-US"/>
              <a:pPr/>
              <a:t>26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89D9AE-F0B8-4C7A-9734-77E2CC076660}" type="slidenum">
              <a:rPr lang="en-US"/>
              <a:pPr/>
              <a:t>27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259D89-2F6E-4AD1-AA74-B0DC73241B64}" type="slidenum">
              <a:rPr lang="en-US"/>
              <a:pPr/>
              <a:t>28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905048-D25D-416F-86CB-81AD6A1D99CF}" type="slidenum">
              <a:rPr lang="en-US"/>
              <a:pPr/>
              <a:t>29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C639101-2131-4C7A-AB5B-CD6686BA468D}" type="slidenum">
              <a:rPr lang="en-US"/>
              <a:pPr/>
              <a:t>30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30DBF2E-57A7-41D3-9704-E9EA21E3AACA}" type="slidenum">
              <a:rPr lang="en-US"/>
              <a:pPr/>
              <a:t>32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DA1A48-650C-402E-9914-A456257AAB07}" type="slidenum">
              <a:rPr lang="en-US"/>
              <a:pPr/>
              <a:t>34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87EB5A-7DC5-4FAE-935F-414AA8F9ADF7}" type="slidenum">
              <a:rPr lang="en-US"/>
              <a:pPr/>
              <a:t>36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07C7A5-83FF-4F61-9696-E447B3A2B059}" type="slidenum">
              <a:rPr lang="en-US"/>
              <a:pPr/>
              <a:t>38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2952CE9-B8CB-44D0-8B8C-272A1C2D92DC}" type="slidenum">
              <a:rPr lang="en-US"/>
              <a:pPr/>
              <a:t>39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EE5B0B-D2CF-4247-B85C-D288951A7E49}" type="slidenum">
              <a:rPr lang="en-US"/>
              <a:pPr/>
              <a:t>18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0D293F4-45E6-4707-849E-1BE5A59C4CBE}" type="slidenum">
              <a:rPr lang="en-US"/>
              <a:pPr/>
              <a:t>40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26B58A3-86B0-40C0-ABB0-FAFBE3EB803B}" type="slidenum">
              <a:rPr lang="en-US"/>
              <a:pPr/>
              <a:t>41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EB22C5-083E-449D-B404-1BD8D818A508}" type="slidenum">
              <a:rPr lang="en-US"/>
              <a:pPr/>
              <a:t>42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E8355B-A70D-4F7A-85F6-25BD501184E6}" type="slidenum">
              <a:rPr lang="en-US"/>
              <a:pPr/>
              <a:t>19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693F2A3-7964-488D-ABF8-079AD835FBFD}" type="slidenum">
              <a:rPr lang="en-US"/>
              <a:pPr/>
              <a:t>20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909BE58-B7FE-4A1D-9E62-E5F9F9FCDF62}" type="slidenum">
              <a:rPr lang="en-US"/>
              <a:pPr/>
              <a:t>21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E66504-0955-434D-9D7B-E1A7E0256491}" type="slidenum">
              <a:rPr lang="en-US"/>
              <a:pPr/>
              <a:t>22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C698B9F-96DF-4931-A209-49006790EB93}" type="slidenum">
              <a:rPr lang="en-US"/>
              <a:pPr/>
              <a:t>23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B95B2D-7B09-40F3-8075-BAF9D679D475}" type="slidenum">
              <a:rPr lang="en-US"/>
              <a:pPr/>
              <a:t>24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33E668E-2466-4B77-9B9D-0C1040AE919D}" type="slidenum">
              <a:rPr lang="en-US"/>
              <a:pPr/>
              <a:t>25</a:t>
            </a:fld>
            <a:endParaRPr 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75EC6-5F63-4C49-BB9E-B435D9C4A8AA}" type="datetimeFigureOut">
              <a:rPr lang="en-US" smtClean="0"/>
              <a:pPr>
                <a:defRPr/>
              </a:pPr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BD979-E019-4D04-9148-AE27EC8106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B1E155-25F9-4E93-BDA5-5D0224D1C044}" type="datetimeFigureOut">
              <a:rPr lang="en-US" smtClean="0"/>
              <a:pPr>
                <a:defRPr/>
              </a:pPr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975FF-3E21-4F29-9780-1A882E3E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D9B575-0AEE-4A79-B0BF-8993C749C4B7}" type="datetimeFigureOut">
              <a:rPr lang="en-US" smtClean="0"/>
              <a:pPr>
                <a:defRPr/>
              </a:pPr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E138-78D7-448F-AC90-A89E5C8C0F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6E44D8-25D9-4ACC-ABAA-4E3B6C8BA716}" type="datetimeFigureOut">
              <a:rPr lang="en-US" smtClean="0"/>
              <a:pPr>
                <a:defRPr/>
              </a:pPr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1B860-E9B4-4FF2-A2F8-7BF0143212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557123-C501-4AC3-B58B-5AEE9D0F9799}" type="datetimeFigureOut">
              <a:rPr lang="en-US" smtClean="0"/>
              <a:pPr>
                <a:defRPr/>
              </a:pPr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D9701-341E-4674-90F9-40ED5CC6189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917A76-BDB0-4D5D-A8E7-5CB0911FDF2B}" type="datetimeFigureOut">
              <a:rPr lang="en-US" smtClean="0"/>
              <a:pPr>
                <a:defRPr/>
              </a:pPr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FE2C-8188-4D78-A06B-00E77F6A4F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BDD46A-C2C3-4CA0-A60B-EBA2CD154177}" type="datetimeFigureOut">
              <a:rPr lang="en-US" smtClean="0"/>
              <a:pPr>
                <a:defRPr/>
              </a:pPr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82A57-7648-40AA-B7E0-58210DF27F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DEE5AA-FD4E-46AB-94D6-E57597FFA76D}" type="datetimeFigureOut">
              <a:rPr lang="en-US" smtClean="0"/>
              <a:pPr>
                <a:defRPr/>
              </a:pPr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24947-BC4F-4B61-9205-8ED26C4D99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10DF-128D-49A9-BC5B-4D4BD4B4168D}" type="datetimeFigureOut">
              <a:rPr lang="en-US" smtClean="0"/>
              <a:pPr>
                <a:defRPr/>
              </a:pPr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AAEAC-678A-4E0F-943A-6EDD5EE376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784C56-432C-4872-BE67-A1EB140AABA7}" type="datetimeFigureOut">
              <a:rPr lang="en-US" smtClean="0"/>
              <a:pPr>
                <a:defRPr/>
              </a:pPr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85C42A-F20E-4A36-9201-C5BEEF55DA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BC524ADD-D583-455F-AC36-94B0E17C29FB}" type="datetimeFigureOut">
              <a:rPr lang="en-US" smtClean="0"/>
              <a:pPr>
                <a:defRPr/>
              </a:pPr>
              <a:t>4/2/2020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AE227-5778-4DA1-B411-F1E239436D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F53FFA9C-1226-4EE4-B2D3-1DBD227785FF}" type="datetimeFigureOut">
              <a:rPr lang="en-US" smtClean="0"/>
              <a:pPr>
                <a:defRPr/>
              </a:pPr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9C5A720-4AF7-43C3-83CF-E84AF996A2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15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371600" y="2133600"/>
            <a:ext cx="6408737" cy="11430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b="1" dirty="0" smtClean="0">
                <a:solidFill>
                  <a:schemeClr val="tx1"/>
                </a:solidFill>
                <a:latin typeface="Corbel" panose="020B0503020204020204" pitchFamily="34" charset="0"/>
              </a:rPr>
              <a:t>Model </a:t>
            </a:r>
            <a:r>
              <a:rPr lang="en-US" sz="5400" b="1" dirty="0" err="1" smtClean="0">
                <a:solidFill>
                  <a:schemeClr val="tx1"/>
                </a:solidFill>
                <a:latin typeface="Corbel" panose="020B0503020204020204" pitchFamily="34" charset="0"/>
              </a:rPr>
              <a:t>Matematika</a:t>
            </a:r>
            <a:endParaRPr lang="en-US" sz="5400" b="1" dirty="0" smtClean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Pembentukan Model Sederhana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Step 1). Baca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cermat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diketahui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dicari</a:t>
            </a:r>
            <a:r>
              <a:rPr lang="en-US" dirty="0" smtClean="0"/>
              <a:t>. </a:t>
            </a:r>
            <a:r>
              <a:rPr lang="en-US" dirty="0" err="1" smtClean="0"/>
              <a:t>Tulis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  <a:endParaRPr lang="id-ID" dirty="0" smtClean="0"/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Step 2).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ditanyakan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3). </a:t>
            </a:r>
            <a:r>
              <a:rPr lang="en-US" dirty="0" err="1" smtClean="0"/>
              <a:t>Konstruksi</a:t>
            </a:r>
            <a:r>
              <a:rPr lang="en-US" dirty="0" smtClean="0"/>
              <a:t> diagram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memudahkan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unsur-unsur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diketahui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Step 4). </a:t>
            </a:r>
            <a:r>
              <a:rPr lang="en-US" dirty="0" err="1" smtClean="0"/>
              <a:t>Nyatakan</a:t>
            </a:r>
            <a:r>
              <a:rPr lang="en-US" dirty="0" smtClean="0"/>
              <a:t> model </a:t>
            </a:r>
            <a:r>
              <a:rPr lang="en-US" dirty="0" err="1" smtClean="0"/>
              <a:t>matematik</a:t>
            </a:r>
            <a:r>
              <a:rPr lang="en-US" dirty="0" smtClean="0"/>
              <a:t> yang </a:t>
            </a:r>
            <a:r>
              <a:rPr lang="en-US" dirty="0" err="1" smtClean="0"/>
              <a:t>dicari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pertidaksamaan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implementasi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1 :Sebuah bidang berbentuk persegi panjang dengan selisih panjang dan lebar </a:t>
            </a:r>
            <a:r>
              <a:rPr lang="sv-SE" smtClean="0"/>
              <a:t>sama dengan 4 dm. Jika luas </a:t>
            </a:r>
            <a:r>
              <a:rPr lang="en-US" smtClean="0"/>
              <a:t>bidang 96 dm2, formulasikanlah suatu fungsi untuk menyatakan luas bidang tersebut.</a:t>
            </a: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Implementasi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7244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err="1"/>
              <a:t>Penyelesaian</a:t>
            </a:r>
            <a:r>
              <a:rPr lang="en-US" dirty="0"/>
              <a:t> :</a:t>
            </a:r>
          </a:p>
          <a:p>
            <a:pPr marL="438150" indent="-77788" eaLnBrk="1" hangingPunct="1">
              <a:buFont typeface="Wingdings" pitchFamily="2" charset="2"/>
              <a:buChar char="Ø"/>
              <a:defRPr/>
            </a:pPr>
            <a:r>
              <a:rPr lang="id-ID" dirty="0" smtClean="0"/>
              <a:t>	</a:t>
            </a:r>
            <a:r>
              <a:rPr lang="en-US" dirty="0" smtClean="0"/>
              <a:t>Step </a:t>
            </a:r>
            <a:r>
              <a:rPr lang="en-US" dirty="0"/>
              <a:t>1) </a:t>
            </a:r>
            <a:r>
              <a:rPr lang="en-US" dirty="0" err="1"/>
              <a:t>Diketahui</a:t>
            </a:r>
            <a:r>
              <a:rPr lang="en-US" dirty="0"/>
              <a:t>: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persegi</a:t>
            </a:r>
            <a:r>
              <a:rPr lang="en-US" dirty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Selisih</a:t>
            </a:r>
            <a:r>
              <a:rPr lang="en-US" dirty="0" smtClean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4 </a:t>
            </a:r>
            <a:r>
              <a:rPr lang="en-US" dirty="0" smtClean="0"/>
              <a:t>dm,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/>
              <a:t>bidang</a:t>
            </a:r>
            <a:r>
              <a:rPr lang="en-US" dirty="0"/>
              <a:t> 96 dm2.</a:t>
            </a:r>
          </a:p>
          <a:p>
            <a:pPr marL="0" indent="0" eaLnBrk="1" hangingPunct="1">
              <a:buFont typeface="Franklin Gothic Book" pitchFamily="34" charset="0"/>
              <a:buNone/>
              <a:defRPr/>
            </a:pPr>
            <a:r>
              <a:rPr lang="id-ID" dirty="0" smtClean="0"/>
              <a:t>      </a:t>
            </a:r>
            <a:r>
              <a:rPr lang="en-US" dirty="0" err="1" smtClean="0"/>
              <a:t>Ditanyakan</a:t>
            </a:r>
            <a:r>
              <a:rPr lang="en-US" dirty="0"/>
              <a:t>: </a:t>
            </a:r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matematik</a:t>
            </a:r>
            <a:r>
              <a:rPr lang="en-US" dirty="0"/>
              <a:t> yang </a:t>
            </a:r>
            <a:r>
              <a:rPr lang="id-ID" dirty="0" smtClean="0"/>
              <a:t>  </a:t>
            </a:r>
          </a:p>
          <a:p>
            <a:pPr marL="0" indent="0" eaLnBrk="1" hangingPunct="1">
              <a:buFont typeface="Franklin Gothic Book" pitchFamily="34" charset="0"/>
              <a:buNone/>
              <a:defRPr/>
            </a:pPr>
            <a:r>
              <a:rPr lang="id-ID" dirty="0" smtClean="0"/>
              <a:t> </a:t>
            </a:r>
            <a:r>
              <a:rPr lang="id-ID" dirty="0" smtClean="0"/>
              <a:t>     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.</a:t>
            </a:r>
          </a:p>
          <a:p>
            <a:pPr marL="438150" indent="11113" eaLnBrk="1" hangingPunct="1">
              <a:buFont typeface="Wingdings" pitchFamily="2" charset="2"/>
              <a:buChar char="Ø"/>
              <a:defRPr/>
            </a:pPr>
            <a:r>
              <a:rPr lang="id-ID" dirty="0" smtClean="0"/>
              <a:t>	</a:t>
            </a:r>
            <a:r>
              <a:rPr lang="en-US" dirty="0" smtClean="0"/>
              <a:t>Step </a:t>
            </a:r>
            <a:r>
              <a:rPr lang="en-US" dirty="0"/>
              <a:t>2) </a:t>
            </a:r>
            <a:r>
              <a:rPr lang="en-US" dirty="0" err="1"/>
              <a:t>Misalkan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lebar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 smtClean="0"/>
              <a:t>x</a:t>
            </a:r>
            <a:r>
              <a:rPr lang="en-US" dirty="0" smtClean="0"/>
              <a:t>– </a:t>
            </a:r>
            <a:r>
              <a:rPr lang="en-US" dirty="0"/>
              <a:t>4.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96 dm2,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/>
              <a:t>kali </a:t>
            </a:r>
            <a:r>
              <a:rPr lang="en-US" dirty="0" err="1"/>
              <a:t>lebar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Contoh Implementasi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115300" cy="44196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defRPr/>
            </a:pPr>
            <a:r>
              <a:rPr lang="en-US" dirty="0"/>
              <a:t>Step 3) </a:t>
            </a:r>
            <a:r>
              <a:rPr lang="en-US" dirty="0" err="1" smtClean="0"/>
              <a:t>Diagramnya</a:t>
            </a:r>
            <a:endParaRPr lang="en-US" dirty="0" smtClean="0"/>
          </a:p>
          <a:p>
            <a:pPr marL="0" indent="0" eaLnBrk="1" hangingPunct="1">
              <a:buFont typeface="Franklin Gothic Book" pitchFamily="34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Franklin Gothic Book" pitchFamily="34" charset="0"/>
              <a:buNone/>
              <a:defRPr/>
            </a:pPr>
            <a:endParaRPr lang="en-US" dirty="0"/>
          </a:p>
          <a:p>
            <a:pPr marL="0" indent="0" eaLnBrk="1" hangingPunct="1">
              <a:buFont typeface="Franklin Gothic Book" pitchFamily="34" charset="0"/>
              <a:buNone/>
              <a:defRPr/>
            </a:pPr>
            <a:endParaRPr lang="en-US" dirty="0" smtClean="0"/>
          </a:p>
          <a:p>
            <a:pPr marL="0" indent="0" eaLnBrk="1" hangingPunct="1">
              <a:buFont typeface="Franklin Gothic Book" pitchFamily="34" charset="0"/>
              <a:buNone/>
              <a:defRPr/>
            </a:pPr>
            <a:endParaRPr lang="id-ID" dirty="0" smtClean="0"/>
          </a:p>
          <a:p>
            <a:pPr marL="0" indent="0" eaLnBrk="1" hangingPunct="1">
              <a:buFont typeface="Franklin Gothic Book" pitchFamily="34" charset="0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/>
              <a:t>Step 4) </a:t>
            </a:r>
            <a:r>
              <a:rPr lang="en-US" dirty="0" err="1"/>
              <a:t>Formulasi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L</a:t>
            </a:r>
            <a:r>
              <a:rPr lang="en-US" dirty="0"/>
              <a:t>(</a:t>
            </a:r>
            <a:r>
              <a:rPr lang="en-US" i="1" dirty="0"/>
              <a:t>x</a:t>
            </a:r>
            <a:r>
              <a:rPr lang="en-US" dirty="0"/>
              <a:t>) =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x </a:t>
            </a:r>
            <a:r>
              <a:rPr lang="en-US" dirty="0"/>
              <a:t>− 4)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96 dm2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(</a:t>
            </a:r>
            <a:r>
              <a:rPr lang="en-US" i="1" dirty="0"/>
              <a:t>x </a:t>
            </a:r>
            <a:r>
              <a:rPr lang="en-US" dirty="0"/>
              <a:t>− 4) = 96 .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it-IT" dirty="0" smtClean="0"/>
              <a:t>masalah </a:t>
            </a:r>
            <a:r>
              <a:rPr lang="it-IT" dirty="0"/>
              <a:t>di atas diperoleh model </a:t>
            </a:r>
            <a:r>
              <a:rPr lang="it-IT" dirty="0" smtClean="0"/>
              <a:t>matematika: </a:t>
            </a:r>
          </a:p>
          <a:p>
            <a:pPr marL="0" indent="0" eaLnBrk="1" hangingPunct="1">
              <a:buFont typeface="Franklin Gothic Book" pitchFamily="34" charset="0"/>
              <a:buNone/>
              <a:defRPr/>
            </a:pPr>
            <a:r>
              <a:rPr lang="it-IT" i="1" dirty="0"/>
              <a:t>	</a:t>
            </a:r>
            <a:r>
              <a:rPr lang="it-IT" i="1" dirty="0" smtClean="0"/>
              <a:t>		x </a:t>
            </a:r>
            <a:r>
              <a:rPr lang="it-IT" dirty="0" smtClean="0"/>
              <a:t>(</a:t>
            </a:r>
            <a:r>
              <a:rPr lang="it-IT" i="1" dirty="0" smtClean="0"/>
              <a:t>x </a:t>
            </a:r>
            <a:r>
              <a:rPr lang="it-IT" dirty="0"/>
              <a:t>− 4) = 96 .</a:t>
            </a:r>
            <a:endParaRPr lang="en-US" dirty="0"/>
          </a:p>
        </p:txBody>
      </p:sp>
      <p:pic>
        <p:nvPicPr>
          <p:cNvPr id="18436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2590800"/>
            <a:ext cx="401955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Penyelesaian Model Matematika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d-ID" smtClean="0"/>
          </a:p>
        </p:txBody>
      </p:sp>
      <p:pic>
        <p:nvPicPr>
          <p:cNvPr id="1946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1575" y="2676525"/>
            <a:ext cx="691515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PEMROGRAMAN LINIER</a:t>
            </a:r>
            <a:endParaRPr lang="en-US" dirty="0"/>
          </a:p>
        </p:txBody>
      </p:sp>
      <p:sp>
        <p:nvSpPr>
          <p:cNvPr id="2048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id-ID" smtClean="0"/>
          </a:p>
        </p:txBody>
      </p: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81000"/>
            <a:ext cx="8286750" cy="13255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Pemrograman Linier (1)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8077200" cy="4876800"/>
          </a:xfrm>
        </p:spPr>
        <p:txBody>
          <a:bodyPr/>
          <a:lstStyle/>
          <a:p>
            <a:pPr algn="just" eaLnBrk="1" hangingPunct="1"/>
            <a:r>
              <a:rPr lang="id-ID" sz="3200" smtClean="0"/>
              <a:t>Pemrograman linier (pemrograman di sini berarti memilih serangkaian tindakan/</a:t>
            </a:r>
            <a:r>
              <a:rPr lang="en-US" sz="3200" smtClean="0"/>
              <a:t> </a:t>
            </a:r>
            <a:r>
              <a:rPr lang="id-ID" sz="3200" smtClean="0"/>
              <a:t>perencanaan) merupakan suatu pendekatan </a:t>
            </a:r>
            <a:r>
              <a:rPr lang="id-ID" sz="3200" b="1" u="sng" smtClean="0"/>
              <a:t>pemecahan masalah</a:t>
            </a:r>
            <a:r>
              <a:rPr lang="id-ID" sz="3200" smtClean="0"/>
              <a:t> yang dikembangkan untuk membantu para manajer mengambil keputusan</a:t>
            </a:r>
            <a:r>
              <a:rPr lang="en-US" sz="3200" smtClean="0"/>
              <a:t>.</a:t>
            </a:r>
          </a:p>
          <a:p>
            <a:pPr algn="just" eaLnBrk="1" hangingPunct="1"/>
            <a:r>
              <a:rPr lang="en-US" sz="3200" smtClean="0"/>
              <a:t>Digunakan dengan tujuan </a:t>
            </a:r>
            <a:r>
              <a:rPr lang="en-US" sz="3200" b="1" u="sng" smtClean="0"/>
              <a:t>memperoleh keuntungan yang maksimal dengan biaya yang minimal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1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Pemrograman Linier (2)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1028700" y="1600200"/>
            <a:ext cx="7200900" cy="3581400"/>
          </a:xfrm>
        </p:spPr>
        <p:txBody>
          <a:bodyPr/>
          <a:lstStyle/>
          <a:p>
            <a:pPr algn="just" eaLnBrk="1" hangingPunct="1"/>
            <a:r>
              <a:rPr lang="id-ID" sz="3600" smtClean="0"/>
              <a:t>Program komputer yang dirancang untuk menyelesaikan masalah pemrograman linier antara lain LINDO, Qm dan Microsoft Excel-solver. </a:t>
            </a:r>
            <a:endParaRPr lang="en-US" sz="3600" smtClean="0"/>
          </a:p>
          <a:p>
            <a:pPr algn="just" eaLnBrk="1" hangingPunct="1"/>
            <a:r>
              <a:rPr lang="en-US" sz="3600" smtClean="0"/>
              <a:t>Maple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3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53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53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39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Pemrograman Linier (3)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28750"/>
            <a:ext cx="7200900" cy="35814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id-ID" sz="3600" smtClean="0"/>
              <a:t>Program linear dan variasinya merupakan kelompok teknik analisis </a:t>
            </a:r>
            <a:r>
              <a:rPr lang="id-ID" sz="3600" b="1" u="sng" smtClean="0"/>
              <a:t>kuantitatif</a:t>
            </a:r>
            <a:r>
              <a:rPr lang="id-ID" sz="3600" smtClean="0"/>
              <a:t> yang mengandalkan </a:t>
            </a:r>
            <a:r>
              <a:rPr lang="id-ID" sz="3600" b="1" u="sng" smtClean="0"/>
              <a:t>model matematika </a:t>
            </a:r>
            <a:r>
              <a:rPr lang="id-ID" sz="3600" smtClean="0"/>
              <a:t>(model simbolik). </a:t>
            </a:r>
            <a:endParaRPr lang="en-US" sz="3600" smtClean="0"/>
          </a:p>
          <a:p>
            <a:pPr eaLnBrk="1" hangingPunct="1"/>
            <a:r>
              <a:rPr lang="en-US" sz="3600" smtClean="0"/>
              <a:t>Setiap</a:t>
            </a:r>
            <a:r>
              <a:rPr lang="id-ID" sz="3600" smtClean="0"/>
              <a:t> penyelesaian masalah harus didahului dengan perumusan masalah ke dalam </a:t>
            </a:r>
            <a:r>
              <a:rPr lang="id-ID" sz="3600" b="1" u="sng" smtClean="0"/>
              <a:t>simbol-simbol matematika</a:t>
            </a:r>
            <a:r>
              <a:rPr lang="id-ID" sz="3600" smtClean="0"/>
              <a:t>.</a:t>
            </a:r>
            <a:r>
              <a:rPr lang="en-US" sz="3600" smtClean="0"/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Pengantar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200900" cy="35814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sehari-hari</a:t>
            </a:r>
            <a:r>
              <a:rPr lang="en-US" sz="2400" dirty="0" smtClean="0"/>
              <a:t>, </a:t>
            </a:r>
            <a:r>
              <a:rPr lang="en-US" sz="2400" dirty="0" err="1" smtClean="0"/>
              <a:t>kata</a:t>
            </a:r>
            <a:r>
              <a:rPr lang="en-US" sz="2400" dirty="0" smtClean="0"/>
              <a:t> model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arti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, </a:t>
            </a:r>
            <a:r>
              <a:rPr lang="en-US" sz="2400" dirty="0" err="1" smtClean="0"/>
              <a:t>miniatur</a:t>
            </a:r>
            <a:r>
              <a:rPr lang="en-US" sz="2400" dirty="0" smtClean="0"/>
              <a:t>, </a:t>
            </a:r>
            <a:r>
              <a:rPr lang="en-US" sz="2400" dirty="0" err="1" smtClean="0"/>
              <a:t>peta</a:t>
            </a:r>
            <a:r>
              <a:rPr lang="en-US" sz="2400" dirty="0" smtClean="0"/>
              <a:t>, </a:t>
            </a:r>
            <a:r>
              <a:rPr lang="en-US" sz="2400" dirty="0" err="1" smtClean="0"/>
              <a:t>gambar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representasi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err="1" smtClean="0"/>
              <a:t>apabila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benda</a:t>
            </a:r>
            <a:r>
              <a:rPr lang="en-US" sz="2400" dirty="0" smtClean="0"/>
              <a:t> A (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berupa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,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modelnya</a:t>
            </a:r>
            <a:r>
              <a:rPr lang="en-US" sz="2400" dirty="0" smtClean="0"/>
              <a:t> B,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kumpulan</a:t>
            </a:r>
            <a:r>
              <a:rPr lang="en-US" sz="2400" dirty="0" smtClean="0"/>
              <a:t> </a:t>
            </a:r>
            <a:r>
              <a:rPr lang="en-US" sz="2400" dirty="0" err="1" smtClean="0"/>
              <a:t>unsur-unsur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B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padanan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A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err="1" smtClean="0"/>
              <a:t>Demikian</a:t>
            </a:r>
            <a:r>
              <a:rPr lang="en-US" sz="2400" dirty="0" smtClean="0"/>
              <a:t> pula </a:t>
            </a: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</a:t>
            </a:r>
            <a:r>
              <a:rPr lang="en-US" sz="2400" dirty="0" err="1" smtClean="0"/>
              <a:t>unsur-unsur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B yang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unsur-unsur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padanannya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A.</a:t>
            </a:r>
          </a:p>
        </p:txBody>
      </p:sp>
    </p:spTree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65125"/>
            <a:ext cx="7753350" cy="1325563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Pemrograman Linier (4)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76400"/>
            <a:ext cx="7924800" cy="4267200"/>
          </a:xfrm>
        </p:spPr>
        <p:txBody>
          <a:bodyPr/>
          <a:lstStyle/>
          <a:p>
            <a:pPr algn="just" eaLnBrk="1" hangingPunct="1"/>
            <a:r>
              <a:rPr lang="id-ID" sz="2800" dirty="0" smtClean="0"/>
              <a:t>Pemrograman linear mencakup pemilihan serangkaian tindakan jika model matematis untuk suatu masalah hanya terdiri dari fungsi-fungsi linear (</a:t>
            </a:r>
            <a:r>
              <a:rPr lang="id-ID" sz="2800" b="1" u="sng" dirty="0" smtClean="0"/>
              <a:t>fungsi tujuan </a:t>
            </a:r>
            <a:r>
              <a:rPr lang="id-ID" sz="2800" dirty="0" smtClean="0"/>
              <a:t>dan </a:t>
            </a:r>
            <a:r>
              <a:rPr lang="id-ID" sz="2800" b="1" u="sng" dirty="0" smtClean="0"/>
              <a:t>semua fungsi kendala linear</a:t>
            </a:r>
            <a:r>
              <a:rPr lang="id-ID" sz="2800" dirty="0" smtClean="0"/>
              <a:t>).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3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3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>
            <a:normAutofit fontScale="90000"/>
          </a:bodyPr>
          <a:lstStyle/>
          <a:p>
            <a:pPr marL="533400" indent="-533400" algn="ctr" eaLnBrk="1" hangingPunct="1">
              <a:lnSpc>
                <a:spcPct val="80000"/>
              </a:lnSpc>
            </a:pPr>
            <a:r>
              <a:rPr lang="id-ID" sz="4000" b="1" smtClean="0"/>
              <a:t>Prosedur (umum) merumuskan model pemrograman linear</a:t>
            </a:r>
            <a:endParaRPr lang="en-US" sz="40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Franklin Gothic Book" pitchFamily="34" charset="0"/>
              <a:buNone/>
            </a:pPr>
            <a:endParaRPr lang="en-US" sz="3600" b="1" dirty="0" smtClean="0"/>
          </a:p>
          <a:p>
            <a:pPr marL="971550" lvl="1" indent="-514350" eaLnBrk="1" hangingPunct="1">
              <a:lnSpc>
                <a:spcPct val="80000"/>
              </a:lnSpc>
              <a:buFont typeface="Franklin Gothic Book" pitchFamily="34" charset="0"/>
              <a:buAutoNum type="arabicPeriod"/>
            </a:pPr>
            <a:r>
              <a:rPr lang="id-ID" sz="3200" dirty="0" smtClean="0"/>
              <a:t>Menentukan jenis permasalahan program linear.</a:t>
            </a: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id-ID" sz="2400" dirty="0" smtClean="0"/>
              <a:t>Jika permasalahan membicarakan keuntungan (</a:t>
            </a:r>
            <a:r>
              <a:rPr lang="id-ID" sz="2400" i="1" dirty="0" smtClean="0"/>
              <a:t>profit</a:t>
            </a:r>
            <a:r>
              <a:rPr lang="id-ID" sz="2400" dirty="0" smtClean="0"/>
              <a:t>), maka jenis permasalahan PL adalah </a:t>
            </a:r>
            <a:r>
              <a:rPr lang="id-ID" sz="2400" b="1" u="sng" dirty="0" smtClean="0"/>
              <a:t>maksimalisasi.</a:t>
            </a: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id-ID" sz="2400" dirty="0" smtClean="0"/>
              <a:t>Jika permasalahan membicarakan biaya (</a:t>
            </a:r>
            <a:r>
              <a:rPr lang="id-ID" sz="2400" i="1" dirty="0" smtClean="0"/>
              <a:t>cost</a:t>
            </a:r>
            <a:r>
              <a:rPr lang="id-ID" sz="2400" dirty="0" smtClean="0"/>
              <a:t>), maka jenis permasalahan PL adalah </a:t>
            </a:r>
            <a:r>
              <a:rPr lang="id-ID" sz="2400" b="1" u="sng" dirty="0" smtClean="0"/>
              <a:t>minimalisasi.</a:t>
            </a:r>
          </a:p>
          <a:p>
            <a:pPr marL="1295400" lvl="2" indent="-381000" eaLnBrk="1" hangingPunct="1">
              <a:lnSpc>
                <a:spcPct val="80000"/>
              </a:lnSpc>
            </a:pPr>
            <a:r>
              <a:rPr lang="id-ID" sz="2400" dirty="0" smtClean="0"/>
              <a:t>Jika ada informasi tentang selisih antara hasil penjualan (</a:t>
            </a:r>
            <a:r>
              <a:rPr lang="id-ID" sz="2400" i="1" dirty="0" smtClean="0"/>
              <a:t>sales</a:t>
            </a:r>
            <a:r>
              <a:rPr lang="id-ID" sz="2400" dirty="0" smtClean="0"/>
              <a:t>) dan biaya dengan pokok pembicaraan </a:t>
            </a:r>
            <a:r>
              <a:rPr lang="id-ID" sz="2400" i="1" dirty="0" smtClean="0"/>
              <a:t>profit</a:t>
            </a:r>
            <a:r>
              <a:rPr lang="id-ID" sz="2400" dirty="0" smtClean="0"/>
              <a:t>, maka jenis permasalahannya adalah </a:t>
            </a:r>
            <a:r>
              <a:rPr lang="id-ID" sz="2400" b="1" u="sng" dirty="0" smtClean="0"/>
              <a:t>maksimalisasi.</a:t>
            </a:r>
            <a:endParaRPr lang="en-US" sz="2400" b="1" u="sng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181600"/>
          </a:xfrm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buFontTx/>
              <a:buAutoNum type="arabicPeriod" startAt="2"/>
            </a:pPr>
            <a:r>
              <a:rPr lang="id-ID" sz="3200" dirty="0" smtClean="0"/>
              <a:t>Mendefinisikan peubah keputusan (decision variable)</a:t>
            </a:r>
          </a:p>
          <a:p>
            <a:pPr lvl="2" indent="-457200" eaLnBrk="1" hangingPunct="1">
              <a:lnSpc>
                <a:spcPct val="80000"/>
              </a:lnSpc>
            </a:pPr>
            <a:r>
              <a:rPr lang="id-ID" sz="2400" dirty="0" smtClean="0"/>
              <a:t>Umumnya peubah keputusan merupakan pernyataan dalam permasalahan yang hendak dicari penyelesaiannya. Beberapa hal yang harus diperhatikan adalah: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id-ID" sz="2800" dirty="0" smtClean="0"/>
              <a:t>Banyaknya koefisien peubah keputusan seringkali dapat membantu dalam mengidentifikasikan peubah-peubah keputusan.</a:t>
            </a:r>
          </a:p>
          <a:p>
            <a:pPr marL="1752600" lvl="3" indent="-381000" eaLnBrk="1" hangingPunct="1">
              <a:lnSpc>
                <a:spcPct val="80000"/>
              </a:lnSpc>
            </a:pPr>
            <a:r>
              <a:rPr lang="id-ID" sz="2800" dirty="0" smtClean="0"/>
              <a:t>Jika x dimisalkan/diandaikan sebagai peubah keputusan berkaitan dengan kursi yang diproduksi, maka x </a:t>
            </a:r>
            <a:r>
              <a:rPr lang="id-ID" sz="2800" dirty="0" smtClean="0">
                <a:sym typeface="Symbol" pitchFamily="18" charset="2"/>
              </a:rPr>
              <a:t></a:t>
            </a:r>
            <a:r>
              <a:rPr lang="id-ID" sz="2800" dirty="0" smtClean="0"/>
              <a:t> kursi, tetapi x = banyaknya kursi yang diproduksi.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3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3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 startAt="3"/>
            </a:pPr>
            <a:r>
              <a:rPr lang="id-ID" sz="3200" dirty="0" smtClean="0"/>
              <a:t>Merumuskan kombinasi fungsi tujuan/sasaran (objective function)</a:t>
            </a:r>
          </a:p>
          <a:p>
            <a:pPr lvl="2" indent="-457200" eaLnBrk="1" hangingPunct="1"/>
            <a:r>
              <a:rPr lang="id-ID" sz="2400" dirty="0" smtClean="0"/>
              <a:t>Kombinasi informasi tentang jenis permasalahan PL dan definisi peubah keputusan akan merumuskan </a:t>
            </a:r>
            <a:r>
              <a:rPr lang="id-ID" sz="2400" b="1" u="sng" dirty="0" smtClean="0"/>
              <a:t>fungsi tujuan.</a:t>
            </a:r>
          </a:p>
          <a:p>
            <a:pPr lvl="2" indent="-457200" eaLnBrk="1" hangingPunct="1"/>
            <a:r>
              <a:rPr lang="id-ID" sz="2400" dirty="0" smtClean="0"/>
              <a:t>Jika peubah keputusan terdefinisi dengan jelas, maka fungsi tujuan akan mudah ditetapkan.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>
            <a:normAutofit lnSpcReduction="10000"/>
          </a:bodyPr>
          <a:lstStyle/>
          <a:p>
            <a:pPr marL="990600" lvl="1" indent="-533400" eaLnBrk="1" hangingPunct="1">
              <a:buFontTx/>
              <a:buAutoNum type="arabicPeriod" startAt="4"/>
            </a:pPr>
            <a:r>
              <a:rPr lang="id-ID" sz="2800" dirty="0" smtClean="0"/>
              <a:t>Merumuskan model kendala/syarat ikatan (</a:t>
            </a:r>
            <a:r>
              <a:rPr lang="id-ID" sz="2800" b="1" u="sng" dirty="0" smtClean="0"/>
              <a:t>constraint</a:t>
            </a:r>
            <a:r>
              <a:rPr lang="id-ID" sz="2800" dirty="0" smtClean="0"/>
              <a:t>)</a:t>
            </a:r>
          </a:p>
          <a:p>
            <a:pPr lvl="2" indent="-457200" eaLnBrk="1" hangingPunct="1"/>
            <a:r>
              <a:rPr lang="id-ID" sz="1600" dirty="0" smtClean="0"/>
              <a:t>Ada dua pendekatan umum untuk merumuskan model kendala:</a:t>
            </a:r>
            <a:endParaRPr lang="en-US" sz="1600" dirty="0" smtClean="0"/>
          </a:p>
          <a:p>
            <a:pPr marL="1752600" lvl="3" indent="-381000" eaLnBrk="1" hangingPunct="1"/>
            <a:r>
              <a:rPr lang="en-US" sz="2800" b="1" u="sng" dirty="0" err="1" smtClean="0"/>
              <a:t>Pendekatan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Ruas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Kanan</a:t>
            </a:r>
            <a:endParaRPr lang="en-US" sz="2800" b="1" u="sng" dirty="0" smtClean="0"/>
          </a:p>
          <a:p>
            <a:pPr marL="2209800" lvl="4" indent="-381000" eaLnBrk="1" hangingPunct="1"/>
            <a:r>
              <a:rPr lang="en-US" sz="2800" dirty="0" err="1" smtClean="0"/>
              <a:t>Maksimalisasi</a:t>
            </a:r>
            <a:r>
              <a:rPr lang="en-US" sz="2800" dirty="0" smtClean="0"/>
              <a:t>, </a:t>
            </a:r>
            <a:r>
              <a:rPr lang="en-US" sz="2800" dirty="0" err="1" smtClean="0"/>
              <a:t>kendala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pertidaksamaan</a:t>
            </a:r>
            <a:r>
              <a:rPr lang="en-US" sz="2800" dirty="0" smtClean="0"/>
              <a:t> : </a:t>
            </a:r>
            <a:r>
              <a:rPr lang="en-US" sz="2800" b="1" u="sng" dirty="0" smtClean="0">
                <a:sym typeface="Symbol" pitchFamily="18" charset="2"/>
              </a:rPr>
              <a:t></a:t>
            </a:r>
          </a:p>
          <a:p>
            <a:pPr marL="2209800" lvl="4" indent="-381000" eaLnBrk="1" hangingPunct="1"/>
            <a:r>
              <a:rPr lang="en-US" sz="2800" dirty="0" err="1" smtClean="0"/>
              <a:t>Minimalisasi</a:t>
            </a:r>
            <a:r>
              <a:rPr lang="en-US" sz="2800" dirty="0" smtClean="0"/>
              <a:t>, </a:t>
            </a:r>
            <a:r>
              <a:rPr lang="en-US" sz="2800" dirty="0" err="1" smtClean="0"/>
              <a:t>kendala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tanda</a:t>
            </a:r>
            <a:r>
              <a:rPr lang="en-US" sz="2800" dirty="0" smtClean="0"/>
              <a:t> </a:t>
            </a:r>
            <a:r>
              <a:rPr lang="en-US" sz="2800" dirty="0" err="1" smtClean="0"/>
              <a:t>pertidaksamaan</a:t>
            </a:r>
            <a:r>
              <a:rPr lang="en-US" sz="2800" dirty="0" smtClean="0"/>
              <a:t> : </a:t>
            </a:r>
            <a:r>
              <a:rPr lang="en-US" sz="2800" b="1" u="sng" dirty="0" smtClean="0">
                <a:sym typeface="Symbol" pitchFamily="18" charset="2"/>
              </a:rPr>
              <a:t></a:t>
            </a:r>
          </a:p>
          <a:p>
            <a:pPr marL="1752600" lvl="3" indent="-381000" eaLnBrk="1" hangingPunct="1"/>
            <a:r>
              <a:rPr lang="en-US" sz="2800" b="1" u="sng" dirty="0" err="1" smtClean="0"/>
              <a:t>Pendekatan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Ruas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Kiri</a:t>
            </a:r>
            <a:endParaRPr lang="en-US" sz="2800" b="1" u="sng" dirty="0" smtClean="0"/>
          </a:p>
          <a:p>
            <a:pPr marL="2209800" lvl="4" indent="-381000" eaLnBrk="1" hangingPunct="1"/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koefisien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peubah</a:t>
            </a:r>
            <a:r>
              <a:rPr lang="en-US" sz="2800" dirty="0" smtClean="0"/>
              <a:t> 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matriks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7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7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87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87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87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87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87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3886200"/>
          </a:xfrm>
        </p:spPr>
        <p:txBody>
          <a:bodyPr/>
          <a:lstStyle/>
          <a:p>
            <a:pPr marL="990600" lvl="1" indent="-533400" eaLnBrk="1" hangingPunct="1">
              <a:buFontTx/>
              <a:buAutoNum type="arabicPeriod" startAt="5"/>
            </a:pPr>
            <a:r>
              <a:rPr lang="id-ID" sz="4000" dirty="0" smtClean="0"/>
              <a:t>Menetapkan syarat non negati</a:t>
            </a:r>
            <a:r>
              <a:rPr lang="en-US" sz="4000" dirty="0" smtClean="0"/>
              <a:t>f</a:t>
            </a:r>
            <a:endParaRPr lang="id-ID" sz="4000" dirty="0" smtClean="0"/>
          </a:p>
          <a:p>
            <a:pPr lvl="2" indent="-457200" eaLnBrk="1" hangingPunct="1"/>
            <a:r>
              <a:rPr lang="id-ID" sz="3600" dirty="0" smtClean="0"/>
              <a:t>Setiap peubah keputusan dari kedua jenis permasalahan PL tidak boleh negatip (harus lebih besar atau sama dengan nol)</a:t>
            </a:r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5720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Font typeface="Franklin Gothic Book" pitchFamily="34" charset="0"/>
              <a:buNone/>
            </a:pPr>
            <a:r>
              <a:rPr lang="id-ID" sz="3200" dirty="0" smtClean="0"/>
              <a:t>Pemrograman linear adalah rancangan model matematika untuk mengoptimumkan suatu fungsi tujuan yang memenuhi kendala-kendala yang ada.</a:t>
            </a:r>
            <a:endParaRPr lang="sv-SE" sz="3200" dirty="0" smtClean="0"/>
          </a:p>
          <a:p>
            <a:pPr marL="0" indent="0" eaLnBrk="1" hangingPunct="1">
              <a:buFont typeface="Franklin Gothic Book" pitchFamily="34" charset="0"/>
              <a:buNone/>
            </a:pPr>
            <a:r>
              <a:rPr lang="sv-SE" sz="3200" dirty="0" smtClean="0"/>
              <a:t>Pada program linear terdiri dari tiga elemen yaitu:</a:t>
            </a:r>
          </a:p>
          <a:p>
            <a:pPr marL="990600" lvl="1" indent="-533400" eaLnBrk="1" hangingPunct="1"/>
            <a:r>
              <a:rPr lang="sv-SE" sz="2800" dirty="0" smtClean="0"/>
              <a:t>Variabel keputusan</a:t>
            </a:r>
          </a:p>
          <a:p>
            <a:pPr marL="990600" lvl="1" indent="-533400" eaLnBrk="1" hangingPunct="1"/>
            <a:r>
              <a:rPr lang="sv-SE" sz="2800" dirty="0" smtClean="0"/>
              <a:t>Kendala</a:t>
            </a:r>
          </a:p>
          <a:p>
            <a:pPr marL="990600" lvl="1" indent="-533400" eaLnBrk="1" hangingPunct="1"/>
            <a:r>
              <a:rPr lang="sv-SE" sz="2800" dirty="0" smtClean="0"/>
              <a:t>Fungsi objektif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1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91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91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1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91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60438"/>
          </a:xfrm>
        </p:spPr>
        <p:txBody>
          <a:bodyPr/>
          <a:lstStyle/>
          <a:p>
            <a:pPr eaLnBrk="1" hangingPunct="1"/>
            <a:r>
              <a:rPr lang="en-US" smtClean="0"/>
              <a:t>Bentuk Umum PL (1)</a:t>
            </a:r>
          </a:p>
        </p:txBody>
      </p:sp>
      <p:pic>
        <p:nvPicPr>
          <p:cNvPr id="4198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676400"/>
            <a:ext cx="8382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84238"/>
          </a:xfrm>
        </p:spPr>
        <p:txBody>
          <a:bodyPr/>
          <a:lstStyle/>
          <a:p>
            <a:pPr eaLnBrk="1" hangingPunct="1"/>
            <a:r>
              <a:rPr lang="en-US" smtClean="0"/>
              <a:t>Bentuk Umum PL (2)</a:t>
            </a:r>
          </a:p>
        </p:txBody>
      </p:sp>
      <p:pic>
        <p:nvPicPr>
          <p:cNvPr id="4403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828800"/>
            <a:ext cx="8458200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Penyelesaian PL dengan </a:t>
            </a:r>
            <a:br>
              <a:rPr lang="en-US" sz="4000" smtClean="0"/>
            </a:br>
            <a:r>
              <a:rPr lang="en-US" sz="4000" smtClean="0"/>
              <a:t>Metode Grafik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734300" cy="3581400"/>
          </a:xfrm>
        </p:spPr>
        <p:txBody>
          <a:bodyPr>
            <a:normAutofit fontScale="92500" lnSpcReduction="10000"/>
          </a:bodyPr>
          <a:lstStyle/>
          <a:p>
            <a:pPr marL="609600" indent="-609600" algn="just" eaLnBrk="1" hangingPunct="1">
              <a:buFont typeface="Wingdings" pitchFamily="2" charset="2"/>
              <a:buChar char=""/>
            </a:pPr>
            <a:r>
              <a:rPr lang="sv-SE" sz="2800" dirty="0" smtClean="0"/>
              <a:t>Sebidang tanah seluas 30 m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 akan ditanami 50 pohon jeruk dan apel, setiap satu pohon jeruk  memakan tempat 1 m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, sedang pohon apel ½ m</a:t>
            </a:r>
            <a:r>
              <a:rPr lang="sv-SE" sz="2800" baseline="30000" dirty="0" smtClean="0"/>
              <a:t>2</a:t>
            </a:r>
            <a:r>
              <a:rPr lang="sv-SE" sz="2800" dirty="0" smtClean="0"/>
              <a:t>. Setelah 5 tahun setiap pohon jeruk menghasilkan 20 ribu rupiah dan apel 15 ribu rupiah tiap pohonnya. Berapa pohon tiap jenis harus ditanam agar pada panen nanti didapatkan uang sebanyak-banyaknya (gunakan grafik untuk menyelesaikannya) !</a:t>
            </a:r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0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0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Pengantar (2)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7200900" cy="3581400"/>
          </a:xfrm>
        </p:spPr>
        <p:txBody>
          <a:bodyPr/>
          <a:lstStyle/>
          <a:p>
            <a:pPr eaLnBrk="1" hangingPunct="1"/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fenomena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unsur</a:t>
            </a:r>
            <a:r>
              <a:rPr lang="en-US" sz="3200" dirty="0" smtClean="0"/>
              <a:t> </a:t>
            </a:r>
            <a:r>
              <a:rPr lang="en-US" sz="3200" dirty="0" err="1" smtClean="0"/>
              <a:t>tertentu</a:t>
            </a:r>
            <a:r>
              <a:rPr lang="en-US" sz="3200" dirty="0" smtClean="0"/>
              <a:t> </a:t>
            </a:r>
            <a:r>
              <a:rPr lang="en-US" sz="3200" dirty="0" err="1" smtClean="0"/>
              <a:t>dapat</a:t>
            </a:r>
            <a:r>
              <a:rPr lang="en-US" sz="3200" dirty="0" smtClean="0"/>
              <a:t> </a:t>
            </a:r>
            <a:r>
              <a:rPr lang="en-US" sz="3200" dirty="0" err="1" smtClean="0"/>
              <a:t>direpresentasikan</a:t>
            </a:r>
            <a:r>
              <a:rPr lang="en-US" sz="3200" dirty="0" smtClean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variabel</a:t>
            </a:r>
            <a:r>
              <a:rPr lang="en-US" sz="3200" dirty="0" smtClean="0"/>
              <a:t>. </a:t>
            </a:r>
          </a:p>
          <a:p>
            <a:pPr eaLnBrk="1" hangingPunct="1"/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yang </a:t>
            </a:r>
            <a:r>
              <a:rPr lang="en-US" sz="3200" dirty="0" err="1" smtClean="0"/>
              <a:t>timbul</a:t>
            </a:r>
            <a:r>
              <a:rPr lang="en-US" sz="3200" dirty="0" smtClean="0"/>
              <a:t> </a:t>
            </a:r>
            <a:r>
              <a:rPr lang="en-US" sz="3200" dirty="0" err="1" smtClean="0"/>
              <a:t>akan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mudah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tampak</a:t>
            </a:r>
            <a:r>
              <a:rPr lang="en-US" sz="3200" dirty="0" smtClean="0"/>
              <a:t> </a:t>
            </a:r>
            <a:r>
              <a:rPr lang="en-US" sz="3200" dirty="0" err="1" smtClean="0"/>
              <a:t>sederhana</a:t>
            </a:r>
            <a:r>
              <a:rPr lang="en-US" sz="3200" dirty="0" smtClean="0"/>
              <a:t>, </a:t>
            </a:r>
            <a:r>
              <a:rPr lang="en-US" sz="3200" dirty="0" err="1" smtClean="0"/>
              <a:t>apabila</a:t>
            </a:r>
            <a:r>
              <a:rPr lang="en-US" sz="3200" dirty="0" smtClean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 err="1" smtClean="0"/>
              <a:t>itu</a:t>
            </a:r>
            <a:r>
              <a:rPr lang="en-US" sz="3200" dirty="0" smtClean="0"/>
              <a:t> </a:t>
            </a:r>
            <a:r>
              <a:rPr lang="en-US" sz="3200" dirty="0" err="1" smtClean="0"/>
              <a:t>dinyatakan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matematik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  <p:transition>
    <p:wipe dir="r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609600" y="152400"/>
            <a:ext cx="8534400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800" b="1" u="sng" dirty="0" err="1">
                <a:latin typeface="+mn-lt"/>
                <a:cs typeface="Times New Roman" pitchFamily="18" charset="0"/>
              </a:rPr>
              <a:t>Penyelesaian</a:t>
            </a:r>
            <a:r>
              <a:rPr lang="en-US" sz="2800" b="1" u="sng" dirty="0">
                <a:latin typeface="+mn-lt"/>
                <a:cs typeface="Times New Roman" pitchFamily="18" charset="0"/>
              </a:rPr>
              <a:t> :</a:t>
            </a:r>
            <a:endParaRPr lang="en-US" sz="2800" dirty="0">
              <a:latin typeface="+mn-lt"/>
            </a:endParaRPr>
          </a:p>
          <a:p>
            <a:pPr>
              <a:defRPr/>
            </a:pPr>
            <a:r>
              <a:rPr lang="en-US" sz="2800" dirty="0" err="1">
                <a:latin typeface="+mn-lt"/>
                <a:cs typeface="Times New Roman" pitchFamily="18" charset="0"/>
              </a:rPr>
              <a:t>Berdasarkan</a:t>
            </a:r>
            <a:r>
              <a:rPr lang="en-US" sz="2800" dirty="0">
                <a:latin typeface="+mn-lt"/>
                <a:cs typeface="Times New Roman" pitchFamily="18" charset="0"/>
              </a:rPr>
              <a:t> data yang </a:t>
            </a:r>
            <a:r>
              <a:rPr lang="en-US" sz="2800" dirty="0" err="1">
                <a:latin typeface="+mn-lt"/>
                <a:cs typeface="Times New Roman" pitchFamily="18" charset="0"/>
              </a:rPr>
              <a:t>ada</a:t>
            </a:r>
            <a:r>
              <a:rPr lang="en-US" sz="2800" dirty="0">
                <a:latin typeface="+mn-lt"/>
                <a:cs typeface="Times New Roman" pitchFamily="18" charset="0"/>
              </a:rPr>
              <a:t>, </a:t>
            </a:r>
            <a:r>
              <a:rPr lang="en-US" sz="2800" dirty="0" err="1">
                <a:latin typeface="+mn-lt"/>
                <a:cs typeface="Times New Roman" pitchFamily="18" charset="0"/>
              </a:rPr>
              <a:t>maka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 err="1">
                <a:latin typeface="+mn-lt"/>
                <a:cs typeface="Times New Roman" pitchFamily="18" charset="0"/>
              </a:rPr>
              <a:t>permasalahan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sv-SE" sz="2800" dirty="0">
                <a:latin typeface="+mn-lt"/>
              </a:rPr>
              <a:t>berapa pohon tiap jenis harus ditanam agar pada panen nanti didapatkan uang sebanyak-banyaknya,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 err="1">
                <a:latin typeface="+mn-lt"/>
                <a:cs typeface="Times New Roman" pitchFamily="18" charset="0"/>
              </a:rPr>
              <a:t>dapat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 err="1">
                <a:latin typeface="+mn-lt"/>
                <a:cs typeface="Times New Roman" pitchFamily="18" charset="0"/>
              </a:rPr>
              <a:t>disederhanakan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 err="1">
                <a:latin typeface="+mn-lt"/>
                <a:cs typeface="Times New Roman" pitchFamily="18" charset="0"/>
              </a:rPr>
              <a:t>dengan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 err="1">
                <a:latin typeface="+mn-lt"/>
                <a:cs typeface="Times New Roman" pitchFamily="18" charset="0"/>
              </a:rPr>
              <a:t>memasukkan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 err="1">
                <a:latin typeface="+mn-lt"/>
                <a:cs typeface="Times New Roman" pitchFamily="18" charset="0"/>
              </a:rPr>
              <a:t>angka-angka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 err="1">
                <a:latin typeface="+mn-lt"/>
                <a:cs typeface="Times New Roman" pitchFamily="18" charset="0"/>
              </a:rPr>
              <a:t>ke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 err="1">
                <a:latin typeface="+mn-lt"/>
                <a:cs typeface="Times New Roman" pitchFamily="18" charset="0"/>
              </a:rPr>
              <a:t>dalam</a:t>
            </a:r>
            <a:r>
              <a:rPr lang="en-US" sz="2800" dirty="0">
                <a:latin typeface="+mn-lt"/>
                <a:cs typeface="Times New Roman" pitchFamily="18" charset="0"/>
              </a:rPr>
              <a:t> </a:t>
            </a:r>
            <a:r>
              <a:rPr lang="en-US" sz="2800" dirty="0" err="1">
                <a:latin typeface="+mn-lt"/>
                <a:cs typeface="Times New Roman" pitchFamily="18" charset="0"/>
              </a:rPr>
              <a:t>tabel</a:t>
            </a:r>
            <a:r>
              <a:rPr lang="en-US" sz="2800" dirty="0">
                <a:latin typeface="+mn-lt"/>
                <a:cs typeface="Times New Roman" pitchFamily="18" charset="0"/>
              </a:rPr>
              <a:t>.</a:t>
            </a:r>
            <a:endParaRPr lang="en-US" sz="2800" dirty="0">
              <a:latin typeface="+mn-lt"/>
            </a:endParaRPr>
          </a:p>
          <a:p>
            <a:pPr>
              <a:defRPr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3733800"/>
          <a:ext cx="741521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689"/>
                <a:gridCol w="1752525"/>
                <a:gridCol w="1548064"/>
                <a:gridCol w="1523935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6" marR="9143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marL="91436" marR="91436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685800" y="3733800"/>
            <a:ext cx="2590800" cy="533400"/>
          </a:xfrm>
          <a:prstGeom prst="line">
            <a:avLst/>
          </a:prstGeom>
          <a:solidFill>
            <a:schemeClr val="accent1"/>
          </a:solidFill>
          <a:ln w="76200" cap="flat" cmpd="sng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28800" y="3276600"/>
            <a:ext cx="57150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400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Tabel</a:t>
            </a: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Pendapatan</a:t>
            </a: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Setiap</a:t>
            </a:r>
            <a:r>
              <a:rPr lang="en-US" sz="2400" kern="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kern="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Pohon</a:t>
            </a:r>
            <a:endParaRPr lang="en-US" sz="2400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52600" y="37338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b="1"/>
              <a:t>Pohon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61975" y="3911600"/>
            <a:ext cx="1524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Constraint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00400" y="3657600"/>
            <a:ext cx="2057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Pohon Jeruk</a:t>
            </a:r>
          </a:p>
          <a:p>
            <a:pPr algn="ctr"/>
            <a:r>
              <a:rPr lang="en-US" b="1"/>
              <a:t>(x)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953000" y="3657600"/>
            <a:ext cx="1600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Pohon Apel</a:t>
            </a:r>
          </a:p>
          <a:p>
            <a:pPr algn="ctr"/>
            <a:r>
              <a:rPr lang="en-US" b="1"/>
              <a:t>(y)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477000" y="38100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Kapasitas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276600" y="4267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62000" y="5029200"/>
            <a:ext cx="2514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Pendapatan/Pohon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95400" y="4267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Tanah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295400" y="4648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Pohon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876800" y="4267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1/2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276600" y="5029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20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876800" y="5029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15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276600" y="4648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876800" y="4659313"/>
            <a:ext cx="1600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400800" y="4267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30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400800" y="46482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438401"/>
          <a:ext cx="711041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898"/>
                <a:gridCol w="1752522"/>
                <a:gridCol w="1548061"/>
                <a:gridCol w="1523932"/>
              </a:tblGrid>
              <a:tr h="1001865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Pohon</a:t>
                      </a:r>
                      <a:endParaRPr lang="en-US" dirty="0" smtClean="0"/>
                    </a:p>
                    <a:p>
                      <a:pPr algn="l"/>
                      <a:endParaRPr lang="id-ID" dirty="0" smtClean="0"/>
                    </a:p>
                    <a:p>
                      <a:pPr algn="l"/>
                      <a:r>
                        <a:rPr lang="en-US" dirty="0" smtClean="0"/>
                        <a:t>Constraint</a:t>
                      </a:r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Pohon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Jeruk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(x)</a:t>
                      </a:r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Pohon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Apel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(y)</a:t>
                      </a:r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Kapasitas</a:t>
                      </a:r>
                      <a:endParaRPr lang="en-US" dirty="0"/>
                    </a:p>
                  </a:txBody>
                  <a:tcPr marL="91436" marR="91436"/>
                </a:tc>
              </a:tr>
              <a:tr h="58044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Tanah</a:t>
                      </a:r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 marL="91436" marR="91436"/>
                </a:tc>
              </a:tr>
              <a:tr h="58044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Pohon</a:t>
                      </a:r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 marL="91436" marR="91436"/>
                </a:tc>
              </a:tr>
              <a:tr h="580445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Pendapatan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Pohon</a:t>
                      </a:r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marL="91436" marR="91436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6" marR="91436"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>
            <a:off x="990600" y="2514600"/>
            <a:ext cx="2286000" cy="762000"/>
          </a:xfrm>
          <a:prstGeom prst="line">
            <a:avLst/>
          </a:prstGeom>
          <a:solidFill>
            <a:schemeClr val="accent1"/>
          </a:solidFill>
          <a:ln w="76200" cap="flat" cmpd="sng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200" kern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Tabel</a:t>
            </a:r>
            <a:r>
              <a:rPr lang="en-US" sz="32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Pendapatan</a:t>
            </a:r>
            <a:r>
              <a:rPr lang="en-US" sz="32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Setiap</a:t>
            </a:r>
            <a:r>
              <a:rPr lang="en-US" sz="32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Pohon</a:t>
            </a:r>
            <a:endParaRPr lang="en-US" sz="3200" kern="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2133600"/>
            <a:ext cx="8153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buFont typeface="+mj-lt"/>
              <a:buAutoNum type="arabicPeriod"/>
              <a:defRPr/>
            </a:pPr>
            <a:r>
              <a:rPr lang="sv-SE" sz="2400" kern="0" dirty="0">
                <a:latin typeface="+mn-lt"/>
              </a:rPr>
              <a:t>Menentukan Variabel Keputusan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2400" kern="0" dirty="0">
                <a:latin typeface="+mn-lt"/>
              </a:rPr>
              <a:t>	Variabel Keputusan dari kasus tersebut diformulasikan  menjadi x dan y, dimana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2400" kern="0" dirty="0">
                <a:latin typeface="+mn-lt"/>
              </a:rPr>
              <a:t>	x = Pohon jeruk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2400" kern="0" dirty="0">
                <a:latin typeface="+mn-lt"/>
              </a:rPr>
              <a:t>	y = Pohon Apel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buFont typeface="+mj-lt"/>
              <a:buAutoNum type="arabicPeriod" startAt="2"/>
              <a:defRPr/>
            </a:pPr>
            <a:r>
              <a:rPr lang="sv-SE" sz="2400" kern="0" dirty="0">
                <a:latin typeface="+mn-lt"/>
              </a:rPr>
              <a:t>Menentukan fungsi tujuan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2400" kern="0" dirty="0">
                <a:latin typeface="+mn-lt"/>
              </a:rPr>
              <a:t>	Fungsi tujuan dalam kasus/permasalahan tersebut adalah mendapatkan uang sebanyak-banyaknya. Dengan demikian tujuannya adalah memaksimalkan pendapatan,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2400" kern="0" dirty="0">
                <a:latin typeface="+mn-lt"/>
              </a:rPr>
              <a:t>	f</a:t>
            </a:r>
            <a:r>
              <a:rPr lang="sv-SE" sz="2400" kern="0" baseline="-25000" dirty="0">
                <a:latin typeface="+mn-lt"/>
              </a:rPr>
              <a:t>max</a:t>
            </a:r>
            <a:r>
              <a:rPr lang="sv-SE" sz="2400" kern="0" dirty="0">
                <a:latin typeface="+mn-lt"/>
              </a:rPr>
              <a:t> = 20x + 15y</a:t>
            </a: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2514600"/>
          <a:ext cx="7110413" cy="2777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5898"/>
                <a:gridCol w="1752522"/>
                <a:gridCol w="1548061"/>
                <a:gridCol w="1523932"/>
              </a:tblGrid>
              <a:tr h="803928">
                <a:tc>
                  <a:txBody>
                    <a:bodyPr/>
                    <a:lstStyle/>
                    <a:p>
                      <a:pPr algn="r"/>
                      <a:r>
                        <a:rPr lang="en-US" sz="1800" dirty="0" err="1" smtClean="0"/>
                        <a:t>Pohon</a:t>
                      </a:r>
                      <a:endParaRPr lang="en-US" sz="1800" dirty="0" smtClean="0"/>
                    </a:p>
                    <a:p>
                      <a:pPr algn="l"/>
                      <a:endParaRPr lang="id-ID" sz="1800" dirty="0" smtClean="0"/>
                    </a:p>
                    <a:p>
                      <a:pPr algn="l"/>
                      <a:r>
                        <a:rPr lang="en-US" sz="1800" dirty="0" smtClean="0"/>
                        <a:t>Constraint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Pohon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Jeruk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(x)</a:t>
                      </a:r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Pohon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Apel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(y)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Kapasitas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Tanah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1/2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30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Pohon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50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</a:tr>
              <a:tr h="46576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Pendapatan</a:t>
                      </a:r>
                      <a:r>
                        <a:rPr lang="en-US" sz="1800" dirty="0" smtClean="0"/>
                        <a:t>/</a:t>
                      </a:r>
                      <a:r>
                        <a:rPr lang="en-US" sz="1800" dirty="0" err="1" smtClean="0"/>
                        <a:t>Pohon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</a:t>
                      </a:r>
                      <a:endParaRPr lang="en-US" sz="1800" dirty="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6" marR="91436" marT="45734" marB="45734"/>
                </a:tc>
              </a:tr>
              <a:tr h="465768"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1800"/>
                    </a:p>
                  </a:txBody>
                  <a:tcPr marL="91436" marR="91436" marT="45734" marB="4573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L="91436" marR="91436" marT="45734" marB="45734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>
            <a:off x="1295400" y="2590800"/>
            <a:ext cx="2286000" cy="609600"/>
          </a:xfrm>
          <a:prstGeom prst="line">
            <a:avLst/>
          </a:prstGeom>
          <a:solidFill>
            <a:schemeClr val="accent1"/>
          </a:solidFill>
          <a:ln w="76200" cap="flat" cmpd="sng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200" kern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Tabel</a:t>
            </a:r>
            <a:r>
              <a:rPr lang="en-US" sz="32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Pendapatan</a:t>
            </a:r>
            <a:r>
              <a:rPr lang="en-US" sz="32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Setiap</a:t>
            </a:r>
            <a:r>
              <a:rPr lang="en-US" sz="32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Pohon</a:t>
            </a:r>
            <a:endParaRPr lang="en-US" sz="3200" kern="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8153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buFont typeface="+mj-lt"/>
              <a:buAutoNum type="arabicPeriod" startAt="3"/>
              <a:defRPr/>
            </a:pPr>
            <a:r>
              <a:rPr lang="sv-SE" sz="2400" kern="0" dirty="0">
                <a:latin typeface="+mn-lt"/>
              </a:rPr>
              <a:t>Menentukan Kendala (</a:t>
            </a:r>
            <a:r>
              <a:rPr lang="sv-SE" sz="2400" i="1" kern="0" dirty="0">
                <a:latin typeface="+mn-lt"/>
              </a:rPr>
              <a:t>constraint</a:t>
            </a:r>
            <a:r>
              <a:rPr lang="sv-SE" sz="2400" kern="0" dirty="0">
                <a:latin typeface="+mn-lt"/>
              </a:rPr>
              <a:t>) dari permasalahan linier  tersebut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2400" kern="0" dirty="0">
                <a:latin typeface="+mn-lt"/>
              </a:rPr>
              <a:t>	Batasan untuk pendapatan setiap pohon adalah luas tanah yang ditanami, dan jumlah pohon yang ditanam.  Kapasitas/persediaan masing-masing batasan adalah 30 m</a:t>
            </a:r>
            <a:r>
              <a:rPr lang="sv-SE" sz="2400" kern="0" baseline="30000" dirty="0">
                <a:latin typeface="+mn-lt"/>
              </a:rPr>
              <a:t>2</a:t>
            </a:r>
            <a:r>
              <a:rPr lang="sv-SE" sz="2400" kern="0" dirty="0">
                <a:latin typeface="+mn-lt"/>
              </a:rPr>
              <a:t>, dan 50 pohon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2400" kern="0" dirty="0">
                <a:latin typeface="+mn-lt"/>
              </a:rPr>
              <a:t>	Tanah	: x  + 1/2y </a:t>
            </a:r>
            <a:r>
              <a:rPr lang="sv-SE" sz="2400" kern="0" dirty="0">
                <a:latin typeface="+mn-lt"/>
                <a:sym typeface="Symbol"/>
              </a:rPr>
              <a:t> 30</a:t>
            </a:r>
            <a:endParaRPr lang="sv-SE" sz="2400" kern="0" dirty="0">
              <a:latin typeface="+mn-lt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2400" kern="0" dirty="0">
                <a:latin typeface="+mn-lt"/>
              </a:rPr>
              <a:t>	Pohon	: x   +     y </a:t>
            </a:r>
            <a:r>
              <a:rPr lang="sv-SE" sz="2400" kern="0" dirty="0">
                <a:latin typeface="Arial" panose="020B0604020202020204" pitchFamily="34" charset="0"/>
                <a:sym typeface="Symbol"/>
              </a:rPr>
              <a:t> 50</a:t>
            </a:r>
            <a:endParaRPr lang="sv-SE" sz="2400" kern="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14400" y="2667000"/>
          <a:ext cx="7227887" cy="2362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9774"/>
                <a:gridCol w="1676253"/>
                <a:gridCol w="1547994"/>
                <a:gridCol w="1523866"/>
              </a:tblGrid>
              <a:tr h="862717">
                <a:tc>
                  <a:txBody>
                    <a:bodyPr/>
                    <a:lstStyle/>
                    <a:p>
                      <a:pPr algn="r"/>
                      <a:r>
                        <a:rPr lang="en-US" dirty="0" err="1" smtClean="0"/>
                        <a:t>Pohon</a:t>
                      </a:r>
                      <a:endParaRPr lang="en-US" dirty="0" smtClean="0"/>
                    </a:p>
                    <a:p>
                      <a:pPr algn="l"/>
                      <a:r>
                        <a:rPr lang="en-US" dirty="0" smtClean="0"/>
                        <a:t>Constraint</a:t>
                      </a:r>
                      <a:endParaRPr lang="en-US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Pohon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Jeruk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(x)</a:t>
                      </a:r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Pohon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Apel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(y)</a:t>
                      </a:r>
                      <a:endParaRPr lang="en-US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Kapasitas</a:t>
                      </a:r>
                      <a:endParaRPr lang="en-US" b="1" dirty="0"/>
                    </a:p>
                  </a:txBody>
                  <a:tcPr marL="91432" marR="91432"/>
                </a:tc>
              </a:tr>
              <a:tr h="499828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Tanah</a:t>
                      </a:r>
                      <a:endParaRPr lang="en-US" b="1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1/2</a:t>
                      </a:r>
                      <a:endParaRPr lang="en-US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</a:t>
                      </a:r>
                      <a:endParaRPr lang="en-US" b="1" dirty="0"/>
                    </a:p>
                  </a:txBody>
                  <a:tcPr marL="91432" marR="91432"/>
                </a:tc>
              </a:tr>
              <a:tr h="499828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Pohon</a:t>
                      </a:r>
                      <a:endParaRPr lang="en-US" b="1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50</a:t>
                      </a:r>
                      <a:endParaRPr lang="en-US" b="1" dirty="0"/>
                    </a:p>
                  </a:txBody>
                  <a:tcPr marL="91432" marR="91432"/>
                </a:tc>
              </a:tr>
              <a:tr h="499828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 smtClean="0"/>
                        <a:t>Pendapatan</a:t>
                      </a:r>
                      <a:r>
                        <a:rPr lang="en-US" b="1" dirty="0" smtClean="0"/>
                        <a:t>/</a:t>
                      </a:r>
                      <a:r>
                        <a:rPr lang="en-US" b="1" dirty="0" err="1" smtClean="0"/>
                        <a:t>Pohon</a:t>
                      </a:r>
                      <a:endParaRPr lang="en-US" b="1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15</a:t>
                      </a:r>
                      <a:endParaRPr lang="en-US" b="1" dirty="0"/>
                    </a:p>
                  </a:txBody>
                  <a:tcPr marL="91432" marR="91432"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91432" marR="91432"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 bwMode="auto">
          <a:xfrm>
            <a:off x="914400" y="2667000"/>
            <a:ext cx="2438400" cy="762000"/>
          </a:xfrm>
          <a:prstGeom prst="line">
            <a:avLst/>
          </a:prstGeom>
          <a:solidFill>
            <a:schemeClr val="accent1"/>
          </a:solidFill>
          <a:ln w="76200" cap="flat" cmpd="sng" algn="ctr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normAutofit/>
          </a:bodyPr>
          <a:lstStyle/>
          <a:p>
            <a:pPr algn="ctr">
              <a:defRPr/>
            </a:pPr>
            <a:r>
              <a:rPr lang="en-US" sz="3200" kern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Tabel</a:t>
            </a:r>
            <a:r>
              <a:rPr lang="en-US" sz="32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Pendapatan</a:t>
            </a:r>
            <a:r>
              <a:rPr lang="en-US" sz="32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Setiap</a:t>
            </a:r>
            <a:r>
              <a:rPr lang="en-US" sz="3200" kern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3200" kern="0" dirty="0" err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Pohon</a:t>
            </a:r>
            <a:endParaRPr lang="en-US" sz="3200" kern="0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8077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q"/>
              <a:defRPr/>
            </a:pPr>
            <a:r>
              <a:rPr lang="sv-SE" sz="3600" kern="0" dirty="0">
                <a:latin typeface="+mn-lt"/>
              </a:rPr>
              <a:t>Model Pemrograman Linier yang dihasilkan adalah :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2400" kern="0" dirty="0">
                <a:latin typeface="+mn-lt"/>
              </a:rPr>
              <a:t>	Memaksimumkan  f = 20x  + 15y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2400" kern="0" dirty="0">
                <a:latin typeface="+mn-lt"/>
              </a:rPr>
              <a:t>	dengan Kendala 	x  + 1/2y </a:t>
            </a:r>
            <a:r>
              <a:rPr lang="sv-SE" sz="2400" kern="0" dirty="0">
                <a:latin typeface="+mn-lt"/>
                <a:sym typeface="Symbol"/>
              </a:rPr>
              <a:t> 30</a:t>
            </a:r>
            <a:endParaRPr lang="sv-SE" sz="2400" kern="0" dirty="0">
              <a:latin typeface="+mn-lt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2400" kern="0" dirty="0">
                <a:latin typeface="+mn-lt"/>
              </a:rPr>
              <a:t>				            x  +     y </a:t>
            </a:r>
            <a:r>
              <a:rPr lang="sv-SE" sz="2400" kern="0" dirty="0">
                <a:latin typeface="Arial" panose="020B0604020202020204" pitchFamily="34" charset="0"/>
                <a:sym typeface="Symbol"/>
              </a:rPr>
              <a:t> 50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2400" kern="0" dirty="0">
                <a:latin typeface="+mn-lt"/>
                <a:sym typeface="Symbol"/>
              </a:rPr>
              <a:t>	Syarat positif  : 	x, y ≥ </a:t>
            </a:r>
            <a:r>
              <a:rPr lang="sv-SE" sz="2400" kern="0" dirty="0" smtClean="0">
                <a:latin typeface="+mn-lt"/>
                <a:sym typeface="Symbol"/>
              </a:rPr>
              <a:t>0</a:t>
            </a:r>
            <a:endParaRPr lang="id-ID" sz="2400" kern="0" dirty="0" smtClean="0">
              <a:latin typeface="+mn-lt"/>
              <a:sym typeface="Symbol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400" kern="0" dirty="0">
              <a:latin typeface="+mn-lt"/>
              <a:sym typeface="Symbol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+mn-lt"/>
            </a:endParaRPr>
          </a:p>
          <a:p>
            <a:pPr lvl="1">
              <a:defRPr/>
            </a:pPr>
            <a:r>
              <a:rPr lang="sv-SE" sz="2000" kern="0" dirty="0">
                <a:latin typeface="+mn-lt"/>
              </a:rPr>
              <a:t> </a:t>
            </a:r>
            <a:endParaRPr lang="en-US" sz="2000" kern="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kern="0" dirty="0" smtClean="0">
                <a:latin typeface="Arial" panose="020B0604020202020204" pitchFamily="34" charset="0"/>
              </a:rPr>
              <a:t>Berdasarkan Model Pemrograman Linier yang dihasilkan, akan dicari penyelesaian pada permasalahan yaitu berapa pohon yang harus ditanam untuk menghasilkan pendapatan (uang) sebanyak-banyaknya, dengan metode grafik. </a:t>
            </a:r>
            <a:endParaRPr lang="sv-SE" sz="2800" kern="0" dirty="0" smtClean="0">
              <a:sym typeface="Symbol"/>
            </a:endParaRPr>
          </a:p>
          <a:p>
            <a:endParaRPr lang="id-ID" dirty="0"/>
          </a:p>
        </p:txBody>
      </p:sp>
    </p:spTree>
  </p:cSld>
  <p:clrMapOvr>
    <a:masterClrMapping/>
  </p:clrMapOvr>
  <p:transition>
    <p:wipe dir="r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676400"/>
            <a:ext cx="8153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q"/>
              <a:defRPr/>
            </a:pPr>
            <a:r>
              <a:rPr lang="sv-SE" sz="1600" kern="0" dirty="0">
                <a:latin typeface="+mn-lt"/>
              </a:rPr>
              <a:t>Model Pemrograman Linier yang dihasilkan adalah :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1600" kern="0" dirty="0">
                <a:latin typeface="+mn-lt"/>
              </a:rPr>
              <a:t>	Memaksimumkan  f = 20x  + 15y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1600" kern="0" dirty="0">
                <a:latin typeface="+mn-lt"/>
              </a:rPr>
              <a:t>	dengan Kendala  	x  + 1/2y </a:t>
            </a:r>
            <a:r>
              <a:rPr lang="sv-SE" sz="1600" kern="0" dirty="0">
                <a:latin typeface="+mn-lt"/>
                <a:sym typeface="Symbol"/>
              </a:rPr>
              <a:t> 30</a:t>
            </a:r>
            <a:endParaRPr lang="sv-SE" sz="1600" kern="0" dirty="0">
              <a:latin typeface="+mn-lt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1600" kern="0" dirty="0">
                <a:latin typeface="+mn-lt"/>
              </a:rPr>
              <a:t>					x   +     y </a:t>
            </a:r>
            <a:r>
              <a:rPr lang="sv-SE" sz="1600" kern="0" dirty="0">
                <a:latin typeface="Arial" panose="020B0604020202020204" pitchFamily="34" charset="0"/>
                <a:sym typeface="Symbol"/>
              </a:rPr>
              <a:t> 50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r>
              <a:rPr lang="sv-SE" sz="1600" kern="0" dirty="0">
                <a:latin typeface="+mn-lt"/>
                <a:sym typeface="Symbol"/>
              </a:rPr>
              <a:t>	Syarat positif  : 	x, y ≥ 0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1600" kern="0" dirty="0">
              <a:latin typeface="+mn-lt"/>
              <a:sym typeface="Symbol"/>
            </a:endParaRPr>
          </a:p>
          <a:p>
            <a:pPr>
              <a:defRPr/>
            </a:pPr>
            <a:r>
              <a:rPr lang="es-ES" sz="1600" i="1" u="sng" dirty="0" err="1">
                <a:latin typeface="Arial" panose="020B0604020202020204" pitchFamily="34" charset="0"/>
              </a:rPr>
              <a:t>Penyelesaian</a:t>
            </a:r>
            <a:r>
              <a:rPr lang="es-ES" sz="1600" i="1" u="sng" dirty="0">
                <a:latin typeface="Arial" panose="020B0604020202020204" pitchFamily="34" charset="0"/>
              </a:rPr>
              <a:t> :</a:t>
            </a:r>
            <a:endParaRPr lang="en-US" sz="1600" i="1" dirty="0">
              <a:latin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s-ES" sz="1600" dirty="0" err="1">
                <a:latin typeface="Arial" panose="020B0604020202020204" pitchFamily="34" charset="0"/>
              </a:rPr>
              <a:t>Menentukan</a:t>
            </a:r>
            <a:r>
              <a:rPr lang="es-ES" sz="1600" dirty="0">
                <a:latin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</a:rPr>
              <a:t>titik</a:t>
            </a:r>
            <a:r>
              <a:rPr lang="es-ES" sz="1600" dirty="0">
                <a:latin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</a:rPr>
              <a:t>potong</a:t>
            </a:r>
            <a:r>
              <a:rPr lang="es-ES" sz="1600" dirty="0">
                <a:latin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</a:rPr>
              <a:t>setiap</a:t>
            </a:r>
            <a:r>
              <a:rPr lang="es-ES" sz="1600" dirty="0">
                <a:latin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</a:rPr>
              <a:t>kendala</a:t>
            </a:r>
            <a:endParaRPr lang="en-US" sz="16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1600" dirty="0">
                <a:latin typeface="Arial" panose="020B0604020202020204" pitchFamily="34" charset="0"/>
              </a:rPr>
              <a:t>      </a:t>
            </a:r>
            <a:r>
              <a:rPr lang="es-ES" sz="1600" b="1" u="sng" dirty="0" err="1">
                <a:latin typeface="Arial" panose="020B0604020202020204" pitchFamily="34" charset="0"/>
              </a:rPr>
              <a:t>Kendala</a:t>
            </a:r>
            <a:r>
              <a:rPr lang="es-ES" sz="1600" b="1" u="sng" dirty="0">
                <a:latin typeface="Arial" panose="020B0604020202020204" pitchFamily="34" charset="0"/>
              </a:rPr>
              <a:t> 1</a:t>
            </a:r>
            <a:r>
              <a:rPr lang="es-ES" sz="1600" dirty="0">
                <a:latin typeface="Arial" panose="020B0604020202020204" pitchFamily="34" charset="0"/>
              </a:rPr>
              <a:t>: </a:t>
            </a:r>
            <a:r>
              <a:rPr lang="es-ES" sz="1600" i="1" dirty="0">
                <a:latin typeface="Arial" panose="020B0604020202020204" pitchFamily="34" charset="0"/>
              </a:rPr>
              <a:t>x</a:t>
            </a:r>
            <a:r>
              <a:rPr lang="es-ES" sz="1600" dirty="0">
                <a:latin typeface="Arial" panose="020B0604020202020204" pitchFamily="34" charset="0"/>
              </a:rPr>
              <a:t> + 1/2</a:t>
            </a:r>
            <a:r>
              <a:rPr lang="es-ES" sz="1600" i="1" dirty="0">
                <a:latin typeface="Arial" panose="020B0604020202020204" pitchFamily="34" charset="0"/>
              </a:rPr>
              <a:t>y</a:t>
            </a:r>
            <a:r>
              <a:rPr lang="es-ES" sz="1600" dirty="0">
                <a:latin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sym typeface="Symbol"/>
              </a:rPr>
              <a:t></a:t>
            </a:r>
            <a:r>
              <a:rPr lang="es-ES" sz="1600" dirty="0">
                <a:latin typeface="Arial" panose="020B0604020202020204" pitchFamily="34" charset="0"/>
              </a:rPr>
              <a:t> 30</a:t>
            </a:r>
            <a:endParaRPr lang="en-US" sz="16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1600" dirty="0">
                <a:latin typeface="Arial" panose="020B0604020202020204" pitchFamily="34" charset="0"/>
              </a:rPr>
              <a:t>	</a:t>
            </a:r>
            <a:r>
              <a:rPr lang="es-ES" sz="1600" dirty="0" err="1">
                <a:latin typeface="Arial" panose="020B0604020202020204" pitchFamily="34" charset="0"/>
              </a:rPr>
              <a:t>Perpotongan</a:t>
            </a:r>
            <a:r>
              <a:rPr lang="es-ES" sz="1600" dirty="0">
                <a:latin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</a:rPr>
              <a:t>dengan</a:t>
            </a:r>
            <a:r>
              <a:rPr lang="es-ES" sz="1600" dirty="0">
                <a:latin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</a:rPr>
              <a:t>sumbu</a:t>
            </a:r>
            <a:r>
              <a:rPr lang="es-ES" sz="1600" dirty="0">
                <a:latin typeface="Arial" panose="020B0604020202020204" pitchFamily="34" charset="0"/>
              </a:rPr>
              <a:t> x </a:t>
            </a:r>
            <a:r>
              <a:rPr lang="es-ES" sz="1600" dirty="0">
                <a:latin typeface="Arial" panose="020B0604020202020204" pitchFamily="34" charset="0"/>
                <a:sym typeface="Wingdings"/>
              </a:rPr>
              <a:t></a:t>
            </a:r>
            <a:r>
              <a:rPr lang="es-ES" sz="1600" dirty="0">
                <a:latin typeface="Arial" panose="020B0604020202020204" pitchFamily="34" charset="0"/>
              </a:rPr>
              <a:t> y = 0</a:t>
            </a:r>
            <a:endParaRPr lang="en-US" sz="16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1600" dirty="0">
                <a:latin typeface="Arial" panose="020B0604020202020204" pitchFamily="34" charset="0"/>
              </a:rPr>
              <a:t>		</a:t>
            </a:r>
            <a:r>
              <a:rPr lang="es-ES" sz="1600" i="1" dirty="0">
                <a:latin typeface="Arial" panose="020B0604020202020204" pitchFamily="34" charset="0"/>
              </a:rPr>
              <a:t>x</a:t>
            </a:r>
            <a:r>
              <a:rPr lang="es-ES" sz="1600" i="1" baseline="-25000" dirty="0">
                <a:latin typeface="Arial" panose="020B0604020202020204" pitchFamily="34" charset="0"/>
              </a:rPr>
              <a:t> </a:t>
            </a:r>
            <a:r>
              <a:rPr lang="es-ES" sz="1600" dirty="0">
                <a:latin typeface="Arial" panose="020B0604020202020204" pitchFamily="34" charset="0"/>
              </a:rPr>
              <a:t> + </a:t>
            </a:r>
            <a:r>
              <a:rPr lang="it-IT" sz="1600" dirty="0">
                <a:latin typeface="Arial" panose="020B0604020202020204" pitchFamily="34" charset="0"/>
              </a:rPr>
              <a:t>1/2</a:t>
            </a:r>
            <a:r>
              <a:rPr lang="es-ES" sz="1600" dirty="0">
                <a:latin typeface="Arial" panose="020B0604020202020204" pitchFamily="34" charset="0"/>
              </a:rPr>
              <a:t>.0 </a:t>
            </a:r>
            <a:r>
              <a:rPr lang="en-US" sz="1600" dirty="0">
                <a:latin typeface="Arial" panose="020B0604020202020204" pitchFamily="34" charset="0"/>
              </a:rPr>
              <a:t>=</a:t>
            </a:r>
            <a:r>
              <a:rPr lang="es-ES" sz="1600" dirty="0">
                <a:latin typeface="Arial" panose="020B0604020202020204" pitchFamily="34" charset="0"/>
              </a:rPr>
              <a:t> 30	</a:t>
            </a:r>
            <a:endParaRPr lang="en-US" sz="16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1600" dirty="0">
                <a:latin typeface="Arial" panose="020B0604020202020204" pitchFamily="34" charset="0"/>
              </a:rPr>
              <a:t>		             x </a:t>
            </a:r>
            <a:r>
              <a:rPr lang="en-US" sz="1600" dirty="0">
                <a:latin typeface="Arial" panose="020B0604020202020204" pitchFamily="34" charset="0"/>
              </a:rPr>
              <a:t>=</a:t>
            </a:r>
            <a:r>
              <a:rPr lang="es-ES" sz="1600" dirty="0">
                <a:latin typeface="Arial" panose="020B0604020202020204" pitchFamily="34" charset="0"/>
              </a:rPr>
              <a:t> 30	</a:t>
            </a:r>
            <a:endParaRPr lang="en-US" sz="1600" dirty="0">
              <a:latin typeface="Arial" panose="020B0604020202020204" pitchFamily="34" charset="0"/>
            </a:endParaRPr>
          </a:p>
          <a:p>
            <a:pPr>
              <a:defRPr/>
            </a:pPr>
            <a:endParaRPr lang="en-US" sz="16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1600" dirty="0">
                <a:latin typeface="Arial" panose="020B0604020202020204" pitchFamily="34" charset="0"/>
              </a:rPr>
              <a:t>	 </a:t>
            </a:r>
            <a:r>
              <a:rPr lang="es-ES" sz="1600" dirty="0" err="1">
                <a:latin typeface="Arial" panose="020B0604020202020204" pitchFamily="34" charset="0"/>
              </a:rPr>
              <a:t>Perpotongan</a:t>
            </a:r>
            <a:r>
              <a:rPr lang="es-ES" sz="1600" dirty="0">
                <a:latin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</a:rPr>
              <a:t>dengan</a:t>
            </a:r>
            <a:r>
              <a:rPr lang="es-ES" sz="1600" dirty="0">
                <a:latin typeface="Arial" panose="020B0604020202020204" pitchFamily="34" charset="0"/>
              </a:rPr>
              <a:t> </a:t>
            </a:r>
            <a:r>
              <a:rPr lang="es-ES" sz="1600" dirty="0" err="1">
                <a:latin typeface="Arial" panose="020B0604020202020204" pitchFamily="34" charset="0"/>
              </a:rPr>
              <a:t>sumbu</a:t>
            </a:r>
            <a:r>
              <a:rPr lang="es-ES" sz="1600" dirty="0">
                <a:latin typeface="Arial" panose="020B0604020202020204" pitchFamily="34" charset="0"/>
              </a:rPr>
              <a:t> y </a:t>
            </a:r>
            <a:r>
              <a:rPr lang="es-ES" sz="1600" dirty="0">
                <a:latin typeface="Arial" panose="020B0604020202020204" pitchFamily="34" charset="0"/>
                <a:sym typeface="Wingdings"/>
              </a:rPr>
              <a:t></a:t>
            </a:r>
            <a:r>
              <a:rPr lang="es-ES" sz="1600" dirty="0">
                <a:latin typeface="Arial" panose="020B0604020202020204" pitchFamily="34" charset="0"/>
              </a:rPr>
              <a:t> x = 0</a:t>
            </a:r>
            <a:endParaRPr lang="en-US" sz="16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1600" dirty="0">
                <a:latin typeface="Arial" panose="020B0604020202020204" pitchFamily="34" charset="0"/>
              </a:rPr>
              <a:t>		</a:t>
            </a:r>
            <a:r>
              <a:rPr lang="it-IT" sz="1600" dirty="0">
                <a:latin typeface="Arial" panose="020B0604020202020204" pitchFamily="34" charset="0"/>
              </a:rPr>
              <a:t> 0 + 1/2</a:t>
            </a:r>
            <a:r>
              <a:rPr lang="it-IT" sz="1600" i="1" dirty="0">
                <a:latin typeface="Arial" panose="020B0604020202020204" pitchFamily="34" charset="0"/>
              </a:rPr>
              <a:t>y</a:t>
            </a:r>
            <a:r>
              <a:rPr lang="it-IT" sz="1600" dirty="0">
                <a:latin typeface="Arial" panose="020B0604020202020204" pitchFamily="34" charset="0"/>
              </a:rPr>
              <a:t> = 30</a:t>
            </a:r>
            <a:endParaRPr lang="en-US" sz="16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1600" dirty="0">
                <a:latin typeface="Arial" panose="020B0604020202020204" pitchFamily="34" charset="0"/>
              </a:rPr>
              <a:t>		       1/2</a:t>
            </a:r>
            <a:r>
              <a:rPr lang="it-IT" sz="1600" i="1" dirty="0">
                <a:latin typeface="Arial" panose="020B0604020202020204" pitchFamily="34" charset="0"/>
              </a:rPr>
              <a:t>y</a:t>
            </a:r>
            <a:r>
              <a:rPr lang="it-IT" sz="1600" dirty="0">
                <a:latin typeface="Arial" panose="020B0604020202020204" pitchFamily="34" charset="0"/>
              </a:rPr>
              <a:t> = 30</a:t>
            </a:r>
            <a:endParaRPr lang="en-US" sz="16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1600" dirty="0">
                <a:latin typeface="Arial" panose="020B0604020202020204" pitchFamily="34" charset="0"/>
              </a:rPr>
              <a:t>		</a:t>
            </a:r>
            <a:r>
              <a:rPr lang="it-IT" sz="1600" i="1" dirty="0">
                <a:latin typeface="Arial" panose="020B0604020202020204" pitchFamily="34" charset="0"/>
              </a:rPr>
              <a:t>            </a:t>
            </a:r>
            <a:r>
              <a:rPr lang="it-IT" sz="1600" dirty="0">
                <a:latin typeface="Arial" panose="020B0604020202020204" pitchFamily="34" charset="0"/>
              </a:rPr>
              <a:t>y = </a:t>
            </a:r>
            <a:r>
              <a:rPr lang="id-ID" sz="1600" dirty="0">
                <a:latin typeface="Arial" panose="020B0604020202020204" pitchFamily="34" charset="0"/>
              </a:rPr>
              <a:t>6</a:t>
            </a:r>
            <a:r>
              <a:rPr lang="it-IT" sz="1600" dirty="0">
                <a:latin typeface="Arial" panose="020B0604020202020204" pitchFamily="34" charset="0"/>
              </a:rPr>
              <a:t>0 </a:t>
            </a:r>
            <a:r>
              <a:rPr lang="it-IT" sz="2400" dirty="0">
                <a:latin typeface="Arial" panose="020B0604020202020204" pitchFamily="34" charset="0"/>
              </a:rPr>
              <a:t> 	</a:t>
            </a:r>
            <a:endParaRPr lang="en-US" sz="2400" dirty="0">
              <a:latin typeface="Arial" panose="020B0604020202020204" pitchFamily="34" charset="0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q"/>
              <a:defRPr/>
            </a:pPr>
            <a:endParaRPr lang="sv-SE" sz="2000" kern="0" dirty="0">
              <a:latin typeface="Arial" panose="020B0604020202020204" pitchFamily="34" charset="0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+mn-lt"/>
              <a:sym typeface="Symbol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+mn-lt"/>
            </a:endParaRPr>
          </a:p>
          <a:p>
            <a:pPr lvl="1">
              <a:defRPr/>
            </a:pPr>
            <a:r>
              <a:rPr lang="sv-SE" sz="2000" kern="0" dirty="0">
                <a:latin typeface="+mn-lt"/>
              </a:rPr>
              <a:t> </a:t>
            </a:r>
            <a:endParaRPr lang="en-US" sz="2000" kern="0" dirty="0">
              <a:latin typeface="+mn-lt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419600" y="44958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ym typeface="Wingdings" pitchFamily="2" charset="2"/>
              </a:rPr>
              <a:t></a:t>
            </a:r>
            <a:r>
              <a:rPr lang="es-ES" sz="2400" b="1"/>
              <a:t> (30,0)</a:t>
            </a:r>
            <a:endParaRPr lang="en-US" sz="2400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19600" y="57912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 dirty="0">
                <a:sym typeface="Wingdings" pitchFamily="2" charset="2"/>
              </a:rPr>
              <a:t></a:t>
            </a:r>
            <a:r>
              <a:rPr lang="it-IT" sz="2400" b="1" dirty="0"/>
              <a:t> (0,60)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04800" y="1600200"/>
            <a:ext cx="8534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defRPr/>
            </a:pPr>
            <a:r>
              <a:rPr lang="es-ES" sz="2800" dirty="0">
                <a:latin typeface="Arial" panose="020B0604020202020204" pitchFamily="34" charset="0"/>
              </a:rPr>
              <a:t>	</a:t>
            </a:r>
            <a:r>
              <a:rPr lang="es-ES" sz="2800" b="1" u="sng" dirty="0" err="1">
                <a:latin typeface="Arial" panose="020B0604020202020204" pitchFamily="34" charset="0"/>
              </a:rPr>
              <a:t>Kendala</a:t>
            </a:r>
            <a:r>
              <a:rPr lang="es-ES" sz="2800" b="1" u="sng" dirty="0">
                <a:latin typeface="Arial" panose="020B0604020202020204" pitchFamily="34" charset="0"/>
              </a:rPr>
              <a:t> 2</a:t>
            </a:r>
            <a:r>
              <a:rPr lang="es-ES" sz="2800" dirty="0">
                <a:latin typeface="Arial" panose="020B0604020202020204" pitchFamily="34" charset="0"/>
              </a:rPr>
              <a:t>: x + y </a:t>
            </a:r>
            <a:r>
              <a:rPr lang="en-US" sz="2800" dirty="0">
                <a:latin typeface="Arial" panose="020B0604020202020204" pitchFamily="34" charset="0"/>
                <a:sym typeface="Symbol"/>
              </a:rPr>
              <a:t></a:t>
            </a:r>
            <a:r>
              <a:rPr lang="es-ES" sz="2800" dirty="0">
                <a:latin typeface="Arial" panose="020B0604020202020204" pitchFamily="34" charset="0"/>
              </a:rPr>
              <a:t> 50</a:t>
            </a:r>
            <a:endParaRPr lang="en-US" sz="2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2800" dirty="0">
                <a:latin typeface="Arial" panose="020B0604020202020204" pitchFamily="34" charset="0"/>
              </a:rPr>
              <a:t>	</a:t>
            </a:r>
            <a:r>
              <a:rPr lang="es-ES" sz="2800" dirty="0" err="1">
                <a:latin typeface="Arial" panose="020B0604020202020204" pitchFamily="34" charset="0"/>
              </a:rPr>
              <a:t>Perpotongan</a:t>
            </a:r>
            <a:r>
              <a:rPr lang="es-ES" sz="2800" dirty="0">
                <a:latin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</a:rPr>
              <a:t>dengan</a:t>
            </a:r>
            <a:r>
              <a:rPr lang="es-ES" sz="2800" dirty="0">
                <a:latin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</a:rPr>
              <a:t>sumbu</a:t>
            </a:r>
            <a:r>
              <a:rPr lang="es-ES" sz="2800" dirty="0">
                <a:latin typeface="Arial" panose="020B0604020202020204" pitchFamily="34" charset="0"/>
              </a:rPr>
              <a:t> x </a:t>
            </a:r>
            <a:r>
              <a:rPr lang="es-ES" sz="2800" dirty="0">
                <a:latin typeface="Arial" panose="020B0604020202020204" pitchFamily="34" charset="0"/>
                <a:sym typeface="Wingdings"/>
              </a:rPr>
              <a:t></a:t>
            </a:r>
            <a:r>
              <a:rPr lang="es-ES" sz="2800" dirty="0">
                <a:latin typeface="Arial" panose="020B0604020202020204" pitchFamily="34" charset="0"/>
              </a:rPr>
              <a:t> y = 0</a:t>
            </a:r>
            <a:endParaRPr lang="en-US" sz="2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2800" dirty="0">
                <a:latin typeface="Arial" panose="020B0604020202020204" pitchFamily="34" charset="0"/>
              </a:rPr>
              <a:t>		</a:t>
            </a:r>
            <a:r>
              <a:rPr lang="es-ES" sz="2800" i="1" dirty="0">
                <a:latin typeface="Arial" panose="020B0604020202020204" pitchFamily="34" charset="0"/>
              </a:rPr>
              <a:t>x</a:t>
            </a:r>
            <a:r>
              <a:rPr lang="es-ES" sz="2800" i="1" baseline="-25000" dirty="0">
                <a:latin typeface="Arial" panose="020B0604020202020204" pitchFamily="34" charset="0"/>
              </a:rPr>
              <a:t> </a:t>
            </a:r>
            <a:r>
              <a:rPr lang="es-ES" sz="2800" dirty="0">
                <a:latin typeface="Arial" panose="020B0604020202020204" pitchFamily="34" charset="0"/>
              </a:rPr>
              <a:t> + 0 </a:t>
            </a:r>
            <a:r>
              <a:rPr lang="en-US" sz="2800" dirty="0">
                <a:latin typeface="Arial" panose="020B0604020202020204" pitchFamily="34" charset="0"/>
              </a:rPr>
              <a:t>=</a:t>
            </a:r>
            <a:r>
              <a:rPr lang="es-ES" sz="2800" dirty="0">
                <a:latin typeface="Arial" panose="020B0604020202020204" pitchFamily="34" charset="0"/>
              </a:rPr>
              <a:t> 50	</a:t>
            </a:r>
            <a:endParaRPr lang="en-US" sz="2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2800" dirty="0">
                <a:latin typeface="Arial" panose="020B0604020202020204" pitchFamily="34" charset="0"/>
              </a:rPr>
              <a:t>		       x </a:t>
            </a:r>
            <a:r>
              <a:rPr lang="en-US" sz="2800" dirty="0">
                <a:latin typeface="Arial" panose="020B0604020202020204" pitchFamily="34" charset="0"/>
              </a:rPr>
              <a:t>=</a:t>
            </a:r>
            <a:r>
              <a:rPr lang="es-ES" sz="2800" dirty="0">
                <a:latin typeface="Arial" panose="020B0604020202020204" pitchFamily="34" charset="0"/>
              </a:rPr>
              <a:t> 50	</a:t>
            </a:r>
            <a:endParaRPr lang="en-US" sz="2800" dirty="0">
              <a:latin typeface="Arial" panose="020B0604020202020204" pitchFamily="34" charset="0"/>
            </a:endParaRPr>
          </a:p>
          <a:p>
            <a:pPr>
              <a:defRPr/>
            </a:pPr>
            <a:endParaRPr lang="en-US" sz="2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2800" dirty="0">
                <a:latin typeface="Arial" panose="020B0604020202020204" pitchFamily="34" charset="0"/>
              </a:rPr>
              <a:t>	 </a:t>
            </a:r>
            <a:r>
              <a:rPr lang="es-ES" sz="2800" dirty="0" err="1">
                <a:latin typeface="Arial" panose="020B0604020202020204" pitchFamily="34" charset="0"/>
              </a:rPr>
              <a:t>Perpotongan</a:t>
            </a:r>
            <a:r>
              <a:rPr lang="es-ES" sz="2800" dirty="0">
                <a:latin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</a:rPr>
              <a:t>dengan</a:t>
            </a:r>
            <a:r>
              <a:rPr lang="es-ES" sz="2800" dirty="0">
                <a:latin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</a:rPr>
              <a:t>sumbu</a:t>
            </a:r>
            <a:r>
              <a:rPr lang="es-ES" sz="2800" dirty="0">
                <a:latin typeface="Arial" panose="020B0604020202020204" pitchFamily="34" charset="0"/>
              </a:rPr>
              <a:t> y </a:t>
            </a:r>
            <a:r>
              <a:rPr lang="es-ES" sz="2800" dirty="0">
                <a:latin typeface="Arial" panose="020B0604020202020204" pitchFamily="34" charset="0"/>
                <a:sym typeface="Wingdings"/>
              </a:rPr>
              <a:t></a:t>
            </a:r>
            <a:r>
              <a:rPr lang="es-ES" sz="2800" dirty="0">
                <a:latin typeface="Arial" panose="020B0604020202020204" pitchFamily="34" charset="0"/>
              </a:rPr>
              <a:t> x = 0</a:t>
            </a:r>
            <a:endParaRPr lang="en-US" sz="2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2800" dirty="0">
                <a:latin typeface="Arial" panose="020B0604020202020204" pitchFamily="34" charset="0"/>
              </a:rPr>
              <a:t>		</a:t>
            </a:r>
            <a:r>
              <a:rPr lang="it-IT" sz="2800" dirty="0">
                <a:latin typeface="Arial" panose="020B0604020202020204" pitchFamily="34" charset="0"/>
              </a:rPr>
              <a:t> 0 + </a:t>
            </a:r>
            <a:r>
              <a:rPr lang="it-IT" sz="2800" i="1" dirty="0">
                <a:latin typeface="Arial" panose="020B0604020202020204" pitchFamily="34" charset="0"/>
              </a:rPr>
              <a:t>y</a:t>
            </a:r>
            <a:r>
              <a:rPr lang="it-IT" sz="2800" dirty="0">
                <a:latin typeface="Arial" panose="020B0604020202020204" pitchFamily="34" charset="0"/>
              </a:rPr>
              <a:t> = 50</a:t>
            </a:r>
            <a:endParaRPr lang="en-US" sz="2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2800" dirty="0">
                <a:latin typeface="Arial" panose="020B0604020202020204" pitchFamily="34" charset="0"/>
              </a:rPr>
              <a:t>		       </a:t>
            </a:r>
            <a:r>
              <a:rPr lang="it-IT" sz="2800" i="1" dirty="0">
                <a:latin typeface="Arial" panose="020B0604020202020204" pitchFamily="34" charset="0"/>
              </a:rPr>
              <a:t>y</a:t>
            </a:r>
            <a:r>
              <a:rPr lang="it-IT" sz="2800" dirty="0">
                <a:latin typeface="Arial" panose="020B0604020202020204" pitchFamily="34" charset="0"/>
              </a:rPr>
              <a:t> = 50	</a:t>
            </a:r>
            <a:endParaRPr lang="en-US" sz="28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it-IT" sz="2800" dirty="0">
                <a:latin typeface="Arial" panose="020B0604020202020204" pitchFamily="34" charset="0"/>
              </a:rPr>
              <a:t>	</a:t>
            </a:r>
          </a:p>
          <a:p>
            <a:pPr>
              <a:defRPr/>
            </a:pPr>
            <a:r>
              <a:rPr lang="it-IT" sz="2800" dirty="0">
                <a:latin typeface="Arial" panose="020B0604020202020204" pitchFamily="34" charset="0"/>
              </a:rPr>
              <a:t>     </a:t>
            </a:r>
            <a:r>
              <a:rPr lang="fr-FR" sz="2800" b="1" u="sng" dirty="0" err="1">
                <a:latin typeface="Arial" panose="020B0604020202020204" pitchFamily="34" charset="0"/>
              </a:rPr>
              <a:t>Syarat</a:t>
            </a:r>
            <a:r>
              <a:rPr lang="fr-FR" sz="2800" b="1" u="sng" dirty="0">
                <a:latin typeface="Arial" panose="020B0604020202020204" pitchFamily="34" charset="0"/>
              </a:rPr>
              <a:t> positif </a:t>
            </a:r>
            <a:r>
              <a:rPr lang="fr-FR" sz="2800" dirty="0">
                <a:latin typeface="Arial" panose="020B0604020202020204" pitchFamily="34" charset="0"/>
              </a:rPr>
              <a:t>: </a:t>
            </a:r>
            <a:r>
              <a:rPr lang="es-ES" sz="2800" i="1" dirty="0">
                <a:latin typeface="Arial" panose="020B0604020202020204" pitchFamily="34" charset="0"/>
              </a:rPr>
              <a:t>x</a:t>
            </a:r>
            <a:r>
              <a:rPr lang="es-ES" sz="2800" dirty="0">
                <a:latin typeface="Arial" panose="020B0604020202020204" pitchFamily="34" charset="0"/>
              </a:rPr>
              <a:t>, </a:t>
            </a:r>
            <a:r>
              <a:rPr lang="es-ES" sz="2800" i="1" dirty="0">
                <a:latin typeface="Arial" panose="020B0604020202020204" pitchFamily="34" charset="0"/>
              </a:rPr>
              <a:t>y</a:t>
            </a:r>
            <a:r>
              <a:rPr lang="es-ES" sz="2800" dirty="0">
                <a:latin typeface="Arial" panose="020B0604020202020204" pitchFamily="34" charset="0"/>
              </a:rPr>
              <a:t>  </a:t>
            </a:r>
            <a:r>
              <a:rPr lang="en-US" sz="2800" dirty="0">
                <a:latin typeface="Arial" panose="020B0604020202020204" pitchFamily="34" charset="0"/>
                <a:sym typeface="Symbol"/>
              </a:rPr>
              <a:t></a:t>
            </a:r>
            <a:r>
              <a:rPr lang="es-ES" sz="2800" dirty="0">
                <a:latin typeface="Arial" panose="020B0604020202020204" pitchFamily="34" charset="0"/>
              </a:rPr>
              <a:t>  0</a:t>
            </a:r>
          </a:p>
          <a:p>
            <a:pPr>
              <a:defRPr/>
            </a:pPr>
            <a:endParaRPr lang="en-US" sz="2000" dirty="0">
              <a:latin typeface="Arial" panose="020B0604020202020204" pitchFamily="34" charset="0"/>
            </a:endParaRPr>
          </a:p>
          <a:p>
            <a:pPr>
              <a:defRPr/>
            </a:pPr>
            <a:endParaRPr lang="en-US" sz="2000" dirty="0">
              <a:latin typeface="Arial" panose="020B0604020202020204" pitchFamily="34" charset="0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Arial" panose="020B0604020202020204" pitchFamily="34" charset="0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+mn-lt"/>
              <a:sym typeface="Symbol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+mn-lt"/>
            </a:endParaRPr>
          </a:p>
          <a:p>
            <a:pPr lvl="1">
              <a:defRPr/>
            </a:pPr>
            <a:r>
              <a:rPr lang="sv-SE" sz="2000" kern="0" dirty="0">
                <a:latin typeface="+mn-lt"/>
              </a:rPr>
              <a:t> </a:t>
            </a:r>
            <a:endParaRPr lang="en-US" sz="2000" kern="0" dirty="0">
              <a:latin typeface="+mn-lt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495800" y="19812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ym typeface="Wingdings" pitchFamily="2" charset="2"/>
              </a:rPr>
              <a:t></a:t>
            </a:r>
            <a:r>
              <a:rPr lang="es-ES" sz="2400" b="1"/>
              <a:t> (50,0)</a:t>
            </a:r>
            <a:endParaRPr lang="en-US" sz="2400" b="1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95800" y="36576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sym typeface="Wingdings" pitchFamily="2" charset="2"/>
              </a:rPr>
              <a:t></a:t>
            </a:r>
            <a:r>
              <a:rPr lang="es-ES" sz="2400" b="1"/>
              <a:t> (0,50)</a:t>
            </a:r>
            <a:endParaRPr lang="en-US" sz="2400" b="1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9600"/>
          </a:xfrm>
        </p:spPr>
        <p:txBody>
          <a:bodyPr/>
          <a:lstStyle/>
          <a:p>
            <a:pPr eaLnBrk="1" hangingPunct="1"/>
            <a:r>
              <a:rPr lang="fi-FI" sz="2800" dirty="0" smtClean="0"/>
              <a:t>Misalnya, mutu lulusan sekolah dasar (</a:t>
            </a:r>
            <a:r>
              <a:rPr lang="fi-FI" sz="2800" i="1" dirty="0" smtClean="0"/>
              <a:t>M</a:t>
            </a:r>
            <a:r>
              <a:rPr lang="fi-FI" sz="2800" dirty="0" smtClean="0"/>
              <a:t>)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beberapa</a:t>
            </a:r>
            <a:r>
              <a:rPr lang="en-US" sz="2800" dirty="0" smtClean="0"/>
              <a:t> </a:t>
            </a:r>
            <a:r>
              <a:rPr lang="en-US" sz="2800" dirty="0" err="1" smtClean="0"/>
              <a:t>faktor</a:t>
            </a:r>
            <a:r>
              <a:rPr lang="en-US" sz="2800" dirty="0" smtClean="0"/>
              <a:t>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guru (</a:t>
            </a:r>
            <a:r>
              <a:rPr lang="en-US" sz="2800" i="1" dirty="0" smtClean="0"/>
              <a:t>x</a:t>
            </a:r>
            <a:r>
              <a:rPr lang="en-US" sz="2800" dirty="0" smtClean="0"/>
              <a:t>1), </a:t>
            </a:r>
            <a:r>
              <a:rPr lang="en-US" sz="2800" dirty="0" err="1" smtClean="0"/>
              <a:t>kualitas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(</a:t>
            </a:r>
            <a:r>
              <a:rPr lang="en-US" sz="2800" i="1" dirty="0" smtClean="0"/>
              <a:t>x</a:t>
            </a:r>
            <a:r>
              <a:rPr lang="en-US" sz="2800" dirty="0" smtClean="0"/>
              <a:t>2), </a:t>
            </a:r>
            <a:r>
              <a:rPr lang="en-US" sz="2800" dirty="0" err="1" smtClean="0"/>
              <a:t>relevansi</a:t>
            </a:r>
            <a:r>
              <a:rPr lang="en-US" sz="2800" dirty="0" smtClean="0"/>
              <a:t> </a:t>
            </a:r>
            <a:r>
              <a:rPr lang="en-US" sz="2800" dirty="0" err="1" smtClean="0"/>
              <a:t>kurikulum</a:t>
            </a:r>
            <a:r>
              <a:rPr lang="en-US" sz="2800" dirty="0" smtClean="0"/>
              <a:t> (</a:t>
            </a:r>
            <a:r>
              <a:rPr lang="en-US" sz="2800" i="1" dirty="0" smtClean="0"/>
              <a:t>x</a:t>
            </a:r>
            <a:r>
              <a:rPr lang="en-US" sz="2800" dirty="0" smtClean="0"/>
              <a:t>3),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sarana</a:t>
            </a:r>
            <a:r>
              <a:rPr lang="en-US" sz="2800" dirty="0" smtClean="0"/>
              <a:t> </a:t>
            </a:r>
            <a:r>
              <a:rPr lang="en-US" sz="2800" dirty="0" err="1" smtClean="0"/>
              <a:t>penunjang</a:t>
            </a:r>
            <a:r>
              <a:rPr lang="en-US" sz="2800" dirty="0" smtClean="0"/>
              <a:t> </a:t>
            </a:r>
            <a:r>
              <a:rPr lang="en-US" sz="2800" dirty="0" err="1" smtClean="0"/>
              <a:t>pembelajaran</a:t>
            </a:r>
            <a:r>
              <a:rPr lang="en-US" sz="2800" dirty="0" smtClean="0"/>
              <a:t> (</a:t>
            </a:r>
            <a:r>
              <a:rPr lang="en-US" sz="2800" i="1" dirty="0" smtClean="0"/>
              <a:t>x</a:t>
            </a:r>
            <a:r>
              <a:rPr lang="en-US" sz="2800" dirty="0" smtClean="0"/>
              <a:t>4</a:t>
            </a:r>
            <a:r>
              <a:rPr lang="en-US" sz="2800" dirty="0" smtClean="0"/>
              <a:t>).</a:t>
            </a:r>
            <a:endParaRPr lang="id-ID" sz="2800" dirty="0" smtClean="0"/>
          </a:p>
          <a:p>
            <a:pPr eaLnBrk="1" hangingPunct="1">
              <a:buNone/>
            </a:pPr>
            <a:endParaRPr lang="en-US" sz="2800" dirty="0" smtClean="0"/>
          </a:p>
          <a:p>
            <a:pPr eaLnBrk="1" hangingPunct="1"/>
            <a:r>
              <a:rPr lang="sv-SE" sz="2800" dirty="0" smtClean="0"/>
              <a:t>Dalam bentuk model matematik hubungan ini dapat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M </a:t>
            </a:r>
            <a:r>
              <a:rPr lang="en-US" sz="2800" dirty="0" smtClean="0"/>
              <a:t>= </a:t>
            </a:r>
            <a:r>
              <a:rPr lang="en-US" sz="2800" i="1" dirty="0" smtClean="0"/>
              <a:t>f(x1, x2, x3, x4)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singkat</a:t>
            </a:r>
            <a:r>
              <a:rPr lang="en-US" sz="2800" dirty="0" smtClean="0"/>
              <a:t> </a:t>
            </a:r>
            <a:r>
              <a:rPr lang="en-US" sz="2800" dirty="0" err="1" smtClean="0"/>
              <a:t>ditulis</a:t>
            </a:r>
            <a:r>
              <a:rPr lang="en-US" sz="2800" dirty="0" smtClean="0"/>
              <a:t> </a:t>
            </a:r>
            <a:r>
              <a:rPr lang="en-US" sz="2800" i="1" dirty="0" smtClean="0"/>
              <a:t>M </a:t>
            </a:r>
            <a:r>
              <a:rPr lang="en-US" sz="2800" dirty="0" smtClean="0"/>
              <a:t>= </a:t>
            </a:r>
            <a:r>
              <a:rPr lang="en-US" sz="2800" i="1" dirty="0" smtClean="0"/>
              <a:t>f </a:t>
            </a:r>
            <a:r>
              <a:rPr lang="en-US" sz="2800" dirty="0" smtClean="0"/>
              <a:t>(</a:t>
            </a:r>
            <a:r>
              <a:rPr lang="en-US" sz="2800" i="1" dirty="0" smtClean="0"/>
              <a:t>x</a:t>
            </a:r>
            <a:r>
              <a:rPr lang="en-US" sz="2800" dirty="0" smtClean="0"/>
              <a:t>)</a:t>
            </a:r>
          </a:p>
          <a:p>
            <a:endParaRPr lang="id-ID" sz="2800" dirty="0"/>
          </a:p>
        </p:txBody>
      </p:sp>
    </p:spTree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6200" y="76200"/>
            <a:ext cx="883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buFont typeface="+mj-lt"/>
              <a:buAutoNum type="arabicPeriod" startAt="2"/>
              <a:defRPr/>
            </a:pPr>
            <a:r>
              <a:rPr lang="en-US" sz="2400" dirty="0" err="1">
                <a:latin typeface="Arial" panose="020B0604020202020204" pitchFamily="34" charset="0"/>
              </a:rPr>
              <a:t>Menggambarkan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grafik</a:t>
            </a:r>
            <a:endParaRPr lang="en-US" sz="2400" dirty="0">
              <a:latin typeface="Arial" panose="020B0604020202020204" pitchFamily="34" charset="0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Arial" panose="020B0604020202020204" pitchFamily="34" charset="0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+mn-lt"/>
              <a:sym typeface="Symbol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+mn-lt"/>
            </a:endParaRPr>
          </a:p>
          <a:p>
            <a:pPr lvl="1">
              <a:defRPr/>
            </a:pPr>
            <a:r>
              <a:rPr lang="sv-SE" sz="2000" kern="0" dirty="0">
                <a:latin typeface="+mn-lt"/>
              </a:rPr>
              <a:t> </a:t>
            </a:r>
            <a:endParaRPr lang="en-US" sz="2000" kern="0" dirty="0">
              <a:latin typeface="+mn-lt"/>
            </a:endParaRPr>
          </a:p>
        </p:txBody>
      </p:sp>
      <p:cxnSp>
        <p:nvCxnSpPr>
          <p:cNvPr id="34819" name="Straight Arrow Connector 3"/>
          <p:cNvCxnSpPr>
            <a:cxnSpLocks noChangeShapeType="1"/>
          </p:cNvCxnSpPr>
          <p:nvPr/>
        </p:nvCxnSpPr>
        <p:spPr bwMode="auto">
          <a:xfrm rot="5400000">
            <a:off x="-646906" y="3542506"/>
            <a:ext cx="5410200" cy="1588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arrow" w="med" len="med"/>
            <a:tailEnd/>
          </a:ln>
        </p:spPr>
      </p:cxnSp>
      <p:cxnSp>
        <p:nvCxnSpPr>
          <p:cNvPr id="34820" name="Straight Arrow Connector 4"/>
          <p:cNvCxnSpPr>
            <a:cxnSpLocks noChangeShapeType="1"/>
          </p:cNvCxnSpPr>
          <p:nvPr/>
        </p:nvCxnSpPr>
        <p:spPr bwMode="auto">
          <a:xfrm rot="10800000" flipV="1">
            <a:off x="381000" y="4622800"/>
            <a:ext cx="6858000" cy="101600"/>
          </a:xfrm>
          <a:prstGeom prst="straightConnector1">
            <a:avLst/>
          </a:prstGeom>
          <a:noFill/>
          <a:ln w="57150" algn="ctr">
            <a:solidFill>
              <a:schemeClr val="tx1"/>
            </a:solidFill>
            <a:round/>
            <a:headEnd type="arrow" w="med" len="med"/>
            <a:tailEnd/>
          </a:ln>
        </p:spPr>
      </p:cxnSp>
      <p:sp>
        <p:nvSpPr>
          <p:cNvPr id="34821" name="Flowchart: Connector 9"/>
          <p:cNvSpPr>
            <a:spLocks noChangeArrowheads="1"/>
          </p:cNvSpPr>
          <p:nvPr/>
        </p:nvSpPr>
        <p:spPr bwMode="auto">
          <a:xfrm>
            <a:off x="3657600" y="4572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4822" name="Flowchart: Connector 10"/>
          <p:cNvSpPr>
            <a:spLocks noChangeArrowheads="1"/>
          </p:cNvSpPr>
          <p:nvPr/>
        </p:nvSpPr>
        <p:spPr bwMode="auto">
          <a:xfrm flipH="1" flipV="1">
            <a:off x="1981200" y="18288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cxnSp>
        <p:nvCxnSpPr>
          <p:cNvPr id="34823" name="Straight Connector 13"/>
          <p:cNvCxnSpPr>
            <a:cxnSpLocks noChangeShapeType="1"/>
          </p:cNvCxnSpPr>
          <p:nvPr/>
        </p:nvCxnSpPr>
        <p:spPr bwMode="auto">
          <a:xfrm>
            <a:off x="1295400" y="1981200"/>
            <a:ext cx="3962400" cy="31242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24" name="Flowchart: Connector 18"/>
          <p:cNvSpPr>
            <a:spLocks noChangeArrowheads="1"/>
          </p:cNvSpPr>
          <p:nvPr/>
        </p:nvSpPr>
        <p:spPr bwMode="auto">
          <a:xfrm flipH="1" flipV="1">
            <a:off x="1981200" y="25146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4825" name="Flowchart: Connector 19"/>
          <p:cNvSpPr>
            <a:spLocks noChangeArrowheads="1"/>
          </p:cNvSpPr>
          <p:nvPr/>
        </p:nvSpPr>
        <p:spPr bwMode="auto">
          <a:xfrm>
            <a:off x="4648200" y="45720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cxnSp>
        <p:nvCxnSpPr>
          <p:cNvPr id="34826" name="Straight Connector 24"/>
          <p:cNvCxnSpPr>
            <a:cxnSpLocks noChangeShapeType="1"/>
          </p:cNvCxnSpPr>
          <p:nvPr/>
        </p:nvCxnSpPr>
        <p:spPr bwMode="auto">
          <a:xfrm rot="16200000" flipH="1">
            <a:off x="838200" y="1905000"/>
            <a:ext cx="3886200" cy="2362200"/>
          </a:xfrm>
          <a:prstGeom prst="line">
            <a:avLst/>
          </a:prstGeom>
          <a:noFill/>
          <a:ln w="571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4883" name="Flowchart: Connector 85"/>
          <p:cNvSpPr>
            <a:spLocks noChangeArrowheads="1"/>
          </p:cNvSpPr>
          <p:nvPr/>
        </p:nvSpPr>
        <p:spPr bwMode="auto">
          <a:xfrm>
            <a:off x="1981200" y="46482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34884" name="Flowchart: Connector 86"/>
          <p:cNvSpPr>
            <a:spLocks noChangeArrowheads="1"/>
          </p:cNvSpPr>
          <p:nvPr/>
        </p:nvSpPr>
        <p:spPr bwMode="auto">
          <a:xfrm>
            <a:off x="2819400" y="3149600"/>
            <a:ext cx="152400" cy="152400"/>
          </a:xfrm>
          <a:prstGeom prst="flowChartConnector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cxnSp>
        <p:nvCxnSpPr>
          <p:cNvPr id="34885" name="Straight Connector 88"/>
          <p:cNvCxnSpPr>
            <a:cxnSpLocks noChangeShapeType="1"/>
          </p:cNvCxnSpPr>
          <p:nvPr/>
        </p:nvCxnSpPr>
        <p:spPr bwMode="auto">
          <a:xfrm rot="5400000" flipH="1" flipV="1">
            <a:off x="2286000" y="36576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886" name="Straight Connector 89"/>
          <p:cNvCxnSpPr>
            <a:cxnSpLocks noChangeShapeType="1"/>
          </p:cNvCxnSpPr>
          <p:nvPr/>
        </p:nvCxnSpPr>
        <p:spPr bwMode="auto">
          <a:xfrm rot="5400000" flipH="1" flipV="1">
            <a:off x="2819400" y="40386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887" name="Straight Connector 90"/>
          <p:cNvCxnSpPr>
            <a:cxnSpLocks noChangeShapeType="1"/>
          </p:cNvCxnSpPr>
          <p:nvPr/>
        </p:nvCxnSpPr>
        <p:spPr bwMode="auto">
          <a:xfrm rot="5400000" flipH="1" flipV="1">
            <a:off x="762000" y="24384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888" name="Straight Connector 91"/>
          <p:cNvCxnSpPr>
            <a:cxnSpLocks noChangeShapeType="1"/>
          </p:cNvCxnSpPr>
          <p:nvPr/>
        </p:nvCxnSpPr>
        <p:spPr bwMode="auto">
          <a:xfrm rot="5400000" flipH="1" flipV="1">
            <a:off x="990600" y="26670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889" name="Straight Connector 92"/>
          <p:cNvCxnSpPr>
            <a:cxnSpLocks noChangeShapeType="1"/>
          </p:cNvCxnSpPr>
          <p:nvPr/>
        </p:nvCxnSpPr>
        <p:spPr bwMode="auto">
          <a:xfrm rot="5400000" flipH="1" flipV="1">
            <a:off x="533400" y="22098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890" name="Straight Connector 93"/>
          <p:cNvCxnSpPr>
            <a:cxnSpLocks noChangeShapeType="1"/>
          </p:cNvCxnSpPr>
          <p:nvPr/>
        </p:nvCxnSpPr>
        <p:spPr bwMode="auto">
          <a:xfrm rot="5400000" flipH="1" flipV="1">
            <a:off x="762000" y="15240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891" name="Straight Connector 94"/>
          <p:cNvCxnSpPr>
            <a:cxnSpLocks noChangeShapeType="1"/>
          </p:cNvCxnSpPr>
          <p:nvPr/>
        </p:nvCxnSpPr>
        <p:spPr bwMode="auto">
          <a:xfrm rot="5400000" flipH="1" flipV="1">
            <a:off x="304800" y="21336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893" name="Straight Connector 96"/>
          <p:cNvCxnSpPr>
            <a:cxnSpLocks noChangeShapeType="1"/>
          </p:cNvCxnSpPr>
          <p:nvPr/>
        </p:nvCxnSpPr>
        <p:spPr bwMode="auto">
          <a:xfrm rot="5400000" flipH="1" flipV="1">
            <a:off x="1371600" y="28956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894" name="Straight Connector 97"/>
          <p:cNvCxnSpPr>
            <a:cxnSpLocks noChangeShapeType="1"/>
          </p:cNvCxnSpPr>
          <p:nvPr/>
        </p:nvCxnSpPr>
        <p:spPr bwMode="auto">
          <a:xfrm rot="5400000" flipH="1" flipV="1">
            <a:off x="1676400" y="31242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895" name="Straight Connector 98"/>
          <p:cNvCxnSpPr>
            <a:cxnSpLocks noChangeShapeType="1"/>
          </p:cNvCxnSpPr>
          <p:nvPr/>
        </p:nvCxnSpPr>
        <p:spPr bwMode="auto">
          <a:xfrm rot="5400000" flipH="1" flipV="1">
            <a:off x="3505200" y="46482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896" name="Straight Connector 99"/>
          <p:cNvCxnSpPr>
            <a:cxnSpLocks noChangeShapeType="1"/>
          </p:cNvCxnSpPr>
          <p:nvPr/>
        </p:nvCxnSpPr>
        <p:spPr bwMode="auto">
          <a:xfrm rot="5400000" flipH="1" flipV="1">
            <a:off x="1905000" y="34290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897" name="Straight Connector 100"/>
          <p:cNvCxnSpPr>
            <a:cxnSpLocks noChangeShapeType="1"/>
          </p:cNvCxnSpPr>
          <p:nvPr/>
        </p:nvCxnSpPr>
        <p:spPr bwMode="auto">
          <a:xfrm rot="5400000" flipH="1" flipV="1">
            <a:off x="2514600" y="38862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898" name="Straight Connector 101"/>
          <p:cNvCxnSpPr>
            <a:cxnSpLocks noChangeShapeType="1"/>
          </p:cNvCxnSpPr>
          <p:nvPr/>
        </p:nvCxnSpPr>
        <p:spPr bwMode="auto">
          <a:xfrm rot="5400000" flipH="1" flipV="1">
            <a:off x="3200400" y="43434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899" name="Straight Connector 102"/>
          <p:cNvCxnSpPr>
            <a:cxnSpLocks noChangeShapeType="1"/>
          </p:cNvCxnSpPr>
          <p:nvPr/>
        </p:nvCxnSpPr>
        <p:spPr bwMode="auto">
          <a:xfrm rot="5400000" flipH="1" flipV="1">
            <a:off x="3810000" y="48768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4900" name="Straight Connector 103"/>
          <p:cNvCxnSpPr>
            <a:cxnSpLocks noChangeShapeType="1"/>
          </p:cNvCxnSpPr>
          <p:nvPr/>
        </p:nvCxnSpPr>
        <p:spPr bwMode="auto">
          <a:xfrm rot="5400000" flipH="1" flipV="1">
            <a:off x="609600" y="12192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901" name="Straight Connector 104"/>
          <p:cNvCxnSpPr>
            <a:cxnSpLocks noChangeShapeType="1"/>
          </p:cNvCxnSpPr>
          <p:nvPr/>
        </p:nvCxnSpPr>
        <p:spPr bwMode="auto">
          <a:xfrm rot="5400000" flipH="1" flipV="1">
            <a:off x="1219200" y="22098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902" name="Straight Connector 105"/>
          <p:cNvCxnSpPr>
            <a:cxnSpLocks noChangeShapeType="1"/>
          </p:cNvCxnSpPr>
          <p:nvPr/>
        </p:nvCxnSpPr>
        <p:spPr bwMode="auto">
          <a:xfrm rot="5400000" flipH="1" flipV="1">
            <a:off x="1447800" y="26670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903" name="Straight Connector 106"/>
          <p:cNvCxnSpPr>
            <a:cxnSpLocks noChangeShapeType="1"/>
          </p:cNvCxnSpPr>
          <p:nvPr/>
        </p:nvCxnSpPr>
        <p:spPr bwMode="auto">
          <a:xfrm rot="5400000" flipH="1" flipV="1">
            <a:off x="1752600" y="30480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905" name="TextBox 108"/>
          <p:cNvSpPr txBox="1">
            <a:spLocks noChangeArrowheads="1"/>
          </p:cNvSpPr>
          <p:nvPr/>
        </p:nvSpPr>
        <p:spPr bwMode="auto">
          <a:xfrm>
            <a:off x="2057400" y="2297113"/>
            <a:ext cx="30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D</a:t>
            </a:r>
          </a:p>
        </p:txBody>
      </p:sp>
      <p:sp>
        <p:nvSpPr>
          <p:cNvPr id="34906" name="TextBox 109"/>
          <p:cNvSpPr txBox="1">
            <a:spLocks noChangeArrowheads="1"/>
          </p:cNvSpPr>
          <p:nvPr/>
        </p:nvSpPr>
        <p:spPr bwMode="auto">
          <a:xfrm>
            <a:off x="2057400" y="4343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A</a:t>
            </a:r>
          </a:p>
        </p:txBody>
      </p:sp>
      <p:sp>
        <p:nvSpPr>
          <p:cNvPr id="34907" name="TextBox 110"/>
          <p:cNvSpPr txBox="1">
            <a:spLocks noChangeArrowheads="1"/>
          </p:cNvSpPr>
          <p:nvPr/>
        </p:nvSpPr>
        <p:spPr bwMode="auto">
          <a:xfrm>
            <a:off x="3352800" y="4343400"/>
            <a:ext cx="304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B</a:t>
            </a:r>
          </a:p>
        </p:txBody>
      </p:sp>
      <p:sp>
        <p:nvSpPr>
          <p:cNvPr id="34908" name="TextBox 111"/>
          <p:cNvSpPr txBox="1">
            <a:spLocks noChangeArrowheads="1"/>
          </p:cNvSpPr>
          <p:nvPr/>
        </p:nvSpPr>
        <p:spPr bwMode="auto">
          <a:xfrm>
            <a:off x="2590800" y="3211513"/>
            <a:ext cx="304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C</a:t>
            </a:r>
          </a:p>
        </p:txBody>
      </p:sp>
      <p:sp>
        <p:nvSpPr>
          <p:cNvPr id="34909" name="TextBox 112"/>
          <p:cNvSpPr txBox="1">
            <a:spLocks noChangeArrowheads="1"/>
          </p:cNvSpPr>
          <p:nvPr/>
        </p:nvSpPr>
        <p:spPr bwMode="auto">
          <a:xfrm>
            <a:off x="1981200" y="14478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(0,60)</a:t>
            </a:r>
          </a:p>
        </p:txBody>
      </p:sp>
      <p:sp>
        <p:nvSpPr>
          <p:cNvPr id="34910" name="TextBox 113"/>
          <p:cNvSpPr txBox="1">
            <a:spLocks noChangeArrowheads="1"/>
          </p:cNvSpPr>
          <p:nvPr/>
        </p:nvSpPr>
        <p:spPr bwMode="auto">
          <a:xfrm>
            <a:off x="3429000" y="48006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(30,0)</a:t>
            </a:r>
          </a:p>
        </p:txBody>
      </p:sp>
      <p:sp>
        <p:nvSpPr>
          <p:cNvPr id="34911" name="TextBox 114"/>
          <p:cNvSpPr txBox="1">
            <a:spLocks noChangeArrowheads="1"/>
          </p:cNvSpPr>
          <p:nvPr/>
        </p:nvSpPr>
        <p:spPr bwMode="auto">
          <a:xfrm>
            <a:off x="1447800" y="26670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(0,50)</a:t>
            </a:r>
          </a:p>
        </p:txBody>
      </p:sp>
      <p:sp>
        <p:nvSpPr>
          <p:cNvPr id="34912" name="TextBox 115"/>
          <p:cNvSpPr txBox="1">
            <a:spLocks noChangeArrowheads="1"/>
          </p:cNvSpPr>
          <p:nvPr/>
        </p:nvSpPr>
        <p:spPr bwMode="auto">
          <a:xfrm>
            <a:off x="4495800" y="41910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(50,0)</a:t>
            </a:r>
          </a:p>
        </p:txBody>
      </p:sp>
      <p:sp>
        <p:nvSpPr>
          <p:cNvPr id="34913" name="TextBox 116"/>
          <p:cNvSpPr txBox="1">
            <a:spLocks noChangeArrowheads="1"/>
          </p:cNvSpPr>
          <p:nvPr/>
        </p:nvSpPr>
        <p:spPr bwMode="auto">
          <a:xfrm>
            <a:off x="2057400" y="4191000"/>
            <a:ext cx="990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(0,0)</a:t>
            </a:r>
          </a:p>
        </p:txBody>
      </p:sp>
      <p:sp>
        <p:nvSpPr>
          <p:cNvPr id="34914" name="Line Callout 2 117"/>
          <p:cNvSpPr>
            <a:spLocks/>
          </p:cNvSpPr>
          <p:nvPr/>
        </p:nvSpPr>
        <p:spPr bwMode="auto">
          <a:xfrm>
            <a:off x="5029200" y="1752600"/>
            <a:ext cx="2133600" cy="457200"/>
          </a:xfrm>
          <a:prstGeom prst="borderCallout2">
            <a:avLst>
              <a:gd name="adj1" fmla="val 18750"/>
              <a:gd name="adj2" fmla="val -8333"/>
              <a:gd name="adj3" fmla="val 59315"/>
              <a:gd name="adj4" fmla="val -32361"/>
              <a:gd name="adj5" fmla="val 487713"/>
              <a:gd name="adj6" fmla="val -104009"/>
            </a:avLst>
          </a:prstGeom>
          <a:solidFill>
            <a:schemeClr val="accent1"/>
          </a:solidFill>
          <a:ln w="76200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algn="ctr"/>
            <a:r>
              <a:rPr lang="en-US" sz="2000" b="1"/>
              <a:t>Daerah Hasil</a:t>
            </a:r>
          </a:p>
        </p:txBody>
      </p:sp>
      <p:sp>
        <p:nvSpPr>
          <p:cNvPr id="99" name="TextBox 112"/>
          <p:cNvSpPr txBox="1">
            <a:spLocks noChangeArrowheads="1"/>
          </p:cNvSpPr>
          <p:nvPr/>
        </p:nvSpPr>
        <p:spPr bwMode="auto">
          <a:xfrm>
            <a:off x="7162800" y="44196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(x)</a:t>
            </a:r>
          </a:p>
        </p:txBody>
      </p:sp>
      <p:sp>
        <p:nvSpPr>
          <p:cNvPr id="100" name="TextBox 112"/>
          <p:cNvSpPr txBox="1">
            <a:spLocks noChangeArrowheads="1"/>
          </p:cNvSpPr>
          <p:nvPr/>
        </p:nvSpPr>
        <p:spPr bwMode="auto">
          <a:xfrm>
            <a:off x="2133600" y="696913"/>
            <a:ext cx="990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/>
              <a:t>(y)</a:t>
            </a:r>
          </a:p>
        </p:txBody>
      </p:sp>
      <p:cxnSp>
        <p:nvCxnSpPr>
          <p:cNvPr id="101" name="Straight Connector 93"/>
          <p:cNvCxnSpPr>
            <a:cxnSpLocks noChangeShapeType="1"/>
          </p:cNvCxnSpPr>
          <p:nvPr/>
        </p:nvCxnSpPr>
        <p:spPr bwMode="auto">
          <a:xfrm rot="5400000" flipH="1" flipV="1">
            <a:off x="990600" y="18288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2" name="Straight Connector 106"/>
          <p:cNvCxnSpPr>
            <a:cxnSpLocks noChangeShapeType="1"/>
          </p:cNvCxnSpPr>
          <p:nvPr/>
        </p:nvCxnSpPr>
        <p:spPr bwMode="auto">
          <a:xfrm rot="5400000" flipH="1" flipV="1">
            <a:off x="1828800" y="34290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3" name="Straight Connector 106"/>
          <p:cNvCxnSpPr>
            <a:cxnSpLocks noChangeShapeType="1"/>
          </p:cNvCxnSpPr>
          <p:nvPr/>
        </p:nvCxnSpPr>
        <p:spPr bwMode="auto">
          <a:xfrm rot="5400000" flipH="1" flipV="1">
            <a:off x="2057400" y="36576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4" name="Straight Connector 106"/>
          <p:cNvCxnSpPr>
            <a:cxnSpLocks noChangeShapeType="1"/>
          </p:cNvCxnSpPr>
          <p:nvPr/>
        </p:nvCxnSpPr>
        <p:spPr bwMode="auto">
          <a:xfrm rot="5400000" flipH="1" flipV="1">
            <a:off x="2209800" y="39624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5" name="Straight Connector 106"/>
          <p:cNvCxnSpPr>
            <a:cxnSpLocks noChangeShapeType="1"/>
          </p:cNvCxnSpPr>
          <p:nvPr/>
        </p:nvCxnSpPr>
        <p:spPr bwMode="auto">
          <a:xfrm rot="5400000" flipH="1" flipV="1">
            <a:off x="2438400" y="42672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6" name="Straight Connector 106"/>
          <p:cNvCxnSpPr>
            <a:cxnSpLocks noChangeShapeType="1"/>
          </p:cNvCxnSpPr>
          <p:nvPr/>
        </p:nvCxnSpPr>
        <p:spPr bwMode="auto">
          <a:xfrm rot="5400000" flipH="1" flipV="1">
            <a:off x="2590800" y="4572000"/>
            <a:ext cx="1066800" cy="914400"/>
          </a:xfrm>
          <a:prstGeom prst="line">
            <a:avLst/>
          </a:prstGeom>
          <a:ln>
            <a:headEnd/>
            <a:tailEnd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7" name="Line Callout 2 117"/>
          <p:cNvSpPr>
            <a:spLocks/>
          </p:cNvSpPr>
          <p:nvPr/>
        </p:nvSpPr>
        <p:spPr bwMode="auto">
          <a:xfrm>
            <a:off x="6553200" y="6096000"/>
            <a:ext cx="2133600" cy="457200"/>
          </a:xfrm>
          <a:prstGeom prst="borderCallout2">
            <a:avLst>
              <a:gd name="adj1" fmla="val 18750"/>
              <a:gd name="adj2" fmla="val -8333"/>
              <a:gd name="adj3" fmla="val 14245"/>
              <a:gd name="adj4" fmla="val -37792"/>
              <a:gd name="adj5" fmla="val -208060"/>
              <a:gd name="adj6" fmla="val -122722"/>
            </a:avLst>
          </a:prstGeom>
          <a:solidFill>
            <a:schemeClr val="accent1"/>
          </a:solidFill>
          <a:ln w="76200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algn="ctr"/>
            <a:r>
              <a:rPr lang="en-US" sz="2000" b="1"/>
              <a:t>Kendala 1</a:t>
            </a:r>
          </a:p>
        </p:txBody>
      </p:sp>
      <p:sp>
        <p:nvSpPr>
          <p:cNvPr id="108" name="Line Callout 2 117"/>
          <p:cNvSpPr>
            <a:spLocks/>
          </p:cNvSpPr>
          <p:nvPr/>
        </p:nvSpPr>
        <p:spPr bwMode="auto">
          <a:xfrm>
            <a:off x="6705600" y="5410200"/>
            <a:ext cx="2133600" cy="457200"/>
          </a:xfrm>
          <a:prstGeom prst="borderCallout2">
            <a:avLst>
              <a:gd name="adj1" fmla="val 18750"/>
              <a:gd name="adj2" fmla="val -8333"/>
              <a:gd name="adj3" fmla="val 14245"/>
              <a:gd name="adj4" fmla="val -37792"/>
              <a:gd name="adj5" fmla="val -75667"/>
              <a:gd name="adj6" fmla="val -68394"/>
            </a:avLst>
          </a:prstGeom>
          <a:solidFill>
            <a:schemeClr val="accent1"/>
          </a:solidFill>
          <a:ln w="76200" algn="ctr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pPr algn="ctr"/>
            <a:r>
              <a:rPr lang="en-US" sz="2000" b="1"/>
              <a:t>Kendala 2</a:t>
            </a:r>
          </a:p>
        </p:txBody>
      </p:sp>
      <p:cxnSp>
        <p:nvCxnSpPr>
          <p:cNvPr id="110" name="Straight Connector 109"/>
          <p:cNvCxnSpPr>
            <a:cxnSpLocks noChangeShapeType="1"/>
          </p:cNvCxnSpPr>
          <p:nvPr/>
        </p:nvCxnSpPr>
        <p:spPr bwMode="auto">
          <a:xfrm rot="5400000">
            <a:off x="1029494" y="3694906"/>
            <a:ext cx="2057400" cy="1588"/>
          </a:xfrm>
          <a:prstGeom prst="line">
            <a:avLst/>
          </a:prstGeom>
          <a:noFill/>
          <a:ln w="76200" algn="ctr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115" name="Straight Connector 114"/>
          <p:cNvCxnSpPr>
            <a:cxnSpLocks noChangeShapeType="1"/>
          </p:cNvCxnSpPr>
          <p:nvPr/>
        </p:nvCxnSpPr>
        <p:spPr bwMode="auto">
          <a:xfrm>
            <a:off x="2057400" y="2590800"/>
            <a:ext cx="762000" cy="609600"/>
          </a:xfrm>
          <a:prstGeom prst="line">
            <a:avLst/>
          </a:prstGeom>
          <a:noFill/>
          <a:ln w="76200" algn="ctr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116" name="Straight Connector 115"/>
          <p:cNvCxnSpPr>
            <a:cxnSpLocks noChangeShapeType="1"/>
          </p:cNvCxnSpPr>
          <p:nvPr/>
        </p:nvCxnSpPr>
        <p:spPr bwMode="auto">
          <a:xfrm rot="16200000" flipH="1">
            <a:off x="2628900" y="3556000"/>
            <a:ext cx="1317625" cy="784225"/>
          </a:xfrm>
          <a:prstGeom prst="line">
            <a:avLst/>
          </a:prstGeom>
          <a:noFill/>
          <a:ln w="76200" algn="ctr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144" name="Straight Connector 143"/>
          <p:cNvCxnSpPr>
            <a:cxnSpLocks noChangeShapeType="1"/>
            <a:endCxn id="34821" idx="3"/>
          </p:cNvCxnSpPr>
          <p:nvPr/>
        </p:nvCxnSpPr>
        <p:spPr bwMode="auto">
          <a:xfrm>
            <a:off x="2133600" y="4686300"/>
            <a:ext cx="1546225" cy="15875"/>
          </a:xfrm>
          <a:prstGeom prst="line">
            <a:avLst/>
          </a:prstGeom>
          <a:noFill/>
          <a:ln w="76200" algn="ctr">
            <a:solidFill>
              <a:srgbClr val="FFC000"/>
            </a:solidFill>
            <a:round/>
            <a:headEnd/>
            <a:tailEnd/>
          </a:ln>
        </p:spPr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4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4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4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4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4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4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4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4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4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4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34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34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34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34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34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34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34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34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34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34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6" dur="500"/>
                                        <p:tgtEl>
                                          <p:spTgt spid="34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34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5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34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34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34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2" dur="500"/>
                                        <p:tgtEl>
                                          <p:spTgt spid="34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6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 nodeType="clickPar">
                      <p:stCondLst>
                        <p:cond delay="indefinite"/>
                      </p:stCondLst>
                      <p:childTnLst>
                        <p:par>
                          <p:cTn id="1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1" dur="500"/>
                                        <p:tgtEl>
                                          <p:spTgt spid="34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34822" grpId="0" animBg="1"/>
      <p:bldP spid="34824" grpId="0" animBg="1"/>
      <p:bldP spid="34825" grpId="0" animBg="1"/>
      <p:bldP spid="34883" grpId="0" animBg="1"/>
      <p:bldP spid="34884" grpId="0" animBg="1"/>
      <p:bldP spid="34905" grpId="0"/>
      <p:bldP spid="34906" grpId="0"/>
      <p:bldP spid="34907" grpId="0"/>
      <p:bldP spid="34908" grpId="0"/>
      <p:bldP spid="34909" grpId="0"/>
      <p:bldP spid="34910" grpId="0"/>
      <p:bldP spid="34911" grpId="0"/>
      <p:bldP spid="34912" grpId="0"/>
      <p:bldP spid="34913" grpId="0"/>
      <p:bldP spid="34914" grpId="0" animBg="1"/>
      <p:bldP spid="99" grpId="0"/>
      <p:bldP spid="100" grpId="0"/>
      <p:bldP spid="107" grpId="0" animBg="1"/>
      <p:bldP spid="10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62000" y="1600200"/>
            <a:ext cx="8001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en-US" dirty="0" err="1">
                <a:latin typeface="Arial" panose="020B0604020202020204" pitchFamily="34" charset="0"/>
              </a:rPr>
              <a:t>Menentukan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titik-titik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sudut</a:t>
            </a:r>
            <a:endParaRPr lang="en-US" dirty="0">
              <a:latin typeface="Arial" panose="020B0604020202020204" pitchFamily="34" charset="0"/>
            </a:endParaRPr>
          </a:p>
          <a:p>
            <a:pPr marL="457200" indent="-457200">
              <a:defRPr/>
            </a:pPr>
            <a:endParaRPr lang="en-US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dirty="0">
                <a:latin typeface="Arial" panose="020B0604020202020204" pitchFamily="34" charset="0"/>
              </a:rPr>
              <a:t>	</a:t>
            </a:r>
            <a:r>
              <a:rPr lang="es-ES" dirty="0" err="1">
                <a:latin typeface="Arial" panose="020B0604020202020204" pitchFamily="34" charset="0"/>
              </a:rPr>
              <a:t>Sudut</a:t>
            </a:r>
            <a:r>
              <a:rPr lang="es-ES" dirty="0">
                <a:latin typeface="Arial" panose="020B0604020202020204" pitchFamily="34" charset="0"/>
              </a:rPr>
              <a:t> A pada </a:t>
            </a:r>
            <a:r>
              <a:rPr lang="es-ES" dirty="0" err="1">
                <a:latin typeface="Arial" panose="020B0604020202020204" pitchFamily="34" charset="0"/>
              </a:rPr>
              <a:t>titik</a:t>
            </a:r>
            <a:r>
              <a:rPr lang="es-ES" dirty="0">
                <a:latin typeface="Arial" panose="020B0604020202020204" pitchFamily="34" charset="0"/>
              </a:rPr>
              <a:t> (0,0)</a:t>
            </a:r>
            <a:endParaRPr lang="en-US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dirty="0">
                <a:latin typeface="Arial" panose="020B0604020202020204" pitchFamily="34" charset="0"/>
              </a:rPr>
              <a:t>	</a:t>
            </a:r>
            <a:r>
              <a:rPr lang="es-ES" dirty="0" err="1">
                <a:latin typeface="Arial" panose="020B0604020202020204" pitchFamily="34" charset="0"/>
              </a:rPr>
              <a:t>Sudut</a:t>
            </a:r>
            <a:r>
              <a:rPr lang="es-ES" dirty="0">
                <a:latin typeface="Arial" panose="020B0604020202020204" pitchFamily="34" charset="0"/>
              </a:rPr>
              <a:t> B pada </a:t>
            </a:r>
            <a:r>
              <a:rPr lang="es-ES" dirty="0" err="1">
                <a:latin typeface="Arial" panose="020B0604020202020204" pitchFamily="34" charset="0"/>
              </a:rPr>
              <a:t>titik</a:t>
            </a:r>
            <a:r>
              <a:rPr lang="es-ES" dirty="0">
                <a:latin typeface="Arial" panose="020B0604020202020204" pitchFamily="34" charset="0"/>
              </a:rPr>
              <a:t> (30,0)</a:t>
            </a:r>
            <a:endParaRPr lang="en-US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	</a:t>
            </a:r>
            <a:r>
              <a:rPr lang="en-US" dirty="0" err="1">
                <a:latin typeface="Arial" panose="020B0604020202020204" pitchFamily="34" charset="0"/>
              </a:rPr>
              <a:t>Sudut</a:t>
            </a:r>
            <a:r>
              <a:rPr lang="en-US" dirty="0">
                <a:latin typeface="Arial" panose="020B0604020202020204" pitchFamily="34" charset="0"/>
              </a:rPr>
              <a:t> C </a:t>
            </a:r>
            <a:r>
              <a:rPr lang="en-US" dirty="0" err="1">
                <a:latin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titik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hasil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perpotongan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kendala</a:t>
            </a:r>
            <a:r>
              <a:rPr lang="en-US" dirty="0">
                <a:latin typeface="Arial" panose="020B0604020202020204" pitchFamily="34" charset="0"/>
              </a:rPr>
              <a:t> 1 &amp; 2:</a:t>
            </a: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	        </a:t>
            </a:r>
            <a:r>
              <a:rPr lang="es-ES" i="1" dirty="0">
                <a:latin typeface="Arial" panose="020B0604020202020204" pitchFamily="34" charset="0"/>
              </a:rPr>
              <a:t>x</a:t>
            </a:r>
            <a:r>
              <a:rPr lang="es-ES" dirty="0">
                <a:latin typeface="Arial" panose="020B0604020202020204" pitchFamily="34" charset="0"/>
              </a:rPr>
              <a:t>   +  1/2</a:t>
            </a:r>
            <a:r>
              <a:rPr lang="es-ES" i="1" dirty="0">
                <a:latin typeface="Arial" panose="020B0604020202020204" pitchFamily="34" charset="0"/>
              </a:rPr>
              <a:t>y</a:t>
            </a:r>
            <a:r>
              <a:rPr lang="es-ES" dirty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=</a:t>
            </a:r>
            <a:r>
              <a:rPr lang="es-ES" dirty="0">
                <a:latin typeface="Arial" panose="020B0604020202020204" pitchFamily="34" charset="0"/>
              </a:rPr>
              <a:t> 30   </a:t>
            </a:r>
            <a:endParaRPr lang="en-US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dirty="0">
                <a:latin typeface="Arial" panose="020B0604020202020204" pitchFamily="34" charset="0"/>
              </a:rPr>
              <a:t>	        </a:t>
            </a:r>
            <a:r>
              <a:rPr lang="es-ES" i="1" dirty="0">
                <a:latin typeface="Arial" panose="020B0604020202020204" pitchFamily="34" charset="0"/>
              </a:rPr>
              <a:t>x</a:t>
            </a:r>
            <a:r>
              <a:rPr lang="es-ES" i="1" baseline="-25000" dirty="0">
                <a:latin typeface="Arial" panose="020B0604020202020204" pitchFamily="34" charset="0"/>
              </a:rPr>
              <a:t> </a:t>
            </a:r>
            <a:r>
              <a:rPr lang="es-ES" i="1" dirty="0">
                <a:latin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</a:rPr>
              <a:t> +       y </a:t>
            </a:r>
            <a:r>
              <a:rPr lang="en-US" dirty="0">
                <a:latin typeface="Arial" panose="020B0604020202020204" pitchFamily="34" charset="0"/>
              </a:rPr>
              <a:t>=</a:t>
            </a:r>
            <a:r>
              <a:rPr lang="es-ES" dirty="0">
                <a:latin typeface="Arial" panose="020B0604020202020204" pitchFamily="34" charset="0"/>
              </a:rPr>
              <a:t> 50   </a:t>
            </a:r>
            <a:endParaRPr lang="en-US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	               -1/</a:t>
            </a:r>
            <a:r>
              <a:rPr lang="es-ES" dirty="0">
                <a:latin typeface="Arial" panose="020B0604020202020204" pitchFamily="34" charset="0"/>
              </a:rPr>
              <a:t>2</a:t>
            </a:r>
            <a:r>
              <a:rPr lang="es-ES" i="1" dirty="0">
                <a:latin typeface="Arial" panose="020B0604020202020204" pitchFamily="34" charset="0"/>
              </a:rPr>
              <a:t>y</a:t>
            </a:r>
            <a:r>
              <a:rPr lang="es-ES" dirty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= </a:t>
            </a:r>
            <a:r>
              <a:rPr lang="es-ES" dirty="0">
                <a:latin typeface="Arial" panose="020B0604020202020204" pitchFamily="34" charset="0"/>
              </a:rPr>
              <a:t>-20 </a:t>
            </a:r>
            <a:endParaRPr lang="en-US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n-US" dirty="0">
                <a:latin typeface="Arial" panose="020B0604020202020204" pitchFamily="34" charset="0"/>
              </a:rPr>
              <a:t>	 		  y = </a:t>
            </a:r>
            <a:r>
              <a:rPr lang="es-ES" dirty="0">
                <a:latin typeface="Arial" panose="020B0604020202020204" pitchFamily="34" charset="0"/>
              </a:rPr>
              <a:t>40</a:t>
            </a:r>
          </a:p>
          <a:p>
            <a:pPr>
              <a:defRPr/>
            </a:pPr>
            <a:r>
              <a:rPr lang="es-ES" dirty="0">
                <a:latin typeface="Arial" panose="020B0604020202020204" pitchFamily="34" charset="0"/>
              </a:rPr>
              <a:t> 		  </a:t>
            </a:r>
            <a:r>
              <a:rPr lang="es-ES" i="1" dirty="0">
                <a:latin typeface="Arial" panose="020B0604020202020204" pitchFamily="34" charset="0"/>
              </a:rPr>
              <a:t>x</a:t>
            </a:r>
            <a:r>
              <a:rPr lang="es-ES" i="1" baseline="-25000" dirty="0">
                <a:latin typeface="Arial" panose="020B0604020202020204" pitchFamily="34" charset="0"/>
              </a:rPr>
              <a:t> </a:t>
            </a:r>
            <a:r>
              <a:rPr lang="es-ES" i="1" dirty="0">
                <a:latin typeface="Arial" panose="020B0604020202020204" pitchFamily="34" charset="0"/>
              </a:rPr>
              <a:t> </a:t>
            </a:r>
            <a:r>
              <a:rPr lang="es-ES" dirty="0">
                <a:latin typeface="Arial" panose="020B0604020202020204" pitchFamily="34" charset="0"/>
              </a:rPr>
              <a:t> + 40 </a:t>
            </a:r>
            <a:r>
              <a:rPr lang="en-US" dirty="0">
                <a:latin typeface="Arial" panose="020B0604020202020204" pitchFamily="34" charset="0"/>
              </a:rPr>
              <a:t>=</a:t>
            </a:r>
            <a:r>
              <a:rPr lang="es-ES" dirty="0">
                <a:latin typeface="Arial" panose="020B0604020202020204" pitchFamily="34" charset="0"/>
              </a:rPr>
              <a:t> 50</a:t>
            </a:r>
          </a:p>
          <a:p>
            <a:pPr>
              <a:defRPr/>
            </a:pPr>
            <a:r>
              <a:rPr lang="es-ES" i="1" dirty="0">
                <a:latin typeface="Arial" panose="020B0604020202020204" pitchFamily="34" charset="0"/>
              </a:rPr>
              <a:t>		            x</a:t>
            </a:r>
            <a:r>
              <a:rPr lang="es-ES" i="1" baseline="-25000" dirty="0">
                <a:latin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=</a:t>
            </a:r>
            <a:r>
              <a:rPr lang="es-ES" dirty="0">
                <a:latin typeface="Arial" panose="020B0604020202020204" pitchFamily="34" charset="0"/>
              </a:rPr>
              <a:t> 10</a:t>
            </a:r>
          </a:p>
          <a:p>
            <a:pPr>
              <a:defRPr/>
            </a:pPr>
            <a:endParaRPr lang="en-US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dirty="0">
                <a:latin typeface="Arial" panose="020B0604020202020204" pitchFamily="34" charset="0"/>
              </a:rPr>
              <a:t>	 </a:t>
            </a:r>
            <a:r>
              <a:rPr lang="es-ES" dirty="0" err="1">
                <a:latin typeface="Arial" panose="020B0604020202020204" pitchFamily="34" charset="0"/>
              </a:rPr>
              <a:t>Sudut</a:t>
            </a:r>
            <a:r>
              <a:rPr lang="es-ES" dirty="0">
                <a:latin typeface="Arial" panose="020B0604020202020204" pitchFamily="34" charset="0"/>
              </a:rPr>
              <a:t> D pada </a:t>
            </a:r>
            <a:r>
              <a:rPr lang="es-ES" dirty="0" err="1">
                <a:latin typeface="Arial" panose="020B0604020202020204" pitchFamily="34" charset="0"/>
              </a:rPr>
              <a:t>titik</a:t>
            </a:r>
            <a:r>
              <a:rPr lang="es-ES" dirty="0">
                <a:latin typeface="Arial" panose="020B0604020202020204" pitchFamily="34" charset="0"/>
              </a:rPr>
              <a:t> (0,50)</a:t>
            </a:r>
            <a:endParaRPr lang="en-US" dirty="0">
              <a:latin typeface="Arial" panose="020B0604020202020204" pitchFamily="34" charset="0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Arial" panose="020B0604020202020204" pitchFamily="34" charset="0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+mn-lt"/>
              <a:sym typeface="Symbol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+mn-lt"/>
            </a:endParaRPr>
          </a:p>
          <a:p>
            <a:pPr lvl="1">
              <a:defRPr/>
            </a:pPr>
            <a:r>
              <a:rPr lang="sv-SE" sz="2000" kern="0" dirty="0">
                <a:latin typeface="+mn-lt"/>
              </a:rPr>
              <a:t> </a:t>
            </a:r>
            <a:endParaRPr lang="en-US" sz="2000" kern="0" dirty="0">
              <a:latin typeface="+mn-lt"/>
            </a:endParaRPr>
          </a:p>
        </p:txBody>
      </p:sp>
      <p:sp>
        <p:nvSpPr>
          <p:cNvPr id="105" name="TextBox 104"/>
          <p:cNvSpPr txBox="1">
            <a:spLocks noChangeArrowheads="1"/>
          </p:cNvSpPr>
          <p:nvPr/>
        </p:nvSpPr>
        <p:spPr bwMode="auto">
          <a:xfrm>
            <a:off x="4419600" y="4267200"/>
            <a:ext cx="2057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 dirty="0">
                <a:sym typeface="Wingdings" pitchFamily="2" charset="2"/>
              </a:rPr>
              <a:t></a:t>
            </a:r>
            <a:r>
              <a:rPr lang="es-ES" sz="2400" b="1" dirty="0"/>
              <a:t> (10,40)</a:t>
            </a:r>
            <a:endParaRPr lang="en-US" sz="2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28600" y="16764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en-US" sz="2400" dirty="0" err="1">
                <a:latin typeface="Arial" panose="020B0604020202020204" pitchFamily="34" charset="0"/>
              </a:rPr>
              <a:t>Membuat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</a:rPr>
              <a:t>Tabel</a:t>
            </a:r>
            <a:r>
              <a:rPr lang="en-US" sz="2400" dirty="0">
                <a:latin typeface="Arial" panose="020B0604020202020204" pitchFamily="34" charset="0"/>
              </a:rPr>
              <a:t> Optimal</a:t>
            </a:r>
          </a:p>
          <a:p>
            <a:pPr marL="457200" indent="-457200">
              <a:defRPr/>
            </a:pPr>
            <a:endParaRPr lang="en-US" sz="2400" dirty="0">
              <a:latin typeface="Arial" panose="020B0604020202020204" pitchFamily="34" charset="0"/>
            </a:endParaRPr>
          </a:p>
          <a:p>
            <a:pPr>
              <a:defRPr/>
            </a:pPr>
            <a:r>
              <a:rPr lang="es-ES" sz="2400" dirty="0">
                <a:latin typeface="Arial" panose="020B0604020202020204" pitchFamily="34" charset="0"/>
              </a:rPr>
              <a:t>	</a:t>
            </a:r>
            <a:endParaRPr lang="en-US" sz="2400" dirty="0">
              <a:latin typeface="Arial" panose="020B0604020202020204" pitchFamily="34" charset="0"/>
            </a:endParaRPr>
          </a:p>
          <a:p>
            <a:pPr marL="457200" indent="-457200">
              <a:defRPr/>
            </a:pPr>
            <a:r>
              <a:rPr lang="en-US" sz="2400" dirty="0">
                <a:latin typeface="Arial" panose="020B0604020202020204" pitchFamily="34" charset="0"/>
              </a:rPr>
              <a:t>	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Arial" panose="020B0604020202020204" pitchFamily="34" charset="0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+mn-lt"/>
              <a:sym typeface="Symbol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sz="2000" kern="0" dirty="0">
              <a:latin typeface="+mn-lt"/>
            </a:endParaRPr>
          </a:p>
          <a:p>
            <a:pPr lvl="1">
              <a:defRPr/>
            </a:pPr>
            <a:r>
              <a:rPr lang="sv-SE" sz="2000" kern="0" dirty="0">
                <a:latin typeface="+mn-lt"/>
              </a:rPr>
              <a:t> </a:t>
            </a:r>
            <a:endParaRPr lang="en-US" sz="2000" kern="0" dirty="0">
              <a:latin typeface="+mn-lt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2438400"/>
          <a:ext cx="7467600" cy="3213630"/>
        </p:xfrm>
        <a:graphic>
          <a:graphicData uri="http://schemas.openxmlformats.org/drawingml/2006/table">
            <a:tbl>
              <a:tblPr/>
              <a:tblGrid>
                <a:gridCol w="1375525"/>
                <a:gridCol w="1492365"/>
                <a:gridCol w="4599710"/>
              </a:tblGrid>
              <a:tr h="5334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6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6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6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6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360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3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32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600" y="24384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 err="1">
                <a:latin typeface="Times New Roman" pitchFamily="18" charset="0"/>
                <a:cs typeface="Times New Roman" pitchFamily="18" charset="0"/>
              </a:rPr>
              <a:t>Sudut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057400" y="24384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 err="1">
                <a:latin typeface="Times New Roman" pitchFamily="18" charset="0"/>
                <a:cs typeface="Times New Roman" pitchFamily="18" charset="0"/>
              </a:rPr>
              <a:t>Titik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581400" y="2362200"/>
            <a:ext cx="403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s-ES" sz="3200" b="1" baseline="-25000" dirty="0" err="1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s-ES" sz="3200" b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+ 15</a:t>
            </a:r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9600" y="34290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09600" y="29718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09600" y="40386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09600" y="44958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>
                <a:latin typeface="Times New Roman" pitchFamily="18" charset="0"/>
                <a:cs typeface="Times New Roman" pitchFamily="18" charset="0"/>
              </a:rPr>
              <a:t>D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057400" y="29718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>
                <a:latin typeface="Times New Roman" pitchFamily="18" charset="0"/>
                <a:cs typeface="Times New Roman" pitchFamily="18" charset="0"/>
              </a:rPr>
              <a:t>(0,0)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57400" y="35052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>
                <a:latin typeface="Times New Roman" pitchFamily="18" charset="0"/>
                <a:cs typeface="Times New Roman" pitchFamily="18" charset="0"/>
              </a:rPr>
              <a:t>(30,0)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57400" y="40386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>
                <a:latin typeface="Times New Roman" pitchFamily="18" charset="0"/>
                <a:cs typeface="Times New Roman" pitchFamily="18" charset="0"/>
              </a:rPr>
              <a:t>(10,40)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57400" y="45720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3200" b="1" dirty="0">
                <a:latin typeface="Times New Roman" pitchFamily="18" charset="0"/>
                <a:cs typeface="Times New Roman" pitchFamily="18" charset="0"/>
              </a:rPr>
              <a:t>(0,50)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657600" y="2895600"/>
            <a:ext cx="2743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f = 20.0 + 15.0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553200" y="28956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=   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657600" y="3505200"/>
            <a:ext cx="297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f = 20.30 + 15.0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629400" y="34290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=  600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657600" y="4038600"/>
            <a:ext cx="32004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f = 20.10 + 15.40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629400" y="40386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=  800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81400" y="4572000"/>
            <a:ext cx="320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f = 20.0 + 15.50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629400" y="45720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sz="3200" dirty="0">
                <a:latin typeface="Times New Roman" pitchFamily="18" charset="0"/>
                <a:cs typeface="Times New Roman" pitchFamily="18" charset="0"/>
              </a:rPr>
              <a:t>=  750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4572000" y="5105400"/>
            <a:ext cx="838200" cy="533400"/>
          </a:xfrm>
          <a:prstGeom prst="ellipse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505200" y="5029200"/>
            <a:ext cx="403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32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s-ES" sz="3200" b="1" baseline="-25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es-E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800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 animBg="1"/>
      <p:bldP spid="2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Autofit/>
          </a:bodyPr>
          <a:lstStyle/>
          <a:p>
            <a:pPr marL="457200" indent="-457200">
              <a:buNone/>
              <a:defRPr/>
            </a:pPr>
            <a:r>
              <a:rPr lang="en-US" dirty="0" err="1">
                <a:latin typeface="Arial" panose="020B0604020202020204" pitchFamily="34" charset="0"/>
              </a:rPr>
              <a:t>Membuat</a:t>
            </a:r>
            <a:r>
              <a:rPr lang="en-US" dirty="0">
                <a:latin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</a:rPr>
              <a:t>Kesimpulan</a:t>
            </a:r>
            <a:endParaRPr lang="en-US" dirty="0">
              <a:latin typeface="Arial" panose="020B0604020202020204" pitchFamily="34" charset="0"/>
            </a:endParaRPr>
          </a:p>
          <a:p>
            <a:pPr marL="457200" indent="-457200">
              <a:buNone/>
              <a:defRPr/>
            </a:pPr>
            <a:r>
              <a:rPr lang="pt-BR" dirty="0">
                <a:latin typeface="Arial" panose="020B0604020202020204" pitchFamily="34" charset="0"/>
              </a:rPr>
              <a:t>	f = 20</a:t>
            </a:r>
            <a:r>
              <a:rPr lang="pt-BR" i="1" dirty="0">
                <a:latin typeface="Arial" panose="020B0604020202020204" pitchFamily="34" charset="0"/>
              </a:rPr>
              <a:t>x</a:t>
            </a:r>
            <a:r>
              <a:rPr lang="pt-BR" dirty="0">
                <a:latin typeface="Arial" panose="020B0604020202020204" pitchFamily="34" charset="0"/>
              </a:rPr>
              <a:t> + 15</a:t>
            </a:r>
            <a:r>
              <a:rPr lang="pt-BR" i="1" dirty="0">
                <a:latin typeface="Arial" panose="020B0604020202020204" pitchFamily="34" charset="0"/>
              </a:rPr>
              <a:t>y</a:t>
            </a:r>
            <a:r>
              <a:rPr lang="pt-BR" dirty="0">
                <a:latin typeface="Arial" panose="020B0604020202020204" pitchFamily="34" charset="0"/>
              </a:rPr>
              <a:t> mencapai nilai maksimum = 800, </a:t>
            </a:r>
          </a:p>
          <a:p>
            <a:pPr marL="457200" indent="-457200">
              <a:buNone/>
              <a:defRPr/>
            </a:pPr>
            <a:r>
              <a:rPr lang="pt-BR" dirty="0">
                <a:latin typeface="Arial" panose="020B0604020202020204" pitchFamily="34" charset="0"/>
              </a:rPr>
              <a:t>	pada nilai x = 10 dan y = 40</a:t>
            </a:r>
          </a:p>
          <a:p>
            <a:pPr marL="457200" indent="-457200">
              <a:buNone/>
              <a:defRPr/>
            </a:pPr>
            <a:r>
              <a:rPr lang="pt-BR" dirty="0">
                <a:latin typeface="Arial" panose="020B0604020202020204" pitchFamily="34" charset="0"/>
              </a:rPr>
              <a:t>	Berdasarkan hasil tersebut, maka jumlah pohon yang harus ditanam untuk setiap jenis pohon adalah 10 pohon jeruk dan 40 pohon apel</a:t>
            </a:r>
            <a:endParaRPr lang="en-US" dirty="0">
              <a:latin typeface="Arial" panose="020B0604020202020204" pitchFamily="34" charset="0"/>
            </a:endParaRPr>
          </a:p>
          <a:p>
            <a:pPr marL="457200" indent="-457200">
              <a:buNone/>
              <a:defRPr/>
            </a:pPr>
            <a:endParaRPr lang="en-US" dirty="0">
              <a:latin typeface="Arial" panose="020B0604020202020204" pitchFamily="34" charset="0"/>
            </a:endParaRPr>
          </a:p>
          <a:p>
            <a:pPr>
              <a:buNone/>
              <a:defRPr/>
            </a:pPr>
            <a:r>
              <a:rPr lang="es-ES" dirty="0">
                <a:latin typeface="Arial" panose="020B0604020202020204" pitchFamily="34" charset="0"/>
              </a:rPr>
              <a:t>	</a:t>
            </a:r>
            <a:endParaRPr lang="en-US" dirty="0">
              <a:latin typeface="Arial" panose="020B0604020202020204" pitchFamily="34" charset="0"/>
            </a:endParaRPr>
          </a:p>
          <a:p>
            <a:pPr marL="457200" indent="-457200">
              <a:buNone/>
              <a:defRPr/>
            </a:pPr>
            <a:r>
              <a:rPr lang="en-US" dirty="0">
                <a:latin typeface="Arial" panose="020B0604020202020204" pitchFamily="34" charset="0"/>
              </a:rPr>
              <a:t>	</a:t>
            </a: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kern="0" dirty="0">
              <a:latin typeface="Arial" panose="020B0604020202020204" pitchFamily="34" charset="0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kern="0" dirty="0">
              <a:latin typeface="+mn-lt"/>
              <a:sym typeface="Symbol"/>
            </a:endParaRPr>
          </a:p>
          <a:p>
            <a:pPr marL="609600" indent="-609600" algn="just">
              <a:spcBef>
                <a:spcPct val="20000"/>
              </a:spcBef>
              <a:buClr>
                <a:schemeClr val="hlink"/>
              </a:buClr>
              <a:buSzPct val="80000"/>
              <a:defRPr/>
            </a:pPr>
            <a:endParaRPr lang="sv-SE" kern="0" dirty="0">
              <a:latin typeface="+mn-lt"/>
            </a:endParaRPr>
          </a:p>
          <a:p>
            <a:pPr lvl="1">
              <a:defRPr/>
            </a:pPr>
            <a:r>
              <a:rPr lang="sv-SE" sz="3200" kern="0" dirty="0">
                <a:latin typeface="+mn-lt"/>
              </a:rPr>
              <a:t> </a:t>
            </a:r>
            <a:endParaRPr lang="en-US" sz="3200" kern="0" dirty="0">
              <a:latin typeface="+mn-lt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Pengantar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Pada umumnya, fungsi matematika itu menyatakan kepada kita, bagaimana obyek-obyek dalam suatu himpunan masalah berhubungan satu dengan yang lain, </a:t>
            </a:r>
          </a:p>
          <a:p>
            <a:pPr eaLnBrk="1" hangingPunct="1"/>
            <a:r>
              <a:rPr lang="en-US" sz="2400" smtClean="0"/>
              <a:t>Misalnya, bagaimana hubungan panjang lintasan (</a:t>
            </a:r>
            <a:r>
              <a:rPr lang="en-US" sz="2400" i="1" smtClean="0"/>
              <a:t>S</a:t>
            </a:r>
            <a:r>
              <a:rPr lang="en-US" sz="2400" smtClean="0"/>
              <a:t>), kecepatan (</a:t>
            </a:r>
            <a:r>
              <a:rPr lang="en-US" sz="2400" i="1" smtClean="0"/>
              <a:t>v</a:t>
            </a:r>
            <a:r>
              <a:rPr lang="en-US" sz="2400" smtClean="0"/>
              <a:t>), dan waktu (</a:t>
            </a:r>
            <a:r>
              <a:rPr lang="en-US" sz="2400" i="1" smtClean="0"/>
              <a:t>t</a:t>
            </a:r>
            <a:r>
              <a:rPr lang="en-US" sz="2400" smtClean="0"/>
              <a:t>) dari suatu benda yang bergerak. Formulasi dari hal tersebut dalam model matematika adalah </a:t>
            </a:r>
            <a:r>
              <a:rPr lang="en-US" sz="2400" i="1" smtClean="0"/>
              <a:t>S </a:t>
            </a:r>
            <a:r>
              <a:rPr lang="en-US" sz="2400" smtClean="0"/>
              <a:t>= </a:t>
            </a:r>
            <a:r>
              <a:rPr lang="en-US" sz="2400" i="1" smtClean="0"/>
              <a:t>f</a:t>
            </a:r>
            <a:r>
              <a:rPr lang="en-US" sz="2400" smtClean="0"/>
              <a:t>(</a:t>
            </a:r>
            <a:r>
              <a:rPr lang="en-US" sz="2400" i="1" smtClean="0"/>
              <a:t>v</a:t>
            </a:r>
            <a:r>
              <a:rPr lang="en-US" sz="2400" smtClean="0"/>
              <a:t>,</a:t>
            </a:r>
            <a:r>
              <a:rPr lang="en-US" sz="2400" i="1" smtClean="0"/>
              <a:t>t</a:t>
            </a:r>
            <a:r>
              <a:rPr lang="en-US" sz="2400" smtClean="0"/>
              <a:t>) = </a:t>
            </a:r>
            <a:r>
              <a:rPr lang="en-US" sz="2400" i="1" smtClean="0"/>
              <a:t>vt</a:t>
            </a:r>
            <a:r>
              <a:rPr lang="en-US" sz="2400" smtClean="0"/>
              <a:t>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Klasifikasi Model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Model </a:t>
            </a:r>
            <a:r>
              <a:rPr lang="en-US" sz="2800" dirty="0" err="1" smtClean="0"/>
              <a:t>teoritik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model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teori-teori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. </a:t>
            </a:r>
          </a:p>
          <a:p>
            <a:pPr eaLnBrk="1" hangingPunct="1"/>
            <a:r>
              <a:rPr lang="en-US" sz="2800" dirty="0" smtClean="0"/>
              <a:t>Model </a:t>
            </a:r>
            <a:r>
              <a:rPr lang="en-US" sz="2800" dirty="0" err="1" smtClean="0"/>
              <a:t>mekanistik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bila</a:t>
            </a:r>
            <a:r>
              <a:rPr lang="en-US" sz="2800" dirty="0" smtClean="0"/>
              <a:t> model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</a:t>
            </a:r>
            <a:r>
              <a:rPr lang="en-US" sz="2800" dirty="0" smtClean="0"/>
              <a:t> </a:t>
            </a:r>
            <a:r>
              <a:rPr lang="en-US" sz="2800" dirty="0" err="1" smtClean="0"/>
              <a:t>maknisme</a:t>
            </a:r>
            <a:r>
              <a:rPr lang="en-US" sz="2800" dirty="0" smtClean="0"/>
              <a:t> </a:t>
            </a:r>
            <a:r>
              <a:rPr lang="en-US" sz="2800" dirty="0" err="1" smtClean="0"/>
              <a:t>pembangkit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. </a:t>
            </a:r>
          </a:p>
          <a:p>
            <a:pPr eaLnBrk="1" hangingPunct="1"/>
            <a:r>
              <a:rPr lang="en-US" sz="2800" dirty="0" smtClean="0"/>
              <a:t>Model </a:t>
            </a:r>
            <a:r>
              <a:rPr lang="en-US" sz="2800" dirty="0" err="1" smtClean="0"/>
              <a:t>empiris</a:t>
            </a:r>
            <a:r>
              <a:rPr lang="en-US" sz="2800" dirty="0" smtClean="0"/>
              <a:t>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model yang </a:t>
            </a:r>
            <a:r>
              <a:rPr lang="en-US" sz="2800" dirty="0" err="1" smtClean="0"/>
              <a:t>diperoleh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pengamatan</a:t>
            </a:r>
            <a:r>
              <a:rPr lang="en-US" sz="2800" dirty="0" smtClean="0"/>
              <a:t>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didasarkan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membangkitkan</a:t>
            </a:r>
            <a:r>
              <a:rPr lang="en-US" sz="2800" dirty="0" smtClean="0"/>
              <a:t> </a:t>
            </a:r>
            <a:r>
              <a:rPr lang="en-US" sz="2800" dirty="0" err="1" smtClean="0"/>
              <a:t>fenomena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Klasifikasi model (2)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Model </a:t>
            </a:r>
            <a:r>
              <a:rPr lang="en-US" dirty="0" err="1" smtClean="0"/>
              <a:t>statik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model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Model </a:t>
            </a:r>
            <a:r>
              <a:rPr lang="en-US" dirty="0" err="1" smtClean="0"/>
              <a:t>dinamik</a:t>
            </a:r>
            <a:r>
              <a:rPr lang="en-US" dirty="0" smtClean="0"/>
              <a:t> model yang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Pembentukan Model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eaLnBrk="1" hangingPunct="1">
              <a:buFont typeface="Franklin Gothic Book" pitchFamily="34" charset="0"/>
              <a:buNone/>
            </a:pPr>
            <a:r>
              <a:rPr lang="en-US" sz="3600" i="1" smtClean="0">
                <a:latin typeface="Times New Roman" pitchFamily="18" charset="0"/>
                <a:cs typeface="Times New Roman" pitchFamily="18" charset="0"/>
              </a:rPr>
              <a:t>“ Tiap tahap memerlukan pengertian yang mendalam, utuh tentang konsep, teknik, intuisi, pemikiran kritis, kreatifitas, serta pembuatan keputusan. Bahkan faktor keberuntunganpun dapat saja terjadi.</a:t>
            </a:r>
          </a:p>
          <a:p>
            <a:pPr marL="0" indent="0" algn="r" eaLnBrk="1" hangingPunct="1">
              <a:buFont typeface="Franklin Gothic Book" pitchFamily="34" charset="0"/>
              <a:buNone/>
            </a:pPr>
            <a:r>
              <a:rPr lang="en-US" sz="3600" i="1" smtClean="0">
                <a:latin typeface="Times New Roman" pitchFamily="18" charset="0"/>
                <a:cs typeface="Times New Roman" pitchFamily="18" charset="0"/>
              </a:rPr>
              <a:t>… “</a:t>
            </a:r>
          </a:p>
        </p:txBody>
      </p:sp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3435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278</TotalTime>
  <Words>1341</Words>
  <Application>Microsoft Office PowerPoint</Application>
  <PresentationFormat>On-screen Show (4:3)</PresentationFormat>
  <Paragraphs>333</Paragraphs>
  <Slides>43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Module</vt:lpstr>
      <vt:lpstr>Model Matematika</vt:lpstr>
      <vt:lpstr>Pengantar</vt:lpstr>
      <vt:lpstr>Pengantar (2)</vt:lpstr>
      <vt:lpstr>Slide 4</vt:lpstr>
      <vt:lpstr>Pengantar</vt:lpstr>
      <vt:lpstr>Klasifikasi Model</vt:lpstr>
      <vt:lpstr>Klasifikasi model (2)</vt:lpstr>
      <vt:lpstr>Pembentukan Model</vt:lpstr>
      <vt:lpstr>Slide 9</vt:lpstr>
      <vt:lpstr>Pembentukan Model Sederhana</vt:lpstr>
      <vt:lpstr>Slide 11</vt:lpstr>
      <vt:lpstr>Contoh implementasi</vt:lpstr>
      <vt:lpstr>Contoh Implementasi</vt:lpstr>
      <vt:lpstr>Contoh Implementasi (2)</vt:lpstr>
      <vt:lpstr>Penyelesaian Model Matematika</vt:lpstr>
      <vt:lpstr>PEMROGRAMAN LINIER</vt:lpstr>
      <vt:lpstr>Pemrograman Linier (1)</vt:lpstr>
      <vt:lpstr>Pemrograman Linier (2)</vt:lpstr>
      <vt:lpstr>Pemrograman Linier (3)</vt:lpstr>
      <vt:lpstr>Pemrograman Linier (4)</vt:lpstr>
      <vt:lpstr>Prosedur (umum) merumuskan model pemrograman linear</vt:lpstr>
      <vt:lpstr>Slide 22</vt:lpstr>
      <vt:lpstr>Slide 23</vt:lpstr>
      <vt:lpstr>Slide 24</vt:lpstr>
      <vt:lpstr>Slide 25</vt:lpstr>
      <vt:lpstr>Slide 26</vt:lpstr>
      <vt:lpstr>Bentuk Umum PL (1)</vt:lpstr>
      <vt:lpstr>Bentuk Umum PL (2)</vt:lpstr>
      <vt:lpstr>Penyelesaian PL dengan  Metode Grafik</vt:lpstr>
      <vt:lpstr>Slide 30</vt:lpstr>
      <vt:lpstr>Tabel Pendapatan Setiap Pohon</vt:lpstr>
      <vt:lpstr>Slide 32</vt:lpstr>
      <vt:lpstr>Tabel Pendapatan Setiap Pohon</vt:lpstr>
      <vt:lpstr>Slide 34</vt:lpstr>
      <vt:lpstr>Tabel Pendapatan Setiap Pohon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</vt:vector>
  </TitlesOfParts>
  <Company>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 MODEL SIMULASI</dc:title>
  <dc:creator>user</dc:creator>
  <cp:lastModifiedBy>FRANS HABRIZONS</cp:lastModifiedBy>
  <cp:revision>89</cp:revision>
  <dcterms:created xsi:type="dcterms:W3CDTF">2009-08-25T06:28:11Z</dcterms:created>
  <dcterms:modified xsi:type="dcterms:W3CDTF">2020-04-02T06:16:18Z</dcterms:modified>
</cp:coreProperties>
</file>