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2"/>
  </p:notesMasterIdLst>
  <p:sldIdLst>
    <p:sldId id="258" r:id="rId2"/>
    <p:sldId id="259" r:id="rId3"/>
    <p:sldId id="332" r:id="rId4"/>
    <p:sldId id="333" r:id="rId5"/>
    <p:sldId id="334" r:id="rId6"/>
    <p:sldId id="33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31" r:id="rId70"/>
    <p:sldId id="327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8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86622-A453-4265-B56F-DECAB7FC2599}" type="datetimeFigureOut">
              <a:rPr lang="id-ID" smtClean="0"/>
              <a:pPr/>
              <a:t>30/11/2016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BA7E7-5B12-4628-99E8-CB1EDC175DE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411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  <p:sp>
        <p:nvSpPr>
          <p:cNvPr id="2078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487276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454123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548222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732286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000519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234407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678090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132599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  <p:sp>
        <p:nvSpPr>
          <p:cNvPr id="2242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205808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719142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06110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080308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079414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103673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  <p:sp>
        <p:nvSpPr>
          <p:cNvPr id="2293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009337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150747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582074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050464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69190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185856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  <p:sp>
        <p:nvSpPr>
          <p:cNvPr id="2355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116469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17296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111688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005933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7411079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8692358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243198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17917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119372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928983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95372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170287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021299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3549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7C3A134-F1C3-464B-BF47-54DC2DE08F5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76400"/>
            <a:ext cx="3787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0775" y="1676400"/>
            <a:ext cx="3787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3810000"/>
            <a:ext cx="3787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0775" y="3810000"/>
            <a:ext cx="3787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7C3A134-F1C3-464B-BF47-54DC2DE08F52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7C3A134-F1C3-464B-BF47-54DC2DE08F52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8.wav"/><Relationship Id="rId7" Type="http://schemas.openxmlformats.org/officeDocument/2006/relationships/image" Target="../media/image2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4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audio" Target="../media/audio10.wav"/><Relationship Id="rId7" Type="http://schemas.openxmlformats.org/officeDocument/2006/relationships/image" Target="../media/image60.jpeg"/><Relationship Id="rId12" Type="http://schemas.openxmlformats.org/officeDocument/2006/relationships/image" Target="../media/image6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11" Type="http://schemas.openxmlformats.org/officeDocument/2006/relationships/image" Target="../media/image63.jpeg"/><Relationship Id="rId5" Type="http://schemas.openxmlformats.org/officeDocument/2006/relationships/image" Target="../media/image58.jpeg"/><Relationship Id="rId10" Type="http://schemas.openxmlformats.org/officeDocument/2006/relationships/image" Target="../media/image62.jpeg"/><Relationship Id="rId4" Type="http://schemas.openxmlformats.org/officeDocument/2006/relationships/audio" Target="../media/audio3.wav"/><Relationship Id="rId9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7.wav"/><Relationship Id="rId4" Type="http://schemas.openxmlformats.org/officeDocument/2006/relationships/audio" Target="../media/audio9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audio" Target="../media/audio4.wav"/><Relationship Id="rId7" Type="http://schemas.openxmlformats.org/officeDocument/2006/relationships/image" Target="../media/image8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10" Type="http://schemas.openxmlformats.org/officeDocument/2006/relationships/image" Target="../media/image91.jpeg"/><Relationship Id="rId4" Type="http://schemas.openxmlformats.org/officeDocument/2006/relationships/audio" Target="../media/audio3.wav"/><Relationship Id="rId9" Type="http://schemas.openxmlformats.org/officeDocument/2006/relationships/image" Target="../media/image9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7788" y="2717800"/>
            <a:ext cx="8836025" cy="2530475"/>
          </a:xfr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67000"/>
              </a:spcAft>
              <a:buFont typeface="Wingdings"/>
              <a:buNone/>
              <a:defRPr/>
            </a:pPr>
            <a:r>
              <a:rPr lang="en-US" sz="6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DISEASES OF</a:t>
            </a:r>
            <a:br>
              <a:rPr lang="en-US" sz="6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60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UPPER</a:t>
            </a:r>
            <a:r>
              <a:rPr lang="en-US" sz="6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AIRWAYS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6868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Procedures</a:t>
            </a:r>
            <a:r>
              <a:rPr lang="en-US" sz="540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540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(Non-invasive -- </a:t>
            </a:r>
            <a:r>
              <a:rPr lang="en-US" sz="3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Nasal Disease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3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727950" cy="472440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Clr>
                <a:schemeClr val="hlink"/>
              </a:buClr>
              <a:buFont typeface="Monotype Sorts" pitchFamily="2" charset="2"/>
              <a:buChar char="l"/>
              <a:defRPr/>
            </a:pPr>
            <a:r>
              <a:rPr lang="en-US" sz="3600" b="1"/>
              <a:t>  </a:t>
            </a:r>
            <a:r>
              <a:rPr lang="en-US" sz="3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CT (“Cat”) Scan: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3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anesthesia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Serial Views</a:t>
            </a:r>
            <a:endParaRPr lang="en-US" sz="3600" b="1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3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3600" b="1">
                <a:solidFill>
                  <a:schemeClr val="tx2"/>
                </a:solidFill>
              </a:rPr>
              <a:t>	</a:t>
            </a:r>
          </a:p>
        </p:txBody>
      </p:sp>
      <p:pic>
        <p:nvPicPr>
          <p:cNvPr id="319492" name="Picture 4" descr="2-c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</a:blip>
          <a:srcRect/>
          <a:stretch>
            <a:fillRect/>
          </a:stretch>
        </p:blipFill>
        <p:spPr bwMode="auto">
          <a:xfrm>
            <a:off x="5407025" y="2286000"/>
            <a:ext cx="3508375" cy="3330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19493" name="Picture 5" descr="1-a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647700" y="3962400"/>
            <a:ext cx="2247900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19494" name="Picture 6" descr="2-a"/>
          <p:cNvPicPr>
            <a:picLocks noChangeAspect="1" noChangeArrowheads="1"/>
          </p:cNvPicPr>
          <p:nvPr/>
        </p:nvPicPr>
        <p:blipFill>
          <a:blip r:embed="rId7" cstate="print">
            <a:lum contrast="12000"/>
          </a:blip>
          <a:srcRect/>
          <a:stretch>
            <a:fillRect/>
          </a:stretch>
        </p:blipFill>
        <p:spPr bwMode="auto">
          <a:xfrm>
            <a:off x="3022600" y="3962400"/>
            <a:ext cx="2235200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868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CT Scan</a:t>
            </a:r>
            <a:endParaRPr lang="en-US" sz="3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1541" name="Picture 5" descr="1-b"/>
          <p:cNvPicPr>
            <a:picLocks noChangeAspect="1" noChangeArrowheads="1"/>
          </p:cNvPicPr>
          <p:nvPr/>
        </p:nvPicPr>
        <p:blipFill>
          <a:blip r:embed="rId6" cstate="print">
            <a:lum bright="12000" contrast="24000"/>
          </a:blip>
          <a:srcRect/>
          <a:stretch>
            <a:fillRect/>
          </a:stretch>
        </p:blipFill>
        <p:spPr bwMode="auto">
          <a:xfrm>
            <a:off x="3048000" y="1554163"/>
            <a:ext cx="5486400" cy="507523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21542" name="Picture 6" descr="2-c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</a:blip>
          <a:srcRect/>
          <a:stretch>
            <a:fillRect/>
          </a:stretch>
        </p:blipFill>
        <p:spPr bwMode="auto">
          <a:xfrm>
            <a:off x="457200" y="1524000"/>
            <a:ext cx="2286000" cy="2171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21543" name="Line 7"/>
          <p:cNvSpPr>
            <a:spLocks noChangeShapeType="1"/>
          </p:cNvSpPr>
          <p:nvPr/>
        </p:nvSpPr>
        <p:spPr bwMode="auto">
          <a:xfrm>
            <a:off x="1447800" y="2438400"/>
            <a:ext cx="3962400" cy="19050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53400" cy="1676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Procedures</a:t>
            </a:r>
            <a:br>
              <a:rPr lang="en-US" sz="5400" b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(Invasive -- </a:t>
            </a:r>
            <a:r>
              <a:rPr lang="en-US" sz="3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Nasal Disease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3429000"/>
            <a:ext cx="4114800" cy="327660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Clr>
                <a:schemeClr val="hlink"/>
              </a:buClr>
              <a:buFont typeface="Monotype Sorts" pitchFamily="2" charset="2"/>
              <a:buChar char="l"/>
              <a:defRPr/>
            </a:pPr>
            <a:r>
              <a:rPr lang="en-US" sz="2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Cultures, Cytology &amp;     Biopsy :</a:t>
            </a:r>
            <a:endParaRPr lang="en-US" b="1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Minimal equipment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Often diagnostic :</a:t>
            </a: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  - 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Impression smears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  -  Aspirates/brushings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  -  Nasal flush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  -  Biopsy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343400" y="3429000"/>
            <a:ext cx="4800600" cy="335280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Clr>
                <a:srgbClr val="FC0128"/>
              </a:buClr>
              <a:buFont typeface="Monotype Sorts" pitchFamily="2" charset="2"/>
              <a:buChar char="l"/>
              <a:defRPr/>
            </a:pPr>
            <a:r>
              <a:rPr lang="en-US" sz="2600" b="1" dirty="0" err="1" smtClean="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Rhinotomy</a:t>
            </a:r>
            <a:r>
              <a:rPr lang="en-US" sz="2600" b="1" dirty="0" smtClean="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600" b="1" dirty="0" err="1" smtClean="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Turbinectom</a:t>
            </a:r>
            <a:r>
              <a:rPr lang="id-ID" sz="2600" b="1" dirty="0" smtClean="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2600" b="1" dirty="0" smtClean="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US" sz="2600" b="1" dirty="0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Diagnostic : 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-  H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istology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Cultures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Treatment :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“</a:t>
            </a:r>
            <a:r>
              <a:rPr 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Debulking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” 			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Removal</a:t>
            </a:r>
            <a:endParaRPr lang="en-US" sz="2400" b="1" dirty="0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480" fontAlgn="auto" latinLnBrk="1">
              <a:spcAft>
                <a:spcPts val="0"/>
              </a:spcAft>
              <a:buFont typeface="Monotype Sorts" pitchFamily="2" charset="2"/>
              <a:buNone/>
              <a:defRPr/>
            </a:pPr>
            <a:endParaRPr lang="en-US" sz="2400" b="1" dirty="0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81000" y="533400"/>
            <a:ext cx="86868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066800" y="1905000"/>
            <a:ext cx="6702425" cy="14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>
              <a:buClr>
                <a:schemeClr val="hlink"/>
              </a:buClr>
              <a:buSzPct val="70000"/>
              <a:buFont typeface="Monotype Sorts" pitchFamily="2" charset="2"/>
              <a:buChar char="l"/>
              <a:defRPr/>
            </a:pPr>
            <a:r>
              <a:rPr lang="en-US" sz="2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Endoscopy (</a:t>
            </a:r>
            <a:r>
              <a:rPr lang="en-US" sz="2600" b="1">
                <a:effectLst>
                  <a:outerShdw blurRad="38100" dist="38100" dir="2700000" algn="tl">
                    <a:srgbClr val="000000"/>
                  </a:outerShdw>
                </a:effectLst>
              </a:rPr>
              <a:t>Rhinoscopy</a:t>
            </a:r>
            <a:r>
              <a:rPr lang="en-US" sz="2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:</a:t>
            </a:r>
          </a:p>
          <a:p>
            <a:pPr marL="742950" lvl="1" indent="-285750"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anesthesia</a:t>
            </a:r>
          </a:p>
          <a:p>
            <a:pPr marL="742950" lvl="1" indent="-285750"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Always plan to take samples </a:t>
            </a:r>
            <a:r>
              <a:rPr lang="en-US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bldLvl="3" autoUpdateAnimBg="0"/>
      <p:bldP spid="94212" grpId="0" build="p" bldLvl="4" autoUpdateAnimBg="0"/>
      <p:bldP spid="94214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42900"/>
            <a:ext cx="8763000" cy="11049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Nasal &amp; Conjunctival</a:t>
            </a:r>
            <a:br>
              <a:rPr lang="en-US" b="1">
                <a:solidFill>
                  <a:schemeClr val="tx2">
                    <a:satMod val="200000"/>
                  </a:schemeClr>
                </a:solidFill>
              </a:rPr>
            </a:b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Cytology</a:t>
            </a:r>
            <a:r>
              <a:rPr lang="en-US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- Cultures</a:t>
            </a: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33475" name="Picture 3" descr="resp-0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447800"/>
            <a:ext cx="3048000" cy="2362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33476" name="Picture 4" descr="resp-0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10000"/>
            <a:ext cx="27432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33477" name="Picture 5" descr="resp-0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810000"/>
            <a:ext cx="31242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1524000" y="32766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Swab</a:t>
            </a:r>
            <a:endParaRPr lang="en-US" sz="1800" b="1"/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6858000" y="32766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Smear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1" grpId="0" autoUpdateAnimBg="0"/>
      <p:bldP spid="23348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051" descr="resp-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62200"/>
            <a:ext cx="3352800" cy="3276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0115" name="Picture 2052" descr="resp-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362200"/>
            <a:ext cx="3438525" cy="3276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47813" name="Rectangle 2053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Cytology</a:t>
            </a:r>
            <a:r>
              <a:rPr lang="en-US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247814" name="Text Box 2054"/>
          <p:cNvSpPr txBox="1">
            <a:spLocks noChangeArrowheads="1"/>
          </p:cNvSpPr>
          <p:nvPr/>
        </p:nvSpPr>
        <p:spPr bwMode="auto">
          <a:xfrm>
            <a:off x="1143000" y="1752600"/>
            <a:ext cx="3276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Exudate</a:t>
            </a:r>
          </a:p>
        </p:txBody>
      </p:sp>
      <p:sp>
        <p:nvSpPr>
          <p:cNvPr id="247815" name="Text Box 2055"/>
          <p:cNvSpPr txBox="1">
            <a:spLocks noChangeArrowheads="1"/>
          </p:cNvSpPr>
          <p:nvPr/>
        </p:nvSpPr>
        <p:spPr bwMode="auto">
          <a:xfrm>
            <a:off x="4724400" y="17526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Exfoliative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4" grpId="0" autoUpdateAnimBg="0"/>
      <p:bldP spid="2478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447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Rhinoscopy</a:t>
            </a:r>
            <a:br>
              <a:rPr lang="en-US" b="1">
                <a:solidFill>
                  <a:schemeClr val="tx2">
                    <a:satMod val="200000"/>
                  </a:schemeClr>
                </a:solidFill>
              </a:rPr>
            </a:b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 Otoscope - Rigid - Flexible</a:t>
            </a:r>
          </a:p>
        </p:txBody>
      </p:sp>
      <p:pic>
        <p:nvPicPr>
          <p:cNvPr id="248835" name="Picture 3" descr="resp-041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1066800" y="1600200"/>
            <a:ext cx="3200400" cy="2209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48836" name="Picture 4" descr="resp-0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600200"/>
            <a:ext cx="3352800" cy="2209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48837" name="Picture 5" descr="resp-043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1066800" y="3962400"/>
            <a:ext cx="3200400" cy="2514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48838" name="Picture 6" descr="resp-044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/>
          <a:stretch>
            <a:fillRect/>
          </a:stretch>
        </p:blipFill>
        <p:spPr bwMode="auto">
          <a:xfrm>
            <a:off x="4419600" y="3962400"/>
            <a:ext cx="3352800" cy="2514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Nasal Flush/Aspirate</a:t>
            </a:r>
          </a:p>
        </p:txBody>
      </p:sp>
      <p:pic>
        <p:nvPicPr>
          <p:cNvPr id="249859" name="Picture 3" descr="resp-046"/>
          <p:cNvPicPr>
            <a:picLocks noChangeAspect="1" noChangeArrowheads="1"/>
          </p:cNvPicPr>
          <p:nvPr/>
        </p:nvPicPr>
        <p:blipFill>
          <a:blip r:embed="rId3" cstate="print">
            <a:lum bright="6000" contrast="-12000"/>
          </a:blip>
          <a:srcRect/>
          <a:stretch>
            <a:fillRect/>
          </a:stretch>
        </p:blipFill>
        <p:spPr bwMode="auto">
          <a:xfrm>
            <a:off x="2362200" y="1447800"/>
            <a:ext cx="3810000" cy="2438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49860" name="Picture 4" descr="resp-0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3352800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49861" name="Picture 5" descr="resp-048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4648200" y="3962400"/>
            <a:ext cx="3733800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Biopsy</a:t>
            </a:r>
          </a:p>
        </p:txBody>
      </p:sp>
      <p:pic>
        <p:nvPicPr>
          <p:cNvPr id="250886" name="Picture 6" descr="resp-049"/>
          <p:cNvPicPr>
            <a:picLocks noChangeAspect="1" noChangeArrowheads="1"/>
          </p:cNvPicPr>
          <p:nvPr/>
        </p:nvPicPr>
        <p:blipFill>
          <a:blip r:embed="rId5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447800" y="1447800"/>
            <a:ext cx="2438400" cy="1905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0887" name="Picture 7" descr="resp-050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5334000" y="1447800"/>
            <a:ext cx="2362200" cy="1905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0888" name="Picture 8" descr="resp-052"/>
          <p:cNvPicPr>
            <a:picLocks noChangeAspect="1" noChangeArrowheads="1"/>
          </p:cNvPicPr>
          <p:nvPr/>
        </p:nvPicPr>
        <p:blipFill>
          <a:blip r:embed="rId7" cstate="print">
            <a:lum bright="12000"/>
          </a:blip>
          <a:srcRect/>
          <a:stretch>
            <a:fillRect/>
          </a:stretch>
        </p:blipFill>
        <p:spPr bwMode="auto">
          <a:xfrm>
            <a:off x="838200" y="3810000"/>
            <a:ext cx="3581400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0890" name="Picture 10" descr="resp-05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3810000"/>
            <a:ext cx="3505200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1676400" y="3276600"/>
            <a:ext cx="2209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Hemostasis</a:t>
            </a:r>
          </a:p>
        </p:txBody>
      </p:sp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3124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Urinary Catheter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0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0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1" grpId="0" autoUpdateAnimBg="0"/>
      <p:bldP spid="25089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7" name="Picture 3" descr="resp-054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457200" y="1524000"/>
            <a:ext cx="2514600" cy="2057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1908" name="Picture 4" descr="resp-055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3276600" y="1524000"/>
            <a:ext cx="2514600" cy="2057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1909" name="Picture 5" descr="resp-056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6096000" y="1524000"/>
            <a:ext cx="2667000" cy="2057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1911" name="Picture 7" descr="resp-057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/>
          <a:stretch>
            <a:fillRect/>
          </a:stretch>
        </p:blipFill>
        <p:spPr bwMode="auto">
          <a:xfrm>
            <a:off x="1600200" y="3810000"/>
            <a:ext cx="2819400" cy="2590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1912" name="Picture 8" descr="resp-058"/>
          <p:cNvPicPr>
            <a:picLocks noChangeAspect="1" noChangeArrowheads="1"/>
          </p:cNvPicPr>
          <p:nvPr/>
        </p:nvPicPr>
        <p:blipFill>
          <a:blip r:embed="rId7" cstate="print">
            <a:lum bright="12000" contrast="-6000"/>
          </a:blip>
          <a:srcRect/>
          <a:stretch>
            <a:fillRect/>
          </a:stretch>
        </p:blipFill>
        <p:spPr bwMode="auto">
          <a:xfrm>
            <a:off x="5105400" y="3810000"/>
            <a:ext cx="3048000" cy="2590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51914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“Core” Biopsy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66700"/>
            <a:ext cx="7772400" cy="11049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Rhinotomy/Turbinectomy</a:t>
            </a:r>
            <a:endParaRPr lang="en-US" sz="4300" b="1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5235" name="Picture 1027" descr="resp-0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324600" cy="4800600"/>
          </a:xfrm>
          <a:prstGeom prst="rect">
            <a:avLst/>
          </a:prstGeom>
          <a:noFill/>
          <a:ln w="57150">
            <a:solidFill>
              <a:srgbClr val="FC0128"/>
            </a:solidFill>
            <a:miter lim="800000"/>
            <a:headEnd/>
            <a:tailEnd/>
          </a:ln>
        </p:spPr>
      </p:pic>
      <p:sp>
        <p:nvSpPr>
          <p:cNvPr id="95236" name="AutoShape 1028"/>
          <p:cNvSpPr>
            <a:spLocks noChangeArrowheads="1"/>
          </p:cNvSpPr>
          <p:nvPr/>
        </p:nvSpPr>
        <p:spPr bwMode="auto">
          <a:xfrm>
            <a:off x="3962400" y="3810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FF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9144000" cy="11049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i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Diseases of the Nose &amp; Sinuses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" y="2514600"/>
            <a:ext cx="4321175" cy="411480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Clr>
                <a:schemeClr val="hlink"/>
              </a:buClr>
              <a:buFont typeface="Monotype Sorts" pitchFamily="2" charset="2"/>
              <a:buChar char="l"/>
              <a:defRPr/>
            </a:pPr>
            <a:r>
              <a:rPr lang="en-US" b="1"/>
              <a:t> </a:t>
            </a:r>
            <a:r>
              <a:rPr lang="en-US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Common :</a:t>
            </a:r>
            <a:endParaRPr lang="en-US" b="1"/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 b="1"/>
              <a:t>Nasal discharge</a:t>
            </a:r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 b="1"/>
              <a:t>Sneezing</a:t>
            </a:r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 b="1"/>
              <a:t>Stertor</a:t>
            </a:r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 b="1"/>
              <a:t>Open mouth breathing</a:t>
            </a:r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Inspiratory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/>
              <a:t>dyspnea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2514600"/>
            <a:ext cx="4495800" cy="411480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Clr>
                <a:schemeClr val="hlink"/>
              </a:buClr>
              <a:buFont typeface="Monotype Sorts" pitchFamily="2" charset="2"/>
              <a:buChar char="l"/>
              <a:defRPr/>
            </a:pPr>
            <a:r>
              <a:rPr lang="en-US"/>
              <a:t> </a:t>
            </a:r>
            <a:r>
              <a:rPr lang="en-US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Be Present :</a:t>
            </a:r>
            <a:endParaRPr lang="en-US"/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 b="1"/>
              <a:t>Anorexia</a:t>
            </a:r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 b="1"/>
              <a:t>Facial deformity or pain</a:t>
            </a:r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 b="1"/>
              <a:t>Gag, cough or retch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513013" y="1555750"/>
            <a:ext cx="35099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342900" indent="-342900"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Clinical Signs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75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75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5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75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75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75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75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75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75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bldLvl="2" autoUpdateAnimBg="0"/>
      <p:bldP spid="88068" grpId="0" build="p" bldLvl="2" autoUpdateAnimBg="0"/>
      <p:bldP spid="8806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i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Disease of the Pharynx &amp; Larynx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286000"/>
            <a:ext cx="4092575" cy="411480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Clr>
                <a:schemeClr val="hlink"/>
              </a:buClr>
              <a:buFont typeface="Monotype Sorts" pitchFamily="2" charset="2"/>
              <a:buChar char="l"/>
              <a:defRPr/>
            </a:pPr>
            <a:r>
              <a:rPr lang="en-US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Common :</a:t>
            </a:r>
            <a:endParaRPr lang="en-US" b="1">
              <a:solidFill>
                <a:srgbClr val="FE9B03"/>
              </a:solidFill>
            </a:endParaRPr>
          </a:p>
          <a:p>
            <a:pPr marL="740664" lvl="1" fontAlgn="auto">
              <a:spcAft>
                <a:spcPts val="0"/>
              </a:spcAft>
              <a:buClr>
                <a:schemeClr val="tx2"/>
              </a:buClr>
              <a:buSzPct val="75000"/>
              <a:buFont typeface="Wingdings"/>
              <a:buChar char=""/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Pharynx :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Dysphagia</a:t>
            </a: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Choking, gagging </a:t>
            </a:r>
            <a:r>
              <a:rPr lang="en-US" b="1"/>
              <a:t>or retching</a:t>
            </a: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Stertor</a:t>
            </a:r>
            <a:endParaRPr lang="en-US" b="1"/>
          </a:p>
          <a:p>
            <a:pPr marL="740664" lvl="1" fontAlgn="auto">
              <a:spcAft>
                <a:spcPts val="0"/>
              </a:spcAft>
              <a:buClr>
                <a:schemeClr val="tx2"/>
              </a:buClr>
              <a:buSzPct val="75000"/>
              <a:buFont typeface="Wingdings"/>
              <a:buChar char=""/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Larynx :</a:t>
            </a: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Change in vocalization</a:t>
            </a: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Stidor (inspiratory)</a:t>
            </a: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Cough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286000"/>
            <a:ext cx="4267200" cy="411480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Clr>
                <a:schemeClr val="hlink"/>
              </a:buClr>
              <a:buFont typeface="Monotype Sorts" pitchFamily="2" charset="2"/>
              <a:buChar char="l"/>
              <a:defRPr/>
            </a:pPr>
            <a:r>
              <a:rPr lang="en-US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 Be Present :</a:t>
            </a: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0664" lvl="1" fontAlgn="auto">
              <a:spcAft>
                <a:spcPts val="0"/>
              </a:spcAft>
              <a:buClr>
                <a:schemeClr val="tx2"/>
              </a:buClr>
              <a:buSzPct val="75000"/>
              <a:buFont typeface="Wingdings"/>
              <a:buChar char=""/>
              <a:defRPr/>
            </a:pPr>
            <a:r>
              <a:rPr lang="en-US" b="1">
                <a:solidFill>
                  <a:schemeClr val="tx2"/>
                </a:solidFill>
              </a:rPr>
              <a:t>Anorexia &amp; weight loss</a:t>
            </a:r>
          </a:p>
          <a:p>
            <a:pPr marL="740664" lvl="1" fontAlgn="auto">
              <a:spcAft>
                <a:spcPts val="0"/>
              </a:spcAft>
              <a:buClr>
                <a:schemeClr val="tx2"/>
              </a:buClr>
              <a:buSzPct val="75000"/>
              <a:buFont typeface="Wingdings"/>
              <a:buChar char=""/>
              <a:defRPr/>
            </a:pPr>
            <a:r>
              <a:rPr lang="en-US" b="1">
                <a:solidFill>
                  <a:schemeClr val="tx2"/>
                </a:solidFill>
              </a:rPr>
              <a:t>Exercise intolerance</a:t>
            </a:r>
          </a:p>
          <a:p>
            <a:pPr marL="740664" lvl="1" fontAlgn="auto">
              <a:spcAft>
                <a:spcPts val="0"/>
              </a:spcAft>
              <a:buClr>
                <a:schemeClr val="tx2"/>
              </a:buClr>
              <a:buSzPct val="75000"/>
              <a:buFont typeface="Wingdings"/>
              <a:buChar char=""/>
              <a:defRPr/>
            </a:pPr>
            <a:r>
              <a:rPr lang="en-US" b="1">
                <a:solidFill>
                  <a:schemeClr val="tx2"/>
                </a:solidFill>
              </a:rPr>
              <a:t>Open mouth breathing</a:t>
            </a:r>
          </a:p>
          <a:p>
            <a:pPr marL="740664" lvl="1" fontAlgn="auto">
              <a:spcAft>
                <a:spcPts val="0"/>
              </a:spcAft>
              <a:buClr>
                <a:schemeClr val="tx2"/>
              </a:buClr>
              <a:buSzPct val="75000"/>
              <a:buFont typeface="Wingdings"/>
              <a:buChar char=""/>
              <a:defRPr/>
            </a:pPr>
            <a:r>
              <a:rPr lang="en-US" b="1">
                <a:solidFill>
                  <a:schemeClr val="tx2"/>
                </a:solidFill>
              </a:rPr>
              <a:t>Pain</a:t>
            </a:r>
          </a:p>
          <a:p>
            <a:pPr marL="740664" lvl="1" fontAlgn="auto">
              <a:spcAft>
                <a:spcPts val="0"/>
              </a:spcAft>
              <a:buClr>
                <a:schemeClr val="tx2"/>
              </a:buClr>
              <a:buSzPct val="75000"/>
              <a:buFont typeface="Wingdings"/>
              <a:buChar char=""/>
              <a:defRPr/>
            </a:pPr>
            <a:r>
              <a:rPr lang="en-US" b="1">
                <a:solidFill>
                  <a:schemeClr val="tx2"/>
                </a:solidFill>
              </a:rPr>
              <a:t>Swelling or mass</a:t>
            </a:r>
          </a:p>
          <a:p>
            <a:pPr marL="740664" lvl="1" fontAlgn="auto">
              <a:spcAft>
                <a:spcPts val="0"/>
              </a:spcAft>
              <a:buClr>
                <a:schemeClr val="tx2"/>
              </a:buClr>
              <a:buSzPct val="75000"/>
              <a:buFont typeface="Wingdings"/>
              <a:buChar char=""/>
              <a:defRPr/>
            </a:pPr>
            <a:r>
              <a:rPr lang="en-US" b="1">
                <a:solidFill>
                  <a:schemeClr val="tx2"/>
                </a:solidFill>
              </a:rPr>
              <a:t>Cyanosis</a:t>
            </a:r>
          </a:p>
          <a:p>
            <a:pPr marL="740664" lvl="1" fontAlgn="auto">
              <a:spcAft>
                <a:spcPts val="0"/>
              </a:spcAft>
              <a:buClr>
                <a:schemeClr val="tx2"/>
              </a:buClr>
              <a:buSzPct val="75000"/>
              <a:buFont typeface="Wingdings"/>
              <a:buChar char=""/>
              <a:defRPr/>
            </a:pPr>
            <a:r>
              <a:rPr lang="en-US" b="1">
                <a:solidFill>
                  <a:schemeClr val="tx2"/>
                </a:solidFill>
              </a:rPr>
              <a:t>Pale membranes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2436813" y="1631950"/>
            <a:ext cx="35099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342900" indent="-342900"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Clinical Signs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75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75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5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75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75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75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75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75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75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75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475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75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475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975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475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975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6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6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bldLvl="3" autoUpdateAnimBg="0"/>
      <p:bldP spid="96260" grpId="0" build="p" bldLvl="3" autoUpdateAnimBg="0"/>
      <p:bldP spid="9626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533400" y="419100"/>
            <a:ext cx="77724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 Data Base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28600" y="2514600"/>
            <a:ext cx="4724400" cy="388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examination :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</a:rPr>
              <a:t>Laryngeal &amp; Thoracic   auscultation :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/>
              <a:t>Open &amp; closed mouth breathing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/>
              <a:t>Before &amp; </a:t>
            </a:r>
            <a:r>
              <a:rPr lang="en-US" sz="2000" b="1" u="sng"/>
              <a:t>after </a:t>
            </a:r>
            <a:r>
              <a:rPr lang="en-US" sz="2000" b="1"/>
              <a:t>exercise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</a:rPr>
              <a:t> Special emphasis :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Palpation </a:t>
            </a:r>
            <a:r>
              <a:rPr lang="en-US" sz="2000" b="1"/>
              <a:t>pharynx &amp; larynx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/>
              <a:t>Examine tongue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Observe drinking &amp; eating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648200" y="2209800"/>
            <a:ext cx="44958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/>
              <a:t> </a:t>
            </a: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Pathology :</a:t>
            </a:r>
            <a:endParaRPr lang="en-US" sz="2800" b="1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CBC --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minimal value :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/>
              <a:t>inflammation?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platelets &amp; coagulation</a:t>
            </a:r>
            <a:endParaRPr lang="en-US" sz="2000" b="1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Serum chemistries :</a:t>
            </a:r>
            <a:endParaRPr lang="en-US" sz="2400" b="1">
              <a:solidFill>
                <a:schemeClr val="tx2"/>
              </a:solidFill>
            </a:endParaRP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/>
              <a:t>minimal values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/>
              <a:t>unless systemic disease</a:t>
            </a:r>
            <a:endParaRPr lang="en-US" sz="2400" b="1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Endocrinology --</a:t>
            </a:r>
            <a:r>
              <a:rPr lang="en-US" sz="2000" b="1"/>
              <a:t> 		hypothyroidism ?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77788" y="2073275"/>
            <a:ext cx="2130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History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839788" y="1524000"/>
            <a:ext cx="78454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Pharyngeal/Laryngeal Disease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5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25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25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25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25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25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25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25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25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25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25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25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25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25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25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25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bldLvl="3" autoUpdateAnimBg="0"/>
      <p:bldP spid="98308" grpId="0" build="p" bldLvl="3" autoUpdateAnimBg="0"/>
      <p:bldP spid="98309" grpId="0" autoUpdateAnimBg="0"/>
      <p:bldP spid="9831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00100"/>
            <a:ext cx="8839200" cy="11049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Procedures</a:t>
            </a:r>
            <a:br>
              <a:rPr lang="en-US" sz="5400" b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(Non-invasive -- </a:t>
            </a:r>
            <a:r>
              <a:rPr lang="en-US" sz="28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Pharyngeal &amp; Laryngeal Disease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229600" cy="4114800"/>
          </a:xfrm>
        </p:spPr>
        <p:txBody>
          <a:bodyPr/>
          <a:lstStyle/>
          <a:p>
            <a:pPr>
              <a:buClr>
                <a:schemeClr val="hlink"/>
              </a:buClr>
              <a:buFont typeface="Monotype Sorts" pitchFamily="2" charset="2"/>
              <a:buChar char="l"/>
            </a:pPr>
            <a:r>
              <a:rPr lang="en-US" smtClean="0"/>
              <a:t> </a:t>
            </a:r>
            <a:r>
              <a:rPr lang="en-US" sz="3600" b="1" smtClean="0">
                <a:solidFill>
                  <a:srgbClr val="FE9B03"/>
                </a:solidFill>
              </a:rPr>
              <a:t>Radiography :</a:t>
            </a:r>
          </a:p>
          <a:p>
            <a:pPr>
              <a:buFont typeface="Monotype Sorts" pitchFamily="2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	 Lateral view may be helpful</a:t>
            </a:r>
          </a:p>
          <a:p>
            <a:pPr>
              <a:buFont typeface="Monotype Sorts" pitchFamily="2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	 Contrast studies (</a:t>
            </a:r>
            <a:r>
              <a:rPr lang="en-US" sz="3600" b="1" smtClean="0"/>
              <a:t>barium swallow</a:t>
            </a:r>
            <a:r>
              <a:rPr lang="en-US" sz="3600" b="1" smtClean="0">
                <a:solidFill>
                  <a:schemeClr val="tx2"/>
                </a:solidFill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		 -- if abnormal deglutition </a:t>
            </a:r>
            <a:r>
              <a:rPr lang="en-US" sz="4000" b="1" smtClean="0">
                <a:solidFill>
                  <a:schemeClr val="tx2"/>
                </a:solidFill>
              </a:rPr>
              <a:t>!</a:t>
            </a:r>
          </a:p>
          <a:p>
            <a:pPr>
              <a:buClr>
                <a:srgbClr val="FC0128"/>
              </a:buClr>
              <a:buFont typeface="Monotype Sorts" pitchFamily="2" charset="2"/>
              <a:buChar char="l"/>
            </a:pPr>
            <a:r>
              <a:rPr lang="en-US" sz="3600" b="1" smtClean="0">
                <a:solidFill>
                  <a:schemeClr val="accent1"/>
                </a:solidFill>
              </a:rPr>
              <a:t> CT (“Cat”) Scan</a:t>
            </a:r>
            <a:r>
              <a:rPr lang="en-US" sz="3600" b="1" smtClean="0">
                <a:solidFill>
                  <a:schemeClr val="tx2"/>
                </a:solidFill>
              </a:rPr>
              <a:t>	</a:t>
            </a:r>
          </a:p>
          <a:p>
            <a:pPr>
              <a:buClr>
                <a:schemeClr val="hlink"/>
              </a:buClr>
              <a:buFont typeface="Monotype Sorts" pitchFamily="2" charset="2"/>
              <a:buChar char="l"/>
            </a:pPr>
            <a:endParaRPr lang="en-US" sz="3600" b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Radiography (Pharynx/Larynx)</a:t>
            </a:r>
          </a:p>
        </p:txBody>
      </p:sp>
      <p:pic>
        <p:nvPicPr>
          <p:cNvPr id="234499" name="Picture 1027" descr="resp-0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84325"/>
            <a:ext cx="4419600" cy="3521075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</p:spPr>
      </p:pic>
      <p:pic>
        <p:nvPicPr>
          <p:cNvPr id="234500" name="Picture 1028" descr="resp-0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286000"/>
            <a:ext cx="4419600" cy="41910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</p:spPr>
      </p:pic>
      <p:sp>
        <p:nvSpPr>
          <p:cNvPr id="234501" name="Text Box 1029"/>
          <p:cNvSpPr txBox="1">
            <a:spLocks noChangeArrowheads="1"/>
          </p:cNvSpPr>
          <p:nvPr/>
        </p:nvSpPr>
        <p:spPr bwMode="auto">
          <a:xfrm>
            <a:off x="685800" y="52578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Cervical Soft Tissues</a:t>
            </a:r>
          </a:p>
        </p:txBody>
      </p:sp>
      <p:sp>
        <p:nvSpPr>
          <p:cNvPr id="234502" name="Text Box 1030"/>
          <p:cNvSpPr txBox="1">
            <a:spLocks noChangeArrowheads="1"/>
          </p:cNvSpPr>
          <p:nvPr/>
        </p:nvSpPr>
        <p:spPr bwMode="auto">
          <a:xfrm>
            <a:off x="5638800" y="1676400"/>
            <a:ext cx="3200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Barium Swallow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 autoUpdateAnimBg="0"/>
      <p:bldP spid="23450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868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CT Scan</a:t>
            </a:r>
            <a:endParaRPr lang="en-US" sz="3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3588" name="Picture 4" descr="2-c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</a:blip>
          <a:srcRect/>
          <a:stretch>
            <a:fillRect/>
          </a:stretch>
        </p:blipFill>
        <p:spPr bwMode="auto">
          <a:xfrm>
            <a:off x="457200" y="1524000"/>
            <a:ext cx="2286000" cy="2171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23590" name="Picture 6" descr="2-b"/>
          <p:cNvPicPr>
            <a:picLocks noChangeAspect="1" noChangeArrowheads="1"/>
          </p:cNvPicPr>
          <p:nvPr/>
        </p:nvPicPr>
        <p:blipFill>
          <a:blip r:embed="rId7" cstate="print">
            <a:lum bright="6000" contrast="18000"/>
          </a:blip>
          <a:srcRect/>
          <a:stretch>
            <a:fillRect/>
          </a:stretch>
        </p:blipFill>
        <p:spPr bwMode="auto">
          <a:xfrm>
            <a:off x="3036888" y="1524000"/>
            <a:ext cx="5040312" cy="4876800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23589" name="Line 5"/>
          <p:cNvSpPr>
            <a:spLocks noChangeShapeType="1"/>
          </p:cNvSpPr>
          <p:nvPr/>
        </p:nvSpPr>
        <p:spPr bwMode="auto">
          <a:xfrm>
            <a:off x="1600200" y="2590800"/>
            <a:ext cx="3886200" cy="17526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81000" y="228600"/>
            <a:ext cx="81534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Procedures</a:t>
            </a:r>
            <a:b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(Invasive -- </a:t>
            </a: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Pharyngeal &amp; Laryngeal Disease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52400" y="4419600"/>
            <a:ext cx="4114800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600" b="1">
                <a:solidFill>
                  <a:srgbClr val="FE9B03"/>
                </a:solidFill>
              </a:rPr>
              <a:t>Cultures, Cytology &amp;     Biopsy :</a:t>
            </a:r>
            <a:endParaRPr lang="en-US" sz="2800" b="1">
              <a:solidFill>
                <a:srgbClr val="FE9B03"/>
              </a:solidFill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2400" b="1">
                <a:solidFill>
                  <a:schemeClr val="tx2"/>
                </a:solidFill>
              </a:rPr>
              <a:t>Often minimal value:</a:t>
            </a:r>
            <a:endParaRPr lang="en-US" sz="2000" b="1">
              <a:solidFill>
                <a:schemeClr val="tx2"/>
              </a:solidFill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000" b="1">
                <a:solidFill>
                  <a:schemeClr val="tx2"/>
                </a:solidFill>
              </a:rPr>
              <a:t>		  -  Aspirates/brushings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000" b="1">
                <a:solidFill>
                  <a:schemeClr val="tx2"/>
                </a:solidFill>
              </a:rPr>
              <a:t>		  -  Biopsy (neoplasia)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029200" y="4419600"/>
            <a:ext cx="38100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FC0128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600" b="1">
                <a:solidFill>
                  <a:srgbClr val="FE9B03"/>
                </a:solidFill>
              </a:rPr>
              <a:t>Electromyography:</a:t>
            </a:r>
            <a:endParaRPr lang="en-US" sz="2800" b="1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4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2400" b="1">
                <a:solidFill>
                  <a:schemeClr val="tx2"/>
                </a:solidFill>
              </a:rPr>
              <a:t>Denervation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400" b="1">
                <a:solidFill>
                  <a:schemeClr val="tx2"/>
                </a:solidFill>
              </a:rPr>
              <a:t>		Neuropathies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400" b="1">
                <a:solidFill>
                  <a:schemeClr val="tx2"/>
                </a:solidFill>
              </a:rPr>
              <a:t>		Myopathies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81000" y="533400"/>
            <a:ext cx="86868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53988" y="1981200"/>
            <a:ext cx="8683625" cy="252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algn="l">
              <a:buClr>
                <a:schemeClr val="hlink"/>
              </a:buClr>
              <a:buSzPct val="70000"/>
              <a:buFont typeface="Monotype Sorts" pitchFamily="2" charset="2"/>
              <a:buChar char="l"/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Endoscopy</a:t>
            </a:r>
            <a:r>
              <a:rPr lang="en-US" sz="2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2600" b="1">
                <a:effectLst>
                  <a:outerShdw blurRad="38100" dist="38100" dir="2700000" algn="tl">
                    <a:srgbClr val="000000"/>
                  </a:outerShdw>
                </a:effectLst>
              </a:rPr>
              <a:t>Pharyngoscopy-Laryngoscopy</a:t>
            </a:r>
            <a:r>
              <a:rPr lang="en-US" sz="2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:</a:t>
            </a:r>
          </a:p>
          <a:p>
            <a:pPr marL="742950" lvl="1" indent="-285750" algn="l"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Heavy sedation or General anesthesia -- 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Stabilize 			patient first 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Use rigid or flexible scope</a:t>
            </a:r>
          </a:p>
          <a:p>
            <a:pPr marL="742950" lvl="1" indent="-285750" algn="l"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Observe deglutition, dorsal to soft palate &amp;  vocal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folds adduct-abduct</a:t>
            </a:r>
            <a:r>
              <a:rPr lang="en-US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  <p:bldP spid="102404" grpId="0" build="p" autoUpdateAnimBg="0"/>
      <p:bldP spid="102406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Laryngoscopy/Pharyngoscopy</a:t>
            </a:r>
          </a:p>
        </p:txBody>
      </p:sp>
      <p:pic>
        <p:nvPicPr>
          <p:cNvPr id="235523" name="Picture 3" descr="resp-0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981200"/>
            <a:ext cx="3124200" cy="2133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35524" name="Picture 4" descr="resp-0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981200"/>
            <a:ext cx="3124200" cy="2133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35525" name="Picture 5" descr="resp-0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343400"/>
            <a:ext cx="3124200" cy="2133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35526" name="Picture 6" descr="resp-0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343400"/>
            <a:ext cx="3200400" cy="2133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2362200" y="1371600"/>
            <a:ext cx="44958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(Rigid or Flexible)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Laryngoscopy/Pharyngoscopy</a:t>
            </a:r>
          </a:p>
        </p:txBody>
      </p:sp>
      <p:pic>
        <p:nvPicPr>
          <p:cNvPr id="253955" name="Picture 3" descr="resp-067"/>
          <p:cNvPicPr>
            <a:picLocks noChangeAspect="1" noChangeArrowheads="1"/>
          </p:cNvPicPr>
          <p:nvPr/>
        </p:nvPicPr>
        <p:blipFill>
          <a:blip r:embed="rId3" cstate="print">
            <a:lum bright="-12000" contrast="-12000"/>
          </a:blip>
          <a:srcRect/>
          <a:stretch>
            <a:fillRect/>
          </a:stretch>
        </p:blipFill>
        <p:spPr bwMode="auto">
          <a:xfrm>
            <a:off x="3429000" y="1600200"/>
            <a:ext cx="2971800" cy="228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3956" name="Picture 4" descr="resp-068"/>
          <p:cNvPicPr>
            <a:picLocks noChangeAspect="1" noChangeArrowheads="1"/>
          </p:cNvPicPr>
          <p:nvPr/>
        </p:nvPicPr>
        <p:blipFill>
          <a:blip r:embed="rId4" cstate="print"/>
          <a:srcRect l="35135" t="-2689"/>
          <a:stretch>
            <a:fillRect/>
          </a:stretch>
        </p:blipFill>
        <p:spPr bwMode="auto">
          <a:xfrm>
            <a:off x="914400" y="3962400"/>
            <a:ext cx="2743200" cy="2667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3958" name="Picture 6" descr="resp-069"/>
          <p:cNvPicPr>
            <a:picLocks noChangeAspect="1" noChangeArrowheads="1"/>
          </p:cNvPicPr>
          <p:nvPr/>
        </p:nvPicPr>
        <p:blipFill>
          <a:blip r:embed="rId5" cstate="print"/>
          <a:srcRect l="37837"/>
          <a:stretch>
            <a:fillRect/>
          </a:stretch>
        </p:blipFill>
        <p:spPr bwMode="auto">
          <a:xfrm>
            <a:off x="6096000" y="3962400"/>
            <a:ext cx="2667000" cy="2590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533400" y="2438400"/>
            <a:ext cx="2895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/>
              <a:t>NasoPharynx</a:t>
            </a:r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3733800" y="4343400"/>
            <a:ext cx="2438400" cy="180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Larynx</a:t>
            </a:r>
          </a:p>
          <a:p>
            <a:pPr algn="l">
              <a:spcBef>
                <a:spcPct val="50000"/>
              </a:spcBef>
            </a:pPr>
            <a:r>
              <a:rPr lang="en-US" sz="2800" b="1"/>
              <a:t>Inspiration</a:t>
            </a:r>
          </a:p>
          <a:p>
            <a:pPr algn="l">
              <a:spcBef>
                <a:spcPct val="50000"/>
              </a:spcBef>
            </a:pPr>
            <a:r>
              <a:rPr lang="en-US" sz="2800" b="1"/>
              <a:t> Expiration</a:t>
            </a:r>
          </a:p>
        </p:txBody>
      </p:sp>
      <p:sp>
        <p:nvSpPr>
          <p:cNvPr id="253962" name="AutoShape 10"/>
          <p:cNvSpPr>
            <a:spLocks noChangeArrowheads="1"/>
          </p:cNvSpPr>
          <p:nvPr/>
        </p:nvSpPr>
        <p:spPr bwMode="auto">
          <a:xfrm>
            <a:off x="2971800" y="51054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53963" name="AutoShape 11"/>
          <p:cNvSpPr>
            <a:spLocks noChangeArrowheads="1"/>
          </p:cNvSpPr>
          <p:nvPr/>
        </p:nvSpPr>
        <p:spPr bwMode="auto">
          <a:xfrm>
            <a:off x="5791200" y="57150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53964" name="AutoShape 12"/>
          <p:cNvSpPr>
            <a:spLocks noChangeArrowheads="1"/>
          </p:cNvSpPr>
          <p:nvPr/>
        </p:nvSpPr>
        <p:spPr bwMode="auto">
          <a:xfrm>
            <a:off x="2971800" y="25908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3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3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3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3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9" grpId="0" autoUpdateAnimBg="0"/>
      <p:bldP spid="253961" grpId="0" autoUpdateAnimBg="0"/>
      <p:bldP spid="253962" grpId="0" animBg="1"/>
      <p:bldP spid="253963" grpId="0" animBg="1"/>
      <p:bldP spid="2539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337550" cy="586740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None/>
              <a:defRPr/>
            </a:pPr>
            <a:r>
              <a:rPr 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DISEASES 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id-ID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2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UPPER</a:t>
            </a:r>
            <a:r>
              <a:rPr 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AIRWAYS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Congenital Disease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Cleft Palate (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Palatoschisis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- Obstruction syndrome airways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Brachycephalic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-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Stenotic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Nares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Acquisition Disease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Epistaksis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- Rhinitis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-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Neoplasia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Nasal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- laryngitis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8788" y="2641600"/>
            <a:ext cx="8302625" cy="2530475"/>
          </a:xfr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67000"/>
              </a:spcAft>
              <a:buFont typeface="Wingdings"/>
              <a:buNone/>
              <a:defRPr/>
            </a:pPr>
            <a:r>
              <a:rPr lang="en-US" sz="6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DISEASES OF</a:t>
            </a:r>
            <a:br>
              <a:rPr lang="en-US" sz="6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60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LOWER</a:t>
            </a:r>
            <a:r>
              <a:rPr lang="en-US" sz="6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AIRWAY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NASAL DISCHARGE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u="sng" dirty="0" smtClean="0"/>
              <a:t>SEROUS</a:t>
            </a:r>
          </a:p>
          <a:p>
            <a:endParaRPr lang="id-ID" sz="2400" b="1" u="sng" dirty="0" smtClean="0"/>
          </a:p>
          <a:p>
            <a:r>
              <a:rPr lang="id-ID" sz="2400" dirty="0" smtClean="0"/>
              <a:t>Normal</a:t>
            </a:r>
          </a:p>
          <a:p>
            <a:r>
              <a:rPr lang="id-ID" sz="2400" dirty="0" smtClean="0"/>
              <a:t>Viral Infection</a:t>
            </a:r>
          </a:p>
          <a:p>
            <a:r>
              <a:rPr lang="id-ID" sz="2400" dirty="0" smtClean="0"/>
              <a:t>Early  precursor to mucopurulent discharge</a:t>
            </a:r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699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81000" y="609600"/>
            <a:ext cx="86868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154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i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Disease of the Trachea, Bronchi &amp; Bronchioles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2286000"/>
            <a:ext cx="4648200" cy="411480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Clr>
                <a:schemeClr val="hlink"/>
              </a:buClr>
              <a:buFont typeface="Monotype Sorts" pitchFamily="2" charset="2"/>
              <a:buChar char="l"/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Common :</a:t>
            </a:r>
            <a:endParaRPr lang="en-US" sz="2800" b="1">
              <a:solidFill>
                <a:srgbClr val="FE9B03"/>
              </a:solidFill>
            </a:endParaRPr>
          </a:p>
          <a:p>
            <a:pPr marL="740664" lvl="1" fontAlgn="auto">
              <a:spcAft>
                <a:spcPts val="0"/>
              </a:spcAft>
              <a:buClr>
                <a:schemeClr val="tx2"/>
              </a:buClr>
              <a:buSzPct val="75000"/>
              <a:buFont typeface="Wingdings"/>
              <a:buChar char=""/>
              <a:defRPr/>
            </a:pPr>
            <a:r>
              <a:rPr lang="en-US" sz="24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Usually harsh</a:t>
            </a: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Productive vs Non-productive</a:t>
            </a: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Honking</a:t>
            </a:r>
            <a:endParaRPr lang="en-US" sz="2000" b="1"/>
          </a:p>
          <a:p>
            <a:pPr marL="740664" lvl="1" fontAlgn="auto">
              <a:spcAft>
                <a:spcPts val="0"/>
              </a:spcAft>
              <a:buClr>
                <a:schemeClr val="tx2"/>
              </a:buClr>
              <a:buSzPct val="75000"/>
              <a:buFont typeface="Wingdings"/>
              <a:buChar char=""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Dyspnea (variable) :</a:t>
            </a: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sz="2000" b="1"/>
              <a:t>Tachypnea/hyperpnea</a:t>
            </a: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Inspiratory = extrathoracic</a:t>
            </a: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Expiratory = intrathoracic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2436813" y="1403350"/>
            <a:ext cx="35099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342900" indent="-342900"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Clinical Signs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4648200" y="2286000"/>
            <a:ext cx="4343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 Be Present :</a:t>
            </a: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</a:rPr>
              <a:t>Exercise intolerance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</a:rPr>
              <a:t>Anorexia &amp; weight loss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</a:rPr>
              <a:t>Open mouth breathing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</a:rPr>
              <a:t>Discharges -- </a:t>
            </a:r>
            <a:r>
              <a:rPr lang="en-US" sz="2000" b="1"/>
              <a:t>edema, exudates &amp; hemoptysis</a:t>
            </a:r>
            <a:endParaRPr lang="en-US" sz="2400" b="1">
              <a:solidFill>
                <a:schemeClr val="tx2"/>
              </a:solidFill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</a:rPr>
              <a:t>Cyanosis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</a:rPr>
              <a:t>Pale membranes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"/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106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"/>
                                        <p:tgtEl>
                                          <p:spTgt spid="106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"/>
                                        <p:tgtEl>
                                          <p:spTgt spid="106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106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"/>
                                        <p:tgtEl>
                                          <p:spTgt spid="106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"/>
                                        <p:tgtEl>
                                          <p:spTgt spid="106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"/>
                                        <p:tgtEl>
                                          <p:spTgt spid="106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"/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75"/>
                                        <p:tgtEl>
                                          <p:spTgt spid="10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75"/>
                                        <p:tgtEl>
                                          <p:spTgt spid="106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75"/>
                                        <p:tgtEl>
                                          <p:spTgt spid="106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"/>
                                        <p:tgtEl>
                                          <p:spTgt spid="106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"/>
                                        <p:tgtEl>
                                          <p:spTgt spid="106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build="p" bldLvl="3" autoUpdateAnimBg="0"/>
      <p:bldP spid="106500" grpId="0" autoUpdateAnimBg="0"/>
      <p:bldP spid="106502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530225" y="228600"/>
            <a:ext cx="77724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 Data Base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2514600"/>
            <a:ext cx="49530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 dirty="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examination :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Thoracic auscultation </a:t>
            </a:r>
            <a:r>
              <a:rPr lang="en-US" sz="2400" b="1" dirty="0">
                <a:solidFill>
                  <a:schemeClr val="tx2"/>
                </a:solidFill>
              </a:rPr>
              <a:t>: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Characterize  sounds :</a:t>
            </a:r>
            <a:endParaRPr lang="en-US" sz="2000" b="1" dirty="0"/>
          </a:p>
          <a:p>
            <a:pPr marL="1143000" lvl="2" indent="-228600" algn="l">
              <a:spcBef>
                <a:spcPct val="20000"/>
              </a:spcBef>
              <a:defRPr/>
            </a:pPr>
            <a:r>
              <a:rPr lang="en-US" sz="2000" b="1" dirty="0"/>
              <a:t>     </a:t>
            </a:r>
            <a:r>
              <a:rPr lang="en-US" sz="2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</a:t>
            </a:r>
            <a:endParaRPr lang="en-US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 algn="l">
              <a:spcBef>
                <a:spcPct val="20000"/>
              </a:spcBef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Abnormal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1143000" lvl="2" indent="-228600" algn="l">
              <a:spcBef>
                <a:spcPct val="20000"/>
              </a:spcBef>
              <a:defRPr/>
            </a:pPr>
            <a:r>
              <a:rPr lang="en-US" sz="2000" b="1" dirty="0"/>
              <a:t>		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Inspiration -- crackles</a:t>
            </a:r>
          </a:p>
          <a:p>
            <a:pPr marL="2057400" lvl="4" indent="-228600" algn="l">
              <a:spcBef>
                <a:spcPct val="2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Expiration -- wheezes</a:t>
            </a:r>
            <a:endParaRPr lang="en-US" sz="2000" b="1" dirty="0"/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 dirty="0"/>
              <a:t>Before &amp; </a:t>
            </a:r>
            <a:r>
              <a:rPr lang="en-US" sz="2000" b="1" u="sng" dirty="0"/>
              <a:t>after </a:t>
            </a:r>
            <a:r>
              <a:rPr lang="en-US" sz="2000" b="1" dirty="0"/>
              <a:t>exercise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 emphasis </a:t>
            </a:r>
            <a:r>
              <a:rPr lang="en-US" sz="2400" b="1" dirty="0">
                <a:solidFill>
                  <a:schemeClr val="tx2"/>
                </a:solidFill>
              </a:rPr>
              <a:t>: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Palpation cervical trachea !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648200" y="2133600"/>
            <a:ext cx="44958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Pathology :</a:t>
            </a:r>
            <a:endParaRPr lang="en-US" sz="2800" b="1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CBC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-- </a:t>
            </a:r>
            <a:r>
              <a:rPr lang="en-US" sz="2000" b="1"/>
              <a:t>i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nflammation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/>
              <a:t>Infectious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/>
              <a:t>Hypersensitivity!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Serum chemistries :</a:t>
            </a:r>
            <a:endParaRPr lang="en-US" sz="2400" b="1">
              <a:solidFill>
                <a:schemeClr val="tx2"/>
              </a:solidFill>
            </a:endParaRP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 i="1"/>
              <a:t>Minimal</a:t>
            </a:r>
            <a:r>
              <a:rPr lang="en-US" sz="2000" b="1"/>
              <a:t> values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/>
              <a:t>Unless systemic disease</a:t>
            </a:r>
            <a:endParaRPr lang="en-US" sz="2400" b="1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Parasitology :</a:t>
            </a:r>
            <a:endParaRPr lang="en-US" sz="2400" b="1">
              <a:solidFill>
                <a:schemeClr val="tx2"/>
              </a:solidFill>
            </a:endParaRP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/>
              <a:t>Fecal float/sediment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/>
              <a:t>Serology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836613" y="1524000"/>
            <a:ext cx="78454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Tracheal &amp; Bronchial Disease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79375" y="2149475"/>
            <a:ext cx="2130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8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8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8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8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bldLvl="3" autoUpdateAnimBg="0"/>
      <p:bldP spid="108548" grpId="0" build="p" bldLvl="3" autoUpdateAnimBg="0"/>
      <p:bldP spid="108549" grpId="0" autoUpdateAnimBg="0"/>
      <p:bldP spid="10855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00100"/>
            <a:ext cx="8839200" cy="11049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Procedures</a:t>
            </a:r>
            <a:br>
              <a:rPr lang="en-US" sz="5400" b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(Non-invasive -- </a:t>
            </a:r>
            <a:r>
              <a:rPr 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Tracheal &amp; Bronchial Disease</a:t>
            </a:r>
            <a:r>
              <a:rPr 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057400"/>
            <a:ext cx="7727950" cy="4572000"/>
          </a:xfrm>
        </p:spPr>
        <p:txBody>
          <a:bodyPr>
            <a:normAutofit/>
          </a:bodyPr>
          <a:lstStyle/>
          <a:p>
            <a:pPr marL="411480" fontAlgn="auto">
              <a:spcBef>
                <a:spcPct val="0"/>
              </a:spcBef>
              <a:spcAft>
                <a:spcPts val="0"/>
              </a:spcAft>
              <a:buClr>
                <a:schemeClr val="hlink"/>
              </a:buClr>
              <a:buFont typeface="Monotype Sorts" pitchFamily="2" charset="2"/>
              <a:buChar char="l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Radiography :</a:t>
            </a:r>
          </a:p>
          <a:p>
            <a:pPr marL="411480" fontAlgn="auto">
              <a:spcBef>
                <a:spcPct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Usually essential </a:t>
            </a:r>
            <a:r>
              <a:rPr lang="en-US" b="1">
                <a:solidFill>
                  <a:schemeClr val="tx2"/>
                </a:solidFill>
              </a:rPr>
              <a:t>-- </a:t>
            </a: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Stabilize 				patient first </a:t>
            </a: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 b="1">
              <a:solidFill>
                <a:schemeClr val="tx2"/>
              </a:solidFill>
            </a:endParaRPr>
          </a:p>
          <a:p>
            <a:pPr marL="411480" fontAlgn="auto">
              <a:spcBef>
                <a:spcPct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>
                <a:solidFill>
                  <a:schemeClr val="tx2"/>
                </a:solidFill>
              </a:rPr>
              <a:t>		</a:t>
            </a:r>
            <a:r>
              <a:rPr lang="en-US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Unanesthetised</a:t>
            </a:r>
            <a:r>
              <a:rPr lang="en-US" b="1">
                <a:solidFill>
                  <a:schemeClr val="tx2"/>
                </a:solidFill>
              </a:rPr>
              <a:t> cervical &amp; 				thoracic views :</a:t>
            </a:r>
          </a:p>
          <a:p>
            <a:pPr marL="411480" fontAlgn="auto">
              <a:spcBef>
                <a:spcPct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>
                <a:solidFill>
                  <a:schemeClr val="tx2"/>
                </a:solidFill>
              </a:rPr>
              <a:t>			</a:t>
            </a: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Inspiration</a:t>
            </a:r>
            <a:r>
              <a:rPr lang="en-US" sz="2800" b="1" i="1">
                <a:solidFill>
                  <a:schemeClr val="tx2"/>
                </a:solidFill>
              </a:rPr>
              <a:t>  !</a:t>
            </a:r>
          </a:p>
          <a:p>
            <a:pPr marL="411480" fontAlgn="auto">
              <a:spcBef>
                <a:spcPct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			Expiration  </a:t>
            </a: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480" fontAlgn="auto">
              <a:spcBef>
                <a:spcPct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3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Fluoroscopy</a:t>
            </a:r>
            <a:r>
              <a:rPr lang="en-US" sz="3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3600" b="1">
                <a:solidFill>
                  <a:schemeClr val="tx2"/>
                </a:solidFill>
              </a:rPr>
              <a:t>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Thoracic Radiography</a:t>
            </a:r>
          </a:p>
        </p:txBody>
      </p:sp>
      <p:pic>
        <p:nvPicPr>
          <p:cNvPr id="254979" name="Picture 3" descr="resp-071"/>
          <p:cNvPicPr>
            <a:picLocks noChangeAspect="1" noChangeArrowheads="1"/>
          </p:cNvPicPr>
          <p:nvPr/>
        </p:nvPicPr>
        <p:blipFill>
          <a:blip r:embed="rId4" cstate="print">
            <a:lum bright="12000" contrast="24000"/>
          </a:blip>
          <a:srcRect r="5263"/>
          <a:stretch>
            <a:fillRect/>
          </a:stretch>
        </p:blipFill>
        <p:spPr bwMode="auto">
          <a:xfrm>
            <a:off x="381000" y="1600200"/>
            <a:ext cx="4800600" cy="3505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4980" name="Picture 4" descr="resp-07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 l="9302" b="11290"/>
          <a:stretch>
            <a:fillRect/>
          </a:stretch>
        </p:blipFill>
        <p:spPr bwMode="auto">
          <a:xfrm>
            <a:off x="5486400" y="1600200"/>
            <a:ext cx="3352800" cy="4876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1447800" y="5257800"/>
            <a:ext cx="3886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/>
              <a:t>Bronchial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66700"/>
            <a:ext cx="7467600" cy="11049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Thoracic Radiography</a:t>
            </a:r>
          </a:p>
        </p:txBody>
      </p:sp>
      <p:pic>
        <p:nvPicPr>
          <p:cNvPr id="256003" name="Picture 3" descr="resp-07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62000" y="1447800"/>
            <a:ext cx="3429000" cy="2362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6004" name="Picture 4" descr="resp-074"/>
          <p:cNvPicPr>
            <a:picLocks noChangeAspect="1" noChangeArrowheads="1"/>
          </p:cNvPicPr>
          <p:nvPr/>
        </p:nvPicPr>
        <p:blipFill>
          <a:blip r:embed="rId4" cstate="print">
            <a:lum bright="6000" contrast="24000"/>
          </a:blip>
          <a:srcRect l="6383" r="4256"/>
          <a:stretch>
            <a:fillRect/>
          </a:stretch>
        </p:blipFill>
        <p:spPr bwMode="auto">
          <a:xfrm>
            <a:off x="5181600" y="1447800"/>
            <a:ext cx="3505200" cy="2362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6005" name="Picture 5" descr="resp-075"/>
          <p:cNvPicPr>
            <a:picLocks noChangeAspect="1" noChangeArrowheads="1"/>
          </p:cNvPicPr>
          <p:nvPr/>
        </p:nvPicPr>
        <p:blipFill>
          <a:blip r:embed="rId5" cstate="print">
            <a:lum bright="18000" contrast="12000"/>
          </a:blip>
          <a:srcRect/>
          <a:stretch>
            <a:fillRect/>
          </a:stretch>
        </p:blipFill>
        <p:spPr bwMode="auto">
          <a:xfrm>
            <a:off x="838200" y="4343400"/>
            <a:ext cx="3352800" cy="2362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6006" name="Picture 6" descr="resp-076"/>
          <p:cNvPicPr>
            <a:picLocks noChangeAspect="1" noChangeArrowheads="1"/>
          </p:cNvPicPr>
          <p:nvPr/>
        </p:nvPicPr>
        <p:blipFill>
          <a:blip r:embed="rId6" cstate="print">
            <a:lum bright="24000" contrast="18000"/>
          </a:blip>
          <a:srcRect/>
          <a:stretch>
            <a:fillRect/>
          </a:stretch>
        </p:blipFill>
        <p:spPr bwMode="auto">
          <a:xfrm>
            <a:off x="5181600" y="4343400"/>
            <a:ext cx="3505200" cy="2362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1447800" y="3824288"/>
            <a:ext cx="24384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/>
              <a:t>Inspiration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5943600" y="3824288"/>
            <a:ext cx="24384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/>
              <a:t>Expiration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7" grpId="0" autoUpdateAnimBg="0"/>
      <p:bldP spid="25600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81000" y="228600"/>
            <a:ext cx="84582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Procedures</a:t>
            </a:r>
            <a:b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(Invasive -- </a:t>
            </a: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Tracheal &amp; Bronchial Disease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4191000"/>
            <a:ext cx="9144000" cy="2586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algn="l">
              <a:buClr>
                <a:schemeClr val="hlink"/>
              </a:buClr>
              <a:buSzPct val="80000"/>
              <a:buFont typeface="Monotype Sorts" pitchFamily="2" charset="2"/>
              <a:buChar char="l"/>
              <a:defRPr/>
            </a:pPr>
            <a:r>
              <a:rPr lang="en-US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Endoscopy (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Tracheoscopy-Bronchoscopy</a:t>
            </a:r>
            <a:r>
              <a:rPr lang="en-US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</a:p>
          <a:p>
            <a:pPr marL="742950" lvl="1" indent="-285750" algn="l"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anesthesia - 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Stabilize patient first 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Use rigid or </a:t>
            </a:r>
            <a:r>
              <a:rPr lang="en-US" sz="24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flexible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scope</a:t>
            </a:r>
          </a:p>
          <a:p>
            <a:pPr marL="742950" lvl="1" indent="-285750" algn="l"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Always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plan to take samples --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Culture &amp; Cytology;         	+/- Biopsies</a:t>
            </a: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76200" y="2133600"/>
            <a:ext cx="87630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Transtracheal aspirate or “wash”: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Minimal equipment:</a:t>
            </a: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 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 Percutaneous or via Endotracheal tube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  -  Cultures &amp; Cytology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bldLvl="2" autoUpdateAnimBg="0"/>
      <p:bldP spid="112644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Transtracheal Wash</a:t>
            </a:r>
          </a:p>
        </p:txBody>
      </p:sp>
      <p:pic>
        <p:nvPicPr>
          <p:cNvPr id="257027" name="Picture 3" descr="resp-078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057400" y="1447800"/>
            <a:ext cx="1981200" cy="1524000"/>
          </a:xfrm>
          <a:prstGeom prst="rect">
            <a:avLst/>
          </a:prstGeom>
          <a:noFill/>
          <a:ln w="9525">
            <a:solidFill>
              <a:srgbClr val="FC0128"/>
            </a:solidFill>
            <a:miter lim="800000"/>
            <a:headEnd/>
            <a:tailEnd/>
          </a:ln>
        </p:spPr>
      </p:pic>
      <p:pic>
        <p:nvPicPr>
          <p:cNvPr id="257028" name="Picture 4" descr="resp-079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</a:blip>
          <a:srcRect/>
          <a:stretch>
            <a:fillRect/>
          </a:stretch>
        </p:blipFill>
        <p:spPr bwMode="auto">
          <a:xfrm>
            <a:off x="5486400" y="1447800"/>
            <a:ext cx="2133600" cy="144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7029" name="Picture 5" descr="resp-0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19400"/>
            <a:ext cx="2514600" cy="2057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7030" name="Picture 6" descr="resp-0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2819400"/>
            <a:ext cx="2743200" cy="2184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7031" name="Picture 7" descr="resp-08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495800"/>
            <a:ext cx="2514600" cy="2133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7032" name="Picture 8" descr="resp-08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5181600"/>
            <a:ext cx="1524000" cy="1447800"/>
          </a:xfrm>
          <a:prstGeom prst="rect">
            <a:avLst/>
          </a:prstGeom>
          <a:noFill/>
          <a:ln w="9525">
            <a:solidFill>
              <a:srgbClr val="FC0128"/>
            </a:solidFill>
            <a:miter lim="800000"/>
            <a:headEnd/>
            <a:tailEnd/>
          </a:ln>
        </p:spPr>
      </p:pic>
      <p:pic>
        <p:nvPicPr>
          <p:cNvPr id="257035" name="Picture 11" descr="resp-08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5029200"/>
            <a:ext cx="1371600" cy="1600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57038" name="Line 14"/>
          <p:cNvSpPr>
            <a:spLocks noChangeShapeType="1"/>
          </p:cNvSpPr>
          <p:nvPr/>
        </p:nvSpPr>
        <p:spPr bwMode="auto">
          <a:xfrm>
            <a:off x="6477000" y="4953000"/>
            <a:ext cx="1143000" cy="9144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57039" name="Line 15"/>
          <p:cNvSpPr>
            <a:spLocks noChangeShapeType="1"/>
          </p:cNvSpPr>
          <p:nvPr/>
        </p:nvSpPr>
        <p:spPr bwMode="auto">
          <a:xfrm>
            <a:off x="1905000" y="5791200"/>
            <a:ext cx="2819400" cy="2286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8" grpId="0" animBg="1"/>
      <p:bldP spid="25703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049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Cytology &amp; Culture</a:t>
            </a:r>
          </a:p>
        </p:txBody>
      </p:sp>
      <p:pic>
        <p:nvPicPr>
          <p:cNvPr id="113667" name="Picture 3" descr="resp-084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905000" y="1524000"/>
            <a:ext cx="5562600" cy="4572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2057400" y="6186488"/>
            <a:ext cx="54864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/>
              <a:t>Eosinophyllic Hypersensitivity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Bronchoscopy</a:t>
            </a:r>
          </a:p>
        </p:txBody>
      </p:sp>
      <p:pic>
        <p:nvPicPr>
          <p:cNvPr id="259075" name="Picture 3" descr="resp-085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381000" y="1752600"/>
            <a:ext cx="2438400" cy="2133600"/>
          </a:xfrm>
          <a:prstGeom prst="rect">
            <a:avLst/>
          </a:prstGeom>
          <a:noFill/>
          <a:ln w="9525">
            <a:solidFill>
              <a:srgbClr val="FC0128"/>
            </a:solidFill>
            <a:miter lim="800000"/>
            <a:headEnd/>
            <a:tailEnd/>
          </a:ln>
        </p:spPr>
      </p:pic>
      <p:pic>
        <p:nvPicPr>
          <p:cNvPr id="259076" name="Picture 4" descr="resp-0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133600"/>
            <a:ext cx="1676400" cy="1436688"/>
          </a:xfrm>
          <a:prstGeom prst="rect">
            <a:avLst/>
          </a:prstGeom>
          <a:noFill/>
          <a:ln w="9525">
            <a:solidFill>
              <a:srgbClr val="FC0128"/>
            </a:solidFill>
            <a:miter lim="800000"/>
            <a:headEnd/>
            <a:tailEnd/>
          </a:ln>
        </p:spPr>
      </p:pic>
      <p:pic>
        <p:nvPicPr>
          <p:cNvPr id="259077" name="Picture 5" descr="resp-08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752600"/>
            <a:ext cx="2514600" cy="2133600"/>
          </a:xfrm>
          <a:prstGeom prst="rect">
            <a:avLst/>
          </a:prstGeom>
          <a:noFill/>
          <a:ln w="9525">
            <a:solidFill>
              <a:srgbClr val="FC0128"/>
            </a:solidFill>
            <a:miter lim="800000"/>
            <a:headEnd/>
            <a:tailEnd/>
          </a:ln>
        </p:spPr>
      </p:pic>
      <p:pic>
        <p:nvPicPr>
          <p:cNvPr id="259078" name="Picture 6" descr="resp-0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1905000"/>
            <a:ext cx="1346200" cy="1828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9079" name="Picture 7" descr="resp-08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4114800"/>
            <a:ext cx="2438400" cy="2438400"/>
          </a:xfrm>
          <a:prstGeom prst="rect">
            <a:avLst/>
          </a:prstGeom>
          <a:noFill/>
          <a:ln w="9525">
            <a:solidFill>
              <a:srgbClr val="FC0128"/>
            </a:solidFill>
            <a:miter lim="800000"/>
            <a:headEnd/>
            <a:tailEnd/>
          </a:ln>
        </p:spPr>
      </p:pic>
      <p:pic>
        <p:nvPicPr>
          <p:cNvPr id="259080" name="Picture 8" descr="resp-090"/>
          <p:cNvPicPr>
            <a:picLocks noChangeAspect="1" noChangeArrowheads="1"/>
          </p:cNvPicPr>
          <p:nvPr/>
        </p:nvPicPr>
        <p:blipFill>
          <a:blip r:embed="rId10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971800" y="4114800"/>
            <a:ext cx="1676400" cy="2438400"/>
          </a:xfrm>
          <a:prstGeom prst="rect">
            <a:avLst/>
          </a:prstGeom>
          <a:noFill/>
          <a:ln w="9525">
            <a:solidFill>
              <a:srgbClr val="FC0128"/>
            </a:solidFill>
            <a:miter lim="800000"/>
            <a:headEnd/>
            <a:tailEnd/>
          </a:ln>
        </p:spPr>
      </p:pic>
      <p:pic>
        <p:nvPicPr>
          <p:cNvPr id="259081" name="Picture 9" descr="resp-092"/>
          <p:cNvPicPr>
            <a:picLocks noChangeAspect="1" noChangeArrowheads="1"/>
          </p:cNvPicPr>
          <p:nvPr/>
        </p:nvPicPr>
        <p:blipFill>
          <a:blip r:embed="rId11" cstate="print"/>
          <a:srcRect l="23790" t="12500" r="19759" b="15086"/>
          <a:stretch>
            <a:fillRect/>
          </a:stretch>
        </p:blipFill>
        <p:spPr bwMode="auto">
          <a:xfrm>
            <a:off x="4800600" y="4191000"/>
            <a:ext cx="1981200" cy="2286000"/>
          </a:xfrm>
          <a:prstGeom prst="rect">
            <a:avLst/>
          </a:prstGeom>
          <a:noFill/>
          <a:ln w="9525">
            <a:solidFill>
              <a:srgbClr val="FC0128"/>
            </a:solidFill>
            <a:miter lim="800000"/>
            <a:headEnd/>
            <a:tailEnd/>
          </a:ln>
        </p:spPr>
      </p:pic>
      <p:pic>
        <p:nvPicPr>
          <p:cNvPr id="259082" name="Picture 10" descr="resp-095"/>
          <p:cNvPicPr>
            <a:picLocks noChangeAspect="1" noChangeArrowheads="1"/>
          </p:cNvPicPr>
          <p:nvPr/>
        </p:nvPicPr>
        <p:blipFill>
          <a:blip r:embed="rId12" cstate="print">
            <a:lum bright="-12000" contrast="6000"/>
          </a:blip>
          <a:srcRect l="36363" t="9677" b="16129"/>
          <a:stretch>
            <a:fillRect/>
          </a:stretch>
        </p:blipFill>
        <p:spPr bwMode="auto">
          <a:xfrm>
            <a:off x="6870700" y="4191000"/>
            <a:ext cx="2120900" cy="2286000"/>
          </a:xfrm>
          <a:prstGeom prst="rect">
            <a:avLst/>
          </a:prstGeom>
          <a:noFill/>
          <a:ln w="9525">
            <a:solidFill>
              <a:srgbClr val="FC0128"/>
            </a:solidFill>
            <a:miter lim="800000"/>
            <a:headEnd/>
            <a:tailEnd/>
          </a:ln>
        </p:spPr>
      </p:pic>
      <p:sp>
        <p:nvSpPr>
          <p:cNvPr id="259086" name="Line 14"/>
          <p:cNvSpPr>
            <a:spLocks noChangeShapeType="1"/>
          </p:cNvSpPr>
          <p:nvPr/>
        </p:nvSpPr>
        <p:spPr bwMode="auto">
          <a:xfrm flipH="1">
            <a:off x="1371600" y="3200400"/>
            <a:ext cx="6705600" cy="2209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59087" name="Line 15"/>
          <p:cNvSpPr>
            <a:spLocks noChangeShapeType="1"/>
          </p:cNvSpPr>
          <p:nvPr/>
        </p:nvSpPr>
        <p:spPr bwMode="auto">
          <a:xfrm>
            <a:off x="3657600" y="3124200"/>
            <a:ext cx="2286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59088" name="Text Box 16"/>
          <p:cNvSpPr txBox="1">
            <a:spLocks noChangeArrowheads="1"/>
          </p:cNvSpPr>
          <p:nvPr/>
        </p:nvSpPr>
        <p:spPr bwMode="auto">
          <a:xfrm>
            <a:off x="609600" y="13716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Rigid</a:t>
            </a:r>
          </a:p>
        </p:txBody>
      </p:sp>
      <p:sp>
        <p:nvSpPr>
          <p:cNvPr id="259089" name="Text Box 17"/>
          <p:cNvSpPr txBox="1">
            <a:spLocks noChangeArrowheads="1"/>
          </p:cNvSpPr>
          <p:nvPr/>
        </p:nvSpPr>
        <p:spPr bwMode="auto">
          <a:xfrm>
            <a:off x="2819400" y="16764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Flexible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6" grpId="0" animBg="1"/>
      <p:bldP spid="259087" grpId="0" animBg="1"/>
      <p:bldP spid="259088" grpId="0" autoUpdateAnimBg="0"/>
      <p:bldP spid="25908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8229600" cy="11049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Brush Cytology, Aspirates &amp; Bronchial Alveolar Lavage</a:t>
            </a:r>
          </a:p>
        </p:txBody>
      </p:sp>
      <p:pic>
        <p:nvPicPr>
          <p:cNvPr id="260099" name="Picture 3" descr="resp-096"/>
          <p:cNvPicPr>
            <a:picLocks noChangeAspect="1" noChangeArrowheads="1"/>
          </p:cNvPicPr>
          <p:nvPr/>
        </p:nvPicPr>
        <p:blipFill>
          <a:blip r:embed="rId3" cstate="print">
            <a:lum bright="-12000" contrast="6000"/>
          </a:blip>
          <a:srcRect l="30713" t="33687" r="26044" b="12263"/>
          <a:stretch>
            <a:fillRect/>
          </a:stretch>
        </p:blipFill>
        <p:spPr bwMode="auto">
          <a:xfrm>
            <a:off x="685800" y="1600200"/>
            <a:ext cx="2514600" cy="22145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0100" name="Picture 4" descr="resp-097"/>
          <p:cNvPicPr>
            <a:picLocks noChangeAspect="1" noChangeArrowheads="1"/>
          </p:cNvPicPr>
          <p:nvPr/>
        </p:nvPicPr>
        <p:blipFill>
          <a:blip r:embed="rId4" cstate="print"/>
          <a:srcRect l="16129" t="16164" r="12903" b="12930"/>
          <a:stretch>
            <a:fillRect/>
          </a:stretch>
        </p:blipFill>
        <p:spPr bwMode="auto">
          <a:xfrm>
            <a:off x="3581400" y="1601788"/>
            <a:ext cx="2438400" cy="22066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0101" name="Picture 5" descr="resp-0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600200"/>
            <a:ext cx="2514600" cy="2209800"/>
          </a:xfrm>
          <a:prstGeom prst="rect">
            <a:avLst/>
          </a:prstGeom>
          <a:noFill/>
          <a:ln w="9525">
            <a:solidFill>
              <a:srgbClr val="FC0128"/>
            </a:solidFill>
            <a:miter lim="800000"/>
            <a:headEnd/>
            <a:tailEnd/>
          </a:ln>
        </p:spPr>
      </p:pic>
      <p:pic>
        <p:nvPicPr>
          <p:cNvPr id="260102" name="Picture 6" descr="resp-099"/>
          <p:cNvPicPr>
            <a:picLocks noChangeAspect="1" noChangeArrowheads="1"/>
          </p:cNvPicPr>
          <p:nvPr/>
        </p:nvPicPr>
        <p:blipFill>
          <a:blip r:embed="rId6" cstate="print">
            <a:lum bright="18000" contrast="60000"/>
          </a:blip>
          <a:srcRect/>
          <a:stretch>
            <a:fillRect/>
          </a:stretch>
        </p:blipFill>
        <p:spPr bwMode="auto">
          <a:xfrm>
            <a:off x="1066800" y="4038600"/>
            <a:ext cx="3200400" cy="2590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0103" name="Picture 7" descr="resp-1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038600"/>
            <a:ext cx="3276600" cy="2590800"/>
          </a:xfrm>
          <a:prstGeom prst="rect">
            <a:avLst/>
          </a:prstGeom>
          <a:noFill/>
          <a:ln w="9525">
            <a:solidFill>
              <a:srgbClr val="FC012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NASAL DISCHARGE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id-ID" b="1" dirty="0" smtClean="0"/>
              <a:t>      </a:t>
            </a:r>
            <a:r>
              <a:rPr lang="id-ID" b="1" u="sng" dirty="0" smtClean="0"/>
              <a:t>MUCOPURULENT</a:t>
            </a:r>
          </a:p>
          <a:p>
            <a:pPr>
              <a:buNone/>
            </a:pPr>
            <a:endParaRPr lang="id-ID" sz="2400" b="1" u="sng" dirty="0" smtClean="0"/>
          </a:p>
          <a:p>
            <a:r>
              <a:rPr lang="id-ID" sz="2400" dirty="0" smtClean="0"/>
              <a:t>Viral </a:t>
            </a:r>
          </a:p>
          <a:p>
            <a:pPr>
              <a:buNone/>
            </a:pPr>
            <a:r>
              <a:rPr lang="id-ID" sz="2400" dirty="0" smtClean="0"/>
              <a:t>	-  Feline Herpes Virus</a:t>
            </a:r>
          </a:p>
          <a:p>
            <a:pPr>
              <a:buNone/>
            </a:pPr>
            <a:r>
              <a:rPr lang="id-ID" sz="2400" dirty="0" smtClean="0"/>
              <a:t>	-  Feline Calicivirus</a:t>
            </a:r>
          </a:p>
          <a:p>
            <a:r>
              <a:rPr lang="id-ID" sz="2400" dirty="0" smtClean="0"/>
              <a:t>Bacterial</a:t>
            </a:r>
          </a:p>
          <a:p>
            <a:r>
              <a:rPr lang="id-ID" sz="2400" dirty="0" smtClean="0"/>
              <a:t>Fungal</a:t>
            </a:r>
          </a:p>
          <a:p>
            <a:pPr>
              <a:buNone/>
            </a:pPr>
            <a:r>
              <a:rPr lang="id-ID" sz="2400" dirty="0" smtClean="0"/>
              <a:t>	-  Aspergillus</a:t>
            </a:r>
            <a:endParaRPr lang="id-ID" sz="2000" dirty="0" smtClean="0"/>
          </a:p>
          <a:p>
            <a:r>
              <a:rPr lang="id-ID" sz="2400" dirty="0" smtClean="0"/>
              <a:t>Nasal Prarasites</a:t>
            </a:r>
          </a:p>
          <a:p>
            <a:pPr>
              <a:buNone/>
            </a:pPr>
            <a:r>
              <a:rPr lang="id-ID" sz="2400" dirty="0" smtClean="0"/>
              <a:t>	</a:t>
            </a:r>
          </a:p>
          <a:p>
            <a:pPr>
              <a:buNone/>
            </a:pPr>
            <a:r>
              <a:rPr lang="id-ID" b="1" u="sng" dirty="0" smtClean="0"/>
              <a:t>+/- HAEMORRHAGE</a:t>
            </a:r>
          </a:p>
          <a:p>
            <a:pPr>
              <a:buNone/>
            </a:pPr>
            <a:endParaRPr lang="id-ID" sz="2400" b="1" u="sng" dirty="0" smtClean="0"/>
          </a:p>
          <a:p>
            <a:r>
              <a:rPr lang="id-ID" sz="2400" dirty="0" smtClean="0"/>
              <a:t>Foreign Body</a:t>
            </a:r>
          </a:p>
          <a:p>
            <a:pPr>
              <a:buNone/>
            </a:pPr>
            <a:r>
              <a:rPr lang="id-ID" sz="2400" dirty="0" smtClean="0"/>
              <a:t>	-  Grass Awns</a:t>
            </a:r>
          </a:p>
          <a:p>
            <a:r>
              <a:rPr lang="id-ID" sz="2400" dirty="0" smtClean="0"/>
              <a:t>Nasopharyngeal polyps</a:t>
            </a:r>
          </a:p>
          <a:p>
            <a:pPr>
              <a:buNone/>
            </a:pPr>
            <a:r>
              <a:rPr lang="id-ID" sz="2400" dirty="0" smtClean="0"/>
              <a:t>	(cats)</a:t>
            </a:r>
          </a:p>
          <a:p>
            <a:pPr>
              <a:buNone/>
            </a:pPr>
            <a:r>
              <a:rPr lang="id-ID" sz="2400" dirty="0" smtClean="0"/>
              <a:t>	</a:t>
            </a:r>
          </a:p>
          <a:p>
            <a:pPr>
              <a:buNone/>
            </a:pPr>
            <a:endParaRPr lang="id-ID" sz="2400" b="1" u="sng" dirty="0"/>
          </a:p>
        </p:txBody>
      </p:sp>
    </p:spTree>
    <p:extLst>
      <p:ext uri="{BB962C8B-B14F-4D97-AF65-F5344CB8AC3E}">
        <p14:creationId xmlns:p14="http://schemas.microsoft.com/office/powerpoint/2010/main" val="34096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05800" cy="11049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Bronchial Culture &amp; Biopsies</a:t>
            </a:r>
          </a:p>
        </p:txBody>
      </p:sp>
      <p:pic>
        <p:nvPicPr>
          <p:cNvPr id="262148" name="Picture 2052" descr="resp-102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17804" t="44011" b="-2014"/>
          <a:stretch>
            <a:fillRect/>
          </a:stretch>
        </p:blipFill>
        <p:spPr bwMode="auto">
          <a:xfrm>
            <a:off x="7086600" y="1600200"/>
            <a:ext cx="1758950" cy="1905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2149" name="Picture 2053" descr="resp-103"/>
          <p:cNvPicPr>
            <a:picLocks noChangeAspect="1" noChangeArrowheads="1"/>
          </p:cNvPicPr>
          <p:nvPr/>
        </p:nvPicPr>
        <p:blipFill>
          <a:blip r:embed="rId4" cstate="print">
            <a:lum bright="36000" contrast="36000"/>
          </a:blip>
          <a:srcRect b="22292"/>
          <a:stretch>
            <a:fillRect/>
          </a:stretch>
        </p:blipFill>
        <p:spPr bwMode="auto">
          <a:xfrm>
            <a:off x="5105400" y="1600200"/>
            <a:ext cx="1905000" cy="1828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2150" name="Picture 2054" descr="resp-104"/>
          <p:cNvPicPr>
            <a:picLocks noChangeAspect="1" noChangeArrowheads="1"/>
          </p:cNvPicPr>
          <p:nvPr/>
        </p:nvPicPr>
        <p:blipFill>
          <a:blip r:embed="rId5" cstate="print">
            <a:lum contrast="24000"/>
          </a:blip>
          <a:srcRect l="21153"/>
          <a:stretch>
            <a:fillRect/>
          </a:stretch>
        </p:blipFill>
        <p:spPr bwMode="auto">
          <a:xfrm>
            <a:off x="914400" y="3733800"/>
            <a:ext cx="3581400" cy="2855913"/>
          </a:xfrm>
          <a:prstGeom prst="rect">
            <a:avLst/>
          </a:prstGeom>
          <a:noFill/>
          <a:ln w="9525">
            <a:solidFill>
              <a:srgbClr val="FC0128"/>
            </a:solidFill>
            <a:miter lim="800000"/>
            <a:headEnd/>
            <a:tailEnd/>
          </a:ln>
        </p:spPr>
      </p:pic>
      <p:pic>
        <p:nvPicPr>
          <p:cNvPr id="262151" name="Picture 2055" descr="resp-106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228600" y="1617663"/>
            <a:ext cx="2743200" cy="18113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2152" name="Picture 2056" descr="resp-107"/>
          <p:cNvPicPr>
            <a:picLocks noChangeAspect="1" noChangeArrowheads="1"/>
          </p:cNvPicPr>
          <p:nvPr/>
        </p:nvPicPr>
        <p:blipFill>
          <a:blip r:embed="rId7" cstate="print"/>
          <a:srcRect b="14285"/>
          <a:stretch>
            <a:fillRect/>
          </a:stretch>
        </p:blipFill>
        <p:spPr bwMode="auto">
          <a:xfrm>
            <a:off x="3124200" y="1447800"/>
            <a:ext cx="1905000" cy="2133600"/>
          </a:xfrm>
          <a:prstGeom prst="rect">
            <a:avLst/>
          </a:prstGeom>
          <a:noFill/>
          <a:ln w="9525">
            <a:solidFill>
              <a:srgbClr val="FC0128"/>
            </a:solidFill>
            <a:miter lim="800000"/>
            <a:headEnd/>
            <a:tailEnd/>
          </a:ln>
        </p:spPr>
      </p:pic>
      <p:pic>
        <p:nvPicPr>
          <p:cNvPr id="262153" name="Picture 2057" descr="resp-105"/>
          <p:cNvPicPr>
            <a:picLocks noChangeAspect="1" noChangeArrowheads="1"/>
          </p:cNvPicPr>
          <p:nvPr/>
        </p:nvPicPr>
        <p:blipFill>
          <a:blip r:embed="rId8" cstate="print"/>
          <a:srcRect b="5774"/>
          <a:stretch>
            <a:fillRect/>
          </a:stretch>
        </p:blipFill>
        <p:spPr bwMode="auto">
          <a:xfrm>
            <a:off x="4648200" y="3733800"/>
            <a:ext cx="3733800" cy="2819400"/>
          </a:xfrm>
          <a:prstGeom prst="rect">
            <a:avLst/>
          </a:prstGeom>
          <a:noFill/>
          <a:ln w="9525">
            <a:solidFill>
              <a:srgbClr val="FC012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794000"/>
            <a:ext cx="7997825" cy="2530475"/>
          </a:xfr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67000"/>
              </a:spcAft>
              <a:buFont typeface="Wingdings"/>
              <a:buNone/>
              <a:defRPr/>
            </a:pPr>
            <a:r>
              <a:rPr lang="en-US" sz="6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DISEASES OF</a:t>
            </a:r>
            <a:br>
              <a:rPr lang="en-US" sz="6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LUNGS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81000" y="0"/>
            <a:ext cx="86868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2436813" y="1403350"/>
            <a:ext cx="35099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342900" indent="-342900"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Clinical Signs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i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Disease</a:t>
            </a:r>
            <a:r>
              <a:rPr lang="en-US" sz="4800" b="1" i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i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Lungs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52400" y="2514600"/>
            <a:ext cx="4549775" cy="243840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  <a:endParaRPr lang="en-US" sz="2400" b="1" u="sng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0664" lvl="1" fontAlgn="auto">
              <a:spcAft>
                <a:spcPts val="0"/>
              </a:spcAft>
              <a:buFontTx/>
              <a:buNone/>
              <a:defRPr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</a:t>
            </a:r>
            <a:r>
              <a:rPr lang="en-US" sz="2400" b="1" i="1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</a:t>
            </a: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--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pulmonary edema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0664" lvl="1" fontAlgn="auto">
              <a:spcAft>
                <a:spcPts val="0"/>
              </a:spcAft>
              <a:buFontTx/>
              <a:buNone/>
              <a:defRPr/>
            </a:pPr>
            <a:r>
              <a:rPr lang="en-US" sz="2400" b="1">
                <a:solidFill>
                  <a:srgbClr val="D931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  <a:r>
              <a:rPr lang="en-US" sz="2400" b="1" i="1">
                <a:solidFill>
                  <a:srgbClr val="D931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1" u="sng">
                <a:solidFill>
                  <a:srgbClr val="D931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harsh</a:t>
            </a:r>
            <a:r>
              <a:rPr lang="en-US" sz="2400" b="1" i="1">
                <a:solidFill>
                  <a:srgbClr val="D931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marL="996696" lvl="2" fontAlgn="auto">
              <a:spcAft>
                <a:spcPts val="0"/>
              </a:spcAft>
              <a:buFontTx/>
              <a:buNone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Airway involvement</a:t>
            </a:r>
            <a:endParaRPr lang="en-US" sz="2000" b="1"/>
          </a:p>
          <a:p>
            <a:pPr marL="996696" lvl="2" fontAlgn="auto">
              <a:spcAft>
                <a:spcPts val="0"/>
              </a:spcAft>
              <a:buFontTx/>
              <a:buNone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Interstitial involvement</a:t>
            </a:r>
          </a:p>
        </p:txBody>
      </p:sp>
      <p:sp>
        <p:nvSpPr>
          <p:cNvPr id="116743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4114800" y="2590800"/>
            <a:ext cx="4953000" cy="2667000"/>
          </a:xfrm>
        </p:spPr>
        <p:txBody>
          <a:bodyPr>
            <a:normAutofit lnSpcReduction="10000"/>
          </a:bodyPr>
          <a:lstStyle/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</a:t>
            </a:r>
            <a:r>
              <a:rPr lang="en-US" sz="24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Dyspnea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(variable) :</a:t>
            </a: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2400" b="1" i="1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Obstructive</a:t>
            </a:r>
            <a:r>
              <a:rPr lang="en-US" sz="24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pattern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     Inspiratory </a:t>
            </a:r>
            <a:r>
              <a:rPr lang="en-US" sz="2000" b="1"/>
              <a:t>= “stiff lungs”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     Expiratory</a:t>
            </a:r>
            <a:r>
              <a:rPr lang="en-US" sz="2000" b="1"/>
              <a:t> = compressed 				 airways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b="1" i="1" u="sng">
                <a:solidFill>
                  <a:srgbClr val="D931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Restrictive</a:t>
            </a:r>
            <a:r>
              <a:rPr lang="en-US" sz="2400" b="1">
                <a:solidFill>
                  <a:srgbClr val="D931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pattern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--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rapid 	      &amp; shallow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282575" y="5181600"/>
            <a:ext cx="3832225" cy="1219200"/>
          </a:xfrm>
        </p:spPr>
        <p:txBody>
          <a:bodyPr>
            <a:normAutofit lnSpcReduction="10000"/>
          </a:bodyPr>
          <a:lstStyle/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Fever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chemeClr val="tx2"/>
                </a:solidFill>
              </a:rPr>
              <a:t>:</a:t>
            </a:r>
            <a:endParaRPr lang="en-US" sz="2000"/>
          </a:p>
          <a:p>
            <a:pPr marL="740664" lvl="1" fontAlgn="auto">
              <a:spcAft>
                <a:spcPts val="0"/>
              </a:spcAft>
              <a:buFontTx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Inflammatory disease</a:t>
            </a:r>
          </a:p>
          <a:p>
            <a:pPr marL="740664" lvl="1" fontAlgn="auto">
              <a:spcAft>
                <a:spcPts val="0"/>
              </a:spcAft>
              <a:buFontTx/>
              <a:buNone/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	Systemic disease</a:t>
            </a: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4598988" y="5319713"/>
            <a:ext cx="36036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4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Exercise intolerance</a:t>
            </a: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1906588" y="2043113"/>
            <a:ext cx="43402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Most Common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16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6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6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6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6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0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build="p" bldLvl="3" autoUpdateAnimBg="0"/>
      <p:bldP spid="116743" grpId="0" build="p" bldLvl="3" autoUpdateAnimBg="0"/>
      <p:bldP spid="116742" grpId="0" build="p" bldLvl="2" autoUpdateAnimBg="0"/>
      <p:bldP spid="116744" grpId="0" autoUpdateAnimBg="0"/>
      <p:bldP spid="11674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1144588" y="1403350"/>
            <a:ext cx="6778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>
              <a:defRPr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Clinical Signs 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(Cont)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15400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i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Disease</a:t>
            </a:r>
            <a:r>
              <a:rPr lang="en-US" sz="4800" b="1" i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i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Lungs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idx="1"/>
          </p:nvPr>
        </p:nvSpPr>
        <p:spPr>
          <a:xfrm>
            <a:off x="990600" y="2743200"/>
            <a:ext cx="7727950" cy="342900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Clr>
                <a:schemeClr val="hlink"/>
              </a:buClr>
              <a:buFont typeface="Monotype Sorts" pitchFamily="2" charset="2"/>
              <a:buChar char="l"/>
              <a:defRPr/>
            </a:pPr>
            <a:r>
              <a:rPr lang="en-US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 Be Present :</a:t>
            </a: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 b="1">
                <a:solidFill>
                  <a:schemeClr val="tx2"/>
                </a:solidFill>
              </a:rPr>
              <a:t>Cyanosis</a:t>
            </a:r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 sz="3200" b="1">
                <a:solidFill>
                  <a:schemeClr val="tx2"/>
                </a:solidFill>
              </a:rPr>
              <a:t>Pale membranes</a:t>
            </a:r>
          </a:p>
          <a:p>
            <a:pPr marL="740664" lvl="1" fontAlgn="auto">
              <a:spcAft>
                <a:spcPts val="0"/>
              </a:spcAft>
              <a:buClr>
                <a:schemeClr val="tx2"/>
              </a:buClr>
              <a:buSzPct val="75000"/>
              <a:buFont typeface="Wingdings"/>
              <a:buChar char=""/>
              <a:defRPr/>
            </a:pPr>
            <a:r>
              <a:rPr lang="en-US" b="1">
                <a:solidFill>
                  <a:schemeClr val="tx2"/>
                </a:solidFill>
              </a:rPr>
              <a:t>Anorexia &amp; weight loss</a:t>
            </a:r>
          </a:p>
          <a:p>
            <a:pPr marL="740664" lvl="1" fontAlgn="auto">
              <a:spcAft>
                <a:spcPts val="0"/>
              </a:spcAft>
              <a:buClr>
                <a:schemeClr val="tx2"/>
              </a:buClr>
              <a:buSzPct val="75000"/>
              <a:buFont typeface="Wingdings"/>
              <a:buChar char=""/>
              <a:defRPr/>
            </a:pPr>
            <a:r>
              <a:rPr lang="en-US" b="1">
                <a:solidFill>
                  <a:schemeClr val="tx2"/>
                </a:solidFill>
              </a:rPr>
              <a:t>Open mouth breathing</a:t>
            </a:r>
          </a:p>
          <a:p>
            <a:pPr marL="740664" lvl="1" fontAlgn="auto">
              <a:spcAft>
                <a:spcPts val="0"/>
              </a:spcAft>
              <a:buClr>
                <a:schemeClr val="tx2"/>
              </a:buClr>
              <a:buSzPct val="75000"/>
              <a:buFont typeface="Wingdings"/>
              <a:buChar char=""/>
              <a:defRPr/>
            </a:pPr>
            <a:r>
              <a:rPr lang="en-US" b="1">
                <a:solidFill>
                  <a:schemeClr val="tx2"/>
                </a:solidFill>
              </a:rPr>
              <a:t>Halitosis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build="p" bldLvl="3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530225" y="419100"/>
            <a:ext cx="77724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 Data Base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228600" y="2438400"/>
            <a:ext cx="4724400" cy="388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examination :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Thoracic auscultation </a:t>
            </a:r>
            <a:r>
              <a:rPr lang="en-US" sz="2400" b="1">
                <a:solidFill>
                  <a:schemeClr val="tx2"/>
                </a:solidFill>
              </a:rPr>
              <a:t>: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Lung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sounds ;</a:t>
            </a:r>
            <a:endParaRPr lang="en-US" sz="2000" b="1"/>
          </a:p>
          <a:p>
            <a:pPr marL="1143000" lvl="2" indent="-228600" algn="l">
              <a:spcBef>
                <a:spcPct val="20000"/>
              </a:spcBef>
              <a:defRPr/>
            </a:pPr>
            <a:r>
              <a:rPr lang="en-US" sz="2000" b="1"/>
              <a:t>     </a:t>
            </a:r>
            <a:r>
              <a:rPr lang="en-US" sz="2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</a:t>
            </a:r>
          </a:p>
          <a:p>
            <a:pPr marL="1143000" lvl="2" indent="-228600" algn="l">
              <a:spcBef>
                <a:spcPct val="2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	      Decreased -- </a:t>
            </a: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emphysema</a:t>
            </a:r>
          </a:p>
          <a:p>
            <a:pPr marL="1143000" lvl="2" indent="-228600" algn="l">
              <a:spcBef>
                <a:spcPct val="2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	      Increased -- congestion</a:t>
            </a:r>
          </a:p>
          <a:p>
            <a:pPr marL="1143000" lvl="2" indent="-228600" algn="l">
              <a:spcBef>
                <a:spcPct val="2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Abnormal</a:t>
            </a:r>
            <a:endParaRPr lang="en-US" sz="2000" b="1">
              <a:solidFill>
                <a:schemeClr val="accent2"/>
              </a:solidFill>
            </a:endParaRPr>
          </a:p>
          <a:p>
            <a:pPr marL="1143000" lvl="2" indent="-228600" algn="l">
              <a:spcBef>
                <a:spcPct val="20000"/>
              </a:spcBef>
              <a:defRPr/>
            </a:pPr>
            <a:r>
              <a:rPr lang="en-US" sz="2000" b="1"/>
              <a:t>		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Inspiration -- crackles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Heart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murmurs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Organomegally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949825" y="1981200"/>
            <a:ext cx="4041775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/>
              <a:t> </a:t>
            </a: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Pathology :</a:t>
            </a:r>
            <a:endParaRPr lang="en-US" sz="2800" b="1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CBC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-- </a:t>
            </a:r>
            <a:r>
              <a:rPr lang="en-US" sz="2000" b="1"/>
              <a:t>i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nflammation :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/>
              <a:t>Infectious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»"/>
              <a:defRPr/>
            </a:pPr>
            <a:r>
              <a:rPr lang="en-US" sz="2000" b="1"/>
              <a:t>Hypersensitivity</a:t>
            </a:r>
            <a:endParaRPr lang="en-US" sz="2400" b="1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Serum chemistries </a:t>
            </a:r>
            <a:r>
              <a:rPr lang="en-US" sz="2400" b="1">
                <a:solidFill>
                  <a:schemeClr val="tx2"/>
                </a:solidFill>
              </a:rPr>
              <a:t>-- </a:t>
            </a:r>
            <a:r>
              <a:rPr lang="en-US" sz="2000" b="1"/>
              <a:t>substantiate systemic disease</a:t>
            </a:r>
            <a:endParaRPr lang="en-US" sz="2400" b="1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Blood Gases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Serology -- </a:t>
            </a:r>
            <a:r>
              <a:rPr lang="en-US" sz="2000" b="1"/>
              <a:t>Heartworm,</a:t>
            </a:r>
          </a:p>
          <a:p>
            <a:pPr marL="1143000" lvl="2" indent="-228600" algn="l">
              <a:spcBef>
                <a:spcPct val="20000"/>
              </a:spcBef>
              <a:defRPr/>
            </a:pPr>
            <a:r>
              <a:rPr lang="en-US" sz="2000" b="1"/>
              <a:t>	viral &amp; rickettsial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>
                <a:solidFill>
                  <a:schemeClr val="tx2"/>
                </a:solidFill>
              </a:rPr>
              <a:t>Parasitology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836613" y="1371600"/>
            <a:ext cx="78454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Disease of the Lungs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77788" y="1997075"/>
            <a:ext cx="2130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/>
              <a:t> </a:t>
            </a: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bldLvl="3" autoUpdateAnimBg="0"/>
      <p:bldP spid="120836" grpId="0" build="p" bldLvl="3" autoUpdateAnimBg="0"/>
      <p:bldP spid="120838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>
                <a:solidFill>
                  <a:schemeClr val="tx2">
                    <a:satMod val="200000"/>
                  </a:schemeClr>
                </a:solidFill>
              </a:rPr>
              <a:t>Blood Gases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458200" cy="4495800"/>
          </a:xfrm>
        </p:spPr>
        <p:txBody>
          <a:bodyPr>
            <a:normAutofit fontScale="92500"/>
          </a:bodyPr>
          <a:lstStyle/>
          <a:p>
            <a:pPr marL="411480" algn="ctr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/>
              <a:t>Arterial (Respiratory Function)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>
                <a:solidFill>
                  <a:schemeClr val="hlink"/>
                </a:solidFill>
              </a:rPr>
              <a:t>		</a:t>
            </a:r>
            <a:r>
              <a:rPr lang="en-US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Value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n-US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Mean</a:t>
            </a: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Range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pH					7.40		7.37-7.42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PaO</a:t>
            </a:r>
            <a:r>
              <a:rPr lang="en-US" sz="28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(mm Hg)			100		80 -100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PaCO</a:t>
            </a:r>
            <a:r>
              <a:rPr lang="en-US" sz="28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(mm Hg)			  40		35 - 45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[HCO</a:t>
            </a:r>
            <a:r>
              <a:rPr lang="en-US" sz="28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] (mEq/L)			  24		22 - 26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content (ml/dl)		  20		18 - 22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saturation (%)		  95		93 - 98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4859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Procedures</a:t>
            </a:r>
            <a:br>
              <a:rPr lang="en-US" sz="5400" b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(Non- invasive -- </a:t>
            </a:r>
            <a:r>
              <a:rPr lang="en-US" sz="3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Lung Disease</a:t>
            </a:r>
            <a:r>
              <a:rPr 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27950" cy="3276600"/>
          </a:xfrm>
        </p:spPr>
        <p:txBody>
          <a:bodyPr>
            <a:normAutofit/>
          </a:bodyPr>
          <a:lstStyle/>
          <a:p>
            <a:pPr marL="411480" fontAlgn="auto">
              <a:spcBef>
                <a:spcPct val="0"/>
              </a:spcBef>
              <a:spcAft>
                <a:spcPts val="0"/>
              </a:spcAft>
              <a:buClr>
                <a:schemeClr val="hlink"/>
              </a:buClr>
              <a:buFont typeface="Monotype Sorts" pitchFamily="2" charset="2"/>
              <a:buChar char="l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Radiography :</a:t>
            </a:r>
          </a:p>
          <a:p>
            <a:pPr marL="740664" lvl="1" fontAlgn="auto">
              <a:spcBef>
                <a:spcPct val="0"/>
              </a:spcBef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Usually essential </a:t>
            </a:r>
            <a:r>
              <a:rPr lang="en-US" b="1">
                <a:solidFill>
                  <a:srgbClr val="FFFF00"/>
                </a:solidFill>
              </a:rPr>
              <a:t>-- </a:t>
            </a:r>
            <a:r>
              <a:rPr lang="en-US" b="1">
                <a:solidFill>
                  <a:srgbClr val="D931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Stabilize patient    		first </a:t>
            </a: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/>
          </a:p>
          <a:p>
            <a:pPr marL="740664" lvl="1" fontAlgn="auto">
              <a:spcBef>
                <a:spcPct val="0"/>
              </a:spcBef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/>
              <a:t>	</a:t>
            </a:r>
            <a:r>
              <a:rPr lang="en-US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Unanesthetised</a:t>
            </a:r>
            <a:r>
              <a:rPr lang="en-US" b="1">
                <a:solidFill>
                  <a:srgbClr val="FFFF00"/>
                </a:solidFill>
              </a:rPr>
              <a:t> patient -- </a:t>
            </a:r>
            <a:r>
              <a:rPr lang="en-US"/>
              <a:t>right +/- left 			lateral &amp; VD thoracic views</a:t>
            </a:r>
          </a:p>
          <a:p>
            <a:pPr marL="740664" lvl="1" fontAlgn="auto">
              <a:spcBef>
                <a:spcPct val="0"/>
              </a:spcBef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Follow up radiographs !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/>
              <a:t>			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750888" y="5181600"/>
            <a:ext cx="8012112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3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Electrocardiogram?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bldLvl="3" autoUpdateAnimBg="0"/>
      <p:bldP spid="12288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Radiography</a:t>
            </a: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64195" name="Picture 3" descr="resp-109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11429" r="5714"/>
          <a:stretch>
            <a:fillRect/>
          </a:stretch>
        </p:blipFill>
        <p:spPr bwMode="auto">
          <a:xfrm>
            <a:off x="457200" y="1447800"/>
            <a:ext cx="2895600" cy="228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4196" name="Picture 4" descr="resp-110"/>
          <p:cNvPicPr>
            <a:picLocks noChangeAspect="1" noChangeArrowheads="1"/>
          </p:cNvPicPr>
          <p:nvPr/>
        </p:nvPicPr>
        <p:blipFill>
          <a:blip r:embed="rId4" cstate="print"/>
          <a:srcRect l="12903" r="6451"/>
          <a:stretch>
            <a:fillRect/>
          </a:stretch>
        </p:blipFill>
        <p:spPr bwMode="auto">
          <a:xfrm>
            <a:off x="3581400" y="1447800"/>
            <a:ext cx="2743200" cy="228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4197" name="Picture 5" descr="resp-111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</a:blip>
          <a:srcRect t="8571" b="8571"/>
          <a:stretch>
            <a:fillRect/>
          </a:stretch>
        </p:blipFill>
        <p:spPr bwMode="auto">
          <a:xfrm>
            <a:off x="6629400" y="1447800"/>
            <a:ext cx="2133600" cy="2590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4198" name="Picture 6" descr="resp-112"/>
          <p:cNvPicPr>
            <a:picLocks noChangeAspect="1" noChangeArrowheads="1"/>
          </p:cNvPicPr>
          <p:nvPr/>
        </p:nvPicPr>
        <p:blipFill>
          <a:blip r:embed="rId6" cstate="print">
            <a:lum bright="6000" contrast="24000"/>
          </a:blip>
          <a:srcRect r="9940"/>
          <a:stretch>
            <a:fillRect/>
          </a:stretch>
        </p:blipFill>
        <p:spPr bwMode="auto">
          <a:xfrm>
            <a:off x="457200" y="4267200"/>
            <a:ext cx="2819400" cy="2133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4199" name="Picture 7" descr="resp-113"/>
          <p:cNvPicPr>
            <a:picLocks noChangeAspect="1" noChangeArrowheads="1"/>
          </p:cNvPicPr>
          <p:nvPr/>
        </p:nvPicPr>
        <p:blipFill>
          <a:blip r:embed="rId7" cstate="print">
            <a:lum bright="6000" contrast="24000"/>
          </a:blip>
          <a:srcRect b="11429"/>
          <a:stretch>
            <a:fillRect/>
          </a:stretch>
        </p:blipFill>
        <p:spPr bwMode="auto">
          <a:xfrm>
            <a:off x="6629400" y="4191000"/>
            <a:ext cx="2133600" cy="2514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457200" y="15240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Right Lateral</a:t>
            </a:r>
            <a:endParaRPr lang="en-US" sz="2000" b="1"/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3581400" y="15240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Left Lateral</a:t>
            </a:r>
            <a:endParaRPr lang="en-US" sz="2000" b="1"/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6629400" y="3657600"/>
            <a:ext cx="2133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Ventral-Dorsal</a:t>
            </a:r>
            <a:endParaRPr lang="en-US" sz="2000" b="1"/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6629400" y="1524000"/>
            <a:ext cx="457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6705600" y="6324600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Dorsal-Ventral</a:t>
            </a:r>
            <a:endParaRPr lang="en-US" sz="2000" b="1"/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6629400" y="4343400"/>
            <a:ext cx="457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264206" name="Text Box 14"/>
          <p:cNvSpPr txBox="1">
            <a:spLocks noChangeArrowheads="1"/>
          </p:cNvSpPr>
          <p:nvPr/>
        </p:nvSpPr>
        <p:spPr bwMode="auto">
          <a:xfrm>
            <a:off x="533400" y="43434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Right Lateral</a:t>
            </a:r>
            <a:endParaRPr lang="en-US" sz="2000" b="1"/>
          </a:p>
        </p:txBody>
      </p:sp>
      <p:sp>
        <p:nvSpPr>
          <p:cNvPr id="264207" name="Text Box 15"/>
          <p:cNvSpPr txBox="1">
            <a:spLocks noChangeArrowheads="1"/>
          </p:cNvSpPr>
          <p:nvPr/>
        </p:nvSpPr>
        <p:spPr bwMode="auto">
          <a:xfrm>
            <a:off x="3276600" y="4267200"/>
            <a:ext cx="3505200" cy="176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b="1"/>
              <a:t>Pulmonary Mass</a:t>
            </a:r>
          </a:p>
          <a:p>
            <a:pPr algn="l">
              <a:spcBef>
                <a:spcPct val="50000"/>
              </a:spcBef>
            </a:pPr>
            <a:endParaRPr lang="en-US" sz="2200" b="1"/>
          </a:p>
          <a:p>
            <a:pPr algn="l">
              <a:spcBef>
                <a:spcPct val="50000"/>
              </a:spcBef>
            </a:pPr>
            <a:r>
              <a:rPr lang="en-US" sz="2200" b="1"/>
              <a:t>Interstitial &amp; Aleveolar Pneumonia (</a:t>
            </a:r>
            <a:r>
              <a:rPr lang="en-US" sz="1600" b="1"/>
              <a:t>Histoplasmosis)</a:t>
            </a:r>
            <a:endParaRPr lang="en-US" sz="2200" b="1"/>
          </a:p>
        </p:txBody>
      </p:sp>
      <p:sp>
        <p:nvSpPr>
          <p:cNvPr id="264208" name="Line 16"/>
          <p:cNvSpPr>
            <a:spLocks noChangeShapeType="1"/>
          </p:cNvSpPr>
          <p:nvPr/>
        </p:nvSpPr>
        <p:spPr bwMode="auto">
          <a:xfrm flipV="1">
            <a:off x="5486400" y="3048000"/>
            <a:ext cx="2590800" cy="12192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64209" name="Line 17"/>
          <p:cNvSpPr>
            <a:spLocks noChangeShapeType="1"/>
          </p:cNvSpPr>
          <p:nvPr/>
        </p:nvSpPr>
        <p:spPr bwMode="auto">
          <a:xfrm flipH="1" flipV="1">
            <a:off x="5029200" y="3505200"/>
            <a:ext cx="457200" cy="7620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64210" name="Line 18"/>
          <p:cNvSpPr>
            <a:spLocks noChangeShapeType="1"/>
          </p:cNvSpPr>
          <p:nvPr/>
        </p:nvSpPr>
        <p:spPr bwMode="auto">
          <a:xfrm flipH="1" flipV="1">
            <a:off x="2057400" y="2895600"/>
            <a:ext cx="3429000" cy="13716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64211" name="Line 19"/>
          <p:cNvSpPr>
            <a:spLocks noChangeShapeType="1"/>
          </p:cNvSpPr>
          <p:nvPr/>
        </p:nvSpPr>
        <p:spPr bwMode="auto">
          <a:xfrm flipH="1" flipV="1">
            <a:off x="2438400" y="4876800"/>
            <a:ext cx="914400" cy="6096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64212" name="Line 20"/>
          <p:cNvSpPr>
            <a:spLocks noChangeShapeType="1"/>
          </p:cNvSpPr>
          <p:nvPr/>
        </p:nvSpPr>
        <p:spPr bwMode="auto">
          <a:xfrm flipV="1">
            <a:off x="6324600" y="5105400"/>
            <a:ext cx="1066800" cy="4572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0" grpId="0" autoUpdateAnimBg="0"/>
      <p:bldP spid="264201" grpId="0" autoUpdateAnimBg="0"/>
      <p:bldP spid="264202" grpId="0" autoUpdateAnimBg="0"/>
      <p:bldP spid="264203" grpId="0" autoUpdateAnimBg="0"/>
      <p:bldP spid="264204" grpId="0" autoUpdateAnimBg="0"/>
      <p:bldP spid="264205" grpId="0" autoUpdateAnimBg="0"/>
      <p:bldP spid="264206" grpId="0" autoUpdateAnimBg="0"/>
      <p:bldP spid="264207" grpId="0" autoUpdateAnimBg="0"/>
      <p:bldP spid="264208" grpId="0" animBg="1"/>
      <p:bldP spid="264209" grpId="0" animBg="1"/>
      <p:bldP spid="264210" grpId="0" animBg="1"/>
      <p:bldP spid="264211" grpId="0" animBg="1"/>
      <p:bldP spid="2642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81000" y="152400"/>
            <a:ext cx="81534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Procedures</a:t>
            </a:r>
            <a:b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(Invasive Procedures-- </a:t>
            </a: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Lung Disease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612775" y="2994025"/>
            <a:ext cx="8226425" cy="2111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algn="l">
              <a:buClr>
                <a:schemeClr val="hlink"/>
              </a:buClr>
              <a:buSzPct val="70000"/>
              <a:buFont typeface="Monotype Sorts" pitchFamily="2" charset="2"/>
              <a:buChar char="l"/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Endoscopy</a:t>
            </a:r>
            <a:r>
              <a:rPr lang="en-US" sz="2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2600" b="1">
                <a:effectLst>
                  <a:outerShdw blurRad="38100" dist="38100" dir="2700000" algn="tl">
                    <a:srgbClr val="000000"/>
                  </a:outerShdw>
                </a:effectLst>
              </a:rPr>
              <a:t>Bronchoscopy</a:t>
            </a:r>
            <a:r>
              <a:rPr lang="en-US" sz="2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:</a:t>
            </a:r>
          </a:p>
          <a:p>
            <a:pPr marL="742950" lvl="1" indent="-285750" algn="l"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Use </a:t>
            </a:r>
            <a:r>
              <a:rPr lang="en-US" sz="24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flexible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scope -- Less value unless some    		airway involvement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Bronchial Alveolar Lavage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-- Best when there is 		extension of airway disease into alveoli</a:t>
            </a: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611188" y="5029200"/>
            <a:ext cx="8226425" cy="881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algn="l">
              <a:buClr>
                <a:schemeClr val="hlink"/>
              </a:buClr>
              <a:buSzPct val="70000"/>
              <a:buFont typeface="Monotype Sorts" pitchFamily="2" charset="2"/>
              <a:buChar char="l"/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Pulmonary Aspirate </a:t>
            </a:r>
          </a:p>
          <a:p>
            <a:pPr marL="342900" indent="-342900" algn="l"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General anesthesia - 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Stabilize patient first 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611188" y="5791200"/>
            <a:ext cx="7845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Thoracotomy --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last resort; place chest drain</a:t>
            </a: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609600" y="1676400"/>
            <a:ext cx="8001000" cy="139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Transtracheal Wash: 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Little value unless some airway involvement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Minimal risk (sedation)</a:t>
            </a:r>
            <a:endParaRPr lang="en-US" sz="2800" b="1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build="p" bldLvl="2" autoUpdateAnimBg="0"/>
      <p:bldP spid="124933" grpId="0" build="p" autoUpdateAnimBg="0"/>
      <p:bldP spid="124934" grpId="0" autoUpdateAnimBg="0"/>
      <p:bldP spid="12493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Pulmonary Aspirate</a:t>
            </a:r>
          </a:p>
        </p:txBody>
      </p:sp>
      <p:pic>
        <p:nvPicPr>
          <p:cNvPr id="263171" name="Picture 3" descr="resp-114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 l="12122" t="13792" r="18182" b="24138"/>
          <a:stretch>
            <a:fillRect/>
          </a:stretch>
        </p:blipFill>
        <p:spPr bwMode="auto">
          <a:xfrm>
            <a:off x="457200" y="1524000"/>
            <a:ext cx="2590800" cy="2209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3172" name="Picture 4" descr="resp-115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3276600" y="1524000"/>
            <a:ext cx="2590800" cy="2209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3173" name="Picture 5" descr="resp-116"/>
          <p:cNvPicPr>
            <a:picLocks noChangeAspect="1" noChangeArrowheads="1"/>
          </p:cNvPicPr>
          <p:nvPr/>
        </p:nvPicPr>
        <p:blipFill>
          <a:blip r:embed="rId5" cstate="print">
            <a:lum bright="-12000"/>
          </a:blip>
          <a:srcRect/>
          <a:stretch>
            <a:fillRect/>
          </a:stretch>
        </p:blipFill>
        <p:spPr bwMode="auto">
          <a:xfrm>
            <a:off x="6096000" y="1524000"/>
            <a:ext cx="2438400" cy="2209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3174" name="Picture 6" descr="resp-117"/>
          <p:cNvPicPr>
            <a:picLocks noChangeAspect="1" noChangeArrowheads="1"/>
          </p:cNvPicPr>
          <p:nvPr/>
        </p:nvPicPr>
        <p:blipFill>
          <a:blip r:embed="rId6" cstate="print"/>
          <a:srcRect l="28206" b="-2"/>
          <a:stretch>
            <a:fillRect/>
          </a:stretch>
        </p:blipFill>
        <p:spPr bwMode="auto">
          <a:xfrm>
            <a:off x="1752600" y="3946525"/>
            <a:ext cx="2895600" cy="26066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3175" name="Picture 7" descr="resp-118"/>
          <p:cNvPicPr>
            <a:picLocks noChangeAspect="1" noChangeArrowheads="1"/>
          </p:cNvPicPr>
          <p:nvPr/>
        </p:nvPicPr>
        <p:blipFill>
          <a:blip r:embed="rId7" cstate="print">
            <a:lum bright="12000"/>
          </a:blip>
          <a:srcRect/>
          <a:stretch>
            <a:fillRect/>
          </a:stretch>
        </p:blipFill>
        <p:spPr bwMode="auto">
          <a:xfrm>
            <a:off x="5105400" y="3962400"/>
            <a:ext cx="2971800" cy="2590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813"/>
            <a:ext cx="9144000" cy="7032625"/>
          </a:xfrm>
        </p:spPr>
      </p:pic>
    </p:spTree>
    <p:extLst>
      <p:ext uri="{BB962C8B-B14F-4D97-AF65-F5344CB8AC3E}">
        <p14:creationId xmlns:p14="http://schemas.microsoft.com/office/powerpoint/2010/main" val="24839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7788" y="2184400"/>
            <a:ext cx="8988425" cy="3106738"/>
          </a:xfr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67000"/>
              </a:spcAft>
              <a:buFont typeface="Wingdings"/>
              <a:buNone/>
              <a:defRPr/>
            </a:pPr>
            <a:r>
              <a:rPr lang="en-US" sz="5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DISEASES OF THE</a:t>
            </a:r>
            <a:br>
              <a:rPr lang="en-US" sz="5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MEDIASTINUM, PLEURAL SPACE &amp; CHEST WALL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381000" y="609600"/>
            <a:ext cx="86868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154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i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Disease</a:t>
            </a:r>
            <a:r>
              <a:rPr lang="en-US" sz="3600" b="1" i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the Pleura &amp; Mediastinum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2743200"/>
            <a:ext cx="4495800" cy="335280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Pleural</a:t>
            </a:r>
            <a:r>
              <a:rPr lang="en-US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disease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</a:p>
          <a:p>
            <a:pPr marL="740664" lvl="1" fontAlgn="auto">
              <a:spcAft>
                <a:spcPts val="0"/>
              </a:spcAft>
              <a:buFontTx/>
              <a:buNone/>
              <a:defRPr/>
            </a:pP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Dyspnea :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0664" lvl="1" fontAlgn="auto">
              <a:spcAft>
                <a:spcPts val="0"/>
              </a:spcAft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Restrictive pattern</a:t>
            </a:r>
          </a:p>
          <a:p>
            <a:pPr marL="740664" lvl="1" fontAlgn="auto">
              <a:spcAft>
                <a:spcPts val="0"/>
              </a:spcAft>
              <a:buFontTx/>
              <a:buNone/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Orthopnea</a:t>
            </a:r>
            <a:endParaRPr lang="en-US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0664" lvl="1" fontAlgn="auto">
              <a:spcAft>
                <a:spcPts val="0"/>
              </a:spcAft>
              <a:buFontTx/>
              <a:buNone/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Changes in chest wall</a:t>
            </a:r>
          </a:p>
          <a:p>
            <a:pPr marL="740664" lvl="1" fontAlgn="auto">
              <a:spcAft>
                <a:spcPts val="0"/>
              </a:spcAft>
              <a:buFontTx/>
              <a:buNone/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Exercise intolerance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2601913" y="1447800"/>
            <a:ext cx="3178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342900" indent="-342900"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Clinical Signs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4648200" y="2743200"/>
            <a:ext cx="43434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Mediastinal disease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Dyspnea :</a:t>
            </a:r>
            <a:endParaRPr lang="en-US" sz="2800"/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2800"/>
              <a:t>	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Obstructive pattern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Tachypnea/Orthopnea</a:t>
            </a: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Dysphagia or regurgitation</a:t>
            </a: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Jugular distension</a:t>
            </a: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 latinLnBrk="1">
              <a:spcBef>
                <a:spcPct val="20000"/>
              </a:spcBef>
              <a:defRPr/>
            </a:pP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3071813" y="2073275"/>
            <a:ext cx="31146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Common: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9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9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9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9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9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9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build="p" bldLvl="2" autoUpdateAnimBg="0"/>
      <p:bldP spid="129030" grpId="0" build="p" bldLvl="2" autoUpdateAnimBg="0"/>
      <p:bldP spid="129031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381000" y="609600"/>
            <a:ext cx="86868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154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i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Disease</a:t>
            </a:r>
            <a:r>
              <a:rPr lang="en-US" sz="3600" b="1" i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the Pleura &amp; Mediastinum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2601913" y="1447800"/>
            <a:ext cx="3178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342900" indent="-342900"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Clinical Signs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1295400" y="2133600"/>
            <a:ext cx="67818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 Be Present :</a:t>
            </a: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600" b="1">
                <a:solidFill>
                  <a:schemeClr val="tx2"/>
                </a:solidFill>
              </a:rPr>
              <a:t>Exercise intolerance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600" b="1">
                <a:solidFill>
                  <a:schemeClr val="tx2"/>
                </a:solidFill>
              </a:rPr>
              <a:t>Anorexia &amp; weight loss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600" b="1">
                <a:solidFill>
                  <a:schemeClr val="tx2"/>
                </a:solidFill>
              </a:rPr>
              <a:t>Fever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600" b="1">
                <a:solidFill>
                  <a:schemeClr val="tx2"/>
                </a:solidFill>
              </a:rPr>
              <a:t>Changes in vocalization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600" b="1">
                <a:solidFill>
                  <a:schemeClr val="tx2"/>
                </a:solidFill>
              </a:rPr>
              <a:t>Horner’s syndrome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600" b="1">
                <a:solidFill>
                  <a:schemeClr val="tx2"/>
                </a:solidFill>
              </a:rPr>
              <a:t>Thoracic wall masses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600" b="1">
                <a:solidFill>
                  <a:schemeClr val="tx2"/>
                </a:solidFill>
              </a:rPr>
              <a:t>Subcutaneous emphysema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600" b="1">
                <a:solidFill>
                  <a:schemeClr val="tx2"/>
                </a:solidFill>
              </a:rPr>
              <a:t>Cyanosis or Pale membranes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1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1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1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1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1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build="p" bldLvl="2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530225" y="304800"/>
            <a:ext cx="77724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 Data Base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149225" y="2362200"/>
            <a:ext cx="47244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examination :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Ophthalmologic exam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Palpation of abdomen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Percussion of thorax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Thoracic auscultation </a:t>
            </a:r>
            <a:r>
              <a:rPr lang="en-US" sz="2200" b="1">
                <a:solidFill>
                  <a:schemeClr val="tx2"/>
                </a:solidFill>
              </a:rPr>
              <a:t>:</a:t>
            </a:r>
            <a:endParaRPr lang="en-US" sz="2000" b="1">
              <a:solidFill>
                <a:schemeClr val="tx2"/>
              </a:solidFill>
            </a:endParaRP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Increased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heart &amp; </a:t>
            </a:r>
            <a:r>
              <a:rPr lang="en-US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decreased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	 lung sounds = </a:t>
            </a: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Effusions !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Decreased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lung and  cardiac 	 sounds = </a:t>
            </a:r>
            <a:r>
              <a:rPr lang="en-US" sz="2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Pneumothorax !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2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Heart murmurs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Intestinal sounds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4949825" y="1905000"/>
            <a:ext cx="4041775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 dirty="0"/>
              <a:t> </a:t>
            </a:r>
            <a:r>
              <a:rPr lang="en-US" sz="2800" b="1" dirty="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Pathology :</a:t>
            </a:r>
            <a:endParaRPr lang="en-US" sz="2800" b="1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CBC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-- </a:t>
            </a:r>
            <a:r>
              <a:rPr lang="en-US" sz="2000" b="1" dirty="0"/>
              <a:t>i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nflammation</a:t>
            </a:r>
            <a:endParaRPr lang="en-US" sz="2400" b="1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Serum chemistries </a:t>
            </a:r>
            <a:r>
              <a:rPr lang="en-US" sz="2400" b="1" dirty="0">
                <a:solidFill>
                  <a:schemeClr val="tx2"/>
                </a:solidFill>
              </a:rPr>
              <a:t>-- </a:t>
            </a:r>
            <a:r>
              <a:rPr lang="en-US" sz="2000" b="1" dirty="0"/>
              <a:t>substantiate systemic disease</a:t>
            </a:r>
            <a:endParaRPr lang="en-US" sz="2400" b="1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</a:rPr>
              <a:t>Endocrine -- 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hyperthyroid cats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</a:rPr>
              <a:t>Serology --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FeL</a:t>
            </a:r>
            <a:r>
              <a:rPr lang="id-ID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cats</a:t>
            </a:r>
            <a:endParaRPr lang="en-US" sz="2400" b="1" dirty="0">
              <a:solidFill>
                <a:schemeClr val="tx2"/>
              </a:solidFill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</a:rPr>
              <a:t>Blood Gases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153988" y="1295400"/>
            <a:ext cx="88360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Disease</a:t>
            </a: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of the Pleura &amp; Mediastinum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0" y="1905000"/>
            <a:ext cx="2130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/>
              <a:t> </a:t>
            </a: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History</a:t>
            </a: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4800600" y="5486400"/>
            <a:ext cx="39592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/>
              <a:t> </a:t>
            </a: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Thoracocentesis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bldLvl="2" autoUpdateAnimBg="0"/>
      <p:bldP spid="133124" grpId="0" build="p" bldLvl="2" autoUpdateAnimBg="0"/>
      <p:bldP spid="133126" grpId="0" autoUpdateAnimBg="0"/>
      <p:bldP spid="13312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Procedures</a:t>
            </a:r>
            <a:br>
              <a:rPr lang="en-US" sz="5400" b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(Non-invasive -- </a:t>
            </a:r>
            <a:r>
              <a:rPr lang="en-US" sz="28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Pleural &amp; Mediastinal Disease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3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8686800" cy="304800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Clr>
                <a:schemeClr val="hlink"/>
              </a:buClr>
              <a:buFont typeface="Monotype Sorts" pitchFamily="2" charset="2"/>
              <a:buChar char="l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Radiography :</a:t>
            </a:r>
            <a:endParaRPr lang="en-US" sz="2800" b="1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Stabilize patient first </a:t>
            </a: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! -- thoracocentesis ?</a:t>
            </a:r>
            <a:endParaRPr lang="en-US"/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/>
              <a:t>	</a:t>
            </a:r>
            <a:r>
              <a:rPr lang="en-US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Unanesthetised</a:t>
            </a:r>
            <a:r>
              <a:rPr lang="en-US" b="1">
                <a:solidFill>
                  <a:srgbClr val="FFFF00"/>
                </a:solidFill>
              </a:rPr>
              <a:t> patient </a:t>
            </a:r>
            <a:r>
              <a:rPr lang="en-US" b="1"/>
              <a:t>-- </a:t>
            </a: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compromise in 		patient positioning !</a:t>
            </a:r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 and after evacuation of thorax</a:t>
            </a:r>
            <a:endParaRPr lang="en-US" b="1">
              <a:solidFill>
                <a:srgbClr val="FFFF00"/>
              </a:solidFill>
            </a:endParaRPr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Follow up radiographs !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/>
              <a:t>			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53988" y="5410200"/>
            <a:ext cx="8836025" cy="1065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l"/>
              <a:defRPr/>
            </a:pPr>
            <a:r>
              <a:rPr lang="en-US" sz="3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Electrocardiogram</a:t>
            </a:r>
            <a:r>
              <a:rPr lang="en-US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--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murmur or muffled   	heart sounds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53988" y="4876800"/>
            <a:ext cx="88360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l"/>
              <a:defRPr/>
            </a:pPr>
            <a:r>
              <a:rPr lang="en-US" sz="3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Ultrasonogram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-- pleural effusions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bldLvl="3" autoUpdateAnimBg="0"/>
      <p:bldP spid="135172" grpId="0" autoUpdateAnimBg="0"/>
      <p:bldP spid="13517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>
                <a:solidFill>
                  <a:schemeClr val="tx2">
                    <a:satMod val="200000"/>
                  </a:schemeClr>
                </a:solidFill>
              </a:rPr>
              <a:t>Radiography</a:t>
            </a:r>
          </a:p>
        </p:txBody>
      </p:sp>
      <p:pic>
        <p:nvPicPr>
          <p:cNvPr id="266243" name="Picture 3" descr="resp-125"/>
          <p:cNvPicPr>
            <a:picLocks noChangeAspect="1" noChangeArrowheads="1"/>
          </p:cNvPicPr>
          <p:nvPr/>
        </p:nvPicPr>
        <p:blipFill>
          <a:blip r:embed="rId5" cstate="print">
            <a:lum contrast="-6000"/>
          </a:blip>
          <a:srcRect/>
          <a:stretch>
            <a:fillRect/>
          </a:stretch>
        </p:blipFill>
        <p:spPr bwMode="auto">
          <a:xfrm>
            <a:off x="4572000" y="1524000"/>
            <a:ext cx="2667000" cy="1905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6244" name="Picture 4" descr="resp-1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4413" y="1524000"/>
            <a:ext cx="1550987" cy="2362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6245" name="Picture 5" descr="resp-127"/>
          <p:cNvPicPr>
            <a:picLocks noChangeAspect="1" noChangeArrowheads="1"/>
          </p:cNvPicPr>
          <p:nvPr/>
        </p:nvPicPr>
        <p:blipFill>
          <a:blip r:embed="rId7" cstate="print">
            <a:lum contrast="-6000"/>
          </a:blip>
          <a:srcRect t="5342" r="29958" b="10303"/>
          <a:stretch>
            <a:fillRect/>
          </a:stretch>
        </p:blipFill>
        <p:spPr bwMode="auto">
          <a:xfrm>
            <a:off x="152400" y="1524000"/>
            <a:ext cx="2590800" cy="1930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6246" name="Picture 6" descr="resp-128"/>
          <p:cNvPicPr>
            <a:picLocks noChangeAspect="1" noChangeArrowheads="1"/>
          </p:cNvPicPr>
          <p:nvPr/>
        </p:nvPicPr>
        <p:blipFill>
          <a:blip r:embed="rId8" cstate="print"/>
          <a:srcRect l="14973"/>
          <a:stretch>
            <a:fillRect/>
          </a:stretch>
        </p:blipFill>
        <p:spPr bwMode="auto">
          <a:xfrm>
            <a:off x="2895600" y="1524000"/>
            <a:ext cx="1590675" cy="2362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6247" name="Picture 7" descr="resp-129"/>
          <p:cNvPicPr>
            <a:picLocks noChangeAspect="1" noChangeArrowheads="1"/>
          </p:cNvPicPr>
          <p:nvPr/>
        </p:nvPicPr>
        <p:blipFill>
          <a:blip r:embed="rId9" cstate="print">
            <a:lum bright="6000"/>
          </a:blip>
          <a:srcRect/>
          <a:stretch>
            <a:fillRect/>
          </a:stretch>
        </p:blipFill>
        <p:spPr bwMode="auto">
          <a:xfrm>
            <a:off x="1752600" y="4075113"/>
            <a:ext cx="2743200" cy="20208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6248" name="Picture 8" descr="resp-130"/>
          <p:cNvPicPr>
            <a:picLocks noChangeAspect="1" noChangeArrowheads="1"/>
          </p:cNvPicPr>
          <p:nvPr/>
        </p:nvPicPr>
        <p:blipFill>
          <a:blip r:embed="rId10" cstate="print">
            <a:lum bright="-6000" contrast="6000"/>
          </a:blip>
          <a:srcRect/>
          <a:stretch>
            <a:fillRect/>
          </a:stretch>
        </p:blipFill>
        <p:spPr bwMode="auto">
          <a:xfrm>
            <a:off x="4572000" y="4038600"/>
            <a:ext cx="1822450" cy="2590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66249" name="Text Box 9"/>
          <p:cNvSpPr txBox="1">
            <a:spLocks noChangeArrowheads="1"/>
          </p:cNvSpPr>
          <p:nvPr/>
        </p:nvSpPr>
        <p:spPr bwMode="auto">
          <a:xfrm>
            <a:off x="228600" y="3519488"/>
            <a:ext cx="2590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/>
              <a:t>Diaphragmatic Hernia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/>
        </p:nvSpPr>
        <p:spPr bwMode="auto">
          <a:xfrm>
            <a:off x="4953000" y="3519488"/>
            <a:ext cx="2133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/>
              <a:t>Pneumothorax</a:t>
            </a:r>
          </a:p>
        </p:txBody>
      </p:sp>
      <p:sp>
        <p:nvSpPr>
          <p:cNvPr id="266253" name="Text Box 13"/>
          <p:cNvSpPr txBox="1">
            <a:spLocks noChangeArrowheads="1"/>
          </p:cNvSpPr>
          <p:nvPr/>
        </p:nvSpPr>
        <p:spPr bwMode="auto">
          <a:xfrm>
            <a:off x="2286000" y="6186488"/>
            <a:ext cx="19050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/>
              <a:t>Hydrothorax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266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9" grpId="0" autoUpdateAnimBg="0"/>
      <p:bldP spid="266252" grpId="0" autoUpdateAnimBg="0"/>
      <p:bldP spid="266253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Thoracic Ultrasound</a:t>
            </a:r>
          </a:p>
        </p:txBody>
      </p:sp>
      <p:pic>
        <p:nvPicPr>
          <p:cNvPr id="133123" name="Picture 3" descr="resp-131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 l="6757" r="1352"/>
          <a:stretch>
            <a:fillRect/>
          </a:stretch>
        </p:blipFill>
        <p:spPr bwMode="auto">
          <a:xfrm>
            <a:off x="1524000" y="1481138"/>
            <a:ext cx="5867400" cy="45243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2209800" y="6019800"/>
            <a:ext cx="472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Pleural Fluid        Left Ventricle</a:t>
            </a:r>
          </a:p>
        </p:txBody>
      </p:sp>
      <p:sp>
        <p:nvSpPr>
          <p:cNvPr id="268293" name="Line 5"/>
          <p:cNvSpPr>
            <a:spLocks noChangeShapeType="1"/>
          </p:cNvSpPr>
          <p:nvPr/>
        </p:nvSpPr>
        <p:spPr bwMode="auto">
          <a:xfrm flipV="1">
            <a:off x="3810000" y="3200400"/>
            <a:ext cx="76200" cy="2895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68294" name="Line 6"/>
          <p:cNvSpPr>
            <a:spLocks noChangeShapeType="1"/>
          </p:cNvSpPr>
          <p:nvPr/>
        </p:nvSpPr>
        <p:spPr bwMode="auto">
          <a:xfrm flipV="1">
            <a:off x="3810000" y="2362200"/>
            <a:ext cx="685800" cy="3733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 flipH="1" flipV="1">
            <a:off x="2362200" y="4038600"/>
            <a:ext cx="3505200" cy="20574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68296" name="Line 8"/>
          <p:cNvSpPr>
            <a:spLocks noChangeShapeType="1"/>
          </p:cNvSpPr>
          <p:nvPr/>
        </p:nvSpPr>
        <p:spPr bwMode="auto">
          <a:xfrm flipH="1" flipV="1">
            <a:off x="5257800" y="3962400"/>
            <a:ext cx="609600" cy="21336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autoUpdateAnimBg="0"/>
      <p:bldP spid="268293" grpId="0" animBg="1"/>
      <p:bldP spid="268294" grpId="0" animBg="1"/>
      <p:bldP spid="268295" grpId="0" animBg="1"/>
      <p:bldP spid="26829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381000" y="228600"/>
            <a:ext cx="81534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Procedures</a:t>
            </a:r>
            <a:b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(Invasive -- </a:t>
            </a: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Pleural &amp; Mediastinal Disease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304800" y="3048000"/>
            <a:ext cx="83820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Minimal value :</a:t>
            </a:r>
          </a:p>
          <a:p>
            <a:pPr marL="1143000" lvl="2" indent="-228600" algn="l">
              <a:spcBef>
                <a:spcPct val="20000"/>
              </a:spcBef>
              <a:defRPr/>
            </a:pPr>
            <a:r>
              <a:rPr lang="en-US" sz="24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Transtracheal aspirate or “wash”</a:t>
            </a:r>
          </a:p>
          <a:p>
            <a:pPr marL="1143000" lvl="2" indent="-228600" algn="l">
              <a:spcBef>
                <a:spcPct val="20000"/>
              </a:spcBef>
              <a:defRPr/>
            </a:pPr>
            <a:r>
              <a:rPr lang="en-US" sz="24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Endoscopy (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Bronchoscopy</a:t>
            </a:r>
            <a:r>
              <a:rPr lang="en-US" sz="24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  <a:p>
            <a:pPr marL="1143000" lvl="2" indent="-228600" algn="l">
              <a:spcBef>
                <a:spcPct val="20000"/>
              </a:spcBef>
              <a:defRPr/>
            </a:pPr>
            <a:r>
              <a:rPr lang="en-US" sz="24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Pulmonary Aspirate 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382588" y="5730875"/>
            <a:ext cx="7845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Thoracotomy --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last resort; place chest drain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306388" y="2073275"/>
            <a:ext cx="8378825" cy="881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Thoracocentesis --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place </a:t>
            </a:r>
            <a:r>
              <a:rPr lang="en-US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chest drain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effusions 	or pneumothorax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382588" y="4968875"/>
            <a:ext cx="83788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Percutaneous biopsy --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place chest drain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bldLvl="3" autoUpdateAnimBg="0"/>
      <p:bldP spid="137220" grpId="0" autoUpdateAnimBg="0"/>
      <p:bldP spid="137221" grpId="0" build="p" autoUpdateAnimBg="0"/>
      <p:bldP spid="137222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Thoracocentesis</a:t>
            </a:r>
          </a:p>
        </p:txBody>
      </p:sp>
      <p:pic>
        <p:nvPicPr>
          <p:cNvPr id="265219" name="Picture 3" descr="resp-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14600"/>
            <a:ext cx="2452688" cy="3657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5220" name="Picture 4" descr="resp-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3124200" cy="24082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5221" name="Picture 5" descr="resp-124"/>
          <p:cNvPicPr>
            <a:picLocks noChangeAspect="1" noChangeArrowheads="1"/>
          </p:cNvPicPr>
          <p:nvPr/>
        </p:nvPicPr>
        <p:blipFill>
          <a:blip r:embed="rId5" cstate="print">
            <a:lum bright="12000" contrast="6000"/>
          </a:blip>
          <a:srcRect/>
          <a:stretch>
            <a:fillRect/>
          </a:stretch>
        </p:blipFill>
        <p:spPr bwMode="auto">
          <a:xfrm>
            <a:off x="5943600" y="1495425"/>
            <a:ext cx="2895600" cy="2314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3352800" y="6172200"/>
            <a:ext cx="2819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Serosanguinous</a:t>
            </a:r>
          </a:p>
        </p:txBody>
      </p:sp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457200" y="4038600"/>
            <a:ext cx="2667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Transudate</a:t>
            </a:r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6553200" y="39624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Exudate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5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2" grpId="0" autoUpdateAnimBg="0"/>
      <p:bldP spid="265223" grpId="0" autoUpdateAnimBg="0"/>
      <p:bldP spid="265224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Thoracotomy</a:t>
            </a:r>
          </a:p>
        </p:txBody>
      </p:sp>
      <p:pic>
        <p:nvPicPr>
          <p:cNvPr id="261123" name="Picture 3" descr="resp-1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133600"/>
            <a:ext cx="3962400" cy="3200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1124" name="Picture 4" descr="resp-1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133600"/>
            <a:ext cx="4114800" cy="3200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1143000" y="5562600"/>
            <a:ext cx="7239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Chylothorax with Fibrinous Pleuritis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26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788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R="0" algn="ctr"/>
            <a:r>
              <a:rPr lang="en-US" sz="5400" cap="none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RESPIRATORY DISEASES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573016"/>
            <a:ext cx="7772400" cy="1508125"/>
          </a:xfrm>
          <a:noFill/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sz="5400" dirty="0" smtClean="0"/>
              <a:t>Clinical Cases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696200" cy="577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"/>
            <a:ext cx="7924800" cy="9144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Cat ‘Flu (Feline Herpesvirus)</a:t>
            </a:r>
          </a:p>
        </p:txBody>
      </p:sp>
      <p:pic>
        <p:nvPicPr>
          <p:cNvPr id="328707" name="Picture 3" descr="clip_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125538"/>
            <a:ext cx="3875088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08" name="Picture 4" descr="flu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43000"/>
            <a:ext cx="31242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09" name="Picture 5" descr="c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960813"/>
            <a:ext cx="3810000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7924800" cy="9144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Cat ‘Flu (Feline Herpesvirus)</a:t>
            </a:r>
          </a:p>
        </p:txBody>
      </p:sp>
      <p:pic>
        <p:nvPicPr>
          <p:cNvPr id="329731" name="Picture 3" descr="clip_image002temp_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02063"/>
            <a:ext cx="38100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2" name="Picture 4" descr="kitt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143000"/>
            <a:ext cx="3810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3" name="Picture 5" descr="conjunctivitis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76675"/>
            <a:ext cx="36576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76200"/>
            <a:ext cx="7924800" cy="9144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Cat ‘Flu (Feline Calicivirus)</a:t>
            </a:r>
          </a:p>
        </p:txBody>
      </p:sp>
      <p:pic>
        <p:nvPicPr>
          <p:cNvPr id="330755" name="Picture 3" descr="clip_image002temp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143000"/>
            <a:ext cx="41910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6" name="Picture 4" descr="FCV_Mouth_Clinica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0" y="1143000"/>
            <a:ext cx="26606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7" name="Picture 5" descr="FCV_ulcers_nasal_sept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91000"/>
            <a:ext cx="4098925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620000" cy="838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Cat ‘Flu</a:t>
            </a:r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1143000" cy="11033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50532" name="Picture 4" descr="Feline_Respiratory_Dz_Pathogen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78486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ym typeface="Wingdings" panose="05000000000000000000" pitchFamily="2" charset="2"/>
              </a:rPr>
              <a:t>Search e-book</a:t>
            </a:r>
          </a:p>
          <a:p>
            <a:pPr marL="64008" indent="0">
              <a:buNone/>
            </a:pPr>
            <a:endParaRPr lang="id-ID" dirty="0" smtClean="0"/>
          </a:p>
          <a:p>
            <a:r>
              <a:rPr lang="id-ID" dirty="0" smtClean="0"/>
              <a:t>Google </a:t>
            </a:r>
            <a:r>
              <a:rPr lang="id-ID" dirty="0" smtClean="0">
                <a:sym typeface="Wingdings" panose="05000000000000000000" pitchFamily="2" charset="2"/>
              </a:rPr>
              <a:t> Merck’s Veterinary Manual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7959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 Data Base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514600"/>
            <a:ext cx="4572000" cy="403860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Clr>
                <a:schemeClr val="hlink"/>
              </a:buClr>
              <a:buFont typeface="Monotype Sorts" pitchFamily="2" charset="2"/>
              <a:buChar char="l"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examination :</a:t>
            </a:r>
            <a:endParaRPr lang="en-US" b="1"/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/>
              <a:t>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Ophthalmologic 		funduscopic exam</a:t>
            </a:r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Thoracic auscultation </a:t>
            </a:r>
            <a:r>
              <a:rPr lang="en-US" b="1"/>
              <a:t>:</a:t>
            </a: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/>
              <a:t> Open mouth breathing</a:t>
            </a: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/>
              <a:t> Closed mouth breathing</a:t>
            </a:r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 b="1"/>
              <a:t>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Special emphasis </a:t>
            </a:r>
            <a:r>
              <a:rPr lang="en-US" b="1"/>
              <a:t>:</a:t>
            </a: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/>
              <a:t> Philtrim and nares</a:t>
            </a: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/>
              <a:t> Symmetry of face</a:t>
            </a: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/>
              <a:t> Palate, gingiva &amp; teeth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24400" y="2057400"/>
            <a:ext cx="4419600" cy="441960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Clr>
                <a:schemeClr val="hlink"/>
              </a:buClr>
              <a:buFont typeface="Monotype Sorts" pitchFamily="2" charset="2"/>
              <a:buChar char="l"/>
              <a:defRPr/>
            </a:pPr>
            <a:r>
              <a:rPr lang="en-US" b="1"/>
              <a:t> </a:t>
            </a:r>
            <a:r>
              <a:rPr lang="en-US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Pathology :</a:t>
            </a:r>
            <a:endParaRPr lang="en-US" b="1"/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CBC --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minimal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value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  <a:endParaRPr lang="en-US" b="1"/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/>
              <a:t>Anemia &amp; Inflammation</a:t>
            </a: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Platelets &amp; Coagulation</a:t>
            </a:r>
            <a:endParaRPr lang="en-US" b="1"/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Serum chemistries --</a:t>
            </a:r>
            <a:endParaRPr lang="en-US" b="1"/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/>
              <a:t> </a:t>
            </a:r>
            <a:r>
              <a:rPr lang="en-US" b="1" i="1"/>
              <a:t>Minimal </a:t>
            </a:r>
            <a:r>
              <a:rPr lang="en-US" b="1"/>
              <a:t>value</a:t>
            </a: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/>
              <a:t> Unless systemic disease</a:t>
            </a:r>
          </a:p>
          <a:p>
            <a:pPr marL="740664" lvl="1" fontAlgn="auto">
              <a:spcAft>
                <a:spcPts val="0"/>
              </a:spcAft>
              <a:buSzPct val="75000"/>
              <a:buFont typeface="Wingdings"/>
              <a:buChar char=""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Serology :</a:t>
            </a:r>
            <a:endParaRPr lang="en-US" b="1"/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Viral</a:t>
            </a:r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Rickettsial</a:t>
            </a:r>
            <a:endParaRPr lang="en-US" b="1"/>
          </a:p>
          <a:p>
            <a:pPr marL="996696" lvl="2" fontAlgn="auto">
              <a:spcAft>
                <a:spcPts val="0"/>
              </a:spcAft>
              <a:buSzPct val="75000"/>
              <a:buFont typeface="Wingdings 2"/>
              <a:buChar char=""/>
              <a:defRPr/>
            </a:pPr>
            <a:r>
              <a:rPr lang="en-US" b="1"/>
              <a:t>Fungal ?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84138" y="1998663"/>
            <a:ext cx="21256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800" b="1"/>
              <a:t> </a:t>
            </a:r>
            <a:r>
              <a:rPr lang="en-US" sz="28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History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484438" y="1447800"/>
            <a:ext cx="3254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342900" indent="-342900"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Nasal Disease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0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0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0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0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0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0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bldLvl="3" autoUpdateAnimBg="0"/>
      <p:bldP spid="90116" grpId="0" build="p" bldLvl="3" autoUpdateAnimBg="0"/>
      <p:bldP spid="90117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burmesek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433388"/>
            <a:ext cx="6019800" cy="6019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332803" name="AutoShape 3"/>
          <p:cNvSpPr>
            <a:spLocks noChangeArrowheads="1"/>
          </p:cNvSpPr>
          <p:nvPr/>
        </p:nvSpPr>
        <p:spPr bwMode="auto">
          <a:xfrm>
            <a:off x="5410200" y="4191000"/>
            <a:ext cx="3733800" cy="1143000"/>
          </a:xfrm>
          <a:prstGeom prst="wedgeEllipseCallout">
            <a:avLst>
              <a:gd name="adj1" fmla="val -58546"/>
              <a:gd name="adj2" fmla="val -21944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latin typeface="Comic Sans MS" pitchFamily="66" charset="0"/>
              </a:rPr>
              <a:t>Purrfect…</a:t>
            </a:r>
          </a:p>
        </p:txBody>
      </p:sp>
      <p:sp>
        <p:nvSpPr>
          <p:cNvPr id="332804" name="AutoShape 4"/>
          <p:cNvSpPr>
            <a:spLocks noChangeArrowheads="1"/>
          </p:cNvSpPr>
          <p:nvPr/>
        </p:nvSpPr>
        <p:spPr bwMode="auto">
          <a:xfrm>
            <a:off x="323850" y="260350"/>
            <a:ext cx="3095625" cy="936625"/>
          </a:xfrm>
          <a:prstGeom prst="cloudCallout">
            <a:avLst>
              <a:gd name="adj1" fmla="val 60616"/>
              <a:gd name="adj2" fmla="val 5712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latin typeface="Comic Sans MS" pitchFamily="66" charset="0"/>
              </a:rPr>
              <a:t>Finish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animBg="1"/>
      <p:bldP spid="3328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6868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Procedures</a:t>
            </a:r>
            <a:r>
              <a:rPr lang="en-US" sz="540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540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(Non-invasive -- </a:t>
            </a:r>
            <a:r>
              <a:rPr lang="en-US" sz="3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Nasal Disease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3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727950" cy="472440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Clr>
                <a:schemeClr val="hlink"/>
              </a:buClr>
              <a:buFont typeface="Monotype Sorts" pitchFamily="2" charset="2"/>
              <a:buChar char="l"/>
              <a:defRPr/>
            </a:pPr>
            <a:r>
              <a:rPr lang="en-US" sz="3600" b="1"/>
              <a:t>  </a:t>
            </a:r>
            <a:r>
              <a:rPr lang="en-US" sz="3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Radiography :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3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anesthesia</a:t>
            </a:r>
            <a:endParaRPr lang="en-US" sz="3600" b="1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3600" b="1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Often </a:t>
            </a:r>
            <a:r>
              <a:rPr lang="en-US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Essential</a:t>
            </a:r>
            <a:endParaRPr lang="en-US" b="1">
              <a:solidFill>
                <a:schemeClr val="tx2"/>
              </a:solidFill>
            </a:endParaRP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>
                <a:solidFill>
                  <a:schemeClr val="tx2"/>
                </a:solidFill>
              </a:rPr>
              <a:t>		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Views  </a:t>
            </a:r>
            <a:r>
              <a:rPr lang="en-US" b="1">
                <a:solidFill>
                  <a:schemeClr val="tx2"/>
                </a:solidFill>
              </a:rPr>
              <a:t>-- 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r>
              <a:rPr lang="en-US" sz="2800" b="1"/>
              <a:t>lateral, DV, open mouth 				VD &amp; “skyline”</a:t>
            </a:r>
            <a:r>
              <a:rPr lang="en-US" b="1">
                <a:solidFill>
                  <a:schemeClr val="tx2"/>
                </a:solidFill>
              </a:rPr>
              <a:t>				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Localize area </a:t>
            </a:r>
            <a:r>
              <a:rPr lang="en-US" b="1">
                <a:solidFill>
                  <a:schemeClr val="tx2"/>
                </a:solidFill>
              </a:rPr>
              <a:t>of disease</a:t>
            </a:r>
          </a:p>
          <a:p>
            <a:pPr marL="41148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b="1">
                <a:solidFill>
                  <a:schemeClr val="tx2"/>
                </a:solidFill>
              </a:rPr>
              <a:t>		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Reveal</a:t>
            </a:r>
            <a:r>
              <a:rPr lang="en-US" b="1">
                <a:solidFill>
                  <a:schemeClr val="tx2"/>
                </a:solidFill>
              </a:rPr>
              <a:t> -- </a:t>
            </a:r>
            <a:r>
              <a:rPr lang="en-US" b="1"/>
              <a:t>osseous involvement,</a:t>
            </a:r>
            <a:r>
              <a:rPr lang="en-US" sz="2800" b="1"/>
              <a:t> 				masses or foreign bodies</a:t>
            </a:r>
            <a:r>
              <a:rPr lang="en-US" sz="3600" b="1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200000"/>
                  </a:schemeClr>
                </a:solidFill>
              </a:rPr>
              <a:t>Radiography</a:t>
            </a:r>
          </a:p>
        </p:txBody>
      </p:sp>
      <p:pic>
        <p:nvPicPr>
          <p:cNvPr id="232451" name="Picture 3" descr="resp-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447800"/>
            <a:ext cx="3200400" cy="2590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32452" name="Picture 4" descr="resp-031"/>
          <p:cNvPicPr>
            <a:picLocks noChangeAspect="1" noChangeArrowheads="1"/>
          </p:cNvPicPr>
          <p:nvPr/>
        </p:nvPicPr>
        <p:blipFill>
          <a:blip r:embed="rId5" cstate="print"/>
          <a:srcRect b="5882"/>
          <a:stretch>
            <a:fillRect/>
          </a:stretch>
        </p:blipFill>
        <p:spPr bwMode="auto">
          <a:xfrm>
            <a:off x="533400" y="2667000"/>
            <a:ext cx="2438400" cy="3657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32453" name="Picture 5" descr="resp-032"/>
          <p:cNvPicPr>
            <a:picLocks noChangeAspect="1" noChangeArrowheads="1"/>
          </p:cNvPicPr>
          <p:nvPr/>
        </p:nvPicPr>
        <p:blipFill>
          <a:blip r:embed="rId6" cstate="print"/>
          <a:srcRect l="41667" r="9723"/>
          <a:stretch>
            <a:fillRect/>
          </a:stretch>
        </p:blipFill>
        <p:spPr bwMode="auto">
          <a:xfrm>
            <a:off x="6172200" y="2743200"/>
            <a:ext cx="2667000" cy="3505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375</TotalTime>
  <Words>878</Words>
  <Application>Microsoft Office PowerPoint</Application>
  <PresentationFormat>On-screen Show (4:3)</PresentationFormat>
  <Paragraphs>425</Paragraphs>
  <Slides>70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Calibri</vt:lpstr>
      <vt:lpstr>Century Gothic</vt:lpstr>
      <vt:lpstr>Comic Sans MS</vt:lpstr>
      <vt:lpstr>Monotype Sorts</vt:lpstr>
      <vt:lpstr>Verdana</vt:lpstr>
      <vt:lpstr>Wingdings</vt:lpstr>
      <vt:lpstr>Wingdings 2</vt:lpstr>
      <vt:lpstr>Verve</vt:lpstr>
      <vt:lpstr>PowerPoint Presentation</vt:lpstr>
      <vt:lpstr>Diseases of the Nose &amp; Sinuses</vt:lpstr>
      <vt:lpstr>NASAL DISCHARGE</vt:lpstr>
      <vt:lpstr>NASAL DISCHARGE</vt:lpstr>
      <vt:lpstr>PowerPoint Presentation</vt:lpstr>
      <vt:lpstr>PowerPoint Presentation</vt:lpstr>
      <vt:lpstr>Initial Data Base</vt:lpstr>
      <vt:lpstr>Specific Procedures (Non-invasive -- Nasal Disease)</vt:lpstr>
      <vt:lpstr>Radiography</vt:lpstr>
      <vt:lpstr>Specific Procedures (Non-invasive -- Nasal Disease)</vt:lpstr>
      <vt:lpstr>CT Scan</vt:lpstr>
      <vt:lpstr>Specific Procedures (Invasive -- Nasal Disease)</vt:lpstr>
      <vt:lpstr>Nasal &amp; Conjunctival Cytology - Cultures</vt:lpstr>
      <vt:lpstr>Cytology </vt:lpstr>
      <vt:lpstr>Rhinoscopy  Otoscope - Rigid - Flexible</vt:lpstr>
      <vt:lpstr>Nasal Flush/Aspirate</vt:lpstr>
      <vt:lpstr>Biopsy</vt:lpstr>
      <vt:lpstr>“Core” Biopsy</vt:lpstr>
      <vt:lpstr>Rhinotomy/Turbinectomy</vt:lpstr>
      <vt:lpstr>Disease of the Pharynx &amp; Larynx</vt:lpstr>
      <vt:lpstr>PowerPoint Presentation</vt:lpstr>
      <vt:lpstr>Specific Procedures (Non-invasive -- Pharyngeal &amp; Laryngeal Disease)</vt:lpstr>
      <vt:lpstr>Radiography (Pharynx/Larynx)</vt:lpstr>
      <vt:lpstr>CT Scan</vt:lpstr>
      <vt:lpstr>PowerPoint Presentation</vt:lpstr>
      <vt:lpstr>Laryngoscopy/Pharyngoscopy</vt:lpstr>
      <vt:lpstr>Laryngoscopy/Pharyngoscopy</vt:lpstr>
      <vt:lpstr>PowerPoint Presentation</vt:lpstr>
      <vt:lpstr>PowerPoint Presentation</vt:lpstr>
      <vt:lpstr>Disease of the Trachea, Bronchi &amp; Bronchioles</vt:lpstr>
      <vt:lpstr>PowerPoint Presentation</vt:lpstr>
      <vt:lpstr>Specific Procedures (Non-invasive -- Tracheal &amp; Bronchial Disease)</vt:lpstr>
      <vt:lpstr>Thoracic Radiography</vt:lpstr>
      <vt:lpstr>Thoracic Radiography</vt:lpstr>
      <vt:lpstr>PowerPoint Presentation</vt:lpstr>
      <vt:lpstr>Transtracheal Wash</vt:lpstr>
      <vt:lpstr>Cytology &amp; Culture</vt:lpstr>
      <vt:lpstr>Bronchoscopy</vt:lpstr>
      <vt:lpstr>Brush Cytology, Aspirates &amp; Bronchial Alveolar Lavage</vt:lpstr>
      <vt:lpstr>Bronchial Culture &amp; Biopsies</vt:lpstr>
      <vt:lpstr>PowerPoint Presentation</vt:lpstr>
      <vt:lpstr>Disease of the Lungs</vt:lpstr>
      <vt:lpstr>Disease of the Lungs</vt:lpstr>
      <vt:lpstr>PowerPoint Presentation</vt:lpstr>
      <vt:lpstr>Blood Gases</vt:lpstr>
      <vt:lpstr>Specific Procedures (Non- invasive -- Lung Disease)</vt:lpstr>
      <vt:lpstr>Radiography</vt:lpstr>
      <vt:lpstr>PowerPoint Presentation</vt:lpstr>
      <vt:lpstr>Pulmonary Aspirate</vt:lpstr>
      <vt:lpstr>PowerPoint Presentation</vt:lpstr>
      <vt:lpstr>Disease of the Pleura &amp; Mediastinum</vt:lpstr>
      <vt:lpstr>Disease of the Pleura &amp; Mediastinum</vt:lpstr>
      <vt:lpstr>PowerPoint Presentation</vt:lpstr>
      <vt:lpstr>Specific Procedures (Non-invasive -- Pleural &amp; Mediastinal Disease)</vt:lpstr>
      <vt:lpstr>Radiography</vt:lpstr>
      <vt:lpstr>Thoracic Ultrasound</vt:lpstr>
      <vt:lpstr>PowerPoint Presentation</vt:lpstr>
      <vt:lpstr>Thoracocentesis</vt:lpstr>
      <vt:lpstr>Thoracotomy</vt:lpstr>
      <vt:lpstr>RESPIRATORY DISEASES</vt:lpstr>
      <vt:lpstr>PowerPoint Presentation</vt:lpstr>
      <vt:lpstr>PowerPoint Presentation</vt:lpstr>
      <vt:lpstr>PowerPoint Presentation</vt:lpstr>
      <vt:lpstr>PowerPoint Presentation</vt:lpstr>
      <vt:lpstr>Cat ‘Flu (Feline Herpesvirus)</vt:lpstr>
      <vt:lpstr>Cat ‘Flu (Feline Herpesvirus)</vt:lpstr>
      <vt:lpstr>Cat ‘Flu (Feline Calicivirus)</vt:lpstr>
      <vt:lpstr>Cat ‘Flu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hardany</dc:creator>
  <cp:lastModifiedBy>hardany</cp:lastModifiedBy>
  <cp:revision>12</cp:revision>
  <dcterms:created xsi:type="dcterms:W3CDTF">2013-11-10T08:23:26Z</dcterms:created>
  <dcterms:modified xsi:type="dcterms:W3CDTF">2016-11-30T00:15:51Z</dcterms:modified>
</cp:coreProperties>
</file>