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4"/>
  </p:notesMasterIdLst>
  <p:sldIdLst>
    <p:sldId id="256" r:id="rId4"/>
    <p:sldId id="264" r:id="rId5"/>
    <p:sldId id="309" r:id="rId6"/>
    <p:sldId id="261" r:id="rId7"/>
    <p:sldId id="304" r:id="rId8"/>
    <p:sldId id="306" r:id="rId9"/>
    <p:sldId id="307" r:id="rId10"/>
    <p:sldId id="308" r:id="rId11"/>
    <p:sldId id="310" r:id="rId12"/>
    <p:sldId id="265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6CC"/>
    <a:srgbClr val="57A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6154" autoAdjust="0"/>
  </p:normalViewPr>
  <p:slideViewPr>
    <p:cSldViewPr>
      <p:cViewPr varScale="1">
        <p:scale>
          <a:sx n="94" d="100"/>
          <a:sy n="94" d="100"/>
        </p:scale>
        <p:origin x="-870" y="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t>2019-06-21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58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4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15816" y="2427734"/>
            <a:ext cx="3384376" cy="1048242"/>
          </a:xfrm>
        </p:spPr>
        <p:txBody>
          <a:bodyPr/>
          <a:lstStyle/>
          <a:p>
            <a:pPr lvl="0"/>
            <a:r>
              <a:rPr lang="id-ID" altLang="ko-KR" b="1" dirty="0" smtClean="0">
                <a:ea typeface="맑은 고딕" pitchFamily="50" charset="-127"/>
              </a:rPr>
              <a:t>IDENTITAS NASIONAL</a:t>
            </a:r>
            <a:endParaRPr lang="en-US" altLang="ko-KR" b="1" dirty="0">
              <a:solidFill>
                <a:srgbClr val="57A7BD"/>
              </a:solidFill>
            </a:endParaRPr>
          </a:p>
        </p:txBody>
      </p:sp>
      <p:pic>
        <p:nvPicPr>
          <p:cNvPr id="7" name="Picture 6" descr="National_emblem_of_Indonesia_Garuda_Pancasil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163763"/>
            <a:ext cx="1152128" cy="1255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05"/>
            <a:ext cx="882576" cy="987574"/>
          </a:xfrm>
          <a:prstGeom prst="rect">
            <a:avLst/>
          </a:prstGeom>
        </p:spPr>
      </p:pic>
      <p:pic>
        <p:nvPicPr>
          <p:cNvPr id="9" name="Picture 2" descr="https://andinnidyaw.files.wordpress.com/2015/05/peta-nusantar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29876">
            <a:off x="187748" y="1489894"/>
            <a:ext cx="2605481" cy="110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wisataindo.net/wp-content/uploads/2017/03/buda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31807">
            <a:off x="227290" y="2576107"/>
            <a:ext cx="2501937" cy="117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http://4.bp.blogspot.com/_2pjBh_8luG8/TKdcykuu2wI/AAAAAAAAAf4/e1gjSaKsQ3Q/s1600/naskah-asli-indonesiara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00670">
            <a:off x="6921031" y="803365"/>
            <a:ext cx="2074361" cy="1554545"/>
          </a:xfrm>
          <a:prstGeom prst="rect">
            <a:avLst/>
          </a:prstGeom>
          <a:noFill/>
        </p:spPr>
      </p:pic>
      <p:pic>
        <p:nvPicPr>
          <p:cNvPr id="12" name="Picture 8" descr="http://acehraya.co.id/wp-content/uploads/2015/08/cr10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77573">
            <a:off x="6857506" y="2321179"/>
            <a:ext cx="2032459" cy="152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4315883"/>
            <a:ext cx="3779912" cy="1048242"/>
          </a:xfrm>
        </p:spPr>
        <p:txBody>
          <a:bodyPr/>
          <a:lstStyle/>
          <a:p>
            <a:pPr lvl="0" algn="l"/>
            <a:r>
              <a:rPr lang="en-US" altLang="ko-KR" sz="1600" dirty="0">
                <a:solidFill>
                  <a:schemeClr val="tx1"/>
                </a:solidFill>
                <a:ea typeface="맑은 고딕" pitchFamily="50" charset="-127"/>
              </a:rPr>
              <a:t>PUSAT PENYELENGGARA - MPK</a:t>
            </a:r>
          </a:p>
          <a:p>
            <a:pPr lvl="0" algn="l"/>
            <a:r>
              <a:rPr lang="en-US" altLang="ko-KR" sz="1600" dirty="0">
                <a:solidFill>
                  <a:schemeClr val="tx1"/>
                </a:solidFill>
                <a:ea typeface="맑은 고딕" pitchFamily="50" charset="-127"/>
              </a:rPr>
              <a:t>PENDIDIKAN KEWARGANEGARAAN</a:t>
            </a:r>
          </a:p>
          <a:p>
            <a:pPr algn="l"/>
            <a:r>
              <a:rPr lang="en-US" altLang="ko-KR" sz="1600" dirty="0">
                <a:solidFill>
                  <a:schemeClr val="tx1"/>
                </a:solidFill>
                <a:ea typeface="맑은 고딕" pitchFamily="50" charset="-127"/>
              </a:rPr>
              <a:t>UNIVERSITAS SRIWIJAYA</a:t>
            </a:r>
          </a:p>
          <a:p>
            <a:pPr lvl="0"/>
            <a:endParaRPr lang="en-US" altLang="ko-KR" b="1" dirty="0">
              <a:solidFill>
                <a:srgbClr val="57A7B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44305" y="4837552"/>
            <a:ext cx="2112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1600" b="1" dirty="0" smtClean="0">
                <a:ea typeface="맑은 고딕" pitchFamily="50" charset="-127"/>
              </a:rPr>
              <a:t>Dr. </a:t>
            </a:r>
            <a:r>
              <a:rPr lang="en-US" altLang="ko-KR" sz="1600" b="1" dirty="0" err="1" smtClean="0">
                <a:ea typeface="맑은 고딕" pitchFamily="50" charset="-127"/>
              </a:rPr>
              <a:t>Hudaidah</a:t>
            </a:r>
            <a:r>
              <a:rPr lang="en-US" altLang="ko-KR" sz="1600" b="1" dirty="0" smtClean="0">
                <a:ea typeface="맑은 고딕" pitchFamily="50" charset="-127"/>
              </a:rPr>
              <a:t>, </a:t>
            </a:r>
            <a:r>
              <a:rPr lang="en-US" altLang="ko-KR" sz="1600" b="1" dirty="0" err="1" smtClean="0">
                <a:ea typeface="맑은 고딕" pitchFamily="50" charset="-127"/>
              </a:rPr>
              <a:t>M.Pd</a:t>
            </a:r>
            <a:r>
              <a:rPr lang="en-US" altLang="ko-KR" sz="1600" b="1" dirty="0" smtClean="0">
                <a:ea typeface="맑은 고딕" pitchFamily="50" charset="-127"/>
              </a:rPr>
              <a:t>.</a:t>
            </a:r>
            <a:endParaRPr lang="en-US" altLang="ko-KR" sz="1600" b="1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  <p:sndAc>
          <p:stSnd>
            <p:snd r:embed="rId2" name="type.wav"/>
          </p:stSnd>
        </p:sndAc>
      </p:transition>
    </mc:Choice>
    <mc:Fallback xmlns="">
      <p:transition spd="slow">
        <p:push dir="u"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872" y="3219822"/>
            <a:ext cx="2232248" cy="576063"/>
          </a:xfrm>
        </p:spPr>
        <p:txBody>
          <a:bodyPr/>
          <a:lstStyle/>
          <a:p>
            <a:r>
              <a:rPr lang="id-ID" altLang="ko-KR" sz="2000" dirty="0" smtClean="0"/>
              <a:t>TERIMA KASIH</a:t>
            </a:r>
            <a:endParaRPr lang="ko-KR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67399"/>
            <a:ext cx="1704320" cy="1634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05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ype.wav"/>
          </p:stSnd>
        </p:sndAc>
      </p:transition>
    </mc:Choice>
    <mc:Fallback xmlns="">
      <p:transition spd="slow">
        <p:circl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b="1" dirty="0" smtClean="0"/>
              <a:t>SEJAUH MANA KALIAN MENGENAL DAN JUGA MEMPERTAHANKAN IDENTITAS NASIONAL !!!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http://pusatdominoqq.com/wp-content/uploads/2016/03/waya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530">
            <a:off x="1197249" y="704241"/>
            <a:ext cx="2128240" cy="111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andinnidyaw.files.wordpress.com/2015/05/peta-nusantar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58289">
            <a:off x="990976" y="1751769"/>
            <a:ext cx="2540789" cy="108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3.bp.blogspot.com/-GXZg8UvMJaI/VGxSbuT5OhI/AAAAAAAABhQ/4HmfmbjnKDA/s1600/suku-papua-irian-ja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97136">
            <a:off x="1329035" y="2608938"/>
            <a:ext cx="2110975" cy="131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s://4.bp.blogspot.com/-vBSEoLLlCDw/V0cRFPoK_QI/AAAAAAAAE00/grbRNXwpACcQw9rH_bUicrY931NbBSYhgCLcB/s1600/BAHAS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12918">
            <a:off x="339168" y="3602617"/>
            <a:ext cx="2413276" cy="140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05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1043608" y="1779187"/>
            <a:ext cx="2592288" cy="167687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Contoh Kasus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5508104" y="1635646"/>
            <a:ext cx="3096344" cy="1656184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id-ID" altLang="ko-KR" sz="2400" b="1" dirty="0">
                <a:solidFill>
                  <a:schemeClr val="tx2"/>
                </a:solidFill>
                <a:cs typeface="Arial" pitchFamily="34" charset="0"/>
              </a:rPr>
              <a:t>Pengklaiman Kebudayaan Indonesia oleh Negara Lain</a:t>
            </a:r>
            <a:endParaRPr lang="en-US" altLang="ko-KR" sz="2400" b="1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2" b="19352"/>
          <a:stretch>
            <a:fillRect/>
          </a:stretch>
        </p:blipFill>
        <p:spPr>
          <a:xfrm>
            <a:off x="971600" y="60990"/>
            <a:ext cx="3312368" cy="1378372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9" b="19419"/>
          <a:stretch>
            <a:fillRect/>
          </a:stretch>
        </p:blipFill>
        <p:spPr>
          <a:xfrm>
            <a:off x="827584" y="3867894"/>
            <a:ext cx="3312368" cy="134761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05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  <p:sndAc>
          <p:stSnd>
            <p:snd r:embed="rId2" name="type.wav"/>
          </p:stSnd>
        </p:sndAc>
      </p:transition>
    </mc:Choice>
    <mc:Fallback xmlns="">
      <p:transition spd="slow">
        <p:blinds dir="vert"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800" b="1" dirty="0" smtClean="0">
                <a:solidFill>
                  <a:schemeClr val="bg1"/>
                </a:solidFill>
                <a:cs typeface="Arial" pitchFamily="34" charset="0"/>
              </a:rPr>
              <a:t>HAKIKAT IDENTITAS NASIONAL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5998" y="114137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68061" y="2498241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55776" y="1194616"/>
            <a:ext cx="5860929" cy="1056779"/>
            <a:chOff x="3017859" y="4363106"/>
            <a:chExt cx="1879883" cy="1056779"/>
          </a:xfrm>
        </p:grpSpPr>
        <p:sp>
          <p:nvSpPr>
            <p:cNvPr id="10" name="TextBox 9"/>
            <p:cNvSpPr txBox="1"/>
            <p:nvPr/>
          </p:nvSpPr>
          <p:spPr>
            <a:xfrm>
              <a:off x="3017859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err="1" smtClean="0">
                  <a:solidFill>
                    <a:schemeClr val="bg1"/>
                  </a:solidFill>
                </a:rPr>
                <a:t>Ciri-ciri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khusus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atau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keadaan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khusus</a:t>
              </a:r>
              <a:r>
                <a:rPr lang="en-US" sz="1200" dirty="0">
                  <a:solidFill>
                    <a:schemeClr val="bg1"/>
                  </a:solidFill>
                </a:rPr>
                <a:t> yang </a:t>
              </a:r>
              <a:r>
                <a:rPr lang="en-US" sz="1200" dirty="0" err="1">
                  <a:solidFill>
                    <a:schemeClr val="bg1"/>
                  </a:solidFill>
                </a:rPr>
                <a:t>melekat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pada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diri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seseorang</a:t>
              </a:r>
              <a:r>
                <a:rPr lang="en-US" sz="1200" dirty="0">
                  <a:solidFill>
                    <a:schemeClr val="bg1"/>
                  </a:solidFill>
                </a:rPr>
                <a:t>/</a:t>
              </a:r>
              <a:r>
                <a:rPr lang="en-US" sz="1200" dirty="0" err="1">
                  <a:solidFill>
                    <a:schemeClr val="bg1"/>
                  </a:solidFill>
                </a:rPr>
                <a:t>kelompok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id-ID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</a:rPr>
                <a:t>orang</a:t>
              </a:r>
              <a:r>
                <a:rPr lang="id-ID" sz="1200" dirty="0" smtClean="0">
                  <a:solidFill>
                    <a:schemeClr val="bg1"/>
                  </a:solidFill>
                </a:rPr>
                <a:t>, atau dapat dikatakan juga sebagai </a:t>
              </a:r>
              <a:r>
                <a:rPr lang="id-ID" sz="1200" dirty="0">
                  <a:solidFill>
                    <a:schemeClr val="bg1"/>
                  </a:solidFill>
                </a:rPr>
                <a:t>s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ekumpulan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ciri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khusus</a:t>
              </a:r>
              <a:r>
                <a:rPr lang="en-US" sz="1200" dirty="0">
                  <a:solidFill>
                    <a:schemeClr val="bg1"/>
                  </a:solidFill>
                </a:rPr>
                <a:t> yang </a:t>
              </a:r>
              <a:r>
                <a:rPr lang="en-US" sz="1200" dirty="0" smtClean="0">
                  <a:solidFill>
                    <a:schemeClr val="bg1"/>
                  </a:solidFill>
                </a:rPr>
                <a:t>d</a:t>
              </a:r>
              <a:r>
                <a:rPr lang="id-ID" sz="1200" dirty="0" smtClean="0">
                  <a:solidFill>
                    <a:schemeClr val="bg1"/>
                  </a:solidFill>
                </a:rPr>
                <a:t>apa</a:t>
              </a:r>
              <a:r>
                <a:rPr lang="en-US" sz="1200" dirty="0" smtClean="0">
                  <a:solidFill>
                    <a:schemeClr val="bg1"/>
                  </a:solidFill>
                </a:rPr>
                <a:t>t </a:t>
              </a:r>
              <a:r>
                <a:rPr lang="en-US" sz="1200" dirty="0" err="1">
                  <a:solidFill>
                    <a:schemeClr val="bg1"/>
                  </a:solidFill>
                </a:rPr>
                <a:t>membedakan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</a:rPr>
                <a:t>d</a:t>
              </a:r>
              <a:r>
                <a:rPr lang="id-ID" sz="1200" dirty="0" smtClean="0">
                  <a:solidFill>
                    <a:schemeClr val="bg1"/>
                  </a:solidFill>
                </a:rPr>
                <a:t>enga</a:t>
              </a:r>
              <a:r>
                <a:rPr lang="en-US" sz="1200" dirty="0" smtClean="0">
                  <a:solidFill>
                    <a:schemeClr val="bg1"/>
                  </a:solidFill>
                </a:rPr>
                <a:t>n </a:t>
              </a:r>
              <a:r>
                <a:rPr lang="en-US" sz="1200" dirty="0">
                  <a:solidFill>
                    <a:schemeClr val="bg1"/>
                  </a:solidFill>
                </a:rPr>
                <a:t>yang lain.</a:t>
              </a:r>
              <a:endParaRPr lang="en-GB" sz="1200" dirty="0">
                <a:solidFill>
                  <a:schemeClr val="bg1"/>
                </a:solidFill>
              </a:endParaRP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7859" y="4363106"/>
              <a:ext cx="1879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IDENTITAS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39954" y="2615542"/>
            <a:ext cx="5836009" cy="872113"/>
            <a:chOff x="3017859" y="4363106"/>
            <a:chExt cx="1871890" cy="872113"/>
          </a:xfrm>
        </p:grpSpPr>
        <p:sp>
          <p:nvSpPr>
            <p:cNvPr id="16" name="TextBox 15"/>
            <p:cNvSpPr txBox="1"/>
            <p:nvPr/>
          </p:nvSpPr>
          <p:spPr>
            <a:xfrm>
              <a:off x="3017859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Suatu </a:t>
              </a:r>
              <a:r>
                <a:rPr lang="id-ID" sz="1200" dirty="0">
                  <a:solidFill>
                    <a:schemeClr val="bg1"/>
                  </a:solidFill>
                </a:rPr>
                <a:t>i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dentitas</a:t>
              </a:r>
              <a:r>
                <a:rPr lang="en-US" sz="1200" dirty="0" smtClean="0">
                  <a:solidFill>
                    <a:schemeClr val="bg1"/>
                  </a:solidFill>
                </a:rPr>
                <a:t> yang</a:t>
              </a:r>
              <a:r>
                <a:rPr lang="id-ID" sz="1200" dirty="0" smtClean="0">
                  <a:solidFill>
                    <a:schemeClr val="bg1"/>
                  </a:solidFill>
                </a:rPr>
                <a:t> ada dan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melekat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pada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kelompok</a:t>
              </a:r>
              <a:r>
                <a:rPr lang="id-ID" sz="1200" dirty="0" smtClean="0">
                  <a:solidFill>
                    <a:schemeClr val="bg1"/>
                  </a:solidFill>
                </a:rPr>
                <a:t>-kelompok</a:t>
              </a:r>
              <a:r>
                <a:rPr lang="id-ID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</a:rPr>
                <a:t>y</a:t>
              </a:r>
              <a:r>
                <a:rPr lang="id-ID" sz="1200" dirty="0" smtClean="0">
                  <a:solidFill>
                    <a:schemeClr val="bg1"/>
                  </a:solidFill>
                </a:rPr>
                <a:t>ang berada dalam suatu wilayah</a:t>
              </a:r>
              <a:r>
                <a:rPr lang="en-US" sz="1200" dirty="0" smtClean="0">
                  <a:solidFill>
                    <a:schemeClr val="bg1"/>
                  </a:solidFill>
                </a:rPr>
                <a:t>,</a:t>
              </a:r>
              <a:r>
                <a:rPr lang="id-ID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</a:rPr>
                <a:t>y</a:t>
              </a:r>
              <a:r>
                <a:rPr lang="id-ID" sz="1200" dirty="0" smtClean="0">
                  <a:solidFill>
                    <a:schemeClr val="bg1"/>
                  </a:solidFill>
                </a:rPr>
                <a:t>an</a:t>
              </a:r>
              <a:r>
                <a:rPr lang="en-US" sz="1200" dirty="0" smtClean="0">
                  <a:solidFill>
                    <a:schemeClr val="bg1"/>
                  </a:solidFill>
                </a:rPr>
                <a:t>g </a:t>
              </a:r>
              <a:r>
                <a:rPr lang="en-US" sz="1200" dirty="0" err="1">
                  <a:solidFill>
                    <a:schemeClr val="bg1"/>
                  </a:solidFill>
                </a:rPr>
                <a:t>terikat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oleh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kesamaan</a:t>
              </a:r>
              <a:r>
                <a:rPr lang="id-ID" sz="1200" dirty="0" smtClean="0">
                  <a:solidFill>
                    <a:schemeClr val="bg1"/>
                  </a:solidFill>
                </a:rPr>
                <a:t>-kesamaan</a:t>
              </a:r>
              <a:r>
                <a:rPr lang="id-ID" sz="1200" dirty="0">
                  <a:solidFill>
                    <a:schemeClr val="bg1"/>
                  </a:solidFill>
                </a:rPr>
                <a:t> </a:t>
              </a:r>
              <a:r>
                <a:rPr lang="id-ID" sz="1200" dirty="0" smtClean="0">
                  <a:solidFill>
                    <a:schemeClr val="bg1"/>
                  </a:solidFill>
                </a:rPr>
                <a:t>budaya, agama, budaya,  keinginan, dan juga cita-cita.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63106"/>
              <a:ext cx="1871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NASIONAL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9"/>
          <p:cNvSpPr/>
          <p:nvPr/>
        </p:nvSpPr>
        <p:spPr>
          <a:xfrm>
            <a:off x="1823962" y="4190046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Rounded Rectangle 51">
            <a:extLst>
              <a:ext uri="{FF2B5EF4-FFF2-40B4-BE49-F238E27FC236}">
                <a16:creationId xmlns:a16="http://schemas.microsoft.com/office/drawing/2014/main" xmlns="" id="{B4FFB3DB-4891-43A3-93F3-84D4A5427744}"/>
              </a:ext>
            </a:extLst>
          </p:cNvPr>
          <p:cNvSpPr/>
          <p:nvPr/>
        </p:nvSpPr>
        <p:spPr>
          <a:xfrm rot="16200000" flipH="1">
            <a:off x="1788286" y="1343831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51">
            <a:extLst>
              <a:ext uri="{FF2B5EF4-FFF2-40B4-BE49-F238E27FC236}">
                <a16:creationId xmlns:a16="http://schemas.microsoft.com/office/drawing/2014/main" xmlns="" id="{B4FFB3DB-4891-43A3-93F3-84D4A5427744}"/>
              </a:ext>
            </a:extLst>
          </p:cNvPr>
          <p:cNvSpPr/>
          <p:nvPr/>
        </p:nvSpPr>
        <p:spPr>
          <a:xfrm rot="16200000" flipH="1">
            <a:off x="1781039" y="2734933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8" name="Picture 2" descr="http://www.ahlulbaitindonesia.or.id/berita/wp-content/uploads/2014/09/9999bersatu1-660x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5491">
            <a:off x="55097" y="3960464"/>
            <a:ext cx="2123552" cy="1061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4" descr="http://wisataindo.net/wp-content/uploads/2017/03/bud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48771">
            <a:off x="2051720" y="3955035"/>
            <a:ext cx="2286000" cy="1072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05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  <p:sndAc>
          <p:stSnd>
            <p:snd r:embed="rId2" name="type.wav"/>
          </p:stSnd>
        </p:sndAc>
      </p:transition>
    </mc:Choice>
    <mc:Fallback xmlns="">
      <p:transition spd="slow">
        <p:cover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4801630" y="2283902"/>
            <a:ext cx="3910322" cy="1656000"/>
          </a:xfrm>
          <a:custGeom>
            <a:avLst/>
            <a:gdLst/>
            <a:ahLst/>
            <a:cxnLst/>
            <a:rect l="l" t="t" r="r" b="b"/>
            <a:pathLst>
              <a:path w="3910322" h="1656000">
                <a:moveTo>
                  <a:pt x="184" y="0"/>
                </a:moveTo>
                <a:lnTo>
                  <a:pt x="3082322" y="0"/>
                </a:lnTo>
                <a:lnTo>
                  <a:pt x="3910322" y="828000"/>
                </a:lnTo>
                <a:lnTo>
                  <a:pt x="3082322" y="1656000"/>
                </a:lnTo>
                <a:lnTo>
                  <a:pt x="0" y="1656000"/>
                </a:lnTo>
                <a:lnTo>
                  <a:pt x="828092" y="82790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91044" y="195486"/>
            <a:ext cx="8820472" cy="576064"/>
          </a:xfrm>
        </p:spPr>
        <p:txBody>
          <a:bodyPr/>
          <a:lstStyle/>
          <a:p>
            <a:r>
              <a:rPr lang="id-ID" altLang="ko-KR" sz="2800" b="1" dirty="0" smtClean="0"/>
              <a:t>IDENTITAS NASIONAL</a:t>
            </a:r>
            <a:endParaRPr lang="ko-KR" altLang="en-US" sz="2800" b="1" dirty="0"/>
          </a:p>
        </p:txBody>
      </p:sp>
      <p:sp>
        <p:nvSpPr>
          <p:cNvPr id="4" name="Pentagon 3"/>
          <p:cNvSpPr/>
          <p:nvPr/>
        </p:nvSpPr>
        <p:spPr>
          <a:xfrm>
            <a:off x="-5630" y="2283718"/>
            <a:ext cx="5364088" cy="1656184"/>
          </a:xfrm>
          <a:prstGeom prst="homePlat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Rectangle 9"/>
          <p:cNvSpPr/>
          <p:nvPr/>
        </p:nvSpPr>
        <p:spPr>
          <a:xfrm>
            <a:off x="5796136" y="262188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9688" y="2371035"/>
            <a:ext cx="18427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69B6CC"/>
                </a:solidFill>
              </a:rPr>
              <a:t>IDENTITAS NASIONAL</a:t>
            </a:r>
            <a:r>
              <a:rPr lang="id-ID" sz="1200" b="1" dirty="0" smtClean="0">
                <a:solidFill>
                  <a:srgbClr val="69B6CC"/>
                </a:solidFill>
              </a:rPr>
              <a:t> </a:t>
            </a:r>
            <a:r>
              <a:rPr lang="en-US" sz="1200" b="1" dirty="0" smtClean="0">
                <a:solidFill>
                  <a:srgbClr val="69B6CC"/>
                </a:solidFill>
              </a:rPr>
              <a:t> INDONESIA</a:t>
            </a:r>
            <a:endParaRPr lang="en-GB" sz="1200" b="1" dirty="0" smtClean="0">
              <a:solidFill>
                <a:srgbClr val="69B6CC"/>
              </a:solidFill>
            </a:endParaRPr>
          </a:p>
          <a:p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280" y="2371034"/>
            <a:ext cx="2236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b="1" dirty="0" smtClean="0">
                <a:solidFill>
                  <a:srgbClr val="69B6CC"/>
                </a:solidFill>
              </a:rPr>
              <a:t>Lima unsur ataupun lima asas     dari jati diri bangsa Indonesia,     yaitu </a:t>
            </a:r>
            <a:r>
              <a:rPr lang="id-ID" sz="1000" b="1" dirty="0">
                <a:solidFill>
                  <a:srgbClr val="69B6CC"/>
                </a:solidFill>
              </a:rPr>
              <a:t>b</a:t>
            </a:r>
            <a:r>
              <a:rPr lang="en-US" sz="1000" b="1" dirty="0" err="1" smtClean="0">
                <a:solidFill>
                  <a:srgbClr val="69B6CC"/>
                </a:solidFill>
              </a:rPr>
              <a:t>erketuhanan</a:t>
            </a:r>
            <a:r>
              <a:rPr lang="id-ID" sz="1000" b="1" dirty="0" smtClean="0">
                <a:solidFill>
                  <a:srgbClr val="69B6CC"/>
                </a:solidFill>
              </a:rPr>
              <a:t>,                       b</a:t>
            </a:r>
            <a:r>
              <a:rPr lang="en-GB" sz="1000" b="1" dirty="0" err="1" smtClean="0">
                <a:solidFill>
                  <a:srgbClr val="69B6CC"/>
                </a:solidFill>
              </a:rPr>
              <a:t>erkemanusiaan</a:t>
            </a:r>
            <a:r>
              <a:rPr lang="id-ID" sz="1000" b="1" dirty="0" smtClean="0">
                <a:solidFill>
                  <a:srgbClr val="69B6CC"/>
                </a:solidFill>
              </a:rPr>
              <a:t>, memiliki            </a:t>
            </a:r>
            <a:r>
              <a:rPr lang="en-GB" sz="1000" b="1" dirty="0" err="1" smtClean="0">
                <a:solidFill>
                  <a:srgbClr val="69B6CC"/>
                </a:solidFill>
              </a:rPr>
              <a:t>persatuan</a:t>
            </a:r>
            <a:r>
              <a:rPr lang="id-ID" sz="1000" b="1" dirty="0" smtClean="0">
                <a:solidFill>
                  <a:srgbClr val="69B6CC"/>
                </a:solidFill>
              </a:rPr>
              <a:t>, ber</a:t>
            </a:r>
            <a:r>
              <a:rPr lang="id-ID" sz="1000" b="1" dirty="0">
                <a:solidFill>
                  <a:srgbClr val="69B6CC"/>
                </a:solidFill>
              </a:rPr>
              <a:t>k</a:t>
            </a:r>
            <a:r>
              <a:rPr lang="en-GB" sz="1000" b="1" dirty="0" err="1" smtClean="0">
                <a:solidFill>
                  <a:srgbClr val="69B6CC"/>
                </a:solidFill>
              </a:rPr>
              <a:t>erakyatan</a:t>
            </a:r>
            <a:r>
              <a:rPr lang="en-GB" sz="1000" b="1" dirty="0" smtClean="0">
                <a:solidFill>
                  <a:srgbClr val="69B6CC"/>
                </a:solidFill>
              </a:rPr>
              <a:t>, </a:t>
            </a:r>
            <a:r>
              <a:rPr lang="id-ID" sz="1000" b="1" dirty="0" smtClean="0">
                <a:solidFill>
                  <a:srgbClr val="69B6CC"/>
                </a:solidFill>
              </a:rPr>
              <a:t>dan     berkeadilan.</a:t>
            </a:r>
            <a:endParaRPr lang="en-GB" sz="1000" b="1" dirty="0" smtClean="0">
              <a:solidFill>
                <a:srgbClr val="69B6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4149" y="2558407"/>
            <a:ext cx="215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 smtClean="0">
                <a:solidFill>
                  <a:schemeClr val="bg1"/>
                </a:solidFill>
              </a:rPr>
              <a:t>PANCASILA MENJADI JATI DIRI DARISELURUH          MASYARAKAT INDONESIA</a:t>
            </a:r>
            <a:endParaRPr lang="en-GB" sz="1200" b="1" dirty="0" smtClean="0">
              <a:solidFill>
                <a:schemeClr val="bg1"/>
              </a:solidFill>
            </a:endParaRPr>
          </a:p>
        </p:txBody>
      </p:sp>
      <p:sp>
        <p:nvSpPr>
          <p:cNvPr id="26" name="Frame 17">
            <a:extLst>
              <a:ext uri="{FF2B5EF4-FFF2-40B4-BE49-F238E27FC236}">
                <a16:creationId xmlns:a16="http://schemas.microsoft.com/office/drawing/2014/main" xmlns="" id="{97AD0666-1281-44FC-8168-4346AC42B548}"/>
              </a:ext>
            </a:extLst>
          </p:cNvPr>
          <p:cNvSpPr/>
          <p:nvPr/>
        </p:nvSpPr>
        <p:spPr>
          <a:xfrm>
            <a:off x="117151" y="2384894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xmlns="" id="{97AD0666-1281-44FC-8168-4346AC42B548}"/>
              </a:ext>
            </a:extLst>
          </p:cNvPr>
          <p:cNvSpPr/>
          <p:nvPr/>
        </p:nvSpPr>
        <p:spPr>
          <a:xfrm>
            <a:off x="2220375" y="2402083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8" name="Picture 8" descr="http://pusatdominoqq.com/wp-content/uploads/2016/03/waya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530">
            <a:off x="141216" y="4062238"/>
            <a:ext cx="1650706" cy="865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" descr="http://www.ahlulbaitindonesia.or.id/berita/wp-content/uploads/2014/09/9999bersatu1-660x3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1319" y="4061173"/>
            <a:ext cx="1898135" cy="94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10" descr="https://andinnidyaw.files.wordpress.com/2015/05/peta-nusantar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58289">
            <a:off x="3642444" y="4021890"/>
            <a:ext cx="2369573" cy="1009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5" y="195486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  <p:sndAc>
          <p:stSnd>
            <p:snd r:embed="rId2" name="type.wav"/>
          </p:stSnd>
        </p:sndAc>
      </p:transition>
    </mc:Choice>
    <mc:Fallback xmlns="">
      <p:transition spd="slow">
        <p:pull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93812" y="155940"/>
            <a:ext cx="7956376" cy="576064"/>
          </a:xfrm>
        </p:spPr>
        <p:txBody>
          <a:bodyPr/>
          <a:lstStyle/>
          <a:p>
            <a:r>
              <a:rPr lang="id-ID" altLang="ko-KR" sz="2800" b="1" dirty="0" smtClean="0"/>
              <a:t>Unsur Pembinaan dan Pembentukan</a:t>
            </a:r>
          </a:p>
          <a:p>
            <a:r>
              <a:rPr lang="id-ID" altLang="ko-KR" sz="2800" b="1" dirty="0" smtClean="0"/>
              <a:t>Bangsa Indonesia</a:t>
            </a:r>
            <a:endParaRPr lang="ko-KR" alt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804243" y="2932000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77010" y="2196280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505955" y="1581038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516216" y="889688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912255" y="3014794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Oval 14"/>
          <p:cNvSpPr/>
          <p:nvPr/>
        </p:nvSpPr>
        <p:spPr>
          <a:xfrm>
            <a:off x="4385022" y="2301118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Oval 15"/>
          <p:cNvSpPr/>
          <p:nvPr/>
        </p:nvSpPr>
        <p:spPr>
          <a:xfrm>
            <a:off x="5613967" y="1694587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Oval 16"/>
          <p:cNvSpPr/>
          <p:nvPr/>
        </p:nvSpPr>
        <p:spPr>
          <a:xfrm>
            <a:off x="6624229" y="997700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84063" y="1917423"/>
            <a:ext cx="1728192" cy="1191580"/>
            <a:chOff x="3017859" y="4337228"/>
            <a:chExt cx="1870812" cy="909240"/>
          </a:xfrm>
        </p:grpSpPr>
        <p:sp>
          <p:nvSpPr>
            <p:cNvPr id="20" name="TextBox 19"/>
            <p:cNvSpPr txBox="1"/>
            <p:nvPr/>
          </p:nvSpPr>
          <p:spPr>
            <a:xfrm>
              <a:off x="3021856" y="4588888"/>
              <a:ext cx="1866815" cy="6575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000" dirty="0" smtClean="0">
                  <a:solidFill>
                    <a:schemeClr val="bg1"/>
                  </a:solidFill>
                  <a:cs typeface="Arial" pitchFamily="34" charset="0"/>
                </a:rPr>
                <a:t>Persamaan nasib pada zaman kerajaan besar seperti Sriwijaya dan juga persamaan nasib ketika dijajah kolonial</a:t>
              </a:r>
              <a:endParaRPr lang="en-US" altLang="ko-KR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59" y="4337228"/>
              <a:ext cx="1870812" cy="211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Nasib Sejarah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87825" y="1080449"/>
            <a:ext cx="2518130" cy="894390"/>
            <a:chOff x="3017859" y="4337228"/>
            <a:chExt cx="1888127" cy="376194"/>
          </a:xfrm>
        </p:grpSpPr>
        <p:sp>
          <p:nvSpPr>
            <p:cNvPr id="24" name="TextBox 23"/>
            <p:cNvSpPr txBox="1"/>
            <p:nvPr/>
          </p:nvSpPr>
          <p:spPr>
            <a:xfrm>
              <a:off x="3021856" y="4480402"/>
              <a:ext cx="1884130" cy="2330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000" dirty="0" smtClean="0">
                  <a:solidFill>
                    <a:schemeClr val="bg1"/>
                  </a:solidFill>
                  <a:cs typeface="Arial" pitchFamily="34" charset="0"/>
                </a:rPr>
                <a:t>Dominasi dari cara hidup suku bangsa Indonesia adalah bertani dan pelaut, dilihat dari pranata sosial.</a:t>
              </a:r>
              <a:endParaRPr lang="en-US" altLang="ko-KR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7859" y="4337228"/>
              <a:ext cx="1870812" cy="11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Kebudayaan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96037" y="2852967"/>
            <a:ext cx="1728192" cy="1728988"/>
            <a:chOff x="3017859" y="4337228"/>
            <a:chExt cx="1870812" cy="1728988"/>
          </a:xfrm>
        </p:grpSpPr>
        <p:sp>
          <p:nvSpPr>
            <p:cNvPr id="28" name="TextBox 27"/>
            <p:cNvSpPr txBox="1"/>
            <p:nvPr/>
          </p:nvSpPr>
          <p:spPr>
            <a:xfrm>
              <a:off x="3021856" y="4588888"/>
              <a:ext cx="1866815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Y</a:t>
              </a:r>
              <a:r>
                <a:rPr lang="id-ID" sz="1000" dirty="0" smtClean="0">
                  <a:solidFill>
                    <a:schemeClr val="bg1"/>
                  </a:solidFill>
                </a:rPr>
                <a:t>an</a:t>
              </a:r>
              <a:r>
                <a:rPr lang="en-US" sz="1000" dirty="0" smtClean="0">
                  <a:solidFill>
                    <a:schemeClr val="bg1"/>
                  </a:solidFill>
                </a:rPr>
                <a:t>g </a:t>
              </a:r>
              <a:r>
                <a:rPr lang="id-ID" sz="1000" dirty="0" err="1">
                  <a:solidFill>
                    <a:schemeClr val="bg1"/>
                  </a:solidFill>
                </a:rPr>
                <a:t>d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isebut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err="1">
                  <a:solidFill>
                    <a:schemeClr val="bg1"/>
                  </a:solidFill>
                </a:rPr>
                <a:t>d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engan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err="1">
                  <a:solidFill>
                    <a:schemeClr val="bg1"/>
                  </a:solidFill>
                </a:rPr>
                <a:t>n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ama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err="1">
                  <a:solidFill>
                    <a:schemeClr val="bg1"/>
                  </a:solidFill>
                </a:rPr>
                <a:t>k</a:t>
              </a:r>
              <a:r>
                <a:rPr lang="en-US" sz="1000" dirty="0" smtClean="0">
                  <a:solidFill>
                    <a:schemeClr val="bg1"/>
                  </a:solidFill>
                </a:rPr>
                <a:t>has </a:t>
              </a:r>
              <a:r>
                <a:rPr lang="id-ID" sz="1000" dirty="0" smtClean="0">
                  <a:solidFill>
                    <a:schemeClr val="bg1"/>
                  </a:solidFill>
                </a:rPr>
                <a:t>Tanah Air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smtClean="0">
                  <a:solidFill>
                    <a:schemeClr val="bg1"/>
                  </a:solidFill>
                </a:rPr>
                <a:t>Nusantara</a:t>
              </a:r>
              <a:r>
                <a:rPr lang="en-US" sz="1000" dirty="0" smtClean="0">
                  <a:solidFill>
                    <a:schemeClr val="bg1"/>
                  </a:solidFill>
                </a:rPr>
                <a:t>, 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Yakni</a:t>
              </a:r>
              <a:r>
                <a:rPr lang="en-US" sz="1000" dirty="0" smtClean="0">
                  <a:solidFill>
                    <a:schemeClr val="bg1"/>
                  </a:solidFill>
                </a:rPr>
                <a:t> Tanah 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Tumpah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smtClean="0">
                  <a:solidFill>
                    <a:schemeClr val="bg1"/>
                  </a:solidFill>
                </a:rPr>
                <a:t>      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Darah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Seluruh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Bangsa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smtClean="0">
                  <a:solidFill>
                    <a:schemeClr val="bg1"/>
                  </a:solidFill>
                </a:rPr>
                <a:t>     yan</a:t>
              </a:r>
              <a:r>
                <a:rPr lang="en-US" sz="1000" dirty="0" smtClean="0">
                  <a:solidFill>
                    <a:schemeClr val="bg1"/>
                  </a:solidFill>
                </a:rPr>
                <a:t>g </a:t>
              </a:r>
              <a:r>
                <a:rPr lang="id-ID" sz="1000" dirty="0">
                  <a:solidFill>
                    <a:schemeClr val="bg1"/>
                  </a:solidFill>
                </a:rPr>
                <a:t>m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erupakan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err="1">
                  <a:solidFill>
                    <a:schemeClr val="bg1"/>
                  </a:solidFill>
                </a:rPr>
                <a:t>s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atu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smtClean="0">
                  <a:solidFill>
                    <a:schemeClr val="bg1"/>
                  </a:solidFill>
                </a:rPr>
                <a:t>       </a:t>
              </a:r>
              <a:r>
                <a:rPr lang="id-ID" sz="1000" dirty="0">
                  <a:solidFill>
                    <a:schemeClr val="bg1"/>
                  </a:solidFill>
                </a:rPr>
                <a:t>k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esatuan</a:t>
              </a:r>
              <a:r>
                <a:rPr lang="en-US" sz="1000" dirty="0" smtClean="0">
                  <a:solidFill>
                    <a:schemeClr val="bg1"/>
                  </a:solidFill>
                </a:rPr>
                <a:t> Wilayah 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Laut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smtClean="0">
                  <a:solidFill>
                    <a:schemeClr val="bg1"/>
                  </a:solidFill>
                </a:rPr>
                <a:t>     yan</a:t>
              </a:r>
              <a:r>
                <a:rPr lang="en-US" sz="1000" dirty="0" smtClean="0">
                  <a:solidFill>
                    <a:schemeClr val="bg1"/>
                  </a:solidFill>
                </a:rPr>
                <a:t>g </a:t>
              </a:r>
              <a:r>
                <a:rPr lang="id-ID" sz="1000" dirty="0" smtClean="0">
                  <a:solidFill>
                    <a:schemeClr val="bg1"/>
                  </a:solidFill>
                </a:rPr>
                <a:t>d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idalamnya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smtClean="0">
                  <a:solidFill>
                    <a:schemeClr val="bg1"/>
                  </a:solidFill>
                </a:rPr>
                <a:t>               t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erhimpun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smtClean="0">
                  <a:solidFill>
                    <a:schemeClr val="bg1"/>
                  </a:solidFill>
                </a:rPr>
                <a:t>p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uluhan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err="1">
                  <a:solidFill>
                    <a:schemeClr val="bg1"/>
                  </a:solidFill>
                </a:rPr>
                <a:t>r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ibu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smtClean="0">
                  <a:solidFill>
                    <a:schemeClr val="bg1"/>
                  </a:solidFill>
                </a:rPr>
                <a:t>     p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ulau</a:t>
              </a:r>
              <a:r>
                <a:rPr lang="en-US" sz="1000" dirty="0" smtClean="0">
                  <a:solidFill>
                    <a:schemeClr val="bg1"/>
                  </a:solidFill>
                </a:rPr>
                <a:t>.</a:t>
              </a:r>
              <a:endParaRPr lang="en-US" altLang="ko-KR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Tempat Tinggal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직사각형 1"/>
          <p:cNvSpPr/>
          <p:nvPr/>
        </p:nvSpPr>
        <p:spPr>
          <a:xfrm>
            <a:off x="7340046" y="1209863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004146" y="1686622"/>
            <a:ext cx="1888333" cy="1223660"/>
            <a:chOff x="3017859" y="4337228"/>
            <a:chExt cx="1870812" cy="850936"/>
          </a:xfrm>
        </p:grpSpPr>
        <p:sp>
          <p:nvSpPr>
            <p:cNvPr id="32" name="TextBox 31"/>
            <p:cNvSpPr txBox="1"/>
            <p:nvPr/>
          </p:nvSpPr>
          <p:spPr>
            <a:xfrm>
              <a:off x="3021855" y="4588884"/>
              <a:ext cx="1866815" cy="5992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B</a:t>
              </a:r>
              <a:r>
                <a:rPr lang="id-ID" sz="1000" dirty="0" smtClean="0">
                  <a:solidFill>
                    <a:schemeClr val="bg1"/>
                  </a:solidFill>
                </a:rPr>
                <a:t>angsa Indonesia berasal     dari ras Malayan Mongoloid,  dari </a:t>
              </a:r>
              <a:r>
                <a:rPr lang="id-ID" sz="1000" dirty="0">
                  <a:solidFill>
                    <a:schemeClr val="bg1"/>
                  </a:solidFill>
                </a:rPr>
                <a:t>rumpun Melayu </a:t>
              </a:r>
              <a:r>
                <a:rPr lang="id-ID" sz="1000" dirty="0" smtClean="0">
                  <a:solidFill>
                    <a:schemeClr val="bg1"/>
                  </a:solidFill>
                </a:rPr>
                <a:t>yang      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err="1" smtClean="0">
                  <a:solidFill>
                    <a:schemeClr val="bg1"/>
                  </a:solidFill>
                </a:rPr>
                <a:t>d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iperkaya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err="1" smtClean="0">
                  <a:solidFill>
                    <a:schemeClr val="bg1"/>
                  </a:solidFill>
                </a:rPr>
                <a:t>v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ariasi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smtClean="0">
                  <a:solidFill>
                    <a:schemeClr val="bg1"/>
                  </a:solidFill>
                </a:rPr>
                <a:t>                    p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ercampuran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smtClean="0">
                  <a:solidFill>
                    <a:schemeClr val="bg1"/>
                  </a:solidFill>
                </a:rPr>
                <a:t>d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arah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err="1" smtClean="0">
                  <a:solidFill>
                    <a:schemeClr val="bg1"/>
                  </a:solidFill>
                </a:rPr>
                <a:t>a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ntar</a:t>
              </a: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id-ID" sz="1000" dirty="0" err="1" smtClean="0">
                  <a:solidFill>
                    <a:schemeClr val="bg1"/>
                  </a:solidFill>
                </a:rPr>
                <a:t>r</a:t>
              </a:r>
              <a:r>
                <a:rPr lang="en-US" sz="1000" dirty="0" smtClean="0">
                  <a:solidFill>
                    <a:schemeClr val="bg1"/>
                  </a:solidFill>
                </a:rPr>
                <a:t>as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859" y="4337228"/>
              <a:ext cx="1870812" cy="19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Asal Usul Bangsa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70546" y="1080451"/>
            <a:ext cx="411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37273" y="1785110"/>
            <a:ext cx="40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57A7BD"/>
                </a:solidFill>
                <a:cs typeface="Arial" pitchFamily="34" charset="0"/>
              </a:rPr>
              <a:t>2</a:t>
            </a:r>
            <a:endParaRPr lang="ko-KR" altLang="en-US" sz="1600" b="1" dirty="0">
              <a:solidFill>
                <a:srgbClr val="57A7BD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7984" y="2360039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600644" y="3688948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708656" y="3796960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804241" y="3064152"/>
            <a:ext cx="612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57A7BD"/>
                </a:solidFill>
                <a:cs typeface="Arial" pitchFamily="34" charset="0"/>
              </a:rPr>
              <a:t>4</a:t>
            </a:r>
            <a:endParaRPr lang="ko-KR" altLang="en-US" sz="1600" b="1" dirty="0">
              <a:solidFill>
                <a:srgbClr val="57A7BD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71480" y="3843731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57A7BD"/>
                </a:solidFill>
                <a:cs typeface="Arial" pitchFamily="34" charset="0"/>
              </a:rPr>
              <a:t>5</a:t>
            </a:r>
            <a:endParaRPr lang="ko-KR" altLang="en-US" sz="1600" b="1" dirty="0">
              <a:solidFill>
                <a:srgbClr val="57A7BD"/>
              </a:solidFill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382572" y="3778015"/>
            <a:ext cx="2218592" cy="724068"/>
            <a:chOff x="3017859" y="4337228"/>
            <a:chExt cx="1875615" cy="934255"/>
          </a:xfrm>
        </p:grpSpPr>
        <p:sp>
          <p:nvSpPr>
            <p:cNvPr id="46" name="TextBox 45"/>
            <p:cNvSpPr txBox="1"/>
            <p:nvPr/>
          </p:nvSpPr>
          <p:spPr>
            <a:xfrm>
              <a:off x="3026659" y="4556667"/>
              <a:ext cx="1866815" cy="7148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M</a:t>
              </a:r>
              <a:r>
                <a:rPr lang="id-ID" sz="1000" dirty="0" smtClean="0">
                  <a:solidFill>
                    <a:schemeClr val="bg1"/>
                  </a:solidFill>
                </a:rPr>
                <a:t>otovasi, visi, dan misi yang mengingikan bangsa yang merdeka, </a:t>
              </a:r>
            </a:p>
            <a:p>
              <a:r>
                <a:rPr lang="id-ID" sz="1000" dirty="0" smtClean="0">
                  <a:solidFill>
                    <a:schemeClr val="bg1"/>
                  </a:solidFill>
                </a:rPr>
                <a:t>berdaulat</a:t>
              </a:r>
              <a:endParaRPr lang="en-US" altLang="ko-KR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17859" y="4337228"/>
              <a:ext cx="1870812" cy="35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Cita-cita Hidup Bersama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9" name="Picture 2" descr="http://3.bp.blogspot.com/-GXZg8UvMJaI/VGxSbuT5OhI/AAAAAAAABhQ/4HmfmbjnKDA/s1600/suku-papua-irian-j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7136">
            <a:off x="7589928" y="3055406"/>
            <a:ext cx="1504605" cy="93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6" descr="https://4.bp.blogspot.com/-vBSEoLLlCDw/V0cRFPoK_QI/AAAAAAAAE00/grbRNXwpACcQw9rH_bUicrY931NbBSYhgCLcB/s1600/BAHAS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2918">
            <a:off x="7207563" y="3926935"/>
            <a:ext cx="1890414" cy="109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2289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2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95736" y="237610"/>
            <a:ext cx="5760640" cy="461932"/>
          </a:xfrm>
        </p:spPr>
        <p:txBody>
          <a:bodyPr/>
          <a:lstStyle/>
          <a:p>
            <a:r>
              <a:rPr lang="id-ID" altLang="ko-KR" sz="2800" dirty="0" smtClean="0"/>
              <a:t>UNSUR-UNSUR IDENTITAS NASIONAL</a:t>
            </a:r>
            <a:endParaRPr lang="ko-KR" alt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0" y="3579862"/>
            <a:ext cx="2009810" cy="1312783"/>
            <a:chOff x="1062657" y="3986014"/>
            <a:chExt cx="1728193" cy="1312783"/>
          </a:xfrm>
        </p:grpSpPr>
        <p:sp>
          <p:nvSpPr>
            <p:cNvPr id="6" name="TextBox 5"/>
            <p:cNvSpPr txBox="1"/>
            <p:nvPr/>
          </p:nvSpPr>
          <p:spPr>
            <a:xfrm>
              <a:off x="1062657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b="1" i="1" dirty="0" smtClean="0">
                  <a:solidFill>
                    <a:schemeClr val="bg1"/>
                  </a:solidFill>
                  <a:cs typeface="Arial" pitchFamily="34" charset="0"/>
                </a:rPr>
                <a:t>Local</a:t>
              </a:r>
              <a:r>
                <a:rPr lang="id-ID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id-ID" altLang="ko-KR" sz="1200" b="1" i="1" dirty="0" smtClean="0">
                  <a:solidFill>
                    <a:schemeClr val="bg1"/>
                  </a:solidFill>
                  <a:cs typeface="Arial" pitchFamily="34" charset="0"/>
                </a:rPr>
                <a:t>Political Unity</a:t>
              </a:r>
              <a:endParaRPr lang="ko-KR" altLang="en-US" sz="1200" b="1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2658" y="4236968"/>
              <a:ext cx="172819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err="1">
                  <a:solidFill>
                    <a:schemeClr val="bg1"/>
                  </a:solidFill>
                </a:rPr>
                <a:t>Kesatuan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</a:rPr>
                <a:t>sosial</a:t>
              </a:r>
              <a:r>
                <a:rPr lang="en-US" sz="1050" dirty="0">
                  <a:solidFill>
                    <a:schemeClr val="bg1"/>
                  </a:solidFill>
                </a:rPr>
                <a:t> yang </a:t>
              </a:r>
              <a:r>
                <a:rPr lang="en-US" sz="1050" dirty="0" err="1">
                  <a:solidFill>
                    <a:schemeClr val="bg1"/>
                  </a:solidFill>
                </a:rPr>
                <a:t>dapat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smtClean="0">
                  <a:solidFill>
                    <a:schemeClr val="bg1"/>
                  </a:solidFill>
                </a:rPr>
                <a:t>  </a:t>
              </a:r>
              <a:r>
                <a:rPr lang="en-US" sz="1050" dirty="0" err="1" smtClean="0">
                  <a:solidFill>
                    <a:schemeClr val="bg1"/>
                  </a:solidFill>
                </a:rPr>
                <a:t>dibedakan</a:t>
              </a:r>
              <a:r>
                <a:rPr lang="en-US" sz="1050" dirty="0" smtClean="0">
                  <a:solidFill>
                    <a:schemeClr val="bg1"/>
                  </a:solidFill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</a:rPr>
                <a:t>dari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</a:rPr>
                <a:t>kesatuan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smtClean="0">
                  <a:solidFill>
                    <a:schemeClr val="bg1"/>
                  </a:solidFill>
                </a:rPr>
                <a:t>        </a:t>
              </a:r>
              <a:r>
                <a:rPr lang="en-US" sz="1050" dirty="0" err="1" smtClean="0">
                  <a:solidFill>
                    <a:schemeClr val="bg1"/>
                  </a:solidFill>
                </a:rPr>
                <a:t>sosial</a:t>
              </a:r>
              <a:r>
                <a:rPr lang="en-US" sz="1050" dirty="0" smtClean="0">
                  <a:solidFill>
                    <a:schemeClr val="bg1"/>
                  </a:solidFill>
                </a:rPr>
                <a:t>  lain </a:t>
              </a:r>
              <a:r>
                <a:rPr lang="en-US" sz="1050" dirty="0" err="1">
                  <a:solidFill>
                    <a:schemeClr val="bg1"/>
                  </a:solidFill>
                </a:rPr>
                <a:t>berdasarkan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smtClean="0">
                  <a:solidFill>
                    <a:schemeClr val="bg1"/>
                  </a:solidFill>
                </a:rPr>
                <a:t>         </a:t>
              </a:r>
              <a:r>
                <a:rPr lang="en-US" sz="1050" dirty="0" err="1" smtClean="0">
                  <a:solidFill>
                    <a:schemeClr val="bg1"/>
                  </a:solidFill>
                </a:rPr>
                <a:t>kesadaran</a:t>
              </a:r>
              <a:r>
                <a:rPr lang="en-US" sz="1050" dirty="0" smtClean="0">
                  <a:solidFill>
                    <a:schemeClr val="bg1"/>
                  </a:solidFill>
                </a:rPr>
                <a:t> </a:t>
              </a:r>
              <a:r>
                <a:rPr lang="en-US" sz="1050" dirty="0" err="1" smtClean="0">
                  <a:solidFill>
                    <a:schemeClr val="bg1"/>
                  </a:solidFill>
                </a:rPr>
                <a:t>akan</a:t>
              </a:r>
              <a:r>
                <a:rPr lang="en-US" sz="1050" dirty="0" smtClean="0">
                  <a:solidFill>
                    <a:schemeClr val="bg1"/>
                  </a:solidFill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</a:rPr>
                <a:t>identitas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smtClean="0">
                  <a:solidFill>
                    <a:schemeClr val="bg1"/>
                  </a:solidFill>
                </a:rPr>
                <a:t>       </a:t>
              </a:r>
              <a:r>
                <a:rPr lang="en-US" sz="1050" dirty="0" err="1" smtClean="0">
                  <a:solidFill>
                    <a:schemeClr val="bg1"/>
                  </a:solidFill>
                </a:rPr>
                <a:t>perbedaan</a:t>
              </a:r>
              <a:r>
                <a:rPr lang="en-US" sz="1050" dirty="0" smtClean="0">
                  <a:solidFill>
                    <a:schemeClr val="bg1"/>
                  </a:solidFill>
                </a:rPr>
                <a:t> </a:t>
              </a:r>
              <a:r>
                <a:rPr lang="en-US" sz="1050" dirty="0" err="1" smtClean="0">
                  <a:solidFill>
                    <a:schemeClr val="bg1"/>
                  </a:solidFill>
                </a:rPr>
                <a:t>kebudayaan</a:t>
              </a:r>
              <a:r>
                <a:rPr lang="en-US" sz="1050" dirty="0">
                  <a:solidFill>
                    <a:schemeClr val="bg1"/>
                  </a:solidFill>
                </a:rPr>
                <a:t>, </a:t>
              </a:r>
              <a:r>
                <a:rPr lang="en-US" sz="1050" dirty="0" smtClean="0">
                  <a:solidFill>
                    <a:schemeClr val="bg1"/>
                  </a:solidFill>
                </a:rPr>
                <a:t>        </a:t>
              </a:r>
              <a:r>
                <a:rPr lang="en-US" sz="1050" dirty="0" err="1" smtClean="0">
                  <a:solidFill>
                    <a:schemeClr val="bg1"/>
                  </a:solidFill>
                </a:rPr>
                <a:t>khususnya</a:t>
              </a:r>
              <a:r>
                <a:rPr lang="en-US" sz="1050" dirty="0" smtClean="0">
                  <a:solidFill>
                    <a:schemeClr val="bg1"/>
                  </a:solidFill>
                </a:rPr>
                <a:t> </a:t>
              </a:r>
              <a:r>
                <a:rPr lang="en-US" sz="1050" dirty="0" err="1" smtClean="0">
                  <a:solidFill>
                    <a:schemeClr val="bg1"/>
                  </a:solidFill>
                </a:rPr>
                <a:t>bahasa</a:t>
              </a:r>
              <a:r>
                <a:rPr lang="en-US" sz="105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57914" y="3579862"/>
            <a:ext cx="20098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" dirty="0" smtClean="0">
                <a:solidFill>
                  <a:schemeClr val="bg1"/>
                </a:solidFill>
              </a:rPr>
              <a:t>Indonesia bukan negara Agama tetapi negara yang Beragama,  dimana ada enam agama yang diakui di Indonesia, marsayakatnya satu dengan yang lain         saling menghargai dan  toleransi dalam umat beragama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6277" y="3579862"/>
            <a:ext cx="2009809" cy="804952"/>
            <a:chOff x="1062658" y="3986014"/>
            <a:chExt cx="1728192" cy="804952"/>
          </a:xfrm>
        </p:grpSpPr>
        <p:sp>
          <p:nvSpPr>
            <p:cNvPr id="12" name="TextBox 11"/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Daerah AtauSuku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2658" y="4236968"/>
              <a:ext cx="17281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Calibri" pitchFamily="34" charset="0"/>
                </a:rPr>
                <a:t>I</a:t>
              </a:r>
              <a:r>
                <a:rPr lang="id-ID" sz="1000" dirty="0" smtClean="0">
                  <a:solidFill>
                    <a:schemeClr val="bg1"/>
                  </a:solidFill>
                  <a:latin typeface="Calibri" pitchFamily="34" charset="0"/>
                </a:rPr>
                <a:t>ndonesia  menjadi negara dengan banyak suku, kurang lebih ada 300 suku yang ada di Indonesia</a:t>
              </a:r>
              <a:endParaRPr lang="en-US" sz="1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94639" y="3579862"/>
            <a:ext cx="2297841" cy="1266617"/>
            <a:chOff x="1062658" y="3986014"/>
            <a:chExt cx="1728192" cy="1266617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Bahasa Daerah atau Lokal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000" dirty="0" smtClean="0">
                  <a:solidFill>
                    <a:schemeClr val="bg1"/>
                  </a:solidFill>
                </a:rPr>
                <a:t>Menjadi suatu lambang  atas unsur   bunyi dari setiap individu yang satu   dengan yang lainnya untuk                berkomunikasi sehingga terlaksana  proses interaksi, pikiran dan juga       perasaan yang baik 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-29680" y="1611100"/>
            <a:ext cx="8545108" cy="2095162"/>
          </a:xfrm>
          <a:custGeom>
            <a:avLst/>
            <a:gdLst>
              <a:gd name="connsiteX0" fmla="*/ 6702732 w 8527613"/>
              <a:gd name="connsiteY0" fmla="*/ 0 h 1932318"/>
              <a:gd name="connsiteX1" fmla="*/ 7289327 w 8527613"/>
              <a:gd name="connsiteY1" fmla="*/ 1190446 h 1932318"/>
              <a:gd name="connsiteX2" fmla="*/ 8199872 w 8527613"/>
              <a:gd name="connsiteY2" fmla="*/ 354402 h 1932318"/>
              <a:gd name="connsiteX3" fmla="*/ 8063738 w 8527613"/>
              <a:gd name="connsiteY3" fmla="*/ 218268 h 1932318"/>
              <a:gd name="connsiteX4" fmla="*/ 8527613 w 8527613"/>
              <a:gd name="connsiteY4" fmla="*/ 35564 h 1932318"/>
              <a:gd name="connsiteX5" fmla="*/ 8438753 w 8527613"/>
              <a:gd name="connsiteY5" fmla="*/ 593283 h 1932318"/>
              <a:gd name="connsiteX6" fmla="*/ 8307071 w 8527613"/>
              <a:gd name="connsiteY6" fmla="*/ 461601 h 1932318"/>
              <a:gd name="connsiteX7" fmla="*/ 7375593 w 8527613"/>
              <a:gd name="connsiteY7" fmla="*/ 1544129 h 1932318"/>
              <a:gd name="connsiteX8" fmla="*/ 6737237 w 8527613"/>
              <a:gd name="connsiteY8" fmla="*/ 129398 h 1932318"/>
              <a:gd name="connsiteX9" fmla="*/ 767759 w 8527613"/>
              <a:gd name="connsiteY9" fmla="*/ 1932318 h 1932318"/>
              <a:gd name="connsiteX10" fmla="*/ 7 w 8527613"/>
              <a:gd name="connsiteY10" fmla="*/ 1104182 h 1932318"/>
              <a:gd name="connsiteX11" fmla="*/ 6702732 w 8527613"/>
              <a:gd name="connsiteY11" fmla="*/ 0 h 1932318"/>
              <a:gd name="connsiteX0" fmla="*/ 6703554 w 8528435"/>
              <a:gd name="connsiteY0" fmla="*/ 0 h 2303254"/>
              <a:gd name="connsiteX1" fmla="*/ 7290149 w 8528435"/>
              <a:gd name="connsiteY1" fmla="*/ 1190446 h 2303254"/>
              <a:gd name="connsiteX2" fmla="*/ 8200694 w 8528435"/>
              <a:gd name="connsiteY2" fmla="*/ 354402 h 2303254"/>
              <a:gd name="connsiteX3" fmla="*/ 8064560 w 8528435"/>
              <a:gd name="connsiteY3" fmla="*/ 218268 h 2303254"/>
              <a:gd name="connsiteX4" fmla="*/ 8528435 w 8528435"/>
              <a:gd name="connsiteY4" fmla="*/ 35564 h 2303254"/>
              <a:gd name="connsiteX5" fmla="*/ 8439575 w 8528435"/>
              <a:gd name="connsiteY5" fmla="*/ 593283 h 2303254"/>
              <a:gd name="connsiteX6" fmla="*/ 8307893 w 8528435"/>
              <a:gd name="connsiteY6" fmla="*/ 461601 h 2303254"/>
              <a:gd name="connsiteX7" fmla="*/ 7376415 w 8528435"/>
              <a:gd name="connsiteY7" fmla="*/ 1544129 h 2303254"/>
              <a:gd name="connsiteX8" fmla="*/ 6738059 w 8528435"/>
              <a:gd name="connsiteY8" fmla="*/ 129398 h 2303254"/>
              <a:gd name="connsiteX9" fmla="*/ 830 w 8528435"/>
              <a:gd name="connsiteY9" fmla="*/ 2303254 h 2303254"/>
              <a:gd name="connsiteX10" fmla="*/ 829 w 8528435"/>
              <a:gd name="connsiteY10" fmla="*/ 1104182 h 2303254"/>
              <a:gd name="connsiteX11" fmla="*/ 6703554 w 8528435"/>
              <a:gd name="connsiteY11" fmla="*/ 0 h 2303254"/>
              <a:gd name="connsiteX0" fmla="*/ 6720227 w 8545108"/>
              <a:gd name="connsiteY0" fmla="*/ 0 h 2303254"/>
              <a:gd name="connsiteX1" fmla="*/ 7306822 w 8545108"/>
              <a:gd name="connsiteY1" fmla="*/ 1190446 h 2303254"/>
              <a:gd name="connsiteX2" fmla="*/ 8217367 w 8545108"/>
              <a:gd name="connsiteY2" fmla="*/ 354402 h 2303254"/>
              <a:gd name="connsiteX3" fmla="*/ 8081233 w 8545108"/>
              <a:gd name="connsiteY3" fmla="*/ 218268 h 2303254"/>
              <a:gd name="connsiteX4" fmla="*/ 8545108 w 8545108"/>
              <a:gd name="connsiteY4" fmla="*/ 35564 h 2303254"/>
              <a:gd name="connsiteX5" fmla="*/ 8456248 w 8545108"/>
              <a:gd name="connsiteY5" fmla="*/ 593283 h 2303254"/>
              <a:gd name="connsiteX6" fmla="*/ 8324566 w 8545108"/>
              <a:gd name="connsiteY6" fmla="*/ 461601 h 2303254"/>
              <a:gd name="connsiteX7" fmla="*/ 7393088 w 8545108"/>
              <a:gd name="connsiteY7" fmla="*/ 1544129 h 2303254"/>
              <a:gd name="connsiteX8" fmla="*/ 6754732 w 8545108"/>
              <a:gd name="connsiteY8" fmla="*/ 129398 h 2303254"/>
              <a:gd name="connsiteX9" fmla="*/ 17503 w 8545108"/>
              <a:gd name="connsiteY9" fmla="*/ 2303254 h 2303254"/>
              <a:gd name="connsiteX10" fmla="*/ 249 w 8545108"/>
              <a:gd name="connsiteY10" fmla="*/ 897148 h 2303254"/>
              <a:gd name="connsiteX11" fmla="*/ 6720227 w 8545108"/>
              <a:gd name="connsiteY11" fmla="*/ 0 h 2303254"/>
              <a:gd name="connsiteX0" fmla="*/ 6720227 w 8545108"/>
              <a:gd name="connsiteY0" fmla="*/ 0 h 2303254"/>
              <a:gd name="connsiteX1" fmla="*/ 7306822 w 8545108"/>
              <a:gd name="connsiteY1" fmla="*/ 1190446 h 2303254"/>
              <a:gd name="connsiteX2" fmla="*/ 8217367 w 8545108"/>
              <a:gd name="connsiteY2" fmla="*/ 354402 h 2303254"/>
              <a:gd name="connsiteX3" fmla="*/ 8081233 w 8545108"/>
              <a:gd name="connsiteY3" fmla="*/ 218268 h 2303254"/>
              <a:gd name="connsiteX4" fmla="*/ 8545108 w 8545108"/>
              <a:gd name="connsiteY4" fmla="*/ 35564 h 2303254"/>
              <a:gd name="connsiteX5" fmla="*/ 8456248 w 8545108"/>
              <a:gd name="connsiteY5" fmla="*/ 593283 h 2303254"/>
              <a:gd name="connsiteX6" fmla="*/ 8324566 w 8545108"/>
              <a:gd name="connsiteY6" fmla="*/ 461601 h 2303254"/>
              <a:gd name="connsiteX7" fmla="*/ 7393088 w 8545108"/>
              <a:gd name="connsiteY7" fmla="*/ 1544129 h 2303254"/>
              <a:gd name="connsiteX8" fmla="*/ 6771985 w 8545108"/>
              <a:gd name="connsiteY8" fmla="*/ 345058 h 2303254"/>
              <a:gd name="connsiteX9" fmla="*/ 17503 w 8545108"/>
              <a:gd name="connsiteY9" fmla="*/ 2303254 h 2303254"/>
              <a:gd name="connsiteX10" fmla="*/ 249 w 8545108"/>
              <a:gd name="connsiteY10" fmla="*/ 897148 h 2303254"/>
              <a:gd name="connsiteX11" fmla="*/ 6720227 w 8545108"/>
              <a:gd name="connsiteY11" fmla="*/ 0 h 2303254"/>
              <a:gd name="connsiteX0" fmla="*/ 6780612 w 8545108"/>
              <a:gd name="connsiteY0" fmla="*/ 197350 h 2267690"/>
              <a:gd name="connsiteX1" fmla="*/ 7306822 w 8545108"/>
              <a:gd name="connsiteY1" fmla="*/ 1154882 h 2267690"/>
              <a:gd name="connsiteX2" fmla="*/ 8217367 w 8545108"/>
              <a:gd name="connsiteY2" fmla="*/ 318838 h 2267690"/>
              <a:gd name="connsiteX3" fmla="*/ 8081233 w 8545108"/>
              <a:gd name="connsiteY3" fmla="*/ 182704 h 2267690"/>
              <a:gd name="connsiteX4" fmla="*/ 8545108 w 8545108"/>
              <a:gd name="connsiteY4" fmla="*/ 0 h 2267690"/>
              <a:gd name="connsiteX5" fmla="*/ 8456248 w 8545108"/>
              <a:gd name="connsiteY5" fmla="*/ 557719 h 2267690"/>
              <a:gd name="connsiteX6" fmla="*/ 8324566 w 8545108"/>
              <a:gd name="connsiteY6" fmla="*/ 426037 h 2267690"/>
              <a:gd name="connsiteX7" fmla="*/ 7393088 w 8545108"/>
              <a:gd name="connsiteY7" fmla="*/ 1508565 h 2267690"/>
              <a:gd name="connsiteX8" fmla="*/ 6771985 w 8545108"/>
              <a:gd name="connsiteY8" fmla="*/ 309494 h 2267690"/>
              <a:gd name="connsiteX9" fmla="*/ 17503 w 8545108"/>
              <a:gd name="connsiteY9" fmla="*/ 2267690 h 2267690"/>
              <a:gd name="connsiteX10" fmla="*/ 249 w 8545108"/>
              <a:gd name="connsiteY10" fmla="*/ 861584 h 2267690"/>
              <a:gd name="connsiteX11" fmla="*/ 6780612 w 8545108"/>
              <a:gd name="connsiteY11" fmla="*/ 197350 h 2267690"/>
              <a:gd name="connsiteX0" fmla="*/ 6780612 w 8545108"/>
              <a:gd name="connsiteY0" fmla="*/ 197350 h 2095162"/>
              <a:gd name="connsiteX1" fmla="*/ 7306822 w 8545108"/>
              <a:gd name="connsiteY1" fmla="*/ 1154882 h 2095162"/>
              <a:gd name="connsiteX2" fmla="*/ 8217367 w 8545108"/>
              <a:gd name="connsiteY2" fmla="*/ 318838 h 2095162"/>
              <a:gd name="connsiteX3" fmla="*/ 8081233 w 8545108"/>
              <a:gd name="connsiteY3" fmla="*/ 182704 h 2095162"/>
              <a:gd name="connsiteX4" fmla="*/ 8545108 w 8545108"/>
              <a:gd name="connsiteY4" fmla="*/ 0 h 2095162"/>
              <a:gd name="connsiteX5" fmla="*/ 8456248 w 8545108"/>
              <a:gd name="connsiteY5" fmla="*/ 557719 h 2095162"/>
              <a:gd name="connsiteX6" fmla="*/ 8324566 w 8545108"/>
              <a:gd name="connsiteY6" fmla="*/ 426037 h 2095162"/>
              <a:gd name="connsiteX7" fmla="*/ 7393088 w 8545108"/>
              <a:gd name="connsiteY7" fmla="*/ 1508565 h 2095162"/>
              <a:gd name="connsiteX8" fmla="*/ 6771985 w 8545108"/>
              <a:gd name="connsiteY8" fmla="*/ 309494 h 2095162"/>
              <a:gd name="connsiteX9" fmla="*/ 17503 w 8545108"/>
              <a:gd name="connsiteY9" fmla="*/ 2095162 h 2095162"/>
              <a:gd name="connsiteX10" fmla="*/ 249 w 8545108"/>
              <a:gd name="connsiteY10" fmla="*/ 861584 h 2095162"/>
              <a:gd name="connsiteX11" fmla="*/ 6780612 w 8545108"/>
              <a:gd name="connsiteY11" fmla="*/ 197350 h 20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5108" h="2095162">
                <a:moveTo>
                  <a:pt x="6780612" y="197350"/>
                </a:moveTo>
                <a:lnTo>
                  <a:pt x="7306822" y="1154882"/>
                </a:lnTo>
                <a:lnTo>
                  <a:pt x="8217367" y="318838"/>
                </a:lnTo>
                <a:lnTo>
                  <a:pt x="8081233" y="182704"/>
                </a:lnTo>
                <a:lnTo>
                  <a:pt x="8545108" y="0"/>
                </a:lnTo>
                <a:lnTo>
                  <a:pt x="8456248" y="557719"/>
                </a:lnTo>
                <a:lnTo>
                  <a:pt x="8324566" y="426037"/>
                </a:lnTo>
                <a:lnTo>
                  <a:pt x="7393088" y="1508565"/>
                </a:lnTo>
                <a:lnTo>
                  <a:pt x="6771985" y="309494"/>
                </a:lnTo>
                <a:lnTo>
                  <a:pt x="17503" y="2095162"/>
                </a:lnTo>
                <a:cubicBezTo>
                  <a:pt x="20378" y="1706973"/>
                  <a:pt x="-2626" y="1249773"/>
                  <a:pt x="249" y="861584"/>
                </a:cubicBezTo>
                <a:lnTo>
                  <a:pt x="6780612" y="19735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18"/>
          <p:cNvSpPr/>
          <p:nvPr/>
        </p:nvSpPr>
        <p:spPr>
          <a:xfrm>
            <a:off x="683568" y="176171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2378709" y="1507109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Oval 20"/>
          <p:cNvSpPr/>
          <p:nvPr/>
        </p:nvSpPr>
        <p:spPr>
          <a:xfrm>
            <a:off x="3760351" y="1372127"/>
            <a:ext cx="1171689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Oval 21"/>
          <p:cNvSpPr/>
          <p:nvPr/>
        </p:nvSpPr>
        <p:spPr>
          <a:xfrm>
            <a:off x="5228992" y="1356763"/>
            <a:ext cx="1143208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3568" y="2118238"/>
            <a:ext cx="12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rgbClr val="69B6CC"/>
                </a:solidFill>
                <a:cs typeface="Arial" pitchFamily="34" charset="0"/>
              </a:rPr>
              <a:t>SUKU BANGSA</a:t>
            </a:r>
            <a:endParaRPr lang="ko-KR" altLang="en-US" sz="1400" b="1" dirty="0">
              <a:solidFill>
                <a:srgbClr val="69B6CC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25210" y="1893220"/>
            <a:ext cx="103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rgbClr val="69B6CC"/>
                </a:solidFill>
                <a:cs typeface="Arial" pitchFamily="34" charset="0"/>
              </a:rPr>
              <a:t>AGAMA</a:t>
            </a:r>
            <a:endParaRPr lang="ko-KR" altLang="en-US" sz="1400" b="1" dirty="0">
              <a:solidFill>
                <a:srgbClr val="69B6CC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8343" y="1668238"/>
            <a:ext cx="1243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100" b="1" dirty="0" smtClean="0">
                <a:solidFill>
                  <a:srgbClr val="69B6CC"/>
                </a:solidFill>
                <a:cs typeface="Arial" pitchFamily="34" charset="0"/>
              </a:rPr>
              <a:t> KEBUDAYAAN</a:t>
            </a:r>
            <a:endParaRPr lang="ko-KR" altLang="en-US" sz="1100" b="1" dirty="0">
              <a:solidFill>
                <a:srgbClr val="69B6CC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93903" y="1562515"/>
            <a:ext cx="1243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100" b="1" dirty="0" smtClean="0">
                <a:solidFill>
                  <a:srgbClr val="69B6CC"/>
                </a:solidFill>
                <a:cs typeface="Arial" pitchFamily="34" charset="0"/>
              </a:rPr>
              <a:t>BAHASA</a:t>
            </a:r>
            <a:endParaRPr lang="ko-KR" altLang="en-US" sz="1100" b="1" dirty="0">
              <a:solidFill>
                <a:srgbClr val="69B6CC"/>
              </a:solidFill>
              <a:cs typeface="Arial" pitchFamily="34" charset="0"/>
            </a:endParaRPr>
          </a:p>
        </p:txBody>
      </p:sp>
      <p:pic>
        <p:nvPicPr>
          <p:cNvPr id="33" name="Picture 4" descr="http://wisataindo.net/wp-content/uploads/2017/03/bud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8771">
            <a:off x="1014407" y="948881"/>
            <a:ext cx="1549155" cy="72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6" descr="https://4.bp.blogspot.com/-vBSEoLLlCDw/V0cRFPoK_QI/AAAAAAAAE00/grbRNXwpACcQw9rH_bUicrY931NbBSYhgCLcB/s1600/BAHAS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2918">
            <a:off x="7728343" y="2672768"/>
            <a:ext cx="1382012" cy="80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05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1640" y="123478"/>
            <a:ext cx="5688632" cy="576064"/>
          </a:xfrm>
        </p:spPr>
        <p:txBody>
          <a:bodyPr/>
          <a:lstStyle/>
          <a:p>
            <a:pPr algn="ctr"/>
            <a:r>
              <a:rPr lang="id-ID" altLang="ko-KR" sz="2800" b="1" dirty="0" smtClean="0"/>
              <a:t>INTEGRASI NASIONAL</a:t>
            </a:r>
            <a:endParaRPr lang="ko-KR" alt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31640" y="771550"/>
            <a:ext cx="6868944" cy="432048"/>
          </a:xfrm>
        </p:spPr>
        <p:txBody>
          <a:bodyPr/>
          <a:lstStyle/>
          <a:p>
            <a:pPr lvl="0" algn="ctr"/>
            <a:r>
              <a:rPr lang="id-ID" altLang="ko-KR" dirty="0" smtClean="0"/>
              <a:t>Proses penggabungan/penyatuan dari beberapa kelompok sosial budaya kedalam kesatuan wilayah sehingga, terbentuklah suatu identitas</a:t>
            </a:r>
            <a:endParaRPr lang="en-US" altLang="ko-KR" dirty="0"/>
          </a:p>
        </p:txBody>
      </p:sp>
      <p:sp>
        <p:nvSpPr>
          <p:cNvPr id="6" name="Oval 5"/>
          <p:cNvSpPr/>
          <p:nvPr/>
        </p:nvSpPr>
        <p:spPr>
          <a:xfrm>
            <a:off x="2166052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625256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84460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2562918"/>
            <a:ext cx="2105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id-ID" sz="1200" dirty="0" smtClean="0">
                <a:solidFill>
                  <a:schemeClr val="bg1"/>
                </a:solidFill>
              </a:rPr>
              <a:t>Negara Republik Indonesia </a:t>
            </a:r>
          </a:p>
          <a:p>
            <a:pPr marL="342900" indent="-342900" algn="ctr"/>
            <a:r>
              <a:rPr lang="id-ID" sz="1200" dirty="0" smtClean="0">
                <a:solidFill>
                  <a:schemeClr val="bg1"/>
                </a:solidFill>
              </a:rPr>
              <a:t>lahir, dijiwai, dibangun dan   juga didirikan dari        semngat </a:t>
            </a:r>
            <a:r>
              <a:rPr lang="id-ID" sz="1200" smtClean="0">
                <a:solidFill>
                  <a:schemeClr val="bg1"/>
                </a:solidFill>
              </a:rPr>
              <a:t>kebersamaan </a:t>
            </a:r>
            <a:r>
              <a:rPr lang="id-ID" sz="1200" smtClean="0">
                <a:solidFill>
                  <a:schemeClr val="bg1"/>
                </a:solidFill>
              </a:rPr>
              <a:t>oleh </a:t>
            </a:r>
            <a:r>
              <a:rPr lang="id-ID" sz="1200" dirty="0" smtClean="0">
                <a:solidFill>
                  <a:schemeClr val="bg1"/>
                </a:solidFill>
              </a:rPr>
              <a:t>para pejuang dari berbagai wilayah.</a:t>
            </a:r>
            <a:r>
              <a:rPr lang="en-US" sz="1200" dirty="0" smtClean="0">
                <a:solidFill>
                  <a:schemeClr val="bg1"/>
                </a:solidFill>
              </a:rPr>
              <a:t>	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2256" y="2562918"/>
            <a:ext cx="2254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050" dirty="0">
                <a:solidFill>
                  <a:schemeClr val="bg1"/>
                </a:solidFill>
              </a:rPr>
              <a:t>	</a:t>
            </a:r>
            <a:r>
              <a:rPr lang="id-ID" sz="1050" dirty="0" smtClean="0">
                <a:solidFill>
                  <a:schemeClr val="bg1"/>
                </a:solidFill>
              </a:rPr>
              <a:t>Memiliki keterkaitan antara  yang satu dengan yang lain, antar masyarakat harus</a:t>
            </a:r>
            <a:r>
              <a:rPr lang="en-US" sz="1050" dirty="0" smtClean="0">
                <a:solidFill>
                  <a:schemeClr val="bg1"/>
                </a:solidFill>
              </a:rPr>
              <a:t> </a:t>
            </a:r>
            <a:r>
              <a:rPr lang="id-ID" sz="1050" dirty="0" smtClean="0">
                <a:solidFill>
                  <a:schemeClr val="bg1"/>
                </a:solidFill>
              </a:rPr>
              <a:t>ada kesatuan yang utuh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1460" y="2562918"/>
            <a:ext cx="225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000" dirty="0">
                <a:solidFill>
                  <a:schemeClr val="bg1"/>
                </a:solidFill>
              </a:rPr>
              <a:t>	</a:t>
            </a:r>
            <a:r>
              <a:rPr lang="id-ID" sz="1000" dirty="0" smtClean="0">
                <a:solidFill>
                  <a:schemeClr val="bg1"/>
                </a:solidFill>
              </a:rPr>
              <a:t>Indonesia merupakan negara yang masyarakatnya dilandasi semangat kebersamaan dan  kekeluagaan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9000" y="4587974"/>
            <a:ext cx="683444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02566" y="4612206"/>
            <a:ext cx="622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chemeClr val="accent1"/>
                </a:solidFill>
                <a:cs typeface="Arial" pitchFamily="34" charset="0"/>
              </a:rPr>
              <a:t>PAHAM INTEGRALISTIK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72389" y="1712472"/>
            <a:ext cx="595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31594" y="1723623"/>
            <a:ext cx="595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000" b="1" dirty="0">
                <a:solidFill>
                  <a:schemeClr val="accent1"/>
                </a:solidFill>
                <a:cs typeface="Arial" pitchFamily="34" charset="0"/>
              </a:rPr>
              <a:t>2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90798" y="1723623"/>
            <a:ext cx="595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000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35" name="Picture 2" descr="http://www.ahlulbaitindonesia.or.id/berita/wp-content/uploads/2014/09/9999bersatu1-660x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5491">
            <a:off x="48999" y="2944870"/>
            <a:ext cx="1888512" cy="94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8" descr="http://pusatdominoqq.com/wp-content/uploads/2016/03/waya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86097">
            <a:off x="141216" y="4062238"/>
            <a:ext cx="1650706" cy="865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05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7"/>
          <p:cNvSpPr/>
          <p:nvPr/>
        </p:nvSpPr>
        <p:spPr>
          <a:xfrm rot="2539017">
            <a:off x="1247791" y="2185900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7"/>
          <p:cNvSpPr/>
          <p:nvPr/>
        </p:nvSpPr>
        <p:spPr>
          <a:xfrm rot="2539017">
            <a:off x="4632167" y="2185901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19672" y="123478"/>
            <a:ext cx="6120680" cy="576064"/>
          </a:xfrm>
        </p:spPr>
        <p:txBody>
          <a:bodyPr/>
          <a:lstStyle/>
          <a:p>
            <a:r>
              <a:rPr lang="id-ID" altLang="ko-KR" sz="2800" b="1" dirty="0" smtClean="0"/>
              <a:t>Teori Paham Integralistik</a:t>
            </a:r>
            <a:endParaRPr lang="ko-KR" altLang="en-US" sz="2800" b="1" dirty="0"/>
          </a:p>
        </p:txBody>
      </p:sp>
      <p:sp>
        <p:nvSpPr>
          <p:cNvPr id="7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134761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</a:t>
            </a:r>
            <a:r>
              <a:rPr lang="id-ID" sz="1200" dirty="0">
                <a:solidFill>
                  <a:schemeClr val="bg1"/>
                </a:solidFill>
              </a:rPr>
              <a:t>egara </a:t>
            </a:r>
            <a:r>
              <a:rPr lang="id-ID" sz="1200" dirty="0" smtClean="0">
                <a:solidFill>
                  <a:schemeClr val="bg1"/>
                </a:solidFill>
              </a:rPr>
              <a:t>terdiri dari individu-individu,     kelompok</a:t>
            </a:r>
            <a:r>
              <a:rPr lang="id-ID" sz="1200" dirty="0">
                <a:solidFill>
                  <a:schemeClr val="bg1"/>
                </a:solidFill>
              </a:rPr>
              <a:t>,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masyarakat </a:t>
            </a:r>
            <a:r>
              <a:rPr lang="id-ID" sz="1200" dirty="0" smtClean="0">
                <a:solidFill>
                  <a:schemeClr val="bg1"/>
                </a:solidFill>
              </a:rPr>
              <a:t>dan penguasa yang  berperan</a:t>
            </a:r>
            <a:r>
              <a:rPr lang="id-ID" sz="1200" dirty="0">
                <a:solidFill>
                  <a:schemeClr val="bg1"/>
                </a:solidFill>
              </a:rPr>
              <a:t>/ </a:t>
            </a:r>
            <a:r>
              <a:rPr lang="id-ID" sz="1200" dirty="0" smtClean="0">
                <a:solidFill>
                  <a:schemeClr val="bg1"/>
                </a:solidFill>
              </a:rPr>
              <a:t>berkontribusi terhadap  negara, untuk mencapai </a:t>
            </a:r>
            <a:r>
              <a:rPr lang="en-US" sz="1200" dirty="0" err="1" smtClean="0">
                <a:solidFill>
                  <a:schemeClr val="bg1"/>
                </a:solidFill>
              </a:rPr>
              <a:t>tujuan</a:t>
            </a:r>
            <a:r>
              <a:rPr lang="id-ID" sz="1200" dirty="0" smtClean="0">
                <a:solidFill>
                  <a:schemeClr val="bg1"/>
                </a:solidFill>
              </a:rPr>
              <a:t>          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id-ID" sz="1200" dirty="0" smtClean="0">
                <a:solidFill>
                  <a:schemeClr val="bg1"/>
                </a:solidFill>
              </a:rPr>
              <a:t>bersama  yakni kemakmuran </a:t>
            </a:r>
            <a:r>
              <a:rPr lang="id-ID" sz="1200" dirty="0">
                <a:solidFill>
                  <a:schemeClr val="bg1"/>
                </a:solidFill>
              </a:rPr>
              <a:t>hidup </a:t>
            </a:r>
            <a:r>
              <a:rPr lang="id-ID" sz="1200" dirty="0" smtClean="0">
                <a:solidFill>
                  <a:schemeClr val="bg1"/>
                </a:solidFill>
              </a:rPr>
              <a:t>             masyarakat</a:t>
            </a:r>
            <a:endParaRPr lang="id-ID" sz="12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80112" y="987573"/>
            <a:ext cx="2592289" cy="2783070"/>
            <a:chOff x="2227883" y="1330362"/>
            <a:chExt cx="2835933" cy="2127386"/>
          </a:xfrm>
          <a:solidFill>
            <a:srgbClr val="69B6CC"/>
          </a:solidFill>
        </p:grpSpPr>
        <p:sp>
          <p:nvSpPr>
            <p:cNvPr id="12" name="TextBox 11"/>
            <p:cNvSpPr txBox="1"/>
            <p:nvPr/>
          </p:nvSpPr>
          <p:spPr>
            <a:xfrm>
              <a:off x="2227883" y="1834418"/>
              <a:ext cx="2835933" cy="16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</a:rPr>
                <a:t>Menurut Supomo, negara yang </a:t>
              </a:r>
              <a:r>
                <a:rPr lang="id-ID" sz="1200" dirty="0" smtClean="0">
                  <a:solidFill>
                    <a:schemeClr val="bg1"/>
                  </a:solidFill>
                </a:rPr>
                <a:t>      dijiwai </a:t>
              </a:r>
              <a:r>
                <a:rPr lang="id-ID" sz="1200" dirty="0">
                  <a:solidFill>
                    <a:schemeClr val="bg1"/>
                  </a:solidFill>
                </a:rPr>
                <a:t>semangat kekeluargaan dan kebersamaan termasuk </a:t>
              </a:r>
              <a:r>
                <a:rPr lang="id-ID" sz="1200" dirty="0" smtClean="0">
                  <a:solidFill>
                    <a:schemeClr val="bg1"/>
                  </a:solidFill>
                </a:rPr>
                <a:t>aliran        </a:t>
              </a:r>
              <a:r>
                <a:rPr lang="id-ID" sz="1200" dirty="0">
                  <a:solidFill>
                    <a:schemeClr val="bg1"/>
                  </a:solidFill>
                </a:rPr>
                <a:t>pikiran integralistik, </a:t>
              </a:r>
              <a:r>
                <a:rPr lang="id-ID" sz="1200" dirty="0" smtClean="0">
                  <a:solidFill>
                    <a:schemeClr val="bg1"/>
                  </a:solidFill>
                </a:rPr>
                <a:t>menyatakan     definidi negara </a:t>
              </a:r>
              <a:r>
                <a:rPr lang="id-ID" sz="1200" dirty="0">
                  <a:solidFill>
                    <a:schemeClr val="bg1"/>
                  </a:solidFill>
                </a:rPr>
                <a:t>sebagai berikut</a:t>
              </a:r>
              <a:r>
                <a:rPr lang="id-ID" sz="1200" dirty="0" smtClean="0">
                  <a:solidFill>
                    <a:schemeClr val="bg1"/>
                  </a:solidFill>
                </a:rPr>
                <a:t>:      </a:t>
              </a:r>
              <a:r>
                <a:rPr lang="id-ID" sz="1200" dirty="0">
                  <a:solidFill>
                    <a:schemeClr val="bg1"/>
                  </a:solidFill>
                </a:rPr>
                <a:t>“</a:t>
              </a:r>
              <a:r>
                <a:rPr lang="id-ID" sz="1200" i="1" dirty="0">
                  <a:solidFill>
                    <a:schemeClr val="bg1"/>
                  </a:solidFill>
                </a:rPr>
                <a:t>Negara </a:t>
              </a:r>
              <a:r>
                <a:rPr lang="id-ID" sz="1200" i="1" dirty="0" smtClean="0">
                  <a:solidFill>
                    <a:schemeClr val="bg1"/>
                  </a:solidFill>
                </a:rPr>
                <a:t>ialah suatu </a:t>
              </a:r>
              <a:r>
                <a:rPr lang="id-ID" sz="1200" i="1" dirty="0">
                  <a:solidFill>
                    <a:schemeClr val="bg1"/>
                  </a:solidFill>
                </a:rPr>
                <a:t>masyarakat        </a:t>
              </a:r>
              <a:r>
                <a:rPr lang="id-ID" sz="1200" i="1" dirty="0" smtClean="0">
                  <a:solidFill>
                    <a:schemeClr val="bg1"/>
                  </a:solidFill>
                </a:rPr>
                <a:t>yang </a:t>
              </a:r>
              <a:r>
                <a:rPr lang="id-ID" sz="1200" i="1" dirty="0">
                  <a:solidFill>
                    <a:schemeClr val="bg1"/>
                  </a:solidFill>
                </a:rPr>
                <a:t>integral </a:t>
              </a:r>
              <a:r>
                <a:rPr lang="id-ID" sz="1200" i="1" dirty="0" smtClean="0">
                  <a:solidFill>
                    <a:schemeClr val="bg1"/>
                  </a:solidFill>
                </a:rPr>
                <a:t>menjamin                  kepentingan seluruh </a:t>
              </a:r>
              <a:r>
                <a:rPr lang="id-ID" sz="1200" i="1" dirty="0">
                  <a:solidFill>
                    <a:schemeClr val="bg1"/>
                  </a:solidFill>
                </a:rPr>
                <a:t>rakyat </a:t>
              </a:r>
              <a:r>
                <a:rPr lang="id-ID" sz="1200" i="1" dirty="0" smtClean="0">
                  <a:solidFill>
                    <a:schemeClr val="bg1"/>
                  </a:solidFill>
                </a:rPr>
                <a:t>           sebagai  </a:t>
              </a:r>
              <a:r>
                <a:rPr lang="id-ID" sz="1200" i="1" dirty="0">
                  <a:solidFill>
                    <a:schemeClr val="bg1"/>
                  </a:solidFill>
                </a:rPr>
                <a:t>persatuan  untuk  </a:t>
              </a:r>
              <a:r>
                <a:rPr lang="id-ID" sz="1200" i="1" dirty="0" smtClean="0">
                  <a:solidFill>
                    <a:schemeClr val="bg1"/>
                  </a:solidFill>
                </a:rPr>
                <a:t>            mengatasi  kepentingan </a:t>
              </a:r>
              <a:r>
                <a:rPr lang="id-ID" sz="1200" i="1" dirty="0">
                  <a:solidFill>
                    <a:schemeClr val="bg1"/>
                  </a:solidFill>
                </a:rPr>
                <a:t>golongan  atau seseorang.”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27884" y="1330362"/>
              <a:ext cx="2678379" cy="3800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Teori ini dianut oleh Indonesia 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id-ID" sz="1200" b="1" dirty="0">
                  <a:solidFill>
                    <a:schemeClr val="bg1"/>
                  </a:solidFill>
                </a:rPr>
                <a:t>dengan pemikirnya</a:t>
              </a:r>
              <a:endParaRPr lang="en-US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 Prof. Soepomo, </a:t>
              </a:r>
              <a:r>
                <a:rPr lang="en-US" sz="1200" b="1" dirty="0" err="1">
                  <a:solidFill>
                    <a:schemeClr val="bg1"/>
                  </a:solidFill>
                </a:rPr>
                <a:t>dan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id-ID" sz="1200" b="1" dirty="0">
                  <a:solidFill>
                    <a:schemeClr val="bg1"/>
                  </a:solidFill>
                </a:rPr>
                <a:t>Moh.Hatta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67172" y="4611656"/>
            <a:ext cx="1520361" cy="287239"/>
            <a:chOff x="4667172" y="4611656"/>
            <a:chExt cx="1520361" cy="287239"/>
          </a:xfrm>
        </p:grpSpPr>
        <p:sp>
          <p:nvSpPr>
            <p:cNvPr id="19" name="Rounded Rectangle 18"/>
            <p:cNvSpPr/>
            <p:nvPr/>
          </p:nvSpPr>
          <p:spPr>
            <a:xfrm rot="2573601">
              <a:off x="4667172" y="4611656"/>
              <a:ext cx="1520361" cy="108000"/>
            </a:xfrm>
            <a:custGeom>
              <a:avLst/>
              <a:gdLst/>
              <a:ahLst/>
              <a:cxnLst/>
              <a:rect l="l" t="t" r="r" b="b"/>
              <a:pathLst>
                <a:path w="1520361" h="108000">
                  <a:moveTo>
                    <a:pt x="15817" y="15816"/>
                  </a:moveTo>
                  <a:cubicBezTo>
                    <a:pt x="25589" y="6044"/>
                    <a:pt x="39089" y="0"/>
                    <a:pt x="54000" y="0"/>
                  </a:cubicBezTo>
                  <a:lnTo>
                    <a:pt x="1520361" y="0"/>
                  </a:lnTo>
                  <a:lnTo>
                    <a:pt x="1404111" y="108000"/>
                  </a:lnTo>
                  <a:lnTo>
                    <a:pt x="54001" y="108000"/>
                  </a:lnTo>
                  <a:cubicBezTo>
                    <a:pt x="24178" y="108000"/>
                    <a:pt x="0" y="83823"/>
                    <a:pt x="0" y="54000"/>
                  </a:cubicBezTo>
                  <a:cubicBezTo>
                    <a:pt x="0" y="39088"/>
                    <a:pt x="6044" y="25588"/>
                    <a:pt x="15817" y="15816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 rot="2573601">
              <a:off x="4829362" y="4790895"/>
              <a:ext cx="993679" cy="108000"/>
            </a:xfrm>
            <a:custGeom>
              <a:avLst/>
              <a:gdLst/>
              <a:ahLst/>
              <a:cxnLst/>
              <a:rect l="l" t="t" r="r" b="b"/>
              <a:pathLst>
                <a:path w="993679" h="108000">
                  <a:moveTo>
                    <a:pt x="15816" y="15816"/>
                  </a:moveTo>
                  <a:cubicBezTo>
                    <a:pt x="25588" y="6044"/>
                    <a:pt x="39088" y="0"/>
                    <a:pt x="54000" y="0"/>
                  </a:cubicBezTo>
                  <a:lnTo>
                    <a:pt x="993679" y="0"/>
                  </a:lnTo>
                  <a:lnTo>
                    <a:pt x="877430" y="108000"/>
                  </a:lnTo>
                  <a:lnTo>
                    <a:pt x="54000" y="108000"/>
                  </a:lnTo>
                  <a:cubicBezTo>
                    <a:pt x="24177" y="108000"/>
                    <a:pt x="0" y="83823"/>
                    <a:pt x="0" y="54000"/>
                  </a:cubicBezTo>
                  <a:cubicBezTo>
                    <a:pt x="0" y="39088"/>
                    <a:pt x="6044" y="25588"/>
                    <a:pt x="15816" y="15816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8" name="Picture 4" descr="http://wisataindo.net/wp-content/uploads/2017/03/bud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31807">
            <a:off x="163210" y="3561939"/>
            <a:ext cx="2501937" cy="117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http://www.ahlulbaitindonesia.or.id/berita/wp-content/uploads/2014/09/9999bersatu1-660x3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5491">
            <a:off x="2274449" y="4138826"/>
            <a:ext cx="1888512" cy="94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6" descr="http://4.bp.blogspot.com/_2pjBh_8luG8/TKdcykuu2wI/AAAAAAAAAf4/e1gjSaKsQ3Q/s1600/naskah-asli-indonesiara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9405">
            <a:off x="4199748" y="3719122"/>
            <a:ext cx="1714848" cy="1285123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05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525</Words>
  <Application>Microsoft Office PowerPoint</Application>
  <PresentationFormat>On-screen Show (16:9)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144</cp:revision>
  <dcterms:created xsi:type="dcterms:W3CDTF">2016-12-05T23:26:54Z</dcterms:created>
  <dcterms:modified xsi:type="dcterms:W3CDTF">2019-06-20T19:13:39Z</dcterms:modified>
</cp:coreProperties>
</file>