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3" r:id="rId2"/>
    <p:sldId id="284" r:id="rId3"/>
    <p:sldId id="285" r:id="rId4"/>
    <p:sldId id="275" r:id="rId5"/>
    <p:sldId id="277" r:id="rId6"/>
    <p:sldId id="280" r:id="rId7"/>
    <p:sldId id="281" r:id="rId8"/>
    <p:sldId id="282" r:id="rId9"/>
    <p:sldId id="283" r:id="rId10"/>
    <p:sldId id="274" r:id="rId11"/>
    <p:sldId id="256" r:id="rId12"/>
    <p:sldId id="257" r:id="rId13"/>
    <p:sldId id="258" r:id="rId14"/>
    <p:sldId id="259" r:id="rId15"/>
    <p:sldId id="28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87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EE7DA-FF19-4C92-A981-D2973E0B1BB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E07DB8C-B2C4-4FBD-93AC-9B528EDEF8AB}">
      <dgm:prSet phldrT="[Text]" custT="1"/>
      <dgm:spPr/>
      <dgm:t>
        <a:bodyPr/>
        <a:lstStyle/>
        <a:p>
          <a:pPr algn="ctr"/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Meningkatkan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atau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mengembangkan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pengetahuan</a:t>
          </a:r>
          <a:endParaRPr lang="en-US" sz="1800" b="1" dirty="0">
            <a:latin typeface="Comic Sans MS" pitchFamily="66" charset="0"/>
          </a:endParaRPr>
        </a:p>
      </dgm:t>
    </dgm:pt>
    <dgm:pt modelId="{03447F3D-DC21-4F29-A5F7-94979271A4A8}" type="parTrans" cxnId="{889E3EF6-7FDE-4860-8D38-4C32DD7400D4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A062B101-3EC9-4DC3-8085-69B18A105B1C}" type="sibTrans" cxnId="{889E3EF6-7FDE-4860-8D38-4C32DD7400D4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2D98F26F-CD96-4911-A1F6-0FDBE7AF0018}">
      <dgm:prSet phldrT="[Text]" custT="1"/>
      <dgm:spPr/>
      <dgm:t>
        <a:bodyPr/>
        <a:lstStyle/>
        <a:p>
          <a:pPr algn="ctr"/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Menyelidiki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masalah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tertentu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yang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memerlukan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jawaban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(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sekarang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)</a:t>
          </a:r>
          <a:endParaRPr lang="en-US" sz="1800" b="1" dirty="0">
            <a:latin typeface="Comic Sans MS" pitchFamily="66" charset="0"/>
          </a:endParaRPr>
        </a:p>
      </dgm:t>
    </dgm:pt>
    <dgm:pt modelId="{3ECA04AC-C73E-4108-9C19-2B210D2E1613}" type="parTrans" cxnId="{5FF8A941-E2E3-460F-ABE5-472EFE8F4008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56445FAD-45AB-4F5A-B564-D183F6DE907D}" type="sibTrans" cxnId="{5FF8A941-E2E3-460F-ABE5-472EFE8F4008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CA59E95F-EB2C-44E4-AAA2-6C3995BB321B}">
      <dgm:prSet phldrT="[Text]" custT="1"/>
      <dgm:spPr/>
      <dgm:t>
        <a:bodyPr/>
        <a:lstStyle/>
        <a:p>
          <a:pPr algn="ctr"/>
          <a:r>
            <a:rPr lang="en-GB" sz="2000" b="0" dirty="0" err="1" smtClean="0">
              <a:latin typeface="Comic Sans MS" pitchFamily="66" charset="0"/>
              <a:ea typeface="+mn-ea"/>
              <a:cs typeface="+mn-cs"/>
            </a:rPr>
            <a:t>Menangkap</a:t>
          </a:r>
          <a:r>
            <a:rPr lang="en-GB" sz="2000" b="0" dirty="0" smtClean="0">
              <a:latin typeface="Comic Sans MS" pitchFamily="66" charset="0"/>
              <a:ea typeface="+mn-ea"/>
              <a:cs typeface="+mn-cs"/>
            </a:rPr>
            <a:t>  opportunity </a:t>
          </a:r>
          <a:r>
            <a:rPr lang="en-GB" sz="2000" b="0" dirty="0" err="1" smtClean="0">
              <a:latin typeface="Comic Sans MS" pitchFamily="66" charset="0"/>
              <a:ea typeface="+mn-ea"/>
              <a:cs typeface="+mn-cs"/>
            </a:rPr>
            <a:t>atau</a:t>
          </a:r>
          <a:r>
            <a:rPr lang="en-GB" sz="2000" b="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2000" b="0" dirty="0" err="1" smtClean="0">
              <a:latin typeface="Comic Sans MS" pitchFamily="66" charset="0"/>
              <a:ea typeface="+mn-ea"/>
              <a:cs typeface="+mn-cs"/>
            </a:rPr>
            <a:t>peluang</a:t>
          </a:r>
          <a:endParaRPr lang="en-US" sz="2000" b="0" dirty="0">
            <a:latin typeface="Comic Sans MS" pitchFamily="66" charset="0"/>
          </a:endParaRPr>
        </a:p>
      </dgm:t>
    </dgm:pt>
    <dgm:pt modelId="{85124550-32F7-450F-9DF4-176ED11C69D2}" type="parTrans" cxnId="{61574D57-F347-4927-9464-659701AA6763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FC2316A6-C5A2-4A90-AC96-0588E3828E00}" type="sibTrans" cxnId="{61574D57-F347-4927-9464-659701AA6763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A97FC994-AC79-4C65-A9BF-830D7ACCDD90}">
      <dgm:prSet phldrT="[Text]" custT="1"/>
      <dgm:spPr/>
      <dgm:t>
        <a:bodyPr/>
        <a:lstStyle/>
        <a:p>
          <a:pPr algn="ctr"/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Memverifikasi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fenomena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yang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terjadi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dengan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suatu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teori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yang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telah</a:t>
          </a:r>
          <a:r>
            <a:rPr lang="en-GB" sz="18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dirty="0" err="1" smtClean="0">
              <a:latin typeface="Comic Sans MS" pitchFamily="66" charset="0"/>
              <a:ea typeface="+mn-ea"/>
              <a:cs typeface="+mn-cs"/>
            </a:rPr>
            <a:t>ada</a:t>
          </a:r>
          <a:endParaRPr lang="en-US" sz="1800" b="1" dirty="0">
            <a:latin typeface="Comic Sans MS" pitchFamily="66" charset="0"/>
          </a:endParaRPr>
        </a:p>
      </dgm:t>
    </dgm:pt>
    <dgm:pt modelId="{4693D660-6F3C-4F81-BD13-DB134B63E8D8}" type="parTrans" cxnId="{A8F85225-1F67-448F-8439-AD8B93A80CC6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07FED545-4892-46AA-9C5F-FBAA81CF3E9C}" type="sibTrans" cxnId="{A8F85225-1F67-448F-8439-AD8B93A80CC6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5246D7D7-B85F-44B9-9AEC-4499023E6405}">
      <dgm:prSet phldrT="[Text]" custT="1"/>
      <dgm:spPr/>
      <dgm:t>
        <a:bodyPr/>
        <a:lstStyle/>
        <a:p>
          <a:pPr algn="ctr"/>
          <a:r>
            <a:rPr lang="en-GB" sz="1800" b="1" smtClean="0">
              <a:latin typeface="Comic Sans MS" pitchFamily="66" charset="0"/>
              <a:ea typeface="+mn-ea"/>
              <a:cs typeface="+mn-cs"/>
            </a:rPr>
            <a:t>Melakukan pengujian terhadap suatu fenomena untuk menemukan suatu teori yang baru</a:t>
          </a:r>
          <a:endParaRPr lang="en-US" sz="1800" b="1" dirty="0">
            <a:latin typeface="Comic Sans MS" pitchFamily="66" charset="0"/>
          </a:endParaRPr>
        </a:p>
      </dgm:t>
    </dgm:pt>
    <dgm:pt modelId="{1D28F781-89F7-4999-9012-FCC6F0A22380}" type="parTrans" cxnId="{2ED83F90-C74A-4C73-BB94-9BAF4981ED2D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81F0D0E6-13F1-42A8-AEC6-8ECA3B0CBD0D}" type="sibTrans" cxnId="{2ED83F90-C74A-4C73-BB94-9BAF4981ED2D}">
      <dgm:prSet/>
      <dgm:spPr/>
      <dgm:t>
        <a:bodyPr/>
        <a:lstStyle/>
        <a:p>
          <a:pPr algn="ctr"/>
          <a:endParaRPr lang="en-US" sz="4000">
            <a:latin typeface="Comic Sans MS" pitchFamily="66" charset="0"/>
          </a:endParaRPr>
        </a:p>
      </dgm:t>
    </dgm:pt>
    <dgm:pt modelId="{CB3C4EC1-9833-492F-B489-E743F9678939}" type="pres">
      <dgm:prSet presAssocID="{D1AEE7DA-FF19-4C92-A981-D2973E0B1B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5A96A9-0CFC-4132-B05E-382CC8D61D0F}" type="pres">
      <dgm:prSet presAssocID="{EE07DB8C-B2C4-4FBD-93AC-9B528EDEF8AB}" presName="parentLin" presStyleCnt="0"/>
      <dgm:spPr/>
      <dgm:t>
        <a:bodyPr/>
        <a:lstStyle/>
        <a:p>
          <a:endParaRPr lang="id-ID"/>
        </a:p>
      </dgm:t>
    </dgm:pt>
    <dgm:pt modelId="{00EFB58F-BE86-44B5-91F8-213E78DF6C74}" type="pres">
      <dgm:prSet presAssocID="{EE07DB8C-B2C4-4FBD-93AC-9B528EDEF8A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571F9A5-F162-4804-A055-27207C26EFB3}" type="pres">
      <dgm:prSet presAssocID="{EE07DB8C-B2C4-4FBD-93AC-9B528EDEF8AB}" presName="parentText" presStyleLbl="node1" presStyleIdx="0" presStyleCnt="5" custScaleX="129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40B09-4865-4865-862F-A6F275BFA18C}" type="pres">
      <dgm:prSet presAssocID="{EE07DB8C-B2C4-4FBD-93AC-9B528EDEF8AB}" presName="negativeSpace" presStyleCnt="0"/>
      <dgm:spPr/>
      <dgm:t>
        <a:bodyPr/>
        <a:lstStyle/>
        <a:p>
          <a:endParaRPr lang="id-ID"/>
        </a:p>
      </dgm:t>
    </dgm:pt>
    <dgm:pt modelId="{9B87FAD9-318F-4E20-ABFC-29219AD77A17}" type="pres">
      <dgm:prSet presAssocID="{EE07DB8C-B2C4-4FBD-93AC-9B528EDEF8A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D1A0FF-F24C-48A2-B604-7886D07E009B}" type="pres">
      <dgm:prSet presAssocID="{A062B101-3EC9-4DC3-8085-69B18A105B1C}" presName="spaceBetweenRectangles" presStyleCnt="0"/>
      <dgm:spPr/>
      <dgm:t>
        <a:bodyPr/>
        <a:lstStyle/>
        <a:p>
          <a:endParaRPr lang="id-ID"/>
        </a:p>
      </dgm:t>
    </dgm:pt>
    <dgm:pt modelId="{FA0028EB-7364-41DD-ADF9-51F3E11F500B}" type="pres">
      <dgm:prSet presAssocID="{2D98F26F-CD96-4911-A1F6-0FDBE7AF0018}" presName="parentLin" presStyleCnt="0"/>
      <dgm:spPr/>
      <dgm:t>
        <a:bodyPr/>
        <a:lstStyle/>
        <a:p>
          <a:endParaRPr lang="id-ID"/>
        </a:p>
      </dgm:t>
    </dgm:pt>
    <dgm:pt modelId="{C51DB1D1-C581-4AE5-BA2A-10A758A43187}" type="pres">
      <dgm:prSet presAssocID="{2D98F26F-CD96-4911-A1F6-0FDBE7AF001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6421D56-6C15-44FD-9D87-66D6ED8F7C9E}" type="pres">
      <dgm:prSet presAssocID="{2D98F26F-CD96-4911-A1F6-0FDBE7AF0018}" presName="parentText" presStyleLbl="node1" presStyleIdx="1" presStyleCnt="5" custScaleX="129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B8E94-F734-4814-9F2A-A95FA195F186}" type="pres">
      <dgm:prSet presAssocID="{2D98F26F-CD96-4911-A1F6-0FDBE7AF0018}" presName="negativeSpace" presStyleCnt="0"/>
      <dgm:spPr/>
      <dgm:t>
        <a:bodyPr/>
        <a:lstStyle/>
        <a:p>
          <a:endParaRPr lang="id-ID"/>
        </a:p>
      </dgm:t>
    </dgm:pt>
    <dgm:pt modelId="{F8BB0B99-9659-4FCF-BF80-E6A192B31093}" type="pres">
      <dgm:prSet presAssocID="{2D98F26F-CD96-4911-A1F6-0FDBE7AF001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A5BB85-1DB4-455E-9ADC-96EC91D64A95}" type="pres">
      <dgm:prSet presAssocID="{56445FAD-45AB-4F5A-B564-D183F6DE907D}" presName="spaceBetweenRectangles" presStyleCnt="0"/>
      <dgm:spPr/>
      <dgm:t>
        <a:bodyPr/>
        <a:lstStyle/>
        <a:p>
          <a:endParaRPr lang="id-ID"/>
        </a:p>
      </dgm:t>
    </dgm:pt>
    <dgm:pt modelId="{2C417F3E-22B2-4D97-BB47-CDB898C9B135}" type="pres">
      <dgm:prSet presAssocID="{CA59E95F-EB2C-44E4-AAA2-6C3995BB321B}" presName="parentLin" presStyleCnt="0"/>
      <dgm:spPr/>
      <dgm:t>
        <a:bodyPr/>
        <a:lstStyle/>
        <a:p>
          <a:endParaRPr lang="id-ID"/>
        </a:p>
      </dgm:t>
    </dgm:pt>
    <dgm:pt modelId="{5818D508-6A58-4F7E-83DC-EEA9152AE800}" type="pres">
      <dgm:prSet presAssocID="{CA59E95F-EB2C-44E4-AAA2-6C3995BB321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59A0FCA-FD4D-4B7B-8E42-0B059A3D5A84}" type="pres">
      <dgm:prSet presAssocID="{CA59E95F-EB2C-44E4-AAA2-6C3995BB321B}" presName="parentText" presStyleLbl="node1" presStyleIdx="2" presStyleCnt="5" custScaleX="129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1AD5E-3D3F-45F9-BA83-0F2F4D96632B}" type="pres">
      <dgm:prSet presAssocID="{CA59E95F-EB2C-44E4-AAA2-6C3995BB321B}" presName="negativeSpace" presStyleCnt="0"/>
      <dgm:spPr/>
      <dgm:t>
        <a:bodyPr/>
        <a:lstStyle/>
        <a:p>
          <a:endParaRPr lang="id-ID"/>
        </a:p>
      </dgm:t>
    </dgm:pt>
    <dgm:pt modelId="{8BD0E35B-9F4B-4D11-BC86-960A3A30884B}" type="pres">
      <dgm:prSet presAssocID="{CA59E95F-EB2C-44E4-AAA2-6C3995BB321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CD876C-5C0B-472B-B4E6-42134CAD2223}" type="pres">
      <dgm:prSet presAssocID="{FC2316A6-C5A2-4A90-AC96-0588E3828E00}" presName="spaceBetweenRectangles" presStyleCnt="0"/>
      <dgm:spPr/>
      <dgm:t>
        <a:bodyPr/>
        <a:lstStyle/>
        <a:p>
          <a:endParaRPr lang="id-ID"/>
        </a:p>
      </dgm:t>
    </dgm:pt>
    <dgm:pt modelId="{C32D4758-4C3E-4DDD-9F8C-44B1514298B0}" type="pres">
      <dgm:prSet presAssocID="{A97FC994-AC79-4C65-A9BF-830D7ACCDD90}" presName="parentLin" presStyleCnt="0"/>
      <dgm:spPr/>
      <dgm:t>
        <a:bodyPr/>
        <a:lstStyle/>
        <a:p>
          <a:endParaRPr lang="id-ID"/>
        </a:p>
      </dgm:t>
    </dgm:pt>
    <dgm:pt modelId="{E7885CA9-E044-4925-B738-1179790491EF}" type="pres">
      <dgm:prSet presAssocID="{A97FC994-AC79-4C65-A9BF-830D7ACCDD9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A0D78A2C-F7DD-42CE-8EE5-115D8048EF33}" type="pres">
      <dgm:prSet presAssocID="{A97FC994-AC79-4C65-A9BF-830D7ACCDD90}" presName="parentText" presStyleLbl="node1" presStyleIdx="3" presStyleCnt="5" custScaleX="129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F411-6207-4183-A844-D5FC36DEBC99}" type="pres">
      <dgm:prSet presAssocID="{A97FC994-AC79-4C65-A9BF-830D7ACCDD90}" presName="negativeSpace" presStyleCnt="0"/>
      <dgm:spPr/>
      <dgm:t>
        <a:bodyPr/>
        <a:lstStyle/>
        <a:p>
          <a:endParaRPr lang="id-ID"/>
        </a:p>
      </dgm:t>
    </dgm:pt>
    <dgm:pt modelId="{058D639A-CA35-4AD5-8E04-97E0A35D1F75}" type="pres">
      <dgm:prSet presAssocID="{A97FC994-AC79-4C65-A9BF-830D7ACCDD9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C83BEB-3903-4FE2-ABA7-B6EE350B965F}" type="pres">
      <dgm:prSet presAssocID="{07FED545-4892-46AA-9C5F-FBAA81CF3E9C}" presName="spaceBetweenRectangles" presStyleCnt="0"/>
      <dgm:spPr/>
      <dgm:t>
        <a:bodyPr/>
        <a:lstStyle/>
        <a:p>
          <a:endParaRPr lang="id-ID"/>
        </a:p>
      </dgm:t>
    </dgm:pt>
    <dgm:pt modelId="{F47BC877-1254-46AC-B456-5A08DA092C47}" type="pres">
      <dgm:prSet presAssocID="{5246D7D7-B85F-44B9-9AEC-4499023E6405}" presName="parentLin" presStyleCnt="0"/>
      <dgm:spPr/>
      <dgm:t>
        <a:bodyPr/>
        <a:lstStyle/>
        <a:p>
          <a:endParaRPr lang="id-ID"/>
        </a:p>
      </dgm:t>
    </dgm:pt>
    <dgm:pt modelId="{94615D51-5B07-4D9B-A562-90627A18947C}" type="pres">
      <dgm:prSet presAssocID="{5246D7D7-B85F-44B9-9AEC-4499023E640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E4428DD-FCB1-461E-B3E4-6C449948B05E}" type="pres">
      <dgm:prSet presAssocID="{5246D7D7-B85F-44B9-9AEC-4499023E6405}" presName="parentText" presStyleLbl="node1" presStyleIdx="4" presStyleCnt="5" custScaleX="129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D2713-5A34-4854-A68C-B550F2C1CEFE}" type="pres">
      <dgm:prSet presAssocID="{5246D7D7-B85F-44B9-9AEC-4499023E6405}" presName="negativeSpace" presStyleCnt="0"/>
      <dgm:spPr/>
      <dgm:t>
        <a:bodyPr/>
        <a:lstStyle/>
        <a:p>
          <a:endParaRPr lang="id-ID"/>
        </a:p>
      </dgm:t>
    </dgm:pt>
    <dgm:pt modelId="{43B0C45B-8DE1-49A1-A3AB-21011667AC15}" type="pres">
      <dgm:prSet presAssocID="{5246D7D7-B85F-44B9-9AEC-4499023E640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728303-AD83-4583-A703-1ED136D8ED4D}" type="presOf" srcId="{D1AEE7DA-FF19-4C92-A981-D2973E0B1BB4}" destId="{CB3C4EC1-9833-492F-B489-E743F9678939}" srcOrd="0" destOrd="0" presId="urn:microsoft.com/office/officeart/2005/8/layout/list1"/>
    <dgm:cxn modelId="{5FF8A941-E2E3-460F-ABE5-472EFE8F4008}" srcId="{D1AEE7DA-FF19-4C92-A981-D2973E0B1BB4}" destId="{2D98F26F-CD96-4911-A1F6-0FDBE7AF0018}" srcOrd="1" destOrd="0" parTransId="{3ECA04AC-C73E-4108-9C19-2B210D2E1613}" sibTransId="{56445FAD-45AB-4F5A-B564-D183F6DE907D}"/>
    <dgm:cxn modelId="{70E5E6E9-17A6-4547-A23D-E608E337CCB8}" type="presOf" srcId="{2D98F26F-CD96-4911-A1F6-0FDBE7AF0018}" destId="{C51DB1D1-C581-4AE5-BA2A-10A758A43187}" srcOrd="0" destOrd="0" presId="urn:microsoft.com/office/officeart/2005/8/layout/list1"/>
    <dgm:cxn modelId="{FD4C9A92-A108-41BD-BA6F-90C50C35280D}" type="presOf" srcId="{EE07DB8C-B2C4-4FBD-93AC-9B528EDEF8AB}" destId="{00EFB58F-BE86-44B5-91F8-213E78DF6C74}" srcOrd="0" destOrd="0" presId="urn:microsoft.com/office/officeart/2005/8/layout/list1"/>
    <dgm:cxn modelId="{889E3EF6-7FDE-4860-8D38-4C32DD7400D4}" srcId="{D1AEE7DA-FF19-4C92-A981-D2973E0B1BB4}" destId="{EE07DB8C-B2C4-4FBD-93AC-9B528EDEF8AB}" srcOrd="0" destOrd="0" parTransId="{03447F3D-DC21-4F29-A5F7-94979271A4A8}" sibTransId="{A062B101-3EC9-4DC3-8085-69B18A105B1C}"/>
    <dgm:cxn modelId="{FDA6A03D-EC29-4560-A949-F1A7248067AC}" type="presOf" srcId="{5246D7D7-B85F-44B9-9AEC-4499023E6405}" destId="{94615D51-5B07-4D9B-A562-90627A18947C}" srcOrd="0" destOrd="0" presId="urn:microsoft.com/office/officeart/2005/8/layout/list1"/>
    <dgm:cxn modelId="{0F5F55B9-40CF-4475-840B-8E8A3F99641A}" type="presOf" srcId="{CA59E95F-EB2C-44E4-AAA2-6C3995BB321B}" destId="{D59A0FCA-FD4D-4B7B-8E42-0B059A3D5A84}" srcOrd="1" destOrd="0" presId="urn:microsoft.com/office/officeart/2005/8/layout/list1"/>
    <dgm:cxn modelId="{61574D57-F347-4927-9464-659701AA6763}" srcId="{D1AEE7DA-FF19-4C92-A981-D2973E0B1BB4}" destId="{CA59E95F-EB2C-44E4-AAA2-6C3995BB321B}" srcOrd="2" destOrd="0" parTransId="{85124550-32F7-450F-9DF4-176ED11C69D2}" sibTransId="{FC2316A6-C5A2-4A90-AC96-0588E3828E00}"/>
    <dgm:cxn modelId="{256C33A7-B498-4351-8447-6CE63573F493}" type="presOf" srcId="{5246D7D7-B85F-44B9-9AEC-4499023E6405}" destId="{AE4428DD-FCB1-461E-B3E4-6C449948B05E}" srcOrd="1" destOrd="0" presId="urn:microsoft.com/office/officeart/2005/8/layout/list1"/>
    <dgm:cxn modelId="{1A582F18-B7E0-4521-8B10-7C1FBFA9F3A1}" type="presOf" srcId="{EE07DB8C-B2C4-4FBD-93AC-9B528EDEF8AB}" destId="{5571F9A5-F162-4804-A055-27207C26EFB3}" srcOrd="1" destOrd="0" presId="urn:microsoft.com/office/officeart/2005/8/layout/list1"/>
    <dgm:cxn modelId="{9303D521-FB2B-4BE3-958E-C115925DE0D2}" type="presOf" srcId="{A97FC994-AC79-4C65-A9BF-830D7ACCDD90}" destId="{E7885CA9-E044-4925-B738-1179790491EF}" srcOrd="0" destOrd="0" presId="urn:microsoft.com/office/officeart/2005/8/layout/list1"/>
    <dgm:cxn modelId="{DBE3FDB5-796B-4619-8BFC-3807F69CC4C8}" type="presOf" srcId="{CA59E95F-EB2C-44E4-AAA2-6C3995BB321B}" destId="{5818D508-6A58-4F7E-83DC-EEA9152AE800}" srcOrd="0" destOrd="0" presId="urn:microsoft.com/office/officeart/2005/8/layout/list1"/>
    <dgm:cxn modelId="{A8F85225-1F67-448F-8439-AD8B93A80CC6}" srcId="{D1AEE7DA-FF19-4C92-A981-D2973E0B1BB4}" destId="{A97FC994-AC79-4C65-A9BF-830D7ACCDD90}" srcOrd="3" destOrd="0" parTransId="{4693D660-6F3C-4F81-BD13-DB134B63E8D8}" sibTransId="{07FED545-4892-46AA-9C5F-FBAA81CF3E9C}"/>
    <dgm:cxn modelId="{87F3115D-754B-4CB1-9507-62661175B30D}" type="presOf" srcId="{2D98F26F-CD96-4911-A1F6-0FDBE7AF0018}" destId="{36421D56-6C15-44FD-9D87-66D6ED8F7C9E}" srcOrd="1" destOrd="0" presId="urn:microsoft.com/office/officeart/2005/8/layout/list1"/>
    <dgm:cxn modelId="{9B298C69-DF6E-4F78-B063-D24AFAF1DAC8}" type="presOf" srcId="{A97FC994-AC79-4C65-A9BF-830D7ACCDD90}" destId="{A0D78A2C-F7DD-42CE-8EE5-115D8048EF33}" srcOrd="1" destOrd="0" presId="urn:microsoft.com/office/officeart/2005/8/layout/list1"/>
    <dgm:cxn modelId="{2ED83F90-C74A-4C73-BB94-9BAF4981ED2D}" srcId="{D1AEE7DA-FF19-4C92-A981-D2973E0B1BB4}" destId="{5246D7D7-B85F-44B9-9AEC-4499023E6405}" srcOrd="4" destOrd="0" parTransId="{1D28F781-89F7-4999-9012-FCC6F0A22380}" sibTransId="{81F0D0E6-13F1-42A8-AEC6-8ECA3B0CBD0D}"/>
    <dgm:cxn modelId="{20031979-D657-4F71-AAD2-DD16814D9344}" type="presParOf" srcId="{CB3C4EC1-9833-492F-B489-E743F9678939}" destId="{325A96A9-0CFC-4132-B05E-382CC8D61D0F}" srcOrd="0" destOrd="0" presId="urn:microsoft.com/office/officeart/2005/8/layout/list1"/>
    <dgm:cxn modelId="{5D458973-5EF1-44E9-B279-CE6821CF3D95}" type="presParOf" srcId="{325A96A9-0CFC-4132-B05E-382CC8D61D0F}" destId="{00EFB58F-BE86-44B5-91F8-213E78DF6C74}" srcOrd="0" destOrd="0" presId="urn:microsoft.com/office/officeart/2005/8/layout/list1"/>
    <dgm:cxn modelId="{2F76032D-F1A7-412F-A42A-D011EFC5D677}" type="presParOf" srcId="{325A96A9-0CFC-4132-B05E-382CC8D61D0F}" destId="{5571F9A5-F162-4804-A055-27207C26EFB3}" srcOrd="1" destOrd="0" presId="urn:microsoft.com/office/officeart/2005/8/layout/list1"/>
    <dgm:cxn modelId="{4E8EB37D-7013-4DA0-9C9C-D6F0DA4AA6E4}" type="presParOf" srcId="{CB3C4EC1-9833-492F-B489-E743F9678939}" destId="{8FC40B09-4865-4865-862F-A6F275BFA18C}" srcOrd="1" destOrd="0" presId="urn:microsoft.com/office/officeart/2005/8/layout/list1"/>
    <dgm:cxn modelId="{9BE0EEBD-D8EC-4BF3-8614-7A11CAF21A0F}" type="presParOf" srcId="{CB3C4EC1-9833-492F-B489-E743F9678939}" destId="{9B87FAD9-318F-4E20-ABFC-29219AD77A17}" srcOrd="2" destOrd="0" presId="urn:microsoft.com/office/officeart/2005/8/layout/list1"/>
    <dgm:cxn modelId="{C6C95C81-4874-4AB4-B6BE-3A2B4546DBFE}" type="presParOf" srcId="{CB3C4EC1-9833-492F-B489-E743F9678939}" destId="{45D1A0FF-F24C-48A2-B604-7886D07E009B}" srcOrd="3" destOrd="0" presId="urn:microsoft.com/office/officeart/2005/8/layout/list1"/>
    <dgm:cxn modelId="{A641B856-8B1B-422D-A63D-8C5C4E8508FF}" type="presParOf" srcId="{CB3C4EC1-9833-492F-B489-E743F9678939}" destId="{FA0028EB-7364-41DD-ADF9-51F3E11F500B}" srcOrd="4" destOrd="0" presId="urn:microsoft.com/office/officeart/2005/8/layout/list1"/>
    <dgm:cxn modelId="{06DC9D05-760F-4C59-A132-4E3F1BB56033}" type="presParOf" srcId="{FA0028EB-7364-41DD-ADF9-51F3E11F500B}" destId="{C51DB1D1-C581-4AE5-BA2A-10A758A43187}" srcOrd="0" destOrd="0" presId="urn:microsoft.com/office/officeart/2005/8/layout/list1"/>
    <dgm:cxn modelId="{4920BDAD-4FB6-4133-B34C-2EA8FB98A952}" type="presParOf" srcId="{FA0028EB-7364-41DD-ADF9-51F3E11F500B}" destId="{36421D56-6C15-44FD-9D87-66D6ED8F7C9E}" srcOrd="1" destOrd="0" presId="urn:microsoft.com/office/officeart/2005/8/layout/list1"/>
    <dgm:cxn modelId="{A13D02BC-D10C-4390-B5D5-4771E8C4F898}" type="presParOf" srcId="{CB3C4EC1-9833-492F-B489-E743F9678939}" destId="{C5EB8E94-F734-4814-9F2A-A95FA195F186}" srcOrd="5" destOrd="0" presId="urn:microsoft.com/office/officeart/2005/8/layout/list1"/>
    <dgm:cxn modelId="{3D7F4F7D-07DB-40EE-AFFF-5A65B3EF72E2}" type="presParOf" srcId="{CB3C4EC1-9833-492F-B489-E743F9678939}" destId="{F8BB0B99-9659-4FCF-BF80-E6A192B31093}" srcOrd="6" destOrd="0" presId="urn:microsoft.com/office/officeart/2005/8/layout/list1"/>
    <dgm:cxn modelId="{73E41FFE-4CAB-4DEE-81F2-3CB016D4C5CC}" type="presParOf" srcId="{CB3C4EC1-9833-492F-B489-E743F9678939}" destId="{ABA5BB85-1DB4-455E-9ADC-96EC91D64A95}" srcOrd="7" destOrd="0" presId="urn:microsoft.com/office/officeart/2005/8/layout/list1"/>
    <dgm:cxn modelId="{72F1A7D4-B634-46B6-BE56-EE813D01FE35}" type="presParOf" srcId="{CB3C4EC1-9833-492F-B489-E743F9678939}" destId="{2C417F3E-22B2-4D97-BB47-CDB898C9B135}" srcOrd="8" destOrd="0" presId="urn:microsoft.com/office/officeart/2005/8/layout/list1"/>
    <dgm:cxn modelId="{3AEB8324-0A24-4487-9C82-74790D9DE921}" type="presParOf" srcId="{2C417F3E-22B2-4D97-BB47-CDB898C9B135}" destId="{5818D508-6A58-4F7E-83DC-EEA9152AE800}" srcOrd="0" destOrd="0" presId="urn:microsoft.com/office/officeart/2005/8/layout/list1"/>
    <dgm:cxn modelId="{56D6D5E5-EC7F-49E5-A33F-7527232555DB}" type="presParOf" srcId="{2C417F3E-22B2-4D97-BB47-CDB898C9B135}" destId="{D59A0FCA-FD4D-4B7B-8E42-0B059A3D5A84}" srcOrd="1" destOrd="0" presId="urn:microsoft.com/office/officeart/2005/8/layout/list1"/>
    <dgm:cxn modelId="{D1F3E873-6413-4621-9D2F-8BEB8A4E04EF}" type="presParOf" srcId="{CB3C4EC1-9833-492F-B489-E743F9678939}" destId="{5051AD5E-3D3F-45F9-BA83-0F2F4D96632B}" srcOrd="9" destOrd="0" presId="urn:microsoft.com/office/officeart/2005/8/layout/list1"/>
    <dgm:cxn modelId="{51F14055-6623-4BFA-BBE1-C953012B921F}" type="presParOf" srcId="{CB3C4EC1-9833-492F-B489-E743F9678939}" destId="{8BD0E35B-9F4B-4D11-BC86-960A3A30884B}" srcOrd="10" destOrd="0" presId="urn:microsoft.com/office/officeart/2005/8/layout/list1"/>
    <dgm:cxn modelId="{4E72AAFF-9A9E-4847-B170-EC7C5E750557}" type="presParOf" srcId="{CB3C4EC1-9833-492F-B489-E743F9678939}" destId="{A9CD876C-5C0B-472B-B4E6-42134CAD2223}" srcOrd="11" destOrd="0" presId="urn:microsoft.com/office/officeart/2005/8/layout/list1"/>
    <dgm:cxn modelId="{643A0913-F9E2-41A5-81D6-82EA89B0DB49}" type="presParOf" srcId="{CB3C4EC1-9833-492F-B489-E743F9678939}" destId="{C32D4758-4C3E-4DDD-9F8C-44B1514298B0}" srcOrd="12" destOrd="0" presId="urn:microsoft.com/office/officeart/2005/8/layout/list1"/>
    <dgm:cxn modelId="{E62D4E7B-CB6E-4D09-9882-433F0EF7FDD8}" type="presParOf" srcId="{C32D4758-4C3E-4DDD-9F8C-44B1514298B0}" destId="{E7885CA9-E044-4925-B738-1179790491EF}" srcOrd="0" destOrd="0" presId="urn:microsoft.com/office/officeart/2005/8/layout/list1"/>
    <dgm:cxn modelId="{E6FACC34-ADBA-42E8-BCF8-A8D1D06A3F57}" type="presParOf" srcId="{C32D4758-4C3E-4DDD-9F8C-44B1514298B0}" destId="{A0D78A2C-F7DD-42CE-8EE5-115D8048EF33}" srcOrd="1" destOrd="0" presId="urn:microsoft.com/office/officeart/2005/8/layout/list1"/>
    <dgm:cxn modelId="{4637ACA3-0B39-4463-BE96-3C399E32ECFA}" type="presParOf" srcId="{CB3C4EC1-9833-492F-B489-E743F9678939}" destId="{DEC6F411-6207-4183-A844-D5FC36DEBC99}" srcOrd="13" destOrd="0" presId="urn:microsoft.com/office/officeart/2005/8/layout/list1"/>
    <dgm:cxn modelId="{BBC384EE-B52C-46BF-A8A6-9B8A31DA2A25}" type="presParOf" srcId="{CB3C4EC1-9833-492F-B489-E743F9678939}" destId="{058D639A-CA35-4AD5-8E04-97E0A35D1F75}" srcOrd="14" destOrd="0" presId="urn:microsoft.com/office/officeart/2005/8/layout/list1"/>
    <dgm:cxn modelId="{5CC40719-3121-4B46-BF14-A78695F2B620}" type="presParOf" srcId="{CB3C4EC1-9833-492F-B489-E743F9678939}" destId="{9AC83BEB-3903-4FE2-ABA7-B6EE350B965F}" srcOrd="15" destOrd="0" presId="urn:microsoft.com/office/officeart/2005/8/layout/list1"/>
    <dgm:cxn modelId="{D9FE5BEE-2FF2-4DC9-8F48-7578E7927A48}" type="presParOf" srcId="{CB3C4EC1-9833-492F-B489-E743F9678939}" destId="{F47BC877-1254-46AC-B456-5A08DA092C47}" srcOrd="16" destOrd="0" presId="urn:microsoft.com/office/officeart/2005/8/layout/list1"/>
    <dgm:cxn modelId="{1C91480A-4C22-4807-A93D-C197A8B68C86}" type="presParOf" srcId="{F47BC877-1254-46AC-B456-5A08DA092C47}" destId="{94615D51-5B07-4D9B-A562-90627A18947C}" srcOrd="0" destOrd="0" presId="urn:microsoft.com/office/officeart/2005/8/layout/list1"/>
    <dgm:cxn modelId="{7875C2B0-6642-4AFC-AEE3-B855D093AF39}" type="presParOf" srcId="{F47BC877-1254-46AC-B456-5A08DA092C47}" destId="{AE4428DD-FCB1-461E-B3E4-6C449948B05E}" srcOrd="1" destOrd="0" presId="urn:microsoft.com/office/officeart/2005/8/layout/list1"/>
    <dgm:cxn modelId="{ECBEEEE3-668E-4765-92E7-16FDC91C76B2}" type="presParOf" srcId="{CB3C4EC1-9833-492F-B489-E743F9678939}" destId="{86AD2713-5A34-4854-A68C-B550F2C1CEFE}" srcOrd="17" destOrd="0" presId="urn:microsoft.com/office/officeart/2005/8/layout/list1"/>
    <dgm:cxn modelId="{D4B62EC3-65BF-4E87-B1E2-1368A766A040}" type="presParOf" srcId="{CB3C4EC1-9833-492F-B489-E743F9678939}" destId="{43B0C45B-8DE1-49A1-A3AB-21011667AC1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7FAD9-318F-4E20-ABFC-29219AD77A17}">
      <dsp:nvSpPr>
        <dsp:cNvPr id="0" name=""/>
        <dsp:cNvSpPr/>
      </dsp:nvSpPr>
      <dsp:spPr>
        <a:xfrm>
          <a:off x="0" y="402101"/>
          <a:ext cx="8229600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1F9A5-F162-4804-A055-27207C26EFB3}">
      <dsp:nvSpPr>
        <dsp:cNvPr id="0" name=""/>
        <dsp:cNvSpPr/>
      </dsp:nvSpPr>
      <dsp:spPr>
        <a:xfrm>
          <a:off x="411480" y="62621"/>
          <a:ext cx="747522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Meningkatkan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atau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mengembangkan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pengetahuan</a:t>
          </a:r>
          <a:endParaRPr lang="en-US" sz="1800" b="1" kern="1200" dirty="0">
            <a:latin typeface="Comic Sans MS" pitchFamily="66" charset="0"/>
          </a:endParaRPr>
        </a:p>
      </dsp:txBody>
      <dsp:txXfrm>
        <a:off x="444624" y="95765"/>
        <a:ext cx="7408937" cy="612672"/>
      </dsp:txXfrm>
    </dsp:sp>
    <dsp:sp modelId="{F8BB0B99-9659-4FCF-BF80-E6A192B31093}">
      <dsp:nvSpPr>
        <dsp:cNvPr id="0" name=""/>
        <dsp:cNvSpPr/>
      </dsp:nvSpPr>
      <dsp:spPr>
        <a:xfrm>
          <a:off x="0" y="1445381"/>
          <a:ext cx="8229600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21D56-6C15-44FD-9D87-66D6ED8F7C9E}">
      <dsp:nvSpPr>
        <dsp:cNvPr id="0" name=""/>
        <dsp:cNvSpPr/>
      </dsp:nvSpPr>
      <dsp:spPr>
        <a:xfrm>
          <a:off x="411480" y="1105901"/>
          <a:ext cx="747522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Menyelidiki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masalah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tertentu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yang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memerlukan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jawaban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(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sekarang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)</a:t>
          </a:r>
          <a:endParaRPr lang="en-US" sz="1800" b="1" kern="1200" dirty="0">
            <a:latin typeface="Comic Sans MS" pitchFamily="66" charset="0"/>
          </a:endParaRPr>
        </a:p>
      </dsp:txBody>
      <dsp:txXfrm>
        <a:off x="444624" y="1139045"/>
        <a:ext cx="7408937" cy="612672"/>
      </dsp:txXfrm>
    </dsp:sp>
    <dsp:sp modelId="{8BD0E35B-9F4B-4D11-BC86-960A3A30884B}">
      <dsp:nvSpPr>
        <dsp:cNvPr id="0" name=""/>
        <dsp:cNvSpPr/>
      </dsp:nvSpPr>
      <dsp:spPr>
        <a:xfrm>
          <a:off x="0" y="2488661"/>
          <a:ext cx="8229600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A0FCA-FD4D-4B7B-8E42-0B059A3D5A84}">
      <dsp:nvSpPr>
        <dsp:cNvPr id="0" name=""/>
        <dsp:cNvSpPr/>
      </dsp:nvSpPr>
      <dsp:spPr>
        <a:xfrm>
          <a:off x="411480" y="2149181"/>
          <a:ext cx="747522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err="1" smtClean="0">
              <a:latin typeface="Comic Sans MS" pitchFamily="66" charset="0"/>
              <a:ea typeface="+mn-ea"/>
              <a:cs typeface="+mn-cs"/>
            </a:rPr>
            <a:t>Menangkap</a:t>
          </a:r>
          <a:r>
            <a:rPr lang="en-GB" sz="2000" b="0" kern="1200" dirty="0" smtClean="0">
              <a:latin typeface="Comic Sans MS" pitchFamily="66" charset="0"/>
              <a:ea typeface="+mn-ea"/>
              <a:cs typeface="+mn-cs"/>
            </a:rPr>
            <a:t>  opportunity </a:t>
          </a:r>
          <a:r>
            <a:rPr lang="en-GB" sz="2000" b="0" kern="1200" dirty="0" err="1" smtClean="0">
              <a:latin typeface="Comic Sans MS" pitchFamily="66" charset="0"/>
              <a:ea typeface="+mn-ea"/>
              <a:cs typeface="+mn-cs"/>
            </a:rPr>
            <a:t>atau</a:t>
          </a:r>
          <a:r>
            <a:rPr lang="en-GB" sz="2000" b="0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2000" b="0" kern="1200" dirty="0" err="1" smtClean="0">
              <a:latin typeface="Comic Sans MS" pitchFamily="66" charset="0"/>
              <a:ea typeface="+mn-ea"/>
              <a:cs typeface="+mn-cs"/>
            </a:rPr>
            <a:t>peluang</a:t>
          </a:r>
          <a:endParaRPr lang="en-US" sz="2000" b="0" kern="1200" dirty="0">
            <a:latin typeface="Comic Sans MS" pitchFamily="66" charset="0"/>
          </a:endParaRPr>
        </a:p>
      </dsp:txBody>
      <dsp:txXfrm>
        <a:off x="444624" y="2182325"/>
        <a:ext cx="7408937" cy="612672"/>
      </dsp:txXfrm>
    </dsp:sp>
    <dsp:sp modelId="{058D639A-CA35-4AD5-8E04-97E0A35D1F75}">
      <dsp:nvSpPr>
        <dsp:cNvPr id="0" name=""/>
        <dsp:cNvSpPr/>
      </dsp:nvSpPr>
      <dsp:spPr>
        <a:xfrm>
          <a:off x="0" y="3531941"/>
          <a:ext cx="8229600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78A2C-F7DD-42CE-8EE5-115D8048EF33}">
      <dsp:nvSpPr>
        <dsp:cNvPr id="0" name=""/>
        <dsp:cNvSpPr/>
      </dsp:nvSpPr>
      <dsp:spPr>
        <a:xfrm>
          <a:off x="411480" y="3192461"/>
          <a:ext cx="747522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Memverifikasi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fenomena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yang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terjadi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dengan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suatu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teori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yang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telah</a:t>
          </a:r>
          <a:r>
            <a:rPr lang="en-GB" sz="1800" b="1" kern="1200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en-GB" sz="1800" b="1" kern="1200" dirty="0" err="1" smtClean="0">
              <a:latin typeface="Comic Sans MS" pitchFamily="66" charset="0"/>
              <a:ea typeface="+mn-ea"/>
              <a:cs typeface="+mn-cs"/>
            </a:rPr>
            <a:t>ada</a:t>
          </a:r>
          <a:endParaRPr lang="en-US" sz="1800" b="1" kern="1200" dirty="0">
            <a:latin typeface="Comic Sans MS" pitchFamily="66" charset="0"/>
          </a:endParaRPr>
        </a:p>
      </dsp:txBody>
      <dsp:txXfrm>
        <a:off x="444624" y="3225605"/>
        <a:ext cx="7408937" cy="612672"/>
      </dsp:txXfrm>
    </dsp:sp>
    <dsp:sp modelId="{43B0C45B-8DE1-49A1-A3AB-21011667AC15}">
      <dsp:nvSpPr>
        <dsp:cNvPr id="0" name=""/>
        <dsp:cNvSpPr/>
      </dsp:nvSpPr>
      <dsp:spPr>
        <a:xfrm>
          <a:off x="0" y="4575221"/>
          <a:ext cx="8229600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428DD-FCB1-461E-B3E4-6C449948B05E}">
      <dsp:nvSpPr>
        <dsp:cNvPr id="0" name=""/>
        <dsp:cNvSpPr/>
      </dsp:nvSpPr>
      <dsp:spPr>
        <a:xfrm>
          <a:off x="411480" y="4235741"/>
          <a:ext cx="747522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>
              <a:latin typeface="Comic Sans MS" pitchFamily="66" charset="0"/>
              <a:ea typeface="+mn-ea"/>
              <a:cs typeface="+mn-cs"/>
            </a:rPr>
            <a:t>Melakukan pengujian terhadap suatu fenomena untuk menemukan suatu teori yang baru</a:t>
          </a:r>
          <a:endParaRPr lang="en-US" sz="1800" b="1" kern="1200" dirty="0">
            <a:latin typeface="Comic Sans MS" pitchFamily="66" charset="0"/>
          </a:endParaRPr>
        </a:p>
      </dsp:txBody>
      <dsp:txXfrm>
        <a:off x="444624" y="4268885"/>
        <a:ext cx="7408937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4DC3A-54D6-438C-B2E3-1DEB4A0AED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DF42-0495-481C-B9AC-967FDC5D397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130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E7A4-1966-436A-BA41-E7C7FA057A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3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CBDDAE-6177-4B54-9EF0-95D7DEACA568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1FB2E0-C58F-4A36-9001-D92BD51948A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C00000"/>
                </a:solidFill>
              </a:rPr>
              <a:t>Hakekat</a:t>
            </a:r>
            <a:r>
              <a:rPr lang="en-ID" dirty="0" smtClean="0">
                <a:solidFill>
                  <a:srgbClr val="C00000"/>
                </a:solidFill>
              </a:rPr>
              <a:t> </a:t>
            </a:r>
            <a:r>
              <a:rPr lang="id-ID" dirty="0" smtClean="0">
                <a:solidFill>
                  <a:srgbClr val="C00000"/>
                </a:solidFill>
              </a:rPr>
              <a:t>penelitian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3">
                    <a:lumMod val="75000"/>
                  </a:schemeClr>
                </a:solidFill>
              </a:rPr>
              <a:t>Muh. Ragil Kurniawan</a:t>
            </a:r>
          </a:p>
          <a:p>
            <a:r>
              <a:rPr lang="id-ID" sz="1600" i="1" dirty="0" smtClean="0"/>
              <a:t>Pendidikan Guru Sekolah Dasar FKIP-UAD</a:t>
            </a:r>
            <a:endParaRPr lang="id-ID" sz="1600" i="1" dirty="0"/>
          </a:p>
        </p:txBody>
      </p:sp>
      <p:pic>
        <p:nvPicPr>
          <p:cNvPr id="5" name="Picture 4" descr="UAD-logo-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4608613" cy="123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Continue..........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>
                <a:solidFill>
                  <a:schemeClr val="tx1"/>
                </a:solidFill>
              </a:rPr>
              <a:t>Penelitian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sebagai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bagian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dari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CARA </a:t>
            </a:r>
            <a:r>
              <a:rPr lang="id-ID" dirty="0" smtClean="0">
                <a:solidFill>
                  <a:schemeClr val="tx1"/>
                </a:solidFill>
              </a:rPr>
              <a:t>MEMPEROLEH KEBENARAN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4929206" cy="1371600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d-ID" dirty="0" smtClean="0">
                <a:solidFill>
                  <a:schemeClr val="tx1"/>
                </a:solidFill>
              </a:rPr>
              <a:t>Muh. Ragil Kurniawan, M. Pd</a:t>
            </a:r>
          </a:p>
          <a:p>
            <a:pPr algn="r">
              <a:spcBef>
                <a:spcPts val="0"/>
              </a:spcBef>
            </a:pPr>
            <a:r>
              <a:rPr lang="id-ID" sz="1600" i="1" dirty="0" smtClean="0"/>
              <a:t>Pendidikan Guru Sekolah Dasar</a:t>
            </a:r>
          </a:p>
          <a:p>
            <a:pPr algn="r">
              <a:spcBef>
                <a:spcPts val="0"/>
              </a:spcBef>
            </a:pPr>
            <a:r>
              <a:rPr lang="id-ID" sz="1600" i="1" dirty="0" smtClean="0"/>
              <a:t>Universitas Ahmad Dahlan</a:t>
            </a:r>
            <a:endParaRPr lang="id-ID" sz="1600" i="1" dirty="0"/>
          </a:p>
        </p:txBody>
      </p:sp>
      <p:pic>
        <p:nvPicPr>
          <p:cNvPr id="4" name="Picture 3" descr="logo-uad-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72" y="3447502"/>
            <a:ext cx="2039934" cy="2039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429684" cy="135732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“Manusia selalu mencari kebenaran........”</a:t>
            </a:r>
            <a:endParaRPr lang="id-ID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4286256"/>
            <a:ext cx="3852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KEBENARAN........</a:t>
            </a:r>
          </a:p>
          <a:p>
            <a:r>
              <a:rPr lang="id-ID" sz="2000" dirty="0" smtClean="0"/>
              <a:t>Adakah kebenaran itu ada.......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ress-kid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28992" y="2928934"/>
            <a:ext cx="5263789" cy="3505205"/>
          </a:xfrm>
        </p:spPr>
      </p:pic>
      <p:sp>
        <p:nvSpPr>
          <p:cNvPr id="5" name="Cloud Callout 4"/>
          <p:cNvSpPr/>
          <p:nvPr/>
        </p:nvSpPr>
        <p:spPr>
          <a:xfrm>
            <a:off x="0" y="0"/>
            <a:ext cx="4714908" cy="3214686"/>
          </a:xfrm>
          <a:prstGeom prst="cloudCallout">
            <a:avLst>
              <a:gd name="adj1" fmla="val 72638"/>
              <a:gd name="adj2" fmla="val 308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Pak Guru Bohong.</a:t>
            </a:r>
          </a:p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Kemarin 10 itu 7+3, tapi kok sekarang</a:t>
            </a:r>
          </a:p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10 itu 5x2, mana yang bener sih..??</a:t>
            </a:r>
          </a:p>
          <a:p>
            <a:pPr algn="ctr"/>
            <a:endParaRPr lang="id-ID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Gambar apakah ini???</a:t>
            </a:r>
            <a:endParaRPr lang="id-ID" dirty="0"/>
          </a:p>
        </p:txBody>
      </p:sp>
      <p:pic>
        <p:nvPicPr>
          <p:cNvPr id="4" name="Content Placeholder 3" descr="5184d7cc5e676_5184d7cc5f5b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39752" y="2276872"/>
            <a:ext cx="3675069" cy="367506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43808" y="188641"/>
            <a:ext cx="5802610" cy="720080"/>
          </a:xfrm>
          <a:prstGeom prst="rect">
            <a:avLst/>
          </a:prstGeom>
          <a:solidFill>
            <a:srgbClr val="FF0000"/>
          </a:solidFill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smtClean="0">
                <a:solidFill>
                  <a:srgbClr val="00B0F0"/>
                </a:solidFill>
              </a:rPr>
              <a:t>Sudut pandang </a:t>
            </a:r>
            <a:r>
              <a:rPr lang="id-ID" sz="2400" smtClean="0"/>
              <a:t>anda </a:t>
            </a:r>
            <a:br>
              <a:rPr lang="id-ID" sz="2400" smtClean="0"/>
            </a:br>
            <a:r>
              <a:rPr lang="id-ID" sz="2400" smtClean="0"/>
              <a:t>mempengaruhi </a:t>
            </a:r>
            <a:r>
              <a:rPr lang="id-ID" sz="2400" smtClean="0">
                <a:solidFill>
                  <a:srgbClr val="00B0F0"/>
                </a:solidFill>
              </a:rPr>
              <a:t>hasil</a:t>
            </a:r>
            <a:r>
              <a:rPr lang="id-ID" sz="2400" smtClean="0"/>
              <a:t> yang anda lihat!!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2D\Wallpaper\multi tafsi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09" y="692696"/>
            <a:ext cx="3206849" cy="40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da sudut panda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285728"/>
            <a:ext cx="3857652" cy="4503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lti tafsir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000660" cy="70609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66funny-pictures52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186" t="16971" r="-186" b="17972"/>
          <a:stretch/>
        </p:blipFill>
        <p:spPr bwMode="auto">
          <a:xfrm>
            <a:off x="1224000" y="1327355"/>
            <a:ext cx="5143536" cy="3392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5P7TVABZ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1928826" cy="1928826"/>
          </a:xfrm>
        </p:spPr>
      </p:pic>
      <p:cxnSp>
        <p:nvCxnSpPr>
          <p:cNvPr id="6" name="Straight Connector 5"/>
          <p:cNvCxnSpPr/>
          <p:nvPr/>
        </p:nvCxnSpPr>
        <p:spPr>
          <a:xfrm rot="5400000">
            <a:off x="607997" y="3535351"/>
            <a:ext cx="664371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ages3DLPI8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074" y="928670"/>
            <a:ext cx="4601959" cy="4500594"/>
          </a:xfrm>
          <a:prstGeom prst="rect">
            <a:avLst/>
          </a:prstGeom>
        </p:spPr>
      </p:pic>
      <p:pic>
        <p:nvPicPr>
          <p:cNvPr id="8" name="Picture 7" descr="baphomet_pen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500306"/>
            <a:ext cx="1928826" cy="1928826"/>
          </a:xfrm>
          <a:prstGeom prst="rect">
            <a:avLst/>
          </a:prstGeom>
        </p:spPr>
      </p:pic>
      <p:pic>
        <p:nvPicPr>
          <p:cNvPr id="9" name="Picture 8" descr="logo komun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572008"/>
            <a:ext cx="1905000" cy="1905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60397" y="3535375"/>
            <a:ext cx="664371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10"/>
          <p:cNvSpPr/>
          <p:nvPr/>
        </p:nvSpPr>
        <p:spPr>
          <a:xfrm>
            <a:off x="3571868" y="2643182"/>
            <a:ext cx="928694" cy="1428760"/>
          </a:xfrm>
          <a:prstGeom prst="leftRightArrow">
            <a:avLst>
              <a:gd name="adj1" fmla="val 50000"/>
              <a:gd name="adj2" fmla="val 27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Menjawab persoalan/kebenaran</a:t>
            </a:r>
          </a:p>
          <a:p>
            <a:pPr>
              <a:buNone/>
            </a:pPr>
            <a:r>
              <a:rPr lang="id-ID" dirty="0" smtClean="0"/>
              <a:t>	 empiris</a:t>
            </a:r>
          </a:p>
          <a:p>
            <a:r>
              <a:rPr lang="id-ID" dirty="0" smtClean="0"/>
              <a:t>Menjawab persoalan/kebenaran</a:t>
            </a:r>
          </a:p>
          <a:p>
            <a:pPr>
              <a:buNone/>
            </a:pPr>
            <a:r>
              <a:rPr lang="id-ID" dirty="0" smtClean="0"/>
              <a:t>	 teoritis</a:t>
            </a:r>
          </a:p>
          <a:p>
            <a:endParaRPr lang="id-ID" dirty="0"/>
          </a:p>
        </p:txBody>
      </p:sp>
      <p:sp>
        <p:nvSpPr>
          <p:cNvPr id="4" name="Right Brace 3"/>
          <p:cNvSpPr/>
          <p:nvPr/>
        </p:nvSpPr>
        <p:spPr>
          <a:xfrm>
            <a:off x="5429256" y="1643050"/>
            <a:ext cx="357190" cy="20717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5960289" y="2405714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/>
              <a:t>Cara ilmiah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 Tingkat Kebenaran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 smtClean="0"/>
              <a:t>Kebenaran Indera</a:t>
            </a:r>
          </a:p>
          <a:p>
            <a:pPr marL="722313" indent="-273050">
              <a:buNone/>
            </a:pPr>
            <a:r>
              <a:rPr lang="id-ID" dirty="0" smtClean="0"/>
              <a:t>Paling sederhana dan pertama dialami manusia</a:t>
            </a:r>
          </a:p>
          <a:p>
            <a:r>
              <a:rPr lang="id-ID" b="1" dirty="0" smtClean="0"/>
              <a:t>Kebenaran Ilmiah</a:t>
            </a:r>
          </a:p>
          <a:p>
            <a:pPr>
              <a:buNone/>
            </a:pPr>
            <a:r>
              <a:rPr lang="id-ID" dirty="0" smtClean="0"/>
              <a:t>	Pengalaman yang didasarkan pada indera, diolah dengan rasio</a:t>
            </a:r>
          </a:p>
          <a:p>
            <a:r>
              <a:rPr lang="id-ID" b="1" dirty="0" smtClean="0"/>
              <a:t>Kebenaran Filosofis</a:t>
            </a:r>
          </a:p>
          <a:p>
            <a:pPr>
              <a:buNone/>
            </a:pPr>
            <a:r>
              <a:rPr lang="id-ID" dirty="0" smtClean="0"/>
              <a:t>	Didasarkan pada rasio murni, renungan yang mendalam</a:t>
            </a:r>
          </a:p>
          <a:p>
            <a:r>
              <a:rPr lang="id-ID" b="1" dirty="0" smtClean="0"/>
              <a:t>Kebenaran Religiu</a:t>
            </a:r>
            <a:r>
              <a:rPr lang="id-ID" dirty="0" smtClean="0"/>
              <a:t>s</a:t>
            </a:r>
          </a:p>
          <a:p>
            <a:pPr>
              <a:buNone/>
            </a:pPr>
            <a:r>
              <a:rPr lang="id-ID" b="1" dirty="0" smtClean="0"/>
              <a:t>	</a:t>
            </a:r>
            <a:r>
              <a:rPr lang="id-ID" dirty="0" smtClean="0"/>
              <a:t>Kebenaran Mutlak yang bersumber dari tuhan dan dihayati oleh kepribadian dengan integritas keimanan dan kepercayaan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PENGETAHUAN MANUSIA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20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671514">
                <a:tc>
                  <a:txBody>
                    <a:bodyPr/>
                    <a:lstStyle/>
                    <a:p>
                      <a:r>
                        <a:rPr lang="id-ID" dirty="0" smtClean="0"/>
                        <a:t>PENGETAHUAN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OBJEK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PARADIGMA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METODE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KRITERIA</a:t>
                      </a:r>
                      <a:endParaRPr lang="id-ID" dirty="0"/>
                    </a:p>
                  </a:txBody>
                  <a:tcPr/>
                </a:tc>
              </a:tr>
              <a:tr h="671514">
                <a:tc>
                  <a:txBody>
                    <a:bodyPr/>
                    <a:lstStyle/>
                    <a:p>
                      <a:r>
                        <a:rPr lang="id-ID" dirty="0" smtClean="0"/>
                        <a:t>Sains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Empiris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Sains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Metode Ilmiah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Rasional- empiris</a:t>
                      </a:r>
                      <a:endParaRPr lang="id-ID" dirty="0"/>
                    </a:p>
                  </a:txBody>
                  <a:tcPr/>
                </a:tc>
              </a:tr>
              <a:tr h="671514">
                <a:tc>
                  <a:txBody>
                    <a:bodyPr/>
                    <a:lstStyle/>
                    <a:p>
                      <a:r>
                        <a:rPr lang="id-ID" dirty="0" smtClean="0"/>
                        <a:t>Filsafat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Abstrak rasional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Rasional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Metode rasional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Rasional</a:t>
                      </a:r>
                      <a:endParaRPr lang="id-ID" dirty="0"/>
                    </a:p>
                  </a:txBody>
                  <a:tcPr/>
                </a:tc>
              </a:tr>
              <a:tr h="671514">
                <a:tc>
                  <a:txBody>
                    <a:bodyPr/>
                    <a:lstStyle/>
                    <a:p>
                      <a:r>
                        <a:rPr lang="id-ID" dirty="0" smtClean="0"/>
                        <a:t>Mistik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Abstrak –</a:t>
                      </a:r>
                      <a:r>
                        <a:rPr lang="id-ID" baseline="0" dirty="0" smtClean="0"/>
                        <a:t> Supra Rasional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mistik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Latihan,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dirty="0" smtClean="0"/>
                        <a:t>Kepercayaan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Rasa, Iman, Logis &amp; kadang empiris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4400552" cy="1143000"/>
          </a:xfrm>
        </p:spPr>
        <p:txBody>
          <a:bodyPr/>
          <a:lstStyle/>
          <a:p>
            <a:r>
              <a:rPr lang="id-ID" dirty="0" smtClean="0"/>
              <a:t>TEORI KEBENARAN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14744" y="2000240"/>
            <a:ext cx="3643338" cy="2643206"/>
          </a:xfrm>
        </p:spPr>
        <p:txBody>
          <a:bodyPr/>
          <a:lstStyle/>
          <a:p>
            <a:r>
              <a:rPr lang="id-ID" dirty="0" smtClean="0"/>
              <a:t>Koherensi</a:t>
            </a:r>
          </a:p>
          <a:p>
            <a:r>
              <a:rPr lang="id-ID" dirty="0" smtClean="0"/>
              <a:t>Korespondensi</a:t>
            </a:r>
          </a:p>
          <a:p>
            <a:r>
              <a:rPr lang="id-ID" dirty="0" smtClean="0"/>
              <a:t>Pragmatik</a:t>
            </a:r>
          </a:p>
          <a:p>
            <a:r>
              <a:rPr lang="id-ID" dirty="0" smtClean="0"/>
              <a:t>Kebenaran Ilahi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Teori koherensi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Suatu kenyataan dianggap benar bila pernyataan itu bersifat koheren atau konsisten dengan pernyataan-pernyataan sebelumnya yang dianggap benar.</a:t>
            </a:r>
          </a:p>
          <a:p>
            <a:endParaRPr lang="id-ID" dirty="0" smtClean="0"/>
          </a:p>
          <a:p>
            <a:r>
              <a:rPr lang="id-ID" dirty="0" smtClean="0"/>
              <a:t>“semua manusia pasti mati”</a:t>
            </a:r>
          </a:p>
          <a:p>
            <a:r>
              <a:rPr lang="id-ID" dirty="0" smtClean="0"/>
              <a:t>“siti manusia, siti pasti mati”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korespondensi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7348171" cy="6045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ragmati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774687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ilahi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1629" y="14990"/>
            <a:ext cx="8273783" cy="5842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arti kebenara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7" y="164438"/>
            <a:ext cx="8259742" cy="6151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q2q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8802777" cy="5711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US" smtClean="0"/>
              <a:t>PENGEMBANGAN ILMU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2988" y="3181350"/>
            <a:ext cx="1524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ONTOLOGY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792913" y="3181350"/>
            <a:ext cx="1524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AXIOLOGY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0450" y="3181350"/>
            <a:ext cx="2057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EPISTEMOLOGY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46475" y="4889500"/>
            <a:ext cx="2057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METHODOLOGY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555875" y="3305175"/>
            <a:ext cx="968375" cy="144463"/>
          </a:xfrm>
          <a:prstGeom prst="homePlate">
            <a:avLst>
              <a:gd name="adj" fmla="val 1675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657850" y="3305175"/>
            <a:ext cx="1001713" cy="138113"/>
          </a:xfrm>
          <a:prstGeom prst="homePlate">
            <a:avLst>
              <a:gd name="adj" fmla="val 1813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400000">
            <a:off x="4032251" y="4060825"/>
            <a:ext cx="1079500" cy="142875"/>
          </a:xfrm>
          <a:prstGeom prst="homePlate">
            <a:avLst>
              <a:gd name="adj" fmla="val 1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031875" y="19827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What is?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692275" y="2492375"/>
            <a:ext cx="152400" cy="533400"/>
          </a:xfrm>
          <a:prstGeom prst="upDownArrow">
            <a:avLst>
              <a:gd name="adj1" fmla="val 50000"/>
              <a:gd name="adj2" fmla="val 70000"/>
            </a:avLst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851275" y="1576388"/>
            <a:ext cx="152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How do we know what is?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792913" y="1628775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What is usefulness &amp; ethical?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11588" y="59563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How to we find out?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500563" y="2513013"/>
            <a:ext cx="152400" cy="533400"/>
          </a:xfrm>
          <a:prstGeom prst="upDownArrow">
            <a:avLst>
              <a:gd name="adj1" fmla="val 50000"/>
              <a:gd name="adj2" fmla="val 70000"/>
            </a:avLst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7451725" y="2535238"/>
            <a:ext cx="152400" cy="533400"/>
          </a:xfrm>
          <a:prstGeom prst="upDownArrow">
            <a:avLst>
              <a:gd name="adj1" fmla="val 50000"/>
              <a:gd name="adj2" fmla="val 70000"/>
            </a:avLst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4497388" y="5394325"/>
            <a:ext cx="152400" cy="533400"/>
          </a:xfrm>
          <a:prstGeom prst="upDownArrow">
            <a:avLst>
              <a:gd name="adj1" fmla="val 50000"/>
              <a:gd name="adj2" fmla="val 70000"/>
            </a:avLst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605867"/>
              </p:ext>
            </p:extLst>
          </p:nvPr>
        </p:nvGraphicFramePr>
        <p:xfrm>
          <a:off x="457200" y="908720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Masalah Penelitian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Tahap paling krusial, sebab tujuan akan menjawab permasalahan. Kalau permasalahan tidak jelas , penelitian tidak bisa dilakukan dengan baik.</a:t>
            </a:r>
          </a:p>
          <a:p>
            <a:pPr eaLnBrk="1" hangingPunct="1"/>
            <a:r>
              <a:rPr lang="en-US" sz="2800" smtClean="0"/>
              <a:t>Penemuan masalah harus dibarengi dengan pemecahan masalah.</a:t>
            </a:r>
          </a:p>
          <a:p>
            <a:pPr eaLnBrk="1" hangingPunct="1"/>
            <a:r>
              <a:rPr lang="en-US" sz="2800" smtClean="0"/>
              <a:t>Proses penemuan masalah: Identifikasi bidang, pemilihan pokok masalah, dan perumusan masalah.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924800" cy="64135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660033"/>
                </a:solidFill>
                <a:latin typeface="Cooper Black" pitchFamily="18" charset="0"/>
              </a:rPr>
              <a:t>Masalah/Pertanyaan Penelitian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895600" y="1905000"/>
            <a:ext cx="2286000" cy="1219200"/>
          </a:xfrm>
          <a:prstGeom prst="ellipse">
            <a:avLst/>
          </a:prstGeom>
          <a:solidFill>
            <a:srgbClr val="99FF99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0" y="20574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660033"/>
                </a:solidFill>
                <a:latin typeface="Cooper Black" pitchFamily="18" charset="0"/>
              </a:rPr>
              <a:t>Telaah Teori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6477000" y="1981200"/>
            <a:ext cx="2209800" cy="1066800"/>
          </a:xfrm>
          <a:prstGeom prst="ellipse">
            <a:avLst/>
          </a:prstGeom>
          <a:solidFill>
            <a:srgbClr val="99FF99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id-ID" sz="1800">
              <a:solidFill>
                <a:srgbClr val="660033"/>
              </a:solidFill>
              <a:latin typeface="Verdana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77000" y="22098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660033"/>
                </a:solidFill>
                <a:latin typeface="Cooper Black" pitchFamily="18" charset="0"/>
              </a:rPr>
              <a:t>Hipotesis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895600" y="3581400"/>
            <a:ext cx="3505200" cy="1552575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660033"/>
                </a:solidFill>
                <a:latin typeface="Cooper Black" pitchFamily="18" charset="0"/>
              </a:rPr>
              <a:t>PENGUJIAN FAKTA –Pemilihan Data         - Pengumpulan Data   -  Analisis Data</a:t>
            </a: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6705600" y="3886200"/>
            <a:ext cx="1905000" cy="990600"/>
          </a:xfrm>
          <a:prstGeom prst="ellipse">
            <a:avLst/>
          </a:prstGeom>
          <a:solidFill>
            <a:srgbClr val="33CC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010400" y="41148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660033"/>
                </a:solidFill>
                <a:latin typeface="Cooper Black" pitchFamily="18" charset="0"/>
              </a:rPr>
              <a:t>Hasil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715000" y="5791200"/>
            <a:ext cx="3429000" cy="579438"/>
          </a:xfrm>
          <a:prstGeom prst="rect">
            <a:avLst/>
          </a:prstGeom>
          <a:solidFill>
            <a:srgbClr val="00FFCC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660033"/>
                </a:solidFill>
                <a:latin typeface="Cooper Black" pitchFamily="18" charset="0"/>
              </a:rPr>
              <a:t>KESIMPULAN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676400" y="1371600"/>
            <a:ext cx="0" cy="30480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676400" y="4419600"/>
            <a:ext cx="1447800" cy="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752600" y="2362200"/>
            <a:ext cx="1219200" cy="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181600" y="2514600"/>
            <a:ext cx="1371600" cy="0"/>
          </a:xfrm>
          <a:prstGeom prst="line">
            <a:avLst/>
          </a:prstGeom>
          <a:noFill/>
          <a:ln w="76200">
            <a:solidFill>
              <a:srgbClr val="FF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7620000" y="2971800"/>
            <a:ext cx="0" cy="990600"/>
          </a:xfrm>
          <a:prstGeom prst="line">
            <a:avLst/>
          </a:prstGeom>
          <a:noFill/>
          <a:ln w="76200">
            <a:solidFill>
              <a:srgbClr val="FFCCFF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7696200" y="3352800"/>
            <a:ext cx="1066800" cy="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8763000" y="3352800"/>
            <a:ext cx="0" cy="23622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1143000" y="6019800"/>
            <a:ext cx="4495800" cy="0"/>
          </a:xfrm>
          <a:prstGeom prst="line">
            <a:avLst/>
          </a:prstGeom>
          <a:noFill/>
          <a:ln w="76200">
            <a:solidFill>
              <a:srgbClr val="FFCCFF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1143000" y="1371600"/>
            <a:ext cx="0" cy="4648200"/>
          </a:xfrm>
          <a:prstGeom prst="line">
            <a:avLst/>
          </a:prstGeom>
          <a:noFill/>
          <a:ln w="76200">
            <a:solidFill>
              <a:srgbClr val="FFCCFF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990000"/>
                </a:solidFill>
                <a:latin typeface="Verdana" pitchFamily="34" charset="0"/>
              </a:rPr>
              <a:t>Masalah dalam lingkungan organisasi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990000"/>
                </a:solidFill>
                <a:latin typeface="Verdana" pitchFamily="34" charset="0"/>
              </a:rPr>
              <a:t>Masalah dalam area tertentu suatu organisasi.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990000"/>
                </a:solidFill>
                <a:latin typeface="Verdana" pitchFamily="34" charset="0"/>
              </a:rPr>
              <a:t>Persoalan teoritis untuk menjelaskan fakta.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990000"/>
                </a:solidFill>
                <a:latin typeface="Verdana" pitchFamily="34" charset="0"/>
              </a:rPr>
              <a:t>Permasalahan yang perlu jawaban empiris.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467600" cy="77472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Merupakan Bidang masalah dan topik yang menarik.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Signifikansi secara teoritis dan praktis.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Dapat diuji melalui pengumpulan data dan analisis data.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Sesuai dengan waktu dan biaya.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7467600" cy="703282"/>
          </a:xfrm>
        </p:spPr>
        <p:txBody>
          <a:bodyPr/>
          <a:lstStyle/>
          <a:p>
            <a:pPr eaLnBrk="1" hangingPunct="1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Penemuan Masalah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/>
              <a:t>Kajian</a:t>
            </a:r>
            <a:r>
              <a:rPr lang="en-US" sz="3200" dirty="0" smtClean="0"/>
              <a:t> </a:t>
            </a:r>
            <a:r>
              <a:rPr lang="en-US" sz="3200" dirty="0" err="1" smtClean="0"/>
              <a:t>teoritis</a:t>
            </a:r>
            <a:endParaRPr lang="id-ID" sz="3200" dirty="0" smtClean="0"/>
          </a:p>
          <a:p>
            <a:pPr eaLnBrk="1" hangingPunct="1">
              <a:buNone/>
            </a:pPr>
            <a:r>
              <a:rPr lang="id-ID" sz="3200" dirty="0" smtClean="0"/>
              <a:t>	telaah pustaka</a:t>
            </a:r>
          </a:p>
          <a:p>
            <a:pPr eaLnBrk="1" hangingPunct="1">
              <a:buNone/>
            </a:pPr>
            <a:endParaRPr lang="en-US" sz="3200" dirty="0" smtClean="0"/>
          </a:p>
          <a:p>
            <a:pPr eaLnBrk="1" hangingPunct="1"/>
            <a:r>
              <a:rPr lang="en-US" sz="3200" dirty="0" err="1" smtClean="0"/>
              <a:t>Kajian</a:t>
            </a:r>
            <a:r>
              <a:rPr lang="en-US" sz="3200" dirty="0" smtClean="0"/>
              <a:t> </a:t>
            </a:r>
            <a:r>
              <a:rPr lang="en-US" sz="3200" dirty="0" err="1" smtClean="0"/>
              <a:t>Empiris</a:t>
            </a:r>
            <a:endParaRPr lang="id-ID" sz="3200" dirty="0" smtClean="0"/>
          </a:p>
          <a:p>
            <a:pPr eaLnBrk="1" hangingPunct="1">
              <a:buNone/>
            </a:pPr>
            <a:r>
              <a:rPr lang="id-ID" sz="3200" dirty="0" smtClean="0"/>
              <a:t>	hasil pengalaman langsung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Perumusan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43142"/>
            <a:ext cx="7467600" cy="3686188"/>
          </a:xfrm>
          <a:solidFill>
            <a:srgbClr val="66FF33"/>
          </a:solidFill>
          <a:ln>
            <a:solidFill>
              <a:srgbClr val="33CC33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smtClean="0">
                <a:solidFill>
                  <a:srgbClr val="0000FF"/>
                </a:solidFill>
              </a:rPr>
              <a:t>Rumusan harus jelas dan tegas.</a:t>
            </a:r>
          </a:p>
          <a:p>
            <a:pPr eaLnBrk="1" hangingPunct="1"/>
            <a:r>
              <a:rPr lang="en-US" sz="3600" smtClean="0">
                <a:solidFill>
                  <a:srgbClr val="0000FF"/>
                </a:solidFill>
              </a:rPr>
              <a:t>Tidak ambiguitas</a:t>
            </a:r>
          </a:p>
          <a:p>
            <a:pPr eaLnBrk="1" hangingPunct="1"/>
            <a:r>
              <a:rPr lang="en-US" sz="3600" smtClean="0">
                <a:solidFill>
                  <a:srgbClr val="0000FF"/>
                </a:solidFill>
              </a:rPr>
              <a:t>Mengekspresikan hubungan antara dua variabel atau lebih.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</TotalTime>
  <Words>388</Words>
  <Application>Microsoft Office PowerPoint</Application>
  <PresentationFormat>On-screen Show (4:3)</PresentationFormat>
  <Paragraphs>108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Schoolbook</vt:lpstr>
      <vt:lpstr>Comic Sans MS</vt:lpstr>
      <vt:lpstr>Cooper Black</vt:lpstr>
      <vt:lpstr>Verdana</vt:lpstr>
      <vt:lpstr>Wingdings</vt:lpstr>
      <vt:lpstr>Wingdings 2</vt:lpstr>
      <vt:lpstr>Oriel</vt:lpstr>
      <vt:lpstr>Hakekat penelitian</vt:lpstr>
      <vt:lpstr>Fungsi Penelitian</vt:lpstr>
      <vt:lpstr>Tujuan penelitian</vt:lpstr>
      <vt:lpstr>Masalah Penelitian</vt:lpstr>
      <vt:lpstr>PowerPoint Presentation</vt:lpstr>
      <vt:lpstr>Tipe Masalah Penelitian</vt:lpstr>
      <vt:lpstr>Kriteria Masalah</vt:lpstr>
      <vt:lpstr>Sumber Penemuan Masalah</vt:lpstr>
      <vt:lpstr>Perumusan Masalah</vt:lpstr>
      <vt:lpstr>Continue..........</vt:lpstr>
      <vt:lpstr>Penelitian sebagai bagian dari CARA MEMPEROLEH KEBENARAN</vt:lpstr>
      <vt:lpstr>PowerPoint Presentation</vt:lpstr>
      <vt:lpstr>PowerPoint Presentation</vt:lpstr>
      <vt:lpstr>Gambar apakah ini???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Tingkat Kebenaran</vt:lpstr>
      <vt:lpstr>PENGETAHUAN MANUSIA</vt:lpstr>
      <vt:lpstr>TEORI KEBENARAN</vt:lpstr>
      <vt:lpstr>Teori koherensi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PENGEMBANGAN ILMU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 MEMPEROLEH KEBENARAN</dc:title>
  <dc:creator>mangAgyL</dc:creator>
  <cp:lastModifiedBy>Windows User</cp:lastModifiedBy>
  <cp:revision>39</cp:revision>
  <dcterms:created xsi:type="dcterms:W3CDTF">2014-02-26T05:14:42Z</dcterms:created>
  <dcterms:modified xsi:type="dcterms:W3CDTF">2019-10-30T06:38:57Z</dcterms:modified>
</cp:coreProperties>
</file>