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8" r:id="rId3"/>
    <p:sldId id="33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3BD"/>
    <a:srgbClr val="5AB0C7"/>
    <a:srgbClr val="FFD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062D1-B174-4AF3-90AE-3DBEC838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462D7A-C525-4671-B6FE-C016E9B9A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D4FB0C-A2EB-4F78-8875-D8FB54DA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912B85-BC81-442E-B02D-A6029E32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BBC648-9F3F-4E29-AABE-3B94886D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64D00-7D68-4135-9F51-5725028B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4FB4D3-E3C9-4CB6-9845-450231335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34418D-C7A1-4427-B1C0-7AFDC125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9A820B-49D8-4E9A-B835-86312AC2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BB8F6-D33F-4917-A1A9-E70E2DD3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9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075A5F-B57E-40ED-B630-1049E5A5A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9800AA-50E5-46FE-8389-CE916B469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D8296-E00B-4D84-94F8-81B3B238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DA010E-1E7C-4856-AB06-56BB5D3C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1732DD-4B00-4AFA-A6B8-130663E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7A8557-B554-47D8-904D-21C1C56A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8C349E-2D9D-40D6-8171-13435FD5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658C75-B0E2-4976-8F45-2EA6C1F3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9D80FE-3911-4407-BEE8-984E5E05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250B35-187D-4D91-AFA3-B805B02D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9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5BEAE-8074-4FB6-A3B2-09302CD7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5DEDB5-7CB8-4BE5-B0E2-E60BCC9FF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07261E-CF4A-4C15-B8AD-86C6B710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BA9D44-B60F-4743-9912-F0ED1E9C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53700C-2A6C-473B-9644-F425B6BB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2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2947A-5039-419F-BD1E-31F63321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D21832-D3D6-4EC4-BD5A-1FECD0518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70160E-457D-4A57-856B-B0003050B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3A0E57-A630-4F7D-AF53-31BF2C28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2F0A18-8A73-44F3-8C96-A8EB98C5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1243EA-F13F-4F4A-96FB-0B01942A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6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66C5D-9E44-4CEC-81E1-72F0D0BF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57F192-578E-411A-8127-B4E2EF894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021405-9165-4A55-8F66-42DB78510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1E7366-1641-4D15-BE85-938B2CCA7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BC7BE0-B206-4681-8EF8-A1465B5B5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4851FF-AF47-4F95-9EF7-2EB68666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F6E204-15BE-4F6B-A733-DC42CC1B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A25E8B-66D7-43B1-BB0D-13532768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4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27800-1FAE-4DD7-A551-2A63394D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476818-3CEC-49DE-A5AD-A3328198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CD2FBE-DB09-4224-A754-567FA57C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BD9DD1-ABD6-49B6-B0D2-645251C6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3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75D0D6-8731-427B-ABD4-C1E5EC2A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3005F9-2704-4CF7-93E6-6430BA1D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9939F8-3321-41BF-9E79-E228EA0A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3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A115C-2BC8-422E-8B60-6B5F2108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582783-ED7F-497C-8BDB-04F6AF1C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B1DA9A-A571-4B55-BC1E-9C2C38EC9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17D78F-9726-449D-8D41-FB2E1EF8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121AE1-B8EA-42A7-9E29-F2667285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CB92E1-77FE-40C0-8A0D-418A2C11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3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6DDFD-E20D-4A62-93C6-E57B9F5B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56CFBC9-2F0B-44F3-95D7-D3CF8504B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123AB7-FA15-4D2F-A5B6-57A309F15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499803-0CC8-493F-87FA-02C963B0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09BA74-C29F-4585-804E-BF43B0D5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7EB333-5C15-424A-BF3D-61CA3DD9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B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B6724F-4068-440B-B482-0C8B5A04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65BFC7-C6AA-4C0A-BF04-E87490FFC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A3B488-09BC-43F3-994F-B3D3EF04D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1F21-4C49-4DD2-8C48-1E64DB9D5690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C79B6B-79F7-40EE-B798-43801A488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9741B2-C17B-4153-9C5E-A12E69BBA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10FAA9-8F64-471A-868F-1CB36AC16825}"/>
              </a:ext>
            </a:extLst>
          </p:cNvPr>
          <p:cNvSpPr/>
          <p:nvPr/>
        </p:nvSpPr>
        <p:spPr>
          <a:xfrm>
            <a:off x="1655618" y="2064658"/>
            <a:ext cx="8880764" cy="2576801"/>
          </a:xfrm>
          <a:prstGeom prst="rect">
            <a:avLst/>
          </a:prstGeom>
          <a:noFill/>
          <a:ln w="190500" cmpd="dbl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F40855-9037-480D-8B51-CF6CA1559246}"/>
              </a:ext>
            </a:extLst>
          </p:cNvPr>
          <p:cNvSpPr txBox="1"/>
          <p:nvPr/>
        </p:nvSpPr>
        <p:spPr>
          <a:xfrm>
            <a:off x="2206171" y="2230570"/>
            <a:ext cx="7779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Landasan</a:t>
            </a:r>
            <a:r>
              <a:rPr lang="en-US" sz="6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Teori</a:t>
            </a:r>
            <a:r>
              <a:rPr lang="en-US" sz="60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Pendekatan</a:t>
            </a:r>
            <a:r>
              <a:rPr lang="en-US" sz="60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Sistem</a:t>
            </a:r>
            <a:endParaRPr lang="en-US" sz="6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9797A54-3B57-46A7-AD96-A4E04747D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827919" cy="132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874FAF-6BA2-4088-B879-5CBFB73C5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90" y="203200"/>
            <a:ext cx="1302686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7112" r="13970" b="13147"/>
          <a:stretch/>
        </p:blipFill>
        <p:spPr bwMode="auto">
          <a:xfrm rot="10800000">
            <a:off x="-2554045" y="0"/>
            <a:ext cx="11046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7112" r="61207" b="13147"/>
          <a:stretch/>
        </p:blipFill>
        <p:spPr bwMode="auto">
          <a:xfrm rot="10800000">
            <a:off x="8198634" y="0"/>
            <a:ext cx="39933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F40855-9037-480D-8B51-CF6CA1559246}"/>
              </a:ext>
            </a:extLst>
          </p:cNvPr>
          <p:cNvSpPr txBox="1"/>
          <p:nvPr/>
        </p:nvSpPr>
        <p:spPr>
          <a:xfrm>
            <a:off x="110370" y="357523"/>
            <a:ext cx="116822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Bodoni MT Black" panose="02070A03080606020203" pitchFamily="18" charset="0"/>
              </a:rPr>
              <a:t>PENGARUH KONSEP SISTEM TERHADAP PERKEMBANGAN TEKNOLOGI PENDIDIKAN</a:t>
            </a:r>
          </a:p>
        </p:txBody>
      </p:sp>
      <p:sp>
        <p:nvSpPr>
          <p:cNvPr id="4" name="Rectangle 3"/>
          <p:cNvSpPr/>
          <p:nvPr/>
        </p:nvSpPr>
        <p:spPr>
          <a:xfrm>
            <a:off x="882870" y="2260513"/>
            <a:ext cx="10909738" cy="364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Teknologi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Pendidikan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merupakan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suatu</a:t>
            </a:r>
            <a:r>
              <a:rPr lang="en-US" sz="3200" dirty="0">
                <a:solidFill>
                  <a:schemeClr val="bg1"/>
                </a:solidFill>
              </a:rPr>
              <a:t> proses </a:t>
            </a:r>
            <a:r>
              <a:rPr lang="en-US" sz="3200" dirty="0" err="1">
                <a:solidFill>
                  <a:schemeClr val="bg1"/>
                </a:solidFill>
              </a:rPr>
              <a:t>bukan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produk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Teknologi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Pendidikan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menerapkan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pendekatan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sistem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pembelajaran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melakukan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analisis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pengembangan</a:t>
            </a:r>
            <a:r>
              <a:rPr lang="en-US" sz="3200" dirty="0">
                <a:solidFill>
                  <a:schemeClr val="bg1"/>
                </a:solidFill>
              </a:rPr>
              <a:t> &amp; </a:t>
            </a:r>
            <a:r>
              <a:rPr lang="en-US" sz="3200" dirty="0" err="1">
                <a:solidFill>
                  <a:schemeClr val="bg1"/>
                </a:solidFill>
              </a:rPr>
              <a:t>evaluasi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Teknologi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Pendidikan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mengintegrasikan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sumber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insani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dan</a:t>
            </a:r>
            <a:r>
              <a:rPr lang="en-US" sz="3200" dirty="0">
                <a:solidFill>
                  <a:schemeClr val="bg1"/>
                </a:solidFill>
              </a:rPr>
              <a:t> non-</a:t>
            </a:r>
            <a:r>
              <a:rPr lang="en-US" sz="3200" dirty="0" err="1">
                <a:solidFill>
                  <a:schemeClr val="bg1"/>
                </a:solidFill>
              </a:rPr>
              <a:t>insani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Kegiatan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analisis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pengembangan</a:t>
            </a:r>
            <a:r>
              <a:rPr lang="en-US" sz="3200" dirty="0">
                <a:solidFill>
                  <a:schemeClr val="bg1"/>
                </a:solidFill>
              </a:rPr>
              <a:t> &amp; </a:t>
            </a:r>
            <a:r>
              <a:rPr lang="en-US" sz="3200" dirty="0" err="1">
                <a:solidFill>
                  <a:schemeClr val="bg1"/>
                </a:solidFill>
              </a:rPr>
              <a:t>evaluasi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memerlukan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sumber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insani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dipersiapkan</a:t>
            </a:r>
            <a:r>
              <a:rPr lang="en-US" sz="3200" dirty="0">
                <a:solidFill>
                  <a:schemeClr val="bg1"/>
                </a:solidFill>
              </a:rPr>
              <a:t>/ </a:t>
            </a:r>
            <a:r>
              <a:rPr lang="en-US" sz="3200" dirty="0" err="1">
                <a:solidFill>
                  <a:schemeClr val="bg1"/>
                </a:solidFill>
              </a:rPr>
              <a:t>mempunyai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tanggung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jawab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khusus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79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7112" r="13970" b="13147"/>
          <a:stretch/>
        </p:blipFill>
        <p:spPr bwMode="auto">
          <a:xfrm rot="10800000">
            <a:off x="-2554045" y="0"/>
            <a:ext cx="11046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7112" r="61207" b="13147"/>
          <a:stretch/>
        </p:blipFill>
        <p:spPr bwMode="auto">
          <a:xfrm rot="10800000">
            <a:off x="8198634" y="0"/>
            <a:ext cx="39933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F40855-9037-480D-8B51-CF6CA1559246}"/>
              </a:ext>
            </a:extLst>
          </p:cNvPr>
          <p:cNvSpPr txBox="1"/>
          <p:nvPr/>
        </p:nvSpPr>
        <p:spPr>
          <a:xfrm>
            <a:off x="110370" y="357523"/>
            <a:ext cx="116822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Aplikasi</a:t>
            </a:r>
            <a:r>
              <a:rPr lang="en-US" sz="34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Teori</a:t>
            </a:r>
            <a:r>
              <a:rPr lang="en-US" sz="34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Sistem</a:t>
            </a:r>
            <a:endParaRPr lang="en-US" sz="34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2870" y="2260513"/>
            <a:ext cx="10909738" cy="207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Pendekatan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sistem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memerlukan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pengkajian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seluruh</a:t>
            </a:r>
            <a:r>
              <a:rPr lang="en-US" sz="3200" b="1" dirty="0">
                <a:solidFill>
                  <a:schemeClr val="bg1"/>
                </a:solidFill>
              </a:rPr>
              <a:t> proses </a:t>
            </a:r>
            <a:r>
              <a:rPr lang="en-US" sz="3200" dirty="0" err="1">
                <a:solidFill>
                  <a:schemeClr val="bg1"/>
                </a:solidFill>
              </a:rPr>
              <a:t>dengan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menyadari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adanya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saling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hubungan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dalam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&amp; </a:t>
            </a:r>
            <a:r>
              <a:rPr lang="en-US" sz="3200" b="1" dirty="0" err="1">
                <a:solidFill>
                  <a:schemeClr val="bg1"/>
                </a:solidFill>
              </a:rPr>
              <a:t>antara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komponen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mempunyai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tujuan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tertentu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berjalan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melalui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tahapan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diperlukan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serta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menilai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hasil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akhir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apakah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sesuai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tujuan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memperbaikinya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bila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belum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sesuai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53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Warsito\Desktop\333 150p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646" y="63070"/>
            <a:ext cx="7634807" cy="763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F40855-9037-480D-8B51-CF6CA1559246}"/>
              </a:ext>
            </a:extLst>
          </p:cNvPr>
          <p:cNvSpPr txBox="1"/>
          <p:nvPr/>
        </p:nvSpPr>
        <p:spPr>
          <a:xfrm>
            <a:off x="793531" y="108939"/>
            <a:ext cx="113984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Bodoni MT Black" panose="02070A03080606020203" pitchFamily="18" charset="0"/>
              </a:rPr>
              <a:t>PENGARUH KONSEP SISTEM TERHADAP PERKEMBANGAN TEKNOLOGI PENDIDIKAN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4636" y="2055562"/>
            <a:ext cx="86552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Teknologi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Pendidikan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merupakan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suatu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proses </a:t>
            </a:r>
            <a:r>
              <a:rPr lang="en-US" sz="3200" dirty="0" err="1">
                <a:solidFill>
                  <a:schemeClr val="bg1"/>
                </a:solidFill>
              </a:rPr>
              <a:t>bukan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produk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Teknologi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Pendidikan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menerapkan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</a:t>
            </a:r>
            <a:r>
              <a:rPr lang="en-US" sz="3200" b="1" dirty="0" err="1">
                <a:solidFill>
                  <a:schemeClr val="bg1"/>
                </a:solidFill>
              </a:rPr>
              <a:t>endekatan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sistem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pembelajaran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melakukan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analisis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pengembangan</a:t>
            </a:r>
            <a:r>
              <a:rPr lang="en-US" sz="3200" b="1" dirty="0">
                <a:solidFill>
                  <a:schemeClr val="bg1"/>
                </a:solidFill>
              </a:rPr>
              <a:t> &amp; </a:t>
            </a:r>
            <a:r>
              <a:rPr lang="en-US" sz="3200" b="1" dirty="0" err="1">
                <a:solidFill>
                  <a:schemeClr val="bg1"/>
                </a:solidFill>
              </a:rPr>
              <a:t>evaluasi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Teknologi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Pendidikan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mengintegrasikan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sumber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insani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dan</a:t>
            </a:r>
            <a:r>
              <a:rPr lang="en-US" sz="3200" dirty="0">
                <a:solidFill>
                  <a:schemeClr val="bg1"/>
                </a:solidFill>
              </a:rPr>
              <a:t> non-</a:t>
            </a:r>
            <a:r>
              <a:rPr lang="en-US" sz="3200" dirty="0" err="1">
                <a:solidFill>
                  <a:schemeClr val="bg1"/>
                </a:solidFill>
              </a:rPr>
              <a:t>insani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Kegiatan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analisis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pengembangan</a:t>
            </a:r>
            <a:r>
              <a:rPr lang="en-US" sz="3200" dirty="0">
                <a:solidFill>
                  <a:schemeClr val="bg1"/>
                </a:solidFill>
              </a:rPr>
              <a:t> &amp; </a:t>
            </a:r>
            <a:r>
              <a:rPr lang="en-US" sz="3200" dirty="0" err="1">
                <a:solidFill>
                  <a:schemeClr val="bg1"/>
                </a:solidFill>
              </a:rPr>
              <a:t>evaluasi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memerlukan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sumber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insani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dipersiapkan</a:t>
            </a:r>
            <a:r>
              <a:rPr lang="en-US" sz="3200" dirty="0">
                <a:solidFill>
                  <a:schemeClr val="bg1"/>
                </a:solidFill>
              </a:rPr>
              <a:t>/ </a:t>
            </a:r>
            <a:r>
              <a:rPr lang="en-US" sz="3200" dirty="0" err="1">
                <a:solidFill>
                  <a:schemeClr val="bg1"/>
                </a:solidFill>
              </a:rPr>
              <a:t>mempunyai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tanggung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jawab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khusus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47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Warsito\Desktop\333 150p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646" y="63070"/>
            <a:ext cx="7634807" cy="763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F40855-9037-480D-8B51-CF6CA1559246}"/>
              </a:ext>
            </a:extLst>
          </p:cNvPr>
          <p:cNvSpPr txBox="1"/>
          <p:nvPr/>
        </p:nvSpPr>
        <p:spPr>
          <a:xfrm>
            <a:off x="793531" y="108939"/>
            <a:ext cx="113984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Bodoni MT Black" panose="02070A03080606020203" pitchFamily="18" charset="0"/>
              </a:rPr>
              <a:t>PENGARUH KONSEP SISTEM TERHADAP PERKEMBANGAN TEKNOLOGI PENDIDIKAN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5710" y="2055562"/>
            <a:ext cx="8324195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Teknologi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Pendidikan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lebih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dari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sekedar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jumlah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komponen-komponen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melainkan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kombinasi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fungsi</a:t>
            </a:r>
            <a:r>
              <a:rPr lang="en-US" sz="3600" b="1" dirty="0">
                <a:solidFill>
                  <a:schemeClr val="bg1"/>
                </a:solidFill>
              </a:rPr>
              <a:t> &amp; </a:t>
            </a:r>
            <a:r>
              <a:rPr lang="en-US" sz="3600" b="1" dirty="0" err="1">
                <a:solidFill>
                  <a:schemeClr val="bg1"/>
                </a:solidFill>
              </a:rPr>
              <a:t>sumber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dalam</a:t>
            </a:r>
            <a:r>
              <a:rPr lang="en-US" sz="3600" b="1" dirty="0">
                <a:solidFill>
                  <a:schemeClr val="bg1"/>
                </a:solidFill>
              </a:rPr>
              <a:t> proses </a:t>
            </a:r>
            <a:r>
              <a:rPr lang="en-US" sz="3600" dirty="0">
                <a:solidFill>
                  <a:schemeClr val="bg1"/>
                </a:solidFill>
              </a:rPr>
              <a:t>yang </a:t>
            </a:r>
            <a:r>
              <a:rPr lang="en-US" sz="3600" b="1" dirty="0" err="1">
                <a:solidFill>
                  <a:schemeClr val="bg1"/>
                </a:solidFill>
              </a:rPr>
              <a:t>sistematis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menghasilkan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sesuatu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yang </a:t>
            </a:r>
            <a:r>
              <a:rPr lang="en-US" sz="3600" b="1" dirty="0" err="1">
                <a:solidFill>
                  <a:schemeClr val="bg1"/>
                </a:solidFill>
              </a:rPr>
              <a:t>baru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– yang </a:t>
            </a:r>
            <a:r>
              <a:rPr lang="en-US" sz="3600" b="1" dirty="0" err="1">
                <a:solidFill>
                  <a:schemeClr val="bg1"/>
                </a:solidFill>
              </a:rPr>
              <a:t>tidak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dapat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dihasilkan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oleh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masing-masing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komponen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secara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terpisah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69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F40855-9037-480D-8B51-CF6CA1559246}"/>
              </a:ext>
            </a:extLst>
          </p:cNvPr>
          <p:cNvSpPr txBox="1"/>
          <p:nvPr/>
        </p:nvSpPr>
        <p:spPr>
          <a:xfrm>
            <a:off x="793531" y="108939"/>
            <a:ext cx="113984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Bodoni MT Black" panose="02070A03080606020203" pitchFamily="18" charset="0"/>
              </a:rPr>
              <a:t>PENGARUH KONSEP SISTEM TERHADAP PERKEMBANGAN TEKNOLOGI PENDIDIKAN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9992" y="4809867"/>
            <a:ext cx="941201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Contoh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sistem</a:t>
            </a:r>
            <a:r>
              <a:rPr lang="en-US" sz="3600" dirty="0">
                <a:solidFill>
                  <a:schemeClr val="bg1"/>
                </a:solidFill>
              </a:rPr>
              <a:t> yang </a:t>
            </a:r>
            <a:r>
              <a:rPr lang="en-US" sz="3600" dirty="0" err="1">
                <a:solidFill>
                  <a:schemeClr val="bg1"/>
                </a:solidFill>
              </a:rPr>
              <a:t>dikembangkan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oleh</a:t>
            </a:r>
            <a:r>
              <a:rPr lang="en-US" sz="3600" dirty="0">
                <a:solidFill>
                  <a:schemeClr val="bg1"/>
                </a:solidFill>
              </a:rPr>
              <a:t> TP: </a:t>
            </a:r>
            <a:r>
              <a:rPr lang="en-US" sz="3600" dirty="0" err="1">
                <a:solidFill>
                  <a:schemeClr val="bg1"/>
                </a:solidFill>
              </a:rPr>
              <a:t>kurikulum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smtClean="0">
                <a:solidFill>
                  <a:schemeClr val="bg1"/>
                </a:solidFill>
              </a:rPr>
              <a:t>program-program </a:t>
            </a:r>
            <a:r>
              <a:rPr lang="en-US" sz="3600" dirty="0">
                <a:solidFill>
                  <a:schemeClr val="bg1"/>
                </a:solidFill>
              </a:rPr>
              <a:t>media </a:t>
            </a:r>
            <a:r>
              <a:rPr lang="en-US" sz="3600" dirty="0" err="1" smtClean="0">
                <a:solidFill>
                  <a:schemeClr val="bg1"/>
                </a:solidFill>
              </a:rPr>
              <a:t>seperti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program </a:t>
            </a:r>
            <a:r>
              <a:rPr lang="en-US" sz="3600" dirty="0" err="1">
                <a:solidFill>
                  <a:schemeClr val="bg1"/>
                </a:solidFill>
              </a:rPr>
              <a:t>komputer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televisi</a:t>
            </a:r>
            <a:r>
              <a:rPr lang="en-US" sz="3600" dirty="0">
                <a:solidFill>
                  <a:schemeClr val="bg1"/>
                </a:solidFill>
              </a:rPr>
              <a:t>/video, </a:t>
            </a:r>
            <a:r>
              <a:rPr lang="en-US" sz="3600" dirty="0" err="1">
                <a:solidFill>
                  <a:schemeClr val="bg1"/>
                </a:solidFill>
              </a:rPr>
              <a:t>modul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bahan</a:t>
            </a:r>
            <a:r>
              <a:rPr lang="en-US" sz="3600" dirty="0">
                <a:solidFill>
                  <a:schemeClr val="bg1"/>
                </a:solidFill>
              </a:rPr>
              <a:t> ajar </a:t>
            </a:r>
            <a:r>
              <a:rPr lang="en-US" sz="3600" dirty="0" err="1">
                <a:solidFill>
                  <a:schemeClr val="bg1"/>
                </a:solidFill>
              </a:rPr>
              <a:t>dsb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C:\Users\Warsito\Desktop\250130-P48MNV-8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26" y="1608323"/>
            <a:ext cx="3418945" cy="34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27464D-ED4B-4387-9643-D40C231EB471}"/>
              </a:ext>
            </a:extLst>
          </p:cNvPr>
          <p:cNvSpPr/>
          <p:nvPr/>
        </p:nvSpPr>
        <p:spPr>
          <a:xfrm>
            <a:off x="247732" y="293916"/>
            <a:ext cx="6327239" cy="1302656"/>
          </a:xfrm>
          <a:prstGeom prst="rect">
            <a:avLst/>
          </a:prstGeom>
          <a:noFill/>
          <a:ln w="190500" cmpd="tri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C19C89-F128-4D55-8D52-E1A938A8ABF6}"/>
              </a:ext>
            </a:extLst>
          </p:cNvPr>
          <p:cNvSpPr txBox="1"/>
          <p:nvPr/>
        </p:nvSpPr>
        <p:spPr>
          <a:xfrm>
            <a:off x="-478973" y="595087"/>
            <a:ext cx="777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Tujuan</a:t>
            </a:r>
            <a:r>
              <a:rPr lang="en-US" sz="4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Pembelajaran</a:t>
            </a:r>
            <a:endParaRPr lang="en-US" sz="4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5A2F348-8B5F-440D-9513-9BD75F92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572302"/>
            <a:ext cx="9245600" cy="27729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Memahami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uhaus 93" panose="04030905020B02020C02" pitchFamily="82" charset="0"/>
              </a:rPr>
              <a:t>Landasan</a:t>
            </a:r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uhaus 93" panose="04030905020B02020C02" pitchFamily="82" charset="0"/>
              </a:rPr>
              <a:t>teori</a:t>
            </a:r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uhaus 93" panose="04030905020B02020C02" pitchFamily="82" charset="0"/>
              </a:rPr>
              <a:t>pendekatan</a:t>
            </a:r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uhaus 93" panose="04030905020B02020C02" pitchFamily="82" charset="0"/>
              </a:rPr>
              <a:t>sistem</a:t>
            </a:r>
            <a:r>
              <a:rPr lang="en-US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”</a:t>
            </a:r>
            <a:endParaRPr lang="en-US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B27464D-ED4B-4387-9643-D40C231EB471}"/>
              </a:ext>
            </a:extLst>
          </p:cNvPr>
          <p:cNvSpPr/>
          <p:nvPr/>
        </p:nvSpPr>
        <p:spPr>
          <a:xfrm>
            <a:off x="247732" y="293916"/>
            <a:ext cx="6327239" cy="1302656"/>
          </a:xfrm>
          <a:prstGeom prst="rect">
            <a:avLst/>
          </a:prstGeom>
          <a:noFill/>
          <a:ln w="190500" cmpd="tri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C19C89-F128-4D55-8D52-E1A938A8ABF6}"/>
              </a:ext>
            </a:extLst>
          </p:cNvPr>
          <p:cNvSpPr txBox="1"/>
          <p:nvPr/>
        </p:nvSpPr>
        <p:spPr>
          <a:xfrm>
            <a:off x="-478973" y="595087"/>
            <a:ext cx="777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Tujuan</a:t>
            </a:r>
            <a:r>
              <a:rPr lang="en-US" sz="4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Khusus</a:t>
            </a:r>
            <a:endParaRPr lang="en-US" sz="4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5A2F348-8B5F-440D-9513-9BD75F92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6" y="3341296"/>
            <a:ext cx="11639963" cy="141257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Memahami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uhaus 93" panose="04030905020B02020C02" pitchFamily="82" charset="0"/>
              </a:rPr>
              <a:t>definisi</a:t>
            </a:r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</a:br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</a:b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</a:br>
            <a:endParaRPr lang="en-US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25A2F348-8B5F-440D-9513-9BD75F928BC3}"/>
              </a:ext>
            </a:extLst>
          </p:cNvPr>
          <p:cNvSpPr txBox="1">
            <a:spLocks/>
          </p:cNvSpPr>
          <p:nvPr/>
        </p:nvSpPr>
        <p:spPr>
          <a:xfrm>
            <a:off x="551542" y="3495374"/>
            <a:ext cx="11654971" cy="1386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Menjelaskan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perkembangan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konsep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sistem</a:t>
            </a:r>
            <a:endParaRPr lang="en-US" sz="4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5A2F348-8B5F-440D-9513-9BD75F928BC3}"/>
              </a:ext>
            </a:extLst>
          </p:cNvPr>
          <p:cNvSpPr txBox="1">
            <a:spLocks/>
          </p:cNvSpPr>
          <p:nvPr/>
        </p:nvSpPr>
        <p:spPr>
          <a:xfrm>
            <a:off x="247732" y="1622285"/>
            <a:ext cx="10805886" cy="1412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Mahasiswa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dapat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endParaRPr lang="en-US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25A2F348-8B5F-440D-9513-9BD75F928BC3}"/>
              </a:ext>
            </a:extLst>
          </p:cNvPr>
          <p:cNvSpPr txBox="1">
            <a:spLocks/>
          </p:cNvSpPr>
          <p:nvPr/>
        </p:nvSpPr>
        <p:spPr>
          <a:xfrm>
            <a:off x="551542" y="4626568"/>
            <a:ext cx="11654971" cy="1386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Menjelaskan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pengaruh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konsep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sistem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terhadap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TP</a:t>
            </a:r>
            <a:endParaRPr lang="en-US" sz="4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arsito\Desktop\332010-PB2T8E-4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94" y="804554"/>
            <a:ext cx="5161883" cy="516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6128" y="5183934"/>
            <a:ext cx="1191873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</a:rPr>
              <a:t>SISTEM: </a:t>
            </a:r>
            <a:r>
              <a:rPr lang="en-US" sz="3200" b="1" dirty="0">
                <a:solidFill>
                  <a:schemeClr val="bg1"/>
                </a:solidFill>
              </a:rPr>
              <a:t>Benda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peristiwa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kejadian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atau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cara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yang </a:t>
            </a:r>
            <a:r>
              <a:rPr lang="en-US" sz="3200" b="1" dirty="0" err="1">
                <a:solidFill>
                  <a:schemeClr val="bg1"/>
                </a:solidFill>
              </a:rPr>
              <a:t>terorganisasi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terdiri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atas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bagian-bagian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yang </a:t>
            </a:r>
            <a:r>
              <a:rPr lang="en-US" sz="3200" dirty="0" err="1">
                <a:solidFill>
                  <a:schemeClr val="bg1"/>
                </a:solidFill>
              </a:rPr>
              <a:t>lebih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kecil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seluruh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bagian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tersebut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secara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bersama-sama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berfungsi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untuk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mencapai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tujuan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tertentu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F40855-9037-480D-8B51-CF6CA1559246}"/>
              </a:ext>
            </a:extLst>
          </p:cNvPr>
          <p:cNvSpPr txBox="1"/>
          <p:nvPr/>
        </p:nvSpPr>
        <p:spPr>
          <a:xfrm>
            <a:off x="-283780" y="389055"/>
            <a:ext cx="448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Sistem</a:t>
            </a:r>
            <a:endParaRPr lang="en-US" sz="48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9" t="65157" r="27662" b="19613"/>
          <a:stretch/>
        </p:blipFill>
        <p:spPr bwMode="auto">
          <a:xfrm>
            <a:off x="0" y="0"/>
            <a:ext cx="12192000" cy="683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6" t="17240" r="27662" b="19613"/>
          <a:stretch/>
        </p:blipFill>
        <p:spPr bwMode="auto">
          <a:xfrm>
            <a:off x="-394138" y="1434663"/>
            <a:ext cx="6211504" cy="491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3530" y="467414"/>
            <a:ext cx="10857187" cy="9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Suatu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benda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peristiwa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disebut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memenuhi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kriteria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2978" y="2176349"/>
            <a:ext cx="6611007" cy="325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ibagi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menjadi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bagian-bagian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kecil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Setiap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bagian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tersebut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mempunyai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fungsi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sendiri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eluruh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bagian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melakukan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fungsi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bersama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Fungsi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bersama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dilakukan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mempunyai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suatu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tujuan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tertentu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9" t="65157" r="27662" b="19613"/>
          <a:stretch/>
        </p:blipFill>
        <p:spPr bwMode="auto">
          <a:xfrm>
            <a:off x="0" y="0"/>
            <a:ext cx="12192000" cy="683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6" t="17240" r="27662" b="19613"/>
          <a:stretch/>
        </p:blipFill>
        <p:spPr bwMode="auto">
          <a:xfrm>
            <a:off x="3706015" y="804553"/>
            <a:ext cx="4779970" cy="378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8407" y="4493171"/>
            <a:ext cx="100951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ISTEM: Organisme </a:t>
            </a:r>
            <a:r>
              <a:rPr lang="id-ID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sintetis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id-ID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sengaja dirancang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terdiri atas </a:t>
            </a:r>
            <a:r>
              <a:rPr lang="id-ID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komponen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komponen</a:t>
            </a:r>
            <a:r>
              <a:rPr lang="id-ID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terkait </a:t>
            </a:r>
            <a:r>
              <a:rPr lang="id-ID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 bergantung satu sama lain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 </a:t>
            </a:r>
            <a:r>
              <a:rPr lang="id-ID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bekerja sama 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secara terintegrasi untuk </a:t>
            </a:r>
            <a:r>
              <a:rPr lang="id-ID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mencapai tujuan 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belajar yang sudah ditetapkan (Bananthy)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F40855-9037-480D-8B51-CF6CA1559246}"/>
              </a:ext>
            </a:extLst>
          </p:cNvPr>
          <p:cNvSpPr txBox="1"/>
          <p:nvPr/>
        </p:nvSpPr>
        <p:spPr>
          <a:xfrm>
            <a:off x="-283780" y="389055"/>
            <a:ext cx="448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Sistem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9" t="65157" r="27662" b="19613"/>
          <a:stretch/>
        </p:blipFill>
        <p:spPr bwMode="auto">
          <a:xfrm>
            <a:off x="0" y="0"/>
            <a:ext cx="12192000" cy="683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6" t="17240" r="27662" b="19613"/>
          <a:stretch/>
        </p:blipFill>
        <p:spPr bwMode="auto">
          <a:xfrm>
            <a:off x="3706015" y="804553"/>
            <a:ext cx="4779970" cy="378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2733" y="4493171"/>
            <a:ext cx="109333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SUBSISTEM: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Unsur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bagian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terlibat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Silvern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“...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bagian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tertata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rapi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bisa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berbentuk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komponen-komponen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satu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kelompok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komponen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bersama-sama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melaksanakan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pekerjaan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suatu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rumit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”.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suatu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biasanya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syatu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subsistem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memiliki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tata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kerja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berbeda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subsistem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F40855-9037-480D-8B51-CF6CA1559246}"/>
              </a:ext>
            </a:extLst>
          </p:cNvPr>
          <p:cNvSpPr txBox="1"/>
          <p:nvPr/>
        </p:nvSpPr>
        <p:spPr>
          <a:xfrm>
            <a:off x="-283780" y="389055"/>
            <a:ext cx="448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Subsistem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9" t="65157" r="27662" b="19613"/>
          <a:stretch/>
        </p:blipFill>
        <p:spPr bwMode="auto">
          <a:xfrm>
            <a:off x="0" y="0"/>
            <a:ext cx="12192000" cy="683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6" t="17240" r="27662" b="19613"/>
          <a:stretch/>
        </p:blipFill>
        <p:spPr bwMode="auto">
          <a:xfrm>
            <a:off x="3706015" y="804553"/>
            <a:ext cx="4779970" cy="378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2733" y="4493171"/>
            <a:ext cx="10933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SUPRASISTEM: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membentuk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lain yang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besar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rumit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canggih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F40855-9037-480D-8B51-CF6CA1559246}"/>
              </a:ext>
            </a:extLst>
          </p:cNvPr>
          <p:cNvSpPr txBox="1"/>
          <p:nvPr/>
        </p:nvSpPr>
        <p:spPr>
          <a:xfrm>
            <a:off x="-31524" y="389055"/>
            <a:ext cx="448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Suprasistem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7112" r="13970" b="13147"/>
          <a:stretch/>
        </p:blipFill>
        <p:spPr bwMode="auto">
          <a:xfrm rot="10800000">
            <a:off x="-2554045" y="0"/>
            <a:ext cx="11046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7112" r="61207" b="13147"/>
          <a:stretch/>
        </p:blipFill>
        <p:spPr bwMode="auto">
          <a:xfrm rot="10800000">
            <a:off x="8198634" y="0"/>
            <a:ext cx="39933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F40855-9037-480D-8B51-CF6CA1559246}"/>
              </a:ext>
            </a:extLst>
          </p:cNvPr>
          <p:cNvSpPr txBox="1"/>
          <p:nvPr/>
        </p:nvSpPr>
        <p:spPr>
          <a:xfrm>
            <a:off x="-31524" y="389055"/>
            <a:ext cx="1108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odoni MT Black" panose="02070A03080606020203" pitchFamily="18" charset="0"/>
              </a:rPr>
              <a:t>PERKEMBANGAN KONSEP  SISTEM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851338" y="1582597"/>
            <a:ext cx="1090973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Pandangan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(system view): </a:t>
            </a:r>
            <a:r>
              <a:rPr lang="en-US" sz="2800" dirty="0" err="1">
                <a:solidFill>
                  <a:schemeClr val="bg1"/>
                </a:solidFill>
              </a:rPr>
              <a:t>kebiasaan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memandang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benda</a:t>
            </a:r>
            <a:r>
              <a:rPr lang="en-US" sz="2800" dirty="0">
                <a:solidFill>
                  <a:schemeClr val="bg1"/>
                </a:solidFill>
              </a:rPr>
              <a:t>/</a:t>
            </a:r>
            <a:r>
              <a:rPr lang="en-US" sz="2800" dirty="0" err="1">
                <a:solidFill>
                  <a:schemeClr val="bg1"/>
                </a:solidFill>
              </a:rPr>
              <a:t>peristiwa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hidup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sebagai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suatu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sistem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US" sz="2800" i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Pendekatan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(system approach): </a:t>
            </a:r>
            <a:r>
              <a:rPr lang="en-US" sz="2800" dirty="0" err="1">
                <a:solidFill>
                  <a:schemeClr val="bg1"/>
                </a:solidFill>
              </a:rPr>
              <a:t>menerapkan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pandangan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memecahkan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masalah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US" sz="2800" i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Analisis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(system </a:t>
            </a:r>
            <a:r>
              <a:rPr lang="en-US" sz="2800" i="1" dirty="0" err="1">
                <a:solidFill>
                  <a:schemeClr val="bg1"/>
                </a:solidFill>
              </a:rPr>
              <a:t>anlysis</a:t>
            </a:r>
            <a:r>
              <a:rPr lang="en-US" sz="2800" i="1" dirty="0">
                <a:solidFill>
                  <a:schemeClr val="bg1"/>
                </a:solidFill>
              </a:rPr>
              <a:t>): </a:t>
            </a:r>
            <a:r>
              <a:rPr lang="en-US" sz="2800" dirty="0" err="1">
                <a:solidFill>
                  <a:schemeClr val="bg1"/>
                </a:solidFill>
              </a:rPr>
              <a:t>kegiatan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memecah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suatu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menjadi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beberapa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subsistem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mengidentifikasi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hubungan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setiap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subsitem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subsistem</a:t>
            </a:r>
            <a:r>
              <a:rPr lang="en-US" sz="2800" dirty="0">
                <a:solidFill>
                  <a:schemeClr val="bg1"/>
                </a:solidFill>
              </a:rPr>
              <a:t> lain, </a:t>
            </a:r>
            <a:r>
              <a:rPr lang="en-US" sz="2800" dirty="0" err="1">
                <a:solidFill>
                  <a:schemeClr val="bg1"/>
                </a:solidFill>
              </a:rPr>
              <a:t>mengidentifikasi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fungsi</a:t>
            </a:r>
            <a:r>
              <a:rPr lang="en-US" sz="2800" dirty="0">
                <a:solidFill>
                  <a:schemeClr val="bg1"/>
                </a:solidFill>
              </a:rPr>
              <a:t> masing2 </a:t>
            </a:r>
            <a:r>
              <a:rPr lang="en-US" sz="2800" dirty="0" err="1">
                <a:solidFill>
                  <a:schemeClr val="bg1"/>
                </a:solidFill>
              </a:rPr>
              <a:t>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kaitan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fungsi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subsistem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satu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yang lain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menjalankan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fungsi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bersama</a:t>
            </a:r>
            <a:endParaRPr lang="en-US" sz="2800" i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Sintesa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(system synthesis): </a:t>
            </a:r>
            <a:r>
              <a:rPr lang="en-US" sz="2800" dirty="0" err="1">
                <a:solidFill>
                  <a:schemeClr val="bg1"/>
                </a:solidFill>
              </a:rPr>
              <a:t>kegiatan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memadukan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menambahkan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atau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mengkombinasikan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subsistem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baru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subsistem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telah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sehingga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menimbulkan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baru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520</Words>
  <Application>Microsoft Office PowerPoint</Application>
  <PresentationFormat>Custom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“Memahami Landasan teori pendekatan sistem”</vt:lpstr>
      <vt:lpstr>Memahami definisi sistem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Warsito</cp:lastModifiedBy>
  <cp:revision>69</cp:revision>
  <dcterms:created xsi:type="dcterms:W3CDTF">2018-07-03T04:13:08Z</dcterms:created>
  <dcterms:modified xsi:type="dcterms:W3CDTF">2018-12-25T17:23:49Z</dcterms:modified>
</cp:coreProperties>
</file>