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6"/>
  </p:notesMasterIdLst>
  <p:sldIdLst>
    <p:sldId id="256" r:id="rId4"/>
    <p:sldId id="264" r:id="rId5"/>
    <p:sldId id="265" r:id="rId6"/>
    <p:sldId id="275" r:id="rId7"/>
    <p:sldId id="261" r:id="rId8"/>
    <p:sldId id="298" r:id="rId9"/>
    <p:sldId id="270" r:id="rId10"/>
    <p:sldId id="299" r:id="rId11"/>
    <p:sldId id="274" r:id="rId12"/>
    <p:sldId id="272" r:id="rId13"/>
    <p:sldId id="288" r:id="rId14"/>
    <p:sldId id="262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96" d="100"/>
          <a:sy n="96" d="100"/>
        </p:scale>
        <p:origin x="-392" y="72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pPr/>
              <a:t>2020-03-08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=""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=""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=""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=""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=""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=""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=""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=""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=""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=""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=""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=""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=""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=""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=""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=""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=""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=""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=""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=""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=""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=""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=""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=""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5" name="그룹 7">
              <a:extLst>
                <a:ext uri="{FF2B5EF4-FFF2-40B4-BE49-F238E27FC236}">
                  <a16:creationId xmlns=""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6" name="그룹 8">
                <a:extLst>
                  <a:ext uri="{FF2B5EF4-FFF2-40B4-BE49-F238E27FC236}">
                    <a16:creationId xmlns=""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=""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=""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=""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=""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=""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=""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=""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=""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=""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=""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=""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=""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=""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=""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=""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=""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=""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=""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=""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=""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=""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=""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=""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=""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=""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=""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=""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=""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=""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=""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=""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=""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=""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=""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=""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=""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=""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=""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=""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=""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=""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=""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=""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=""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=""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=""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=""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=""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=""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=""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=""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=""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=""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=""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=""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=""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=""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=""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=""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=""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=""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=""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=""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=""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=""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=""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=""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=""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=""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=""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=""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=""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=""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=""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=""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=""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=""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=""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=""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=""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=""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=""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=""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=""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=""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=""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=""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=""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=""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=""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=""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=""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=""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  <p:sldLayoutId id="2147483673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7072330" cy="135730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600" dirty="0" smtClean="0"/>
              <a:t>PROSES KEPUTUSAN</a:t>
            </a:r>
            <a:r>
              <a:rPr lang="id-ID" sz="2600" dirty="0" smtClean="0"/>
              <a:t> </a:t>
            </a:r>
            <a:r>
              <a:rPr lang="en-US" sz="2600" dirty="0" smtClean="0"/>
              <a:t>INOVASI</a:t>
            </a:r>
            <a:endParaRPr lang="id-ID" sz="2600" dirty="0" smtClean="0"/>
          </a:p>
          <a:p>
            <a:pPr algn="ctr">
              <a:lnSpc>
                <a:spcPct val="100000"/>
              </a:lnSpc>
            </a:pPr>
            <a:r>
              <a:rPr lang="en-US" sz="2600" dirty="0" smtClean="0"/>
              <a:t>DAN STRATEGI PENGEMBANGAN</a:t>
            </a:r>
            <a:endParaRPr lang="id-ID" sz="2600" dirty="0" smtClean="0"/>
          </a:p>
          <a:p>
            <a:pPr algn="ctr">
              <a:lnSpc>
                <a:spcPct val="100000"/>
              </a:lnSpc>
            </a:pPr>
            <a:r>
              <a:rPr lang="en-US" sz="2600" dirty="0" smtClean="0"/>
              <a:t>INOVASI PENDIDIKAN</a:t>
            </a:r>
            <a:endParaRPr lang="en-US" altLang="ko-KR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0" y="4071948"/>
            <a:ext cx="4572032" cy="504056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endParaRPr lang="en-US" altLang="ko-KR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16" y="214312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OLEH: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Isosceles Triangle 13">
            <a:extLst>
              <a:ext uri="{FF2B5EF4-FFF2-40B4-BE49-F238E27FC236}">
                <a16:creationId xmlns="" xmlns:a16="http://schemas.microsoft.com/office/drawing/2014/main" id="{6A814CB0-F8A5-47A6-A045-906AF7C4080D}"/>
              </a:ext>
            </a:extLst>
          </p:cNvPr>
          <p:cNvSpPr/>
          <p:nvPr/>
        </p:nvSpPr>
        <p:spPr>
          <a:xfrm rot="10800000">
            <a:off x="71407" y="4572014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8" presetClass="entr" presetSubtype="0" ac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38298"/>
            <a:ext cx="9144000" cy="576064"/>
          </a:xfrm>
        </p:spPr>
        <p:txBody>
          <a:bodyPr/>
          <a:lstStyle/>
          <a:p>
            <a:r>
              <a:rPr lang="en-US" sz="1800" dirty="0" smtClean="0"/>
              <a:t>Kennedy (1987: 163) </a:t>
            </a:r>
            <a:r>
              <a:rPr lang="en-US" sz="1800" dirty="0" err="1" smtClean="0"/>
              <a:t>membicarakan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inovasi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dikutip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endParaRPr lang="id-ID" sz="1800" dirty="0" smtClean="0"/>
          </a:p>
          <a:p>
            <a:r>
              <a:rPr lang="en-US" sz="1800" dirty="0" smtClean="0"/>
              <a:t>Chin </a:t>
            </a:r>
            <a:r>
              <a:rPr lang="en-US" sz="1800" dirty="0" err="1" smtClean="0"/>
              <a:t>dan</a:t>
            </a:r>
            <a:r>
              <a:rPr lang="en-US" sz="1800" dirty="0" smtClean="0"/>
              <a:t> Benne (1970) yang </a:t>
            </a:r>
            <a:r>
              <a:rPr lang="en-US" sz="1800" dirty="0" err="1" smtClean="0"/>
              <a:t>menyarankan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inovasi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id-ID" sz="1800" dirty="0" smtClean="0"/>
              <a:t>:</a:t>
            </a:r>
            <a:endParaRPr lang="ko-KR" alt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4165335" y="1928808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b="1" dirty="0" smtClean="0">
                  <a:solidFill>
                    <a:schemeClr val="bg1">
                      <a:lumMod val="95000"/>
                    </a:schemeClr>
                  </a:solidFill>
                </a:rPr>
                <a:t>1</a:t>
              </a:r>
              <a:endParaRPr lang="ko-KR" altLang="en-US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43372" y="30661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b="1" dirty="0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ko-KR" altLang="en-US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65335" y="4137686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b="1" dirty="0" smtClean="0">
                  <a:solidFill>
                    <a:schemeClr val="bg1">
                      <a:lumMod val="95000"/>
                    </a:schemeClr>
                  </a:solidFill>
                </a:rPr>
                <a:t>3</a:t>
              </a:r>
              <a:endParaRPr lang="ko-KR" altLang="en-US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000628" y="3429006"/>
            <a:ext cx="3714776" cy="158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22613" y="2283147"/>
            <a:ext cx="3620759" cy="285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522613" y="4500576"/>
            <a:ext cx="3620759" cy="158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357190" y="928676"/>
            <a:ext cx="3786182" cy="1285884"/>
            <a:chOff x="803640" y="3362835"/>
            <a:chExt cx="2059657" cy="1285884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633056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Kekuasaan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memegang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peranan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yang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sangat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kuat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dalam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menerapkan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ide­ide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baru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sesuai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kehendak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pikiran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pencipta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inovasinya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Pemaksaan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5720" y="2428874"/>
            <a:ext cx="3786181" cy="1975277"/>
            <a:chOff x="803640" y="3876904"/>
            <a:chExt cx="2080730" cy="1975277"/>
          </a:xfrm>
        </p:grpSpPr>
        <p:sp>
          <p:nvSpPr>
            <p:cNvPr id="45" name="TextBox 44"/>
            <p:cNvSpPr txBox="1"/>
            <p:nvPr/>
          </p:nvSpPr>
          <p:spPr>
            <a:xfrm>
              <a:off x="824713" y="4144021"/>
              <a:ext cx="2059657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strategi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yang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didasarkan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pada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pemikiran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para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ahli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pendidikan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yang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menekankan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cara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klien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memahami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permasalahan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pembaharuan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seperti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sikap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kemampuan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nilai­nilai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yang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berhubungan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manusia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876904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Normatif Re-Edukatif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080142" y="1201549"/>
            <a:ext cx="4135328" cy="2156019"/>
            <a:chOff x="803640" y="3362835"/>
            <a:chExt cx="2059657" cy="2156019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Asumsi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dasar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dalam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strategi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bahwa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manusia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mampu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menggunakan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pikiran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logisnya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atau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akalnya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bertindak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secara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rasional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Dalam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kaitan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inovator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bertugas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mendemonstrasikan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inovasinya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menggunakan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metode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yang valid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memberikan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manfaat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bagi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penggunanya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Empiris Rasional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8643966" cy="1000114"/>
          </a:xfrm>
        </p:spPr>
        <p:txBody>
          <a:bodyPr/>
          <a:lstStyle/>
          <a:p>
            <a:r>
              <a:rPr lang="id-ID" sz="2000" dirty="0" smtClean="0"/>
              <a:t>A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</a:t>
            </a:r>
            <a:r>
              <a:rPr lang="id-ID" sz="2000" dirty="0" smtClean="0"/>
              <a:t> s</a:t>
            </a:r>
            <a:r>
              <a:rPr lang="en-US" sz="2000" dirty="0" err="1" smtClean="0"/>
              <a:t>angat</a:t>
            </a:r>
            <a:r>
              <a:rPr lang="id-ID" sz="2000" dirty="0" smtClean="0"/>
              <a:t> </a:t>
            </a:r>
            <a:r>
              <a:rPr lang="en-US" sz="2000" dirty="0" err="1" smtClean="0"/>
              <a:t>besar</a:t>
            </a:r>
            <a:endParaRPr lang="id-ID" sz="2000" dirty="0" smtClean="0"/>
          </a:p>
          <a:p>
            <a:r>
              <a:rPr lang="en-US" sz="2000" dirty="0" err="1" smtClean="0"/>
              <a:t>pengaruhnya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  <a:endParaRPr lang="ko-KR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79832"/>
              </p:ext>
            </p:extLst>
          </p:nvPr>
        </p:nvGraphicFramePr>
        <p:xfrm>
          <a:off x="142845" y="1071552"/>
          <a:ext cx="2357452" cy="3285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7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8315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id-ID" altLang="ko-KR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ko-KR" alt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496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altLang="ko-KR" sz="17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Faktor Kegiatan Belajar Mengajar</a:t>
                      </a:r>
                      <a:r>
                        <a:rPr lang="en-US" altLang="ko-KR" sz="17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altLang="ko-KR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1516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Kunci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eberhasilan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alam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engelolaan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engajar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emampuan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guru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ebagai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tenaga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rofesional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267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67861"/>
              </p:ext>
            </p:extLst>
          </p:nvPr>
        </p:nvGraphicFramePr>
        <p:xfrm>
          <a:off x="2643176" y="1051419"/>
          <a:ext cx="2714642" cy="3792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72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7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4809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id-ID" altLang="ko-KR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ko-KR" alt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348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altLang="ko-KR" sz="17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Faktor</a:t>
                      </a:r>
                      <a:r>
                        <a:rPr lang="id-ID" altLang="ko-KR" sz="17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Internal dan Eksternal</a:t>
                      </a:r>
                      <a:endParaRPr lang="en-US" altLang="ko-KR" sz="1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3487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Faktor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internal yang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memengaruhi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stem 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siswaFaktor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eksternal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yang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mempunyai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pengaruh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proses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tua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ko-KR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0421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60013"/>
              </p:ext>
            </p:extLst>
          </p:nvPr>
        </p:nvGraphicFramePr>
        <p:xfrm>
          <a:off x="5500694" y="1051418"/>
          <a:ext cx="3500462" cy="3783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18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7324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id-ID" altLang="ko-KR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ko-KR" alt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Sistem Pendidikan (Pengelolaan dan Pengawasan </a:t>
                      </a:r>
                      <a:endParaRPr lang="en-US" altLang="ko-KR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pendidika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diatur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aturan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dibuat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pemerintah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enanggung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jawab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Indonesia</a:t>
                      </a:r>
                      <a:r>
                        <a:rPr lang="id-ID" sz="16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id-ID" sz="16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mengatur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selur</a:t>
                      </a:r>
                      <a:r>
                        <a:rPr lang="id-ID" sz="15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US" sz="15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ketentuan­ketentuan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diberlakukan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8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4778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004368"/>
            <a:ext cx="9144000" cy="1139018"/>
          </a:xfrm>
        </p:spPr>
        <p:txBody>
          <a:bodyPr/>
          <a:lstStyle/>
          <a:p>
            <a:r>
              <a:rPr lang="id-ID" altLang="ko-KR" dirty="0" smtClean="0"/>
              <a:t>Sekian &amp;</a:t>
            </a:r>
          </a:p>
          <a:p>
            <a:r>
              <a:rPr lang="id-ID" altLang="ko-KR" dirty="0" smtClean="0"/>
              <a:t>Terima Kasih</a:t>
            </a:r>
            <a:endParaRPr lang="ko-KR" altLang="en-US" dirty="0"/>
          </a:p>
        </p:txBody>
      </p:sp>
      <p:sp>
        <p:nvSpPr>
          <p:cNvPr id="5" name="Smiley Face 14">
            <a:extLst>
              <a:ext uri="{FF2B5EF4-FFF2-40B4-BE49-F238E27FC236}">
                <a16:creationId xmlns="" xmlns:a16="http://schemas.microsoft.com/office/drawing/2014/main" id="{B9D55924-95C3-47A6-8499-855562DC8947}"/>
              </a:ext>
            </a:extLst>
          </p:cNvPr>
          <p:cNvSpPr/>
          <p:nvPr/>
        </p:nvSpPr>
        <p:spPr>
          <a:xfrm>
            <a:off x="4357686" y="4336697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57620" y="1928808"/>
            <a:ext cx="5286380" cy="1357322"/>
          </a:xfrm>
        </p:spPr>
        <p:txBody>
          <a:bodyPr/>
          <a:lstStyle/>
          <a:p>
            <a:pPr marL="539750" indent="-539750" algn="ctr"/>
            <a:r>
              <a:rPr lang="id-ID" altLang="ko-KR" sz="2800" b="1" dirty="0" smtClean="0"/>
              <a:t>A.  Proses Keputusan Inovasi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28662" y="357172"/>
            <a:ext cx="7215238" cy="576063"/>
          </a:xfrm>
        </p:spPr>
        <p:txBody>
          <a:bodyPr/>
          <a:lstStyle/>
          <a:p>
            <a:r>
              <a:rPr lang="id-ID" altLang="ko-KR" sz="2800" dirty="0" smtClean="0"/>
              <a:t>1.  Pengertian Proses Keputusan Inovasi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2335128"/>
            <a:ext cx="5500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Proses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keputusan</a:t>
            </a: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d-ID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novasi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ialah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</a:t>
            </a: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d-ID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ilalui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dialami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</a:p>
          <a:p>
            <a:pPr algn="ctr"/>
            <a:r>
              <a:rPr lang="id-ID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engambil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eputusan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lain),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mulai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pertama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tahu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danya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inovasi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dilanjutkan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d-ID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eputusan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enerima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menolak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inovasi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Implementasi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inovasi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konfirmasi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terhadap</a:t>
            </a:r>
            <a:endParaRPr lang="id-ID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keputusan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inovasi</a:t>
            </a:r>
            <a:r>
              <a:rPr lang="id-ID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yang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diambilnya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0480"/>
          <p:cNvGrpSpPr/>
          <p:nvPr/>
        </p:nvGrpSpPr>
        <p:grpSpPr>
          <a:xfrm>
            <a:off x="1360332" y="1339740"/>
            <a:ext cx="7025063" cy="1946390"/>
            <a:chOff x="1291353" y="1755670"/>
            <a:chExt cx="7025063" cy="1578438"/>
          </a:xfrm>
        </p:grpSpPr>
        <p:sp>
          <p:nvSpPr>
            <p:cNvPr id="22" name="Block Arc 21"/>
            <p:cNvSpPr/>
            <p:nvPr/>
          </p:nvSpPr>
          <p:spPr>
            <a:xfrm>
              <a:off x="6500119" y="1755670"/>
              <a:ext cx="1816297" cy="1568410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80" name="Rectangle 20479"/>
            <p:cNvSpPr/>
            <p:nvPr/>
          </p:nvSpPr>
          <p:spPr>
            <a:xfrm>
              <a:off x="1291353" y="1755670"/>
              <a:ext cx="6156000" cy="6730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40248" y="3262108"/>
              <a:ext cx="5112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-18"/>
            <a:ext cx="9144000" cy="576064"/>
          </a:xfrm>
        </p:spPr>
        <p:txBody>
          <a:bodyPr/>
          <a:lstStyle/>
          <a:p>
            <a:r>
              <a:rPr lang="id-ID" altLang="ko-KR" sz="2800" b="1" dirty="0" smtClean="0"/>
              <a:t>2.  Proses Keputusan Inovasi</a:t>
            </a:r>
            <a:endParaRPr lang="ko-KR" altLang="en-US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922197" y="928676"/>
            <a:ext cx="914400" cy="914400"/>
            <a:chOff x="5364088" y="2787774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2400" b="1" dirty="0" smtClean="0">
                  <a:solidFill>
                    <a:schemeClr val="bg1">
                      <a:lumMod val="95000"/>
                    </a:schemeClr>
                  </a:solidFill>
                </a:rPr>
                <a:t>1</a:t>
              </a:r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9680" y="928676"/>
            <a:ext cx="914400" cy="914400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2400" b="1" dirty="0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7163" y="928676"/>
            <a:ext cx="914400" cy="914400"/>
            <a:chOff x="5364088" y="2787774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2400" b="1" dirty="0" smtClean="0">
                  <a:solidFill>
                    <a:schemeClr val="bg1">
                      <a:lumMod val="95000"/>
                    </a:schemeClr>
                  </a:solidFill>
                </a:rPr>
                <a:t>3</a:t>
              </a:r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65939" y="2728920"/>
            <a:ext cx="914400" cy="914400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2400" b="1" dirty="0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422" y="2728920"/>
            <a:ext cx="914400" cy="914400"/>
            <a:chOff x="5364088" y="2787774"/>
            <a:chExt cx="914400" cy="914400"/>
          </a:xfrm>
        </p:grpSpPr>
        <p:sp>
          <p:nvSpPr>
            <p:cNvPr id="18" name="Oval 17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2400" b="1" dirty="0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ko-KR" altLang="en-US" sz="24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9737" y="1232474"/>
            <a:ext cx="306803" cy="306803"/>
            <a:chOff x="1547664" y="3147814"/>
            <a:chExt cx="720080" cy="720080"/>
          </a:xfrm>
        </p:grpSpPr>
        <p:sp>
          <p:nvSpPr>
            <p:cNvPr id="7" name="Oval 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7220" y="1232474"/>
            <a:ext cx="306803" cy="306803"/>
            <a:chOff x="1547664" y="3147814"/>
            <a:chExt cx="720080" cy="720080"/>
          </a:xfrm>
        </p:grpSpPr>
        <p:sp>
          <p:nvSpPr>
            <p:cNvPr id="24" name="Oval 23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3913479" y="3071816"/>
            <a:ext cx="306803" cy="306803"/>
            <a:chOff x="1547664" y="3147814"/>
            <a:chExt cx="720080" cy="720080"/>
          </a:xfrm>
        </p:grpSpPr>
        <p:sp>
          <p:nvSpPr>
            <p:cNvPr id="27" name="Oval 2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8169371" y="2099112"/>
            <a:ext cx="306803" cy="306803"/>
            <a:chOff x="1547664" y="3147814"/>
            <a:chExt cx="720080" cy="720080"/>
          </a:xfrm>
        </p:grpSpPr>
        <p:sp>
          <p:nvSpPr>
            <p:cNvPr id="30" name="Oval 29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4282" y="1785932"/>
            <a:ext cx="2286016" cy="1239859"/>
            <a:chOff x="737200" y="3362835"/>
            <a:chExt cx="2126098" cy="1239859"/>
          </a:xfrm>
        </p:grpSpPr>
        <p:sp>
          <p:nvSpPr>
            <p:cNvPr id="42" name="TextBox 41"/>
            <p:cNvSpPr txBox="1"/>
            <p:nvPr/>
          </p:nvSpPr>
          <p:spPr>
            <a:xfrm>
              <a:off x="737200" y="3648587"/>
              <a:ext cx="212609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ahap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saat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seseorang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menyadari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adanya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dan</a:t>
              </a:r>
              <a:r>
                <a:rPr lang="id-ID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ingin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tahu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fungsi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</a:t>
              </a:r>
              <a:r>
                <a:rPr lang="id-ID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tersebut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Tahap</a:t>
              </a:r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id-ID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</a:t>
              </a:r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engetahuan</a:t>
              </a:r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57488" y="1785932"/>
            <a:ext cx="2500330" cy="1214446"/>
            <a:chOff x="602747" y="3362835"/>
            <a:chExt cx="2544431" cy="1214446"/>
          </a:xfrm>
        </p:grpSpPr>
        <p:sp>
          <p:nvSpPr>
            <p:cNvPr id="45" name="TextBox 44"/>
            <p:cNvSpPr txBox="1"/>
            <p:nvPr/>
          </p:nvSpPr>
          <p:spPr>
            <a:xfrm>
              <a:off x="602747" y="3623174"/>
              <a:ext cx="25444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eseoran</a:t>
              </a:r>
              <a:r>
                <a:rPr lang="id-ID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membentuk</a:t>
              </a:r>
              <a:r>
                <a:rPr lang="id-ID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sikap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menyenangi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atau</a:t>
              </a:r>
              <a:r>
                <a:rPr lang="id-ID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tidak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Menyenangi</a:t>
              </a:r>
              <a:r>
                <a:rPr lang="id-ID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terhadap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Tahap</a:t>
              </a:r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Bujukan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715008" y="1804568"/>
            <a:ext cx="2214578" cy="1436667"/>
            <a:chOff x="775785" y="3048937"/>
            <a:chExt cx="2253639" cy="1436667"/>
          </a:xfrm>
        </p:grpSpPr>
        <p:sp>
          <p:nvSpPr>
            <p:cNvPr id="48" name="TextBox 47"/>
            <p:cNvSpPr txBox="1"/>
            <p:nvPr/>
          </p:nvSpPr>
          <p:spPr>
            <a:xfrm>
              <a:off x="775785" y="3316053"/>
              <a:ext cx="225363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eseorang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melakukan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kegiatan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yang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mengarah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menetapkan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menerima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atau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menolak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048937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Tahap</a:t>
              </a:r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id-ID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</a:t>
              </a:r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eputusan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14414" y="3571882"/>
            <a:ext cx="3143272" cy="1428760"/>
            <a:chOff x="285446" y="3075280"/>
            <a:chExt cx="3198714" cy="1428760"/>
          </a:xfrm>
        </p:grpSpPr>
        <p:sp>
          <p:nvSpPr>
            <p:cNvPr id="51" name="TextBox 50"/>
            <p:cNvSpPr txBox="1"/>
            <p:nvPr/>
          </p:nvSpPr>
          <p:spPr>
            <a:xfrm>
              <a:off x="285446" y="3334489"/>
              <a:ext cx="319871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seseorang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mencari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penguatan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terhadap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keputusan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yang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telah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diambilnya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dapat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menarik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kembali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keputusannya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jika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diperoleh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informasi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yang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bertentangan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informasi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semula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075280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Tahap Konfirmasi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357686" y="3590518"/>
            <a:ext cx="2161155" cy="790336"/>
            <a:chOff x="749275" y="3093916"/>
            <a:chExt cx="2199274" cy="790336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361032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pabila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seseorang</a:t>
              </a:r>
              <a:endParaRPr lang="id-ID" sz="14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menerapkan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inovasi</a:t>
              </a:r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49275" y="3093916"/>
              <a:ext cx="21992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Tahap Implementasi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28596" y="50004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Menurut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Roger (1983),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keputusan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inovasi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terdiri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lima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tahap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berikut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id-ID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629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74122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01905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714480" y="83390"/>
            <a:ext cx="7143800" cy="84528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3.  Tipe Keputusan Inovasi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5776" y="1142990"/>
            <a:ext cx="6112504" cy="785818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86050" y="1071550"/>
            <a:ext cx="6072230" cy="835421"/>
            <a:chOff x="1844567" y="1790301"/>
            <a:chExt cx="5710788" cy="908962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1844569" y="1790301"/>
              <a:ext cx="5371363" cy="386168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altLang="ko-K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Keputusan Inovasi Opsional</a:t>
              </a:r>
              <a:endPara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844567" y="2032243"/>
              <a:ext cx="5710788" cy="667020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defRPr/>
              </a:pP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Pemilihan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menerima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atau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menolak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berdasarkan</a:t>
              </a:r>
              <a:endParaRPr lang="id-ID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>
                <a:defRPr/>
              </a:pP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yang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ditentukan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oleh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individu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secara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mandiri</a:t>
              </a:r>
              <a:endPara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Chevron 11"/>
          <p:cNvSpPr/>
          <p:nvPr/>
        </p:nvSpPr>
        <p:spPr>
          <a:xfrm rot="16200000">
            <a:off x="1684762" y="1113272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7183" y="1214428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44763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101905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059046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2786050" y="2071684"/>
            <a:ext cx="6072230" cy="785818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817588" y="2000246"/>
            <a:ext cx="6112130" cy="857256"/>
            <a:chOff x="2234284" y="1688973"/>
            <a:chExt cx="5040560" cy="827367"/>
          </a:xfrm>
        </p:grpSpPr>
        <p:sp>
          <p:nvSpPr>
            <p:cNvPr id="33" name="TextBox 10"/>
            <p:cNvSpPr txBox="1"/>
            <p:nvPr/>
          </p:nvSpPr>
          <p:spPr bwMode="auto">
            <a:xfrm>
              <a:off x="2234284" y="1688973"/>
              <a:ext cx="5040560" cy="354925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Kolektif</a:t>
              </a:r>
              <a:endPara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2234284" y="1903287"/>
              <a:ext cx="5040560" cy="61305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emilihan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untuk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menerima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atau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menolak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id-ID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berdasarkan</a:t>
              </a:r>
              <a:endParaRPr lang="id-ID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defRPr/>
              </a:pP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yang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dibuat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secara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bersama­sama</a:t>
              </a:r>
              <a:endPara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Chevron 30"/>
          <p:cNvSpPr/>
          <p:nvPr/>
        </p:nvSpPr>
        <p:spPr>
          <a:xfrm rot="16200000">
            <a:off x="1684762" y="2041966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7183" y="2133270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86050" y="3000378"/>
            <a:ext cx="6072230" cy="813958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857488" y="2961382"/>
            <a:ext cx="6072230" cy="824814"/>
            <a:chOff x="2234671" y="1649977"/>
            <a:chExt cx="5040560" cy="824814"/>
          </a:xfrm>
        </p:grpSpPr>
        <p:sp>
          <p:nvSpPr>
            <p:cNvPr id="40" name="TextBox 10"/>
            <p:cNvSpPr txBox="1"/>
            <p:nvPr/>
          </p:nvSpPr>
          <p:spPr bwMode="auto">
            <a:xfrm>
              <a:off x="2234671" y="1649977"/>
              <a:ext cx="5040560" cy="354925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Otorita</a:t>
              </a:r>
              <a:r>
                <a:rPr lang="id-ID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</a:t>
              </a:r>
              <a:endPara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234671" y="1861738"/>
              <a:ext cx="5040560" cy="61305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emilihan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untuk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menerima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atau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menolak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id-ID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berdasarkan</a:t>
              </a:r>
              <a:endParaRPr lang="id-ID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defRPr/>
              </a:pP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yang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dibuat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oleh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seseorang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atau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sekelompok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orang</a:t>
              </a:r>
              <a:endPara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Chevron 37"/>
          <p:cNvSpPr/>
          <p:nvPr/>
        </p:nvSpPr>
        <p:spPr>
          <a:xfrm rot="16200000">
            <a:off x="1684762" y="298155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7183" y="307286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86050" y="3980824"/>
            <a:ext cx="6072230" cy="734066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857488" y="3929072"/>
            <a:ext cx="6000792" cy="813443"/>
            <a:chOff x="2175371" y="1762964"/>
            <a:chExt cx="5040560" cy="813443"/>
          </a:xfrm>
        </p:grpSpPr>
        <p:sp>
          <p:nvSpPr>
            <p:cNvPr id="47" name="TextBox 10"/>
            <p:cNvSpPr txBox="1"/>
            <p:nvPr/>
          </p:nvSpPr>
          <p:spPr bwMode="auto">
            <a:xfrm>
              <a:off x="2175371" y="1762964"/>
              <a:ext cx="5040560" cy="354925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Kontingensi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(Contingent)</a:t>
              </a:r>
              <a:endPara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2175371" y="1963354"/>
              <a:ext cx="5040560" cy="61305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id-ID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emilihan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menerima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atau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menolak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suatu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dapat</a:t>
              </a:r>
              <a:endParaRPr lang="id-ID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defRPr/>
              </a:pP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dilakukan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setelah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keputusan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inovasi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yang </a:t>
              </a: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mendahuluinya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Chevron 44"/>
          <p:cNvSpPr/>
          <p:nvPr/>
        </p:nvSpPr>
        <p:spPr>
          <a:xfrm rot="16200000">
            <a:off x="1684762" y="384726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7183" y="393857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7" grpId="0" animBg="1"/>
      <p:bldP spid="12" grpId="0" animBg="1"/>
      <p:bldP spid="13" grpId="0"/>
      <p:bldP spid="14" grpId="0" animBg="1"/>
      <p:bldP spid="20" grpId="0" animBg="1"/>
      <p:bldP spid="24" grpId="0" animBg="1"/>
      <p:bldP spid="29" grpId="0" animBg="1"/>
      <p:bldP spid="31" grpId="0" animBg="1"/>
      <p:bldP spid="32" grpId="0"/>
      <p:bldP spid="36" grpId="0" animBg="1"/>
      <p:bldP spid="38" grpId="0" animBg="1"/>
      <p:bldP spid="39" grpId="0"/>
      <p:bldP spid="43" grpId="0" animBg="1"/>
      <p:bldP spid="45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57620" y="1857370"/>
            <a:ext cx="5286380" cy="1428760"/>
          </a:xfrm>
        </p:spPr>
        <p:txBody>
          <a:bodyPr/>
          <a:lstStyle/>
          <a:p>
            <a:pPr marL="539750" indent="-539750" algn="ctr">
              <a:buAutoNum type="alphaUcPeriod" startAt="2"/>
            </a:pPr>
            <a:r>
              <a:rPr lang="id-ID" altLang="ko-KR" sz="3000" b="1" dirty="0" smtClean="0"/>
              <a:t>Strategi Pengembangan</a:t>
            </a:r>
          </a:p>
          <a:p>
            <a:pPr marL="539750" indent="174625"/>
            <a:r>
              <a:rPr lang="id-ID" altLang="ko-KR" sz="3000" b="1" dirty="0" smtClean="0"/>
              <a:t>Inovasi Pendidikan</a:t>
            </a:r>
            <a:endParaRPr lang="ko-KR" alt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09736"/>
            <a:ext cx="9144000" cy="576064"/>
          </a:xfrm>
        </p:spPr>
        <p:txBody>
          <a:bodyPr/>
          <a:lstStyle/>
          <a:p>
            <a:r>
              <a:rPr lang="id-ID" altLang="ko-KR" sz="2000" dirty="0" smtClean="0"/>
              <a:t>Berikut ini adalah strategi pengembangan novasi pendidikan.</a:t>
            </a:r>
            <a:endParaRPr lang="ko-KR" alt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22334" y="98757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507023" y="979550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4644169" y="3143254"/>
            <a:ext cx="999401" cy="1000132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369876" y="1903500"/>
            <a:ext cx="72000" cy="32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4507023" y="1928808"/>
            <a:ext cx="64977" cy="32146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20"/>
          <p:cNvSpPr/>
          <p:nvPr/>
        </p:nvSpPr>
        <p:spPr>
          <a:xfrm>
            <a:off x="4214810" y="3571882"/>
            <a:ext cx="89573" cy="1571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4643439" y="3714758"/>
            <a:ext cx="72730" cy="142874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>
            <a:off x="-214346" y="948833"/>
            <a:ext cx="3571868" cy="1925187"/>
            <a:chOff x="803640" y="3362835"/>
            <a:chExt cx="2059657" cy="1925187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igunakan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memperbaharui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idang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pendidikan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Adanya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urikulum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baru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pendekatan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keterampilan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proses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misalnya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emerlukan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atau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embaharuan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kegiatan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belajar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mengajar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r>
                <a:rPr lang="en-US" altLang="ko-KR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  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Fasilitatif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-106783" y="3177848"/>
            <a:ext cx="3321461" cy="1465604"/>
            <a:chOff x="803640" y="3362835"/>
            <a:chExt cx="2059657" cy="146560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81944"/>
              <a:ext cx="2059657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ujuan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sosial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dicapai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cara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membujuk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(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merayu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agar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sasaran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(guru)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mau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mengikuti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/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osial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yang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direncanakan</a:t>
              </a:r>
              <a:r>
                <a:rPr lang="en-US" altLang="ko-KR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Bujukan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572132" y="928676"/>
            <a:ext cx="3643275" cy="2161457"/>
            <a:chOff x="803640" y="3362835"/>
            <a:chExt cx="2088006" cy="2108635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3"/>
              <a:ext cx="2088006" cy="1891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Pendidikan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juga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dipakai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sebagai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strategi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mencapai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tujuan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osia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l.</a:t>
              </a:r>
              <a:r>
                <a:rPr lang="en-US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id-ID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menggunakan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strategi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pendidikan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sosial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dilakukan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cara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menyampaikan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fakta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maksud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penggunaan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fakta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atau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informasi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menentukan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tindakan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yang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dilakukan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Pendidikan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15072" y="3196448"/>
            <a:ext cx="3500398" cy="1001857"/>
            <a:chOff x="803640" y="3362835"/>
            <a:chExt cx="2059657" cy="1001857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engan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cara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memaksa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guru (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sasaran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untuk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mencapai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tujuan</a:t>
              </a:r>
              <a:endParaRPr lang="id-ID" sz="15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perubahan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Strategi Paksaan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86116" y="314325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9058" y="2357436"/>
            <a:ext cx="6143636" cy="928694"/>
          </a:xfrm>
        </p:spPr>
        <p:txBody>
          <a:bodyPr/>
          <a:lstStyle/>
          <a:p>
            <a:pPr marL="539750" indent="-539750">
              <a:buAutoNum type="alphaUcPeriod" startAt="3"/>
            </a:pPr>
            <a:r>
              <a:rPr lang="id-ID" altLang="ko-KR" sz="3000" b="1" dirty="0" smtClean="0"/>
              <a:t>Faktor-Faktor yang Mempengaruhi Proses Inovasi Pendidikan</a:t>
            </a:r>
            <a:endParaRPr lang="ko-KR" altLang="en-US" sz="3000" b="1" dirty="0" smtClean="0"/>
          </a:p>
          <a:p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14092" y="1607550"/>
            <a:ext cx="972000" cy="972000"/>
            <a:chOff x="4914092" y="1771869"/>
            <a:chExt cx="972000" cy="972000"/>
          </a:xfrm>
        </p:grpSpPr>
        <p:sp>
          <p:nvSpPr>
            <p:cNvPr id="8" name="Rectangle 7"/>
            <p:cNvSpPr/>
            <p:nvPr/>
          </p:nvSpPr>
          <p:spPr>
            <a:xfrm>
              <a:off x="4914092" y="177186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04048" y="1861825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dirty="0" smtClean="0">
                  <a:solidFill>
                    <a:schemeClr val="bg1">
                      <a:lumMod val="95000"/>
                    </a:schemeClr>
                  </a:solidFill>
                </a:rPr>
                <a:t>1</a:t>
              </a:r>
            </a:p>
            <a:p>
              <a:pPr algn="ctr"/>
              <a:endParaRPr lang="ko-KR" alt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62030" y="2147805"/>
            <a:ext cx="972000" cy="972000"/>
            <a:chOff x="4362030" y="2312124"/>
            <a:chExt cx="972000" cy="972000"/>
          </a:xfrm>
        </p:grpSpPr>
        <p:sp>
          <p:nvSpPr>
            <p:cNvPr id="7" name="Rectangle 6"/>
            <p:cNvSpPr/>
            <p:nvPr/>
          </p:nvSpPr>
          <p:spPr>
            <a:xfrm>
              <a:off x="4362030" y="2312124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1986" y="2402080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dirty="0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</a:p>
            <a:p>
              <a:pPr algn="ctr"/>
              <a:endParaRPr lang="ko-KR" alt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09969" y="2688060"/>
            <a:ext cx="972000" cy="972000"/>
            <a:chOff x="3809969" y="2852379"/>
            <a:chExt cx="972000" cy="972000"/>
          </a:xfrm>
        </p:grpSpPr>
        <p:sp>
          <p:nvSpPr>
            <p:cNvPr id="6" name="Rectangle 5"/>
            <p:cNvSpPr/>
            <p:nvPr/>
          </p:nvSpPr>
          <p:spPr>
            <a:xfrm>
              <a:off x="3809969" y="285237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96308" y="2960162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dirty="0" smtClean="0">
                  <a:solidFill>
                    <a:schemeClr val="bg1">
                      <a:lumMod val="95000"/>
                    </a:schemeClr>
                  </a:solidFill>
                </a:rPr>
                <a:t>3</a:t>
              </a:r>
            </a:p>
            <a:p>
              <a:pPr algn="ctr"/>
              <a:endParaRPr lang="ko-KR" alt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95488"/>
            <a:ext cx="9144000" cy="576064"/>
          </a:xfrm>
        </p:spPr>
        <p:txBody>
          <a:bodyPr/>
          <a:lstStyle/>
          <a:p>
            <a:r>
              <a:rPr lang="id-ID" sz="2000" dirty="0" smtClean="0"/>
              <a:t>B</a:t>
            </a:r>
            <a:r>
              <a:rPr lang="en-US" sz="2000" dirty="0" err="1" smtClean="0"/>
              <a:t>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mem</a:t>
            </a:r>
            <a:r>
              <a:rPr lang="id-ID" sz="2000" dirty="0" smtClean="0"/>
              <a:t>p</a:t>
            </a:r>
            <a:r>
              <a:rPr lang="en-US" sz="2000" dirty="0" err="1" smtClean="0"/>
              <a:t>engaruhi</a:t>
            </a:r>
            <a:endParaRPr lang="id-ID" sz="2000" dirty="0" smtClean="0"/>
          </a:p>
          <a:p>
            <a:r>
              <a:rPr lang="en-US" sz="2000" dirty="0" err="1" smtClean="0"/>
              <a:t>inovasi</a:t>
            </a:r>
            <a:r>
              <a:rPr lang="id-ID" sz="2000" dirty="0" smtClean="0"/>
              <a:t> p</a:t>
            </a:r>
            <a:r>
              <a:rPr lang="en-US" sz="2000" dirty="0" err="1" smtClean="0"/>
              <a:t>endidikan</a:t>
            </a:r>
            <a:r>
              <a:rPr lang="id-ID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Hasbullah</a:t>
            </a:r>
            <a:r>
              <a:rPr lang="en-US" sz="2000" dirty="0" smtClean="0"/>
              <a:t>, 2001: 1­4)</a:t>
            </a:r>
            <a:r>
              <a:rPr lang="id-ID" sz="2000" dirty="0" smtClean="0"/>
              <a:t> sebagai berikut.</a:t>
            </a:r>
            <a:endParaRPr lang="ko-KR" altLang="en-US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57908" y="3228316"/>
            <a:ext cx="972000" cy="972000"/>
            <a:chOff x="3257908" y="3392635"/>
            <a:chExt cx="972000" cy="972000"/>
          </a:xfrm>
        </p:grpSpPr>
        <p:sp>
          <p:nvSpPr>
            <p:cNvPr id="4" name="Rectangle 3"/>
            <p:cNvSpPr/>
            <p:nvPr/>
          </p:nvSpPr>
          <p:spPr>
            <a:xfrm>
              <a:off x="3257908" y="3392635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47864" y="3482591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dirty="0" smtClean="0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</a:p>
            <a:p>
              <a:pPr algn="ctr"/>
              <a:endParaRPr lang="ko-KR" altLang="en-US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14810" y="3639931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Tuntutan Adanya Proses Pendidikan yang Relevan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7818" y="2568361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Faktor Pertambahan </a:t>
            </a:r>
          </a:p>
          <a:p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Penduduk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8061" y="2564972"/>
            <a:ext cx="2958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Faktor Perkembangan</a:t>
            </a:r>
          </a:p>
          <a:p>
            <a:pPr algn="r"/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Ilmu Pengetahuan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24202" y="1493402"/>
            <a:ext cx="320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Visi Terhadap</a:t>
            </a:r>
          </a:p>
          <a:p>
            <a:pPr algn="r"/>
            <a:r>
              <a:rPr lang="id-ID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Lingkungan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718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31" grpId="0"/>
      <p:bldP spid="34" grpId="0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682</Words>
  <Application>Microsoft Office PowerPoint</Application>
  <PresentationFormat>On-screen Show (16:9)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ismail - [2010]</cp:lastModifiedBy>
  <cp:revision>253</cp:revision>
  <dcterms:created xsi:type="dcterms:W3CDTF">2016-12-05T23:26:54Z</dcterms:created>
  <dcterms:modified xsi:type="dcterms:W3CDTF">2020-03-08T11:51:58Z</dcterms:modified>
</cp:coreProperties>
</file>