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AD824-EB54-45A0-A22D-68649DD961EE}" type="datetimeFigureOut">
              <a:rPr lang="id-ID" smtClean="0"/>
              <a:t>08/10/2023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B9DAC-A9C4-467A-B2B7-923C1F28F6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347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9C50EE8-23A7-41AC-AA9C-8C477BA618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C24DA209-A7AD-4415-98CF-ED0120B5E5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DDBD1-1029-4875-A7A7-417C27154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42B0E6-E2FB-47AF-BE26-9269849F6052}" type="slidenum">
              <a:rPr lang="id-ID" alt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 altLang="id-ID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655F8C-203A-4277-B554-13D5B27EED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AF14E4-60DE-4C56-A4E9-6C2FD7B811EB}" type="slidenum">
              <a:rPr lang="en-US" altLang="id-ID">
                <a:latin typeface="Calibri" panose="020F0502020204030204" pitchFamily="34" charset="0"/>
              </a:rPr>
              <a:pPr eaLnBrk="1" hangingPunct="1"/>
              <a:t>4</a:t>
            </a:fld>
            <a:endParaRPr lang="en-US" altLang="id-ID">
              <a:latin typeface="Calibri" panose="020F050202020403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197BD7C-0E47-4263-92AD-C710BE5222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916B34D-DEB1-4A5F-B878-0E7E3332AE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4C70F241-6001-4B1F-AD12-230F08D45E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185B99C6-3099-4393-8948-1AD714B964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D66D9-8968-41EF-A02E-1F7BFD40B7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1F5C6F-9DBB-41E5-BC9B-C4CCCDB3F25C}" type="slidenum">
              <a:rPr lang="id-ID" alt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 altLang="id-ID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AE79036-FC97-41FC-ADB1-5980B407242D}" type="datetimeFigureOut">
              <a:rPr lang="id-ID" smtClean="0"/>
              <a:t>08/10/2023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B6946D-D5A8-4756-BEA5-6BA27E042194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85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9036-FC97-41FC-ADB1-5980B407242D}" type="datetimeFigureOut">
              <a:rPr lang="id-ID" smtClean="0"/>
              <a:t>08/10/2023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946D-D5A8-4756-BEA5-6BA27E04219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4236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9036-FC97-41FC-ADB1-5980B407242D}" type="datetimeFigureOut">
              <a:rPr lang="id-ID" smtClean="0"/>
              <a:t>08/10/2023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946D-D5A8-4756-BEA5-6BA27E042194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389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9036-FC97-41FC-ADB1-5980B407242D}" type="datetimeFigureOut">
              <a:rPr lang="id-ID" smtClean="0"/>
              <a:t>08/10/2023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946D-D5A8-4756-BEA5-6BA27E042194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227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9036-FC97-41FC-ADB1-5980B407242D}" type="datetimeFigureOut">
              <a:rPr lang="id-ID" smtClean="0"/>
              <a:t>08/10/2023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946D-D5A8-4756-BEA5-6BA27E04219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1673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9036-FC97-41FC-ADB1-5980B407242D}" type="datetimeFigureOut">
              <a:rPr lang="id-ID" smtClean="0"/>
              <a:t>08/10/2023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946D-D5A8-4756-BEA5-6BA27E042194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858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9036-FC97-41FC-ADB1-5980B407242D}" type="datetimeFigureOut">
              <a:rPr lang="id-ID" smtClean="0"/>
              <a:t>08/10/2023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946D-D5A8-4756-BEA5-6BA27E042194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917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9036-FC97-41FC-ADB1-5980B407242D}" type="datetimeFigureOut">
              <a:rPr lang="id-ID" smtClean="0"/>
              <a:t>08/10/2023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946D-D5A8-4756-BEA5-6BA27E042194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288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9036-FC97-41FC-ADB1-5980B407242D}" type="datetimeFigureOut">
              <a:rPr lang="id-ID" smtClean="0"/>
              <a:t>08/10/2023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946D-D5A8-4756-BEA5-6BA27E042194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2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9036-FC97-41FC-ADB1-5980B407242D}" type="datetimeFigureOut">
              <a:rPr lang="id-ID" smtClean="0"/>
              <a:t>08/10/2023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946D-D5A8-4756-BEA5-6BA27E04219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664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9036-FC97-41FC-ADB1-5980B407242D}" type="datetimeFigureOut">
              <a:rPr lang="id-ID" smtClean="0"/>
              <a:t>08/10/2023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946D-D5A8-4756-BEA5-6BA27E042194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82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9036-FC97-41FC-ADB1-5980B407242D}" type="datetimeFigureOut">
              <a:rPr lang="id-ID" smtClean="0"/>
              <a:t>08/10/2023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946D-D5A8-4756-BEA5-6BA27E04219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052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9036-FC97-41FC-ADB1-5980B407242D}" type="datetimeFigureOut">
              <a:rPr lang="id-ID" smtClean="0"/>
              <a:t>08/10/2023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946D-D5A8-4756-BEA5-6BA27E042194}" type="slidenum">
              <a:rPr lang="id-ID" smtClean="0"/>
              <a:t>‹#›</a:t>
            </a:fld>
            <a:endParaRPr lang="id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14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9036-FC97-41FC-ADB1-5980B407242D}" type="datetimeFigureOut">
              <a:rPr lang="id-ID" smtClean="0"/>
              <a:t>08/10/2023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946D-D5A8-4756-BEA5-6BA27E042194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91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9036-FC97-41FC-ADB1-5980B407242D}" type="datetimeFigureOut">
              <a:rPr lang="id-ID" smtClean="0"/>
              <a:t>08/10/2023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946D-D5A8-4756-BEA5-6BA27E04219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996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9036-FC97-41FC-ADB1-5980B407242D}" type="datetimeFigureOut">
              <a:rPr lang="id-ID" smtClean="0"/>
              <a:t>08/10/2023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946D-D5A8-4756-BEA5-6BA27E042194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93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9036-FC97-41FC-ADB1-5980B407242D}" type="datetimeFigureOut">
              <a:rPr lang="id-ID" smtClean="0"/>
              <a:t>08/10/2023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946D-D5A8-4756-BEA5-6BA27E04219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843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E79036-FC97-41FC-ADB1-5980B407242D}" type="datetimeFigureOut">
              <a:rPr lang="id-ID" smtClean="0"/>
              <a:t>08/10/2023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B6946D-D5A8-4756-BEA5-6BA27E04219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092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B4D0F-360A-4EDF-B920-B8E1A57BC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1607511"/>
            <a:ext cx="6815669" cy="2756287"/>
          </a:xfrm>
        </p:spPr>
        <p:txBody>
          <a:bodyPr/>
          <a:lstStyle/>
          <a:p>
            <a:br>
              <a:rPr lang="en-US" sz="5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BAB 3 : </a:t>
            </a:r>
            <a:r>
              <a:rPr lang="en-US" sz="54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Melaksanakan</a:t>
            </a:r>
            <a:r>
              <a:rPr lang="en-US" sz="5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Riset</a:t>
            </a:r>
            <a:r>
              <a:rPr lang="en-US" sz="5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Pemasaran</a:t>
            </a:r>
            <a:r>
              <a:rPr lang="en-US" sz="5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&amp; </a:t>
            </a:r>
            <a:r>
              <a:rPr lang="en-US" sz="54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Meramalkan</a:t>
            </a:r>
            <a:r>
              <a:rPr lang="en-US" sz="5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Permintaan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38736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6DDDF8-5927-4AA2-8732-86D0D0F714CD}"/>
              </a:ext>
            </a:extLst>
          </p:cNvPr>
          <p:cNvSpPr txBox="1">
            <a:spLocks/>
          </p:cNvSpPr>
          <p:nvPr/>
        </p:nvSpPr>
        <p:spPr>
          <a:xfrm>
            <a:off x="1981200" y="2332037"/>
            <a:ext cx="8229600" cy="452596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altLang="id-ID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id-ID" b="1" i="1" dirty="0"/>
              <a:t>“</a:t>
            </a:r>
            <a:r>
              <a:rPr lang="en-US" altLang="id-ID" b="1" i="1" dirty="0" err="1"/>
              <a:t>Riset</a:t>
            </a:r>
            <a:r>
              <a:rPr lang="en-US" altLang="id-ID" b="1" i="1" dirty="0"/>
              <a:t> </a:t>
            </a:r>
            <a:r>
              <a:rPr lang="en-US" altLang="id-ID" b="1" i="1" dirty="0" err="1"/>
              <a:t>Pemasaran</a:t>
            </a:r>
            <a:r>
              <a:rPr lang="en-US" altLang="id-ID" b="1" i="1" dirty="0"/>
              <a:t> </a:t>
            </a:r>
            <a:r>
              <a:rPr lang="en-US" altLang="id-ID" b="1" i="1" dirty="0" err="1"/>
              <a:t>merupakan</a:t>
            </a:r>
            <a:r>
              <a:rPr lang="en-US" altLang="id-ID" b="1" i="1" dirty="0"/>
              <a:t> </a:t>
            </a:r>
            <a:r>
              <a:rPr lang="en-US" altLang="id-ID" b="1" i="1" dirty="0" err="1"/>
              <a:t>Perancangan</a:t>
            </a:r>
            <a:r>
              <a:rPr lang="en-US" altLang="id-ID" b="1" i="1" dirty="0"/>
              <a:t>, </a:t>
            </a:r>
            <a:r>
              <a:rPr lang="en-US" altLang="id-ID" b="1" i="1" dirty="0" err="1"/>
              <a:t>Pengumpulan</a:t>
            </a:r>
            <a:r>
              <a:rPr lang="en-US" altLang="id-ID" b="1" i="1" dirty="0"/>
              <a:t>, </a:t>
            </a:r>
            <a:r>
              <a:rPr lang="en-US" altLang="id-ID" b="1" i="1" dirty="0" err="1"/>
              <a:t>Analisis</a:t>
            </a:r>
            <a:r>
              <a:rPr lang="en-US" altLang="id-ID" b="1" i="1" dirty="0"/>
              <a:t> dan </a:t>
            </a:r>
            <a:r>
              <a:rPr lang="en-US" altLang="id-ID" b="1" i="1" dirty="0" err="1"/>
              <a:t>Pelaporan</a:t>
            </a:r>
            <a:r>
              <a:rPr lang="en-US" altLang="id-ID" b="1" i="1" dirty="0"/>
              <a:t> data </a:t>
            </a:r>
            <a:r>
              <a:rPr lang="en-US" altLang="id-ID" b="1" i="1" dirty="0" err="1"/>
              <a:t>sistematis</a:t>
            </a:r>
            <a:r>
              <a:rPr lang="en-US" altLang="id-ID" b="1" i="1" dirty="0"/>
              <a:t> </a:t>
            </a:r>
            <a:r>
              <a:rPr lang="en-US" altLang="id-ID" b="1" i="1" dirty="0" err="1"/>
              <a:t>serta</a:t>
            </a:r>
            <a:r>
              <a:rPr lang="en-US" altLang="id-ID" b="1" i="1" dirty="0"/>
              <a:t> </a:t>
            </a:r>
            <a:r>
              <a:rPr lang="en-US" altLang="id-ID" b="1" i="1" dirty="0" err="1"/>
              <a:t>temuan</a:t>
            </a:r>
            <a:r>
              <a:rPr lang="en-US" altLang="id-ID" b="1" i="1" dirty="0"/>
              <a:t> yang </a:t>
            </a:r>
            <a:r>
              <a:rPr lang="en-US" altLang="id-ID" b="1" i="1" dirty="0" err="1"/>
              <a:t>relevan</a:t>
            </a:r>
            <a:r>
              <a:rPr lang="en-US" altLang="id-ID" b="1" i="1" dirty="0"/>
              <a:t> </a:t>
            </a:r>
            <a:r>
              <a:rPr lang="en-US" altLang="id-ID" b="1" i="1" dirty="0" err="1"/>
              <a:t>terhadap</a:t>
            </a:r>
            <a:r>
              <a:rPr lang="en-US" altLang="id-ID" b="1" i="1" dirty="0"/>
              <a:t> </a:t>
            </a:r>
            <a:r>
              <a:rPr lang="en-US" altLang="id-ID" b="1" i="1" dirty="0" err="1"/>
              <a:t>situasi</a:t>
            </a:r>
            <a:r>
              <a:rPr lang="en-US" altLang="id-ID" b="1" i="1" dirty="0"/>
              <a:t> </a:t>
            </a:r>
            <a:r>
              <a:rPr lang="en-US" altLang="id-ID" b="1" i="1" dirty="0" err="1"/>
              <a:t>pemasaran</a:t>
            </a:r>
            <a:r>
              <a:rPr lang="en-US" altLang="id-ID" b="1" i="1" dirty="0"/>
              <a:t> </a:t>
            </a:r>
            <a:r>
              <a:rPr lang="en-US" altLang="id-ID" b="1" i="1" dirty="0" err="1"/>
              <a:t>tertentu</a:t>
            </a:r>
            <a:r>
              <a:rPr lang="en-US" altLang="id-ID" b="1" i="1" dirty="0"/>
              <a:t> yang </a:t>
            </a:r>
            <a:r>
              <a:rPr lang="en-US" altLang="id-ID" b="1" i="1" dirty="0" err="1"/>
              <a:t>dihadapi</a:t>
            </a:r>
            <a:r>
              <a:rPr lang="en-US" altLang="id-ID" b="1" i="1" dirty="0"/>
              <a:t> oleh </a:t>
            </a:r>
            <a:r>
              <a:rPr lang="en-US" altLang="id-ID" b="1" i="1" dirty="0" err="1"/>
              <a:t>perusahaan</a:t>
            </a:r>
            <a:r>
              <a:rPr lang="en-US" altLang="id-ID" b="1" i="1" dirty="0"/>
              <a:t>”</a:t>
            </a:r>
            <a:endParaRPr lang="id-ID" altLang="id-ID" b="1" i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9DC809-2B44-42C0-84FE-80DDCC7A4FFC}"/>
              </a:ext>
            </a:extLst>
          </p:cNvPr>
          <p:cNvSpPr txBox="1">
            <a:spLocks/>
          </p:cNvSpPr>
          <p:nvPr/>
        </p:nvSpPr>
        <p:spPr>
          <a:xfrm>
            <a:off x="1856509" y="1410711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id-ID" b="1" dirty="0" err="1"/>
              <a:t>Sistem</a:t>
            </a:r>
            <a:r>
              <a:rPr lang="en-US" altLang="id-ID" b="1" dirty="0"/>
              <a:t> </a:t>
            </a:r>
            <a:r>
              <a:rPr lang="en-US" altLang="id-ID" b="1" dirty="0" err="1"/>
              <a:t>Riset</a:t>
            </a:r>
            <a:r>
              <a:rPr lang="en-US" altLang="id-ID" b="1" dirty="0"/>
              <a:t> </a:t>
            </a:r>
            <a:r>
              <a:rPr lang="en-US" altLang="id-ID" b="1" dirty="0" err="1"/>
              <a:t>Pemasaran</a:t>
            </a:r>
            <a:endParaRPr lang="id-ID" altLang="id-ID" b="1" dirty="0"/>
          </a:p>
        </p:txBody>
      </p:sp>
    </p:spTree>
    <p:extLst>
      <p:ext uri="{BB962C8B-B14F-4D97-AF65-F5344CB8AC3E}">
        <p14:creationId xmlns:p14="http://schemas.microsoft.com/office/powerpoint/2010/main" val="2563879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4D791E80-A26F-4A5C-BA6F-FA2A6D738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246183"/>
            <a:ext cx="9601196" cy="1303867"/>
          </a:xfrm>
        </p:spPr>
        <p:txBody>
          <a:bodyPr/>
          <a:lstStyle/>
          <a:p>
            <a:r>
              <a:rPr lang="en-US" altLang="id-ID" dirty="0"/>
              <a:t>Proses </a:t>
            </a:r>
            <a:r>
              <a:rPr lang="en-US" altLang="id-ID" dirty="0" err="1"/>
              <a:t>Riset</a:t>
            </a:r>
            <a:r>
              <a:rPr lang="en-US" altLang="id-ID" dirty="0"/>
              <a:t> </a:t>
            </a:r>
            <a:r>
              <a:rPr lang="en-US" altLang="id-ID" dirty="0" err="1"/>
              <a:t>Pemasaran</a:t>
            </a:r>
            <a:endParaRPr lang="id-ID" altLang="id-ID" dirty="0"/>
          </a:p>
        </p:txBody>
      </p:sp>
      <p:pic>
        <p:nvPicPr>
          <p:cNvPr id="4099" name="Picture 2" descr="C:\Users\Acer\Contacts\Desktop\IMG_20140728_0001.jpg">
            <a:extLst>
              <a:ext uri="{FF2B5EF4-FFF2-40B4-BE49-F238E27FC236}">
                <a16:creationId xmlns:a16="http://schemas.microsoft.com/office/drawing/2014/main" id="{644DEDEF-F728-468E-8BE2-328BCC100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3276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183E9-847B-423F-A836-47336C9D86B7}"/>
              </a:ext>
            </a:extLst>
          </p:cNvPr>
          <p:cNvSpPr txBox="1"/>
          <p:nvPr/>
        </p:nvSpPr>
        <p:spPr>
          <a:xfrm>
            <a:off x="5360989" y="1220787"/>
            <a:ext cx="5016500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>
                <a:latin typeface="Arial" charset="0"/>
                <a:cs typeface="Arial" charset="0"/>
              </a:rPr>
              <a:t>Langkah</a:t>
            </a:r>
            <a:r>
              <a:rPr lang="en-US" sz="2400" b="1" dirty="0">
                <a:latin typeface="Arial" charset="0"/>
                <a:cs typeface="Arial" charset="0"/>
              </a:rPr>
              <a:t> 1 </a:t>
            </a:r>
            <a:r>
              <a:rPr lang="en-US" sz="2400" b="1" dirty="0" err="1">
                <a:latin typeface="Arial" charset="0"/>
                <a:cs typeface="Arial" charset="0"/>
              </a:rPr>
              <a:t>Riset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atin typeface="Arial" charset="0"/>
                <a:cs typeface="Arial" charset="0"/>
              </a:rPr>
              <a:t>Pemasaran</a:t>
            </a:r>
            <a:r>
              <a:rPr lang="en-US" sz="2400" b="1" dirty="0">
                <a:latin typeface="Arial" charset="0"/>
                <a:cs typeface="Arial" charset="0"/>
              </a:rPr>
              <a:t>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 err="1">
                <a:latin typeface="Arial" charset="0"/>
                <a:cs typeface="Arial" charset="0"/>
              </a:rPr>
              <a:t>Mendefinisikan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Masalah</a:t>
            </a:r>
            <a:endParaRPr lang="en-US" sz="2400" dirty="0">
              <a:latin typeface="Arial" charset="0"/>
              <a:cs typeface="Arial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 err="1">
                <a:latin typeface="Arial" charset="0"/>
                <a:cs typeface="Arial" charset="0"/>
              </a:rPr>
              <a:t>Menentukan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Alternatif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keputusan</a:t>
            </a:r>
            <a:endParaRPr lang="en-US" sz="2400" dirty="0">
              <a:latin typeface="Arial" charset="0"/>
              <a:cs typeface="Arial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 err="1">
                <a:latin typeface="Arial" charset="0"/>
                <a:cs typeface="Arial" charset="0"/>
              </a:rPr>
              <a:t>Menentukan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Tujuan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Riset</a:t>
            </a:r>
            <a:endParaRPr lang="id-ID" sz="2400" dirty="0">
              <a:latin typeface="Arial" charset="0"/>
              <a:cs typeface="Arial" charset="0"/>
            </a:endParaRPr>
          </a:p>
        </p:txBody>
      </p:sp>
      <p:sp>
        <p:nvSpPr>
          <p:cNvPr id="4101" name="AutoShape 5">
            <a:extLst>
              <a:ext uri="{FF2B5EF4-FFF2-40B4-BE49-F238E27FC236}">
                <a16:creationId xmlns:a16="http://schemas.microsoft.com/office/drawing/2014/main" id="{ED25D2ED-686C-4BCD-8FFF-6E745A1F3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581400"/>
            <a:ext cx="2286000" cy="108585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2000">
                <a:solidFill>
                  <a:srgbClr val="000066"/>
                </a:solidFill>
              </a:rPr>
              <a:t>Sumber Data</a:t>
            </a:r>
          </a:p>
        </p:txBody>
      </p:sp>
      <p:sp>
        <p:nvSpPr>
          <p:cNvPr id="4102" name="AutoShape 6">
            <a:extLst>
              <a:ext uri="{FF2B5EF4-FFF2-40B4-BE49-F238E27FC236}">
                <a16:creationId xmlns:a16="http://schemas.microsoft.com/office/drawing/2014/main" id="{C9618E07-153A-4180-A647-179E26B99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715000"/>
            <a:ext cx="2286000" cy="108585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>
                <a:solidFill>
                  <a:srgbClr val="000066"/>
                </a:solidFill>
              </a:rPr>
              <a:t>Metode Kontak</a:t>
            </a:r>
          </a:p>
        </p:txBody>
      </p:sp>
      <p:sp>
        <p:nvSpPr>
          <p:cNvPr id="4103" name="AutoShape 7">
            <a:extLst>
              <a:ext uri="{FF2B5EF4-FFF2-40B4-BE49-F238E27FC236}">
                <a16:creationId xmlns:a16="http://schemas.microsoft.com/office/drawing/2014/main" id="{78CF2703-0BEC-45B1-8813-FAEEC14F1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648200"/>
            <a:ext cx="2286000" cy="108585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>
                <a:solidFill>
                  <a:srgbClr val="000066"/>
                </a:solidFill>
              </a:rPr>
              <a:t>Instrumen Riset</a:t>
            </a:r>
          </a:p>
        </p:txBody>
      </p:sp>
      <p:sp>
        <p:nvSpPr>
          <p:cNvPr id="4104" name="AutoShape 8">
            <a:extLst>
              <a:ext uri="{FF2B5EF4-FFF2-40B4-BE49-F238E27FC236}">
                <a16:creationId xmlns:a16="http://schemas.microsoft.com/office/drawing/2014/main" id="{E568354C-80CF-43B2-BC63-8FD0866AB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648200"/>
            <a:ext cx="2286000" cy="108585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>
                <a:solidFill>
                  <a:srgbClr val="000066"/>
                </a:solidFill>
              </a:rPr>
              <a:t>Rencana Sampling</a:t>
            </a:r>
          </a:p>
        </p:txBody>
      </p:sp>
      <p:sp>
        <p:nvSpPr>
          <p:cNvPr id="4105" name="AutoShape 9">
            <a:extLst>
              <a:ext uri="{FF2B5EF4-FFF2-40B4-BE49-F238E27FC236}">
                <a16:creationId xmlns:a16="http://schemas.microsoft.com/office/drawing/2014/main" id="{7B4C919B-F292-4243-A1E3-4F36C9BFC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581400"/>
            <a:ext cx="2286000" cy="108585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>
                <a:solidFill>
                  <a:srgbClr val="000066"/>
                </a:solidFill>
              </a:rPr>
              <a:t>Pendekatan Riset</a:t>
            </a:r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40033B9B-4AB7-4674-A20C-9F63D6552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89" y="2820987"/>
            <a:ext cx="4929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b="1"/>
              <a:t>Langkah 2 Mengembangkan Rencana Riset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99EC445-BA3C-454E-A7A8-6393ECF19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49B104-F756-4C3B-A621-566A66AB3041}" type="slidenum">
              <a:rPr lang="en-US" altLang="id-ID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en-US" altLang="id-ID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757FBFC-90BE-4C41-9A8C-DA8CD44CE6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219198" y="224367"/>
            <a:ext cx="9601196" cy="1303867"/>
          </a:xfrm>
        </p:spPr>
        <p:txBody>
          <a:bodyPr/>
          <a:lstStyle/>
          <a:p>
            <a:r>
              <a:rPr lang="en-US" altLang="id-ID" b="1" dirty="0" err="1"/>
              <a:t>Pendekatan</a:t>
            </a:r>
            <a:r>
              <a:rPr lang="en-US" altLang="id-ID" b="1" dirty="0"/>
              <a:t> </a:t>
            </a:r>
            <a:r>
              <a:rPr lang="en-US" altLang="id-ID" b="1" dirty="0" err="1"/>
              <a:t>Riset</a:t>
            </a:r>
            <a:endParaRPr lang="en-US" altLang="id-ID" b="1" dirty="0"/>
          </a:p>
        </p:txBody>
      </p:sp>
      <p:sp>
        <p:nvSpPr>
          <p:cNvPr id="99333" name="AutoShape 5">
            <a:extLst>
              <a:ext uri="{FF2B5EF4-FFF2-40B4-BE49-F238E27FC236}">
                <a16:creationId xmlns:a16="http://schemas.microsoft.com/office/drawing/2014/main" id="{8D8183CC-05D1-4FC7-9EFE-FF9B6E996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524000"/>
            <a:ext cx="4114800" cy="762000"/>
          </a:xfrm>
          <a:prstGeom prst="roundRect">
            <a:avLst>
              <a:gd name="adj" fmla="val 50000"/>
            </a:avLst>
          </a:prstGeom>
          <a:solidFill>
            <a:srgbClr val="E3E3FF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Arial" charset="0"/>
                <a:cs typeface="Arial" charset="0"/>
              </a:rPr>
              <a:t>Riset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Observasi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99343" name="AutoShape 15">
            <a:extLst>
              <a:ext uri="{FF2B5EF4-FFF2-40B4-BE49-F238E27FC236}">
                <a16:creationId xmlns:a16="http://schemas.microsoft.com/office/drawing/2014/main" id="{AC58FD1B-1A71-44A7-A246-79F7C7CE6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514600"/>
            <a:ext cx="4114800" cy="762000"/>
          </a:xfrm>
          <a:prstGeom prst="roundRect">
            <a:avLst>
              <a:gd name="adj" fmla="val 50000"/>
            </a:avLst>
          </a:prstGeom>
          <a:solidFill>
            <a:srgbClr val="E3E3FF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Arial" charset="0"/>
                <a:cs typeface="Arial" charset="0"/>
              </a:rPr>
              <a:t>Riset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Kelompok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Fokus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99344" name="AutoShape 16">
            <a:extLst>
              <a:ext uri="{FF2B5EF4-FFF2-40B4-BE49-F238E27FC236}">
                <a16:creationId xmlns:a16="http://schemas.microsoft.com/office/drawing/2014/main" id="{AA6D715D-0D42-4AA5-A6FE-BB335361B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505200"/>
            <a:ext cx="3886200" cy="762000"/>
          </a:xfrm>
          <a:prstGeom prst="roundRect">
            <a:avLst>
              <a:gd name="adj" fmla="val 50000"/>
            </a:avLst>
          </a:prstGeom>
          <a:solidFill>
            <a:srgbClr val="E3E3FF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Survey</a:t>
            </a:r>
          </a:p>
        </p:txBody>
      </p:sp>
      <p:sp>
        <p:nvSpPr>
          <p:cNvPr id="99345" name="AutoShape 17">
            <a:extLst>
              <a:ext uri="{FF2B5EF4-FFF2-40B4-BE49-F238E27FC236}">
                <a16:creationId xmlns:a16="http://schemas.microsoft.com/office/drawing/2014/main" id="{05775DA9-A4D1-4652-A4F9-BF8983DE9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495800"/>
            <a:ext cx="3810000" cy="762000"/>
          </a:xfrm>
          <a:prstGeom prst="roundRect">
            <a:avLst>
              <a:gd name="adj" fmla="val 50000"/>
            </a:avLst>
          </a:prstGeom>
          <a:solidFill>
            <a:srgbClr val="E3E3FF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Data </a:t>
            </a:r>
            <a:r>
              <a:rPr lang="en-US" sz="2400" dirty="0" err="1">
                <a:latin typeface="Arial" charset="0"/>
                <a:cs typeface="Arial" charset="0"/>
              </a:rPr>
              <a:t>Perilaku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99346" name="AutoShape 18">
            <a:extLst>
              <a:ext uri="{FF2B5EF4-FFF2-40B4-BE49-F238E27FC236}">
                <a16:creationId xmlns:a16="http://schemas.microsoft.com/office/drawing/2014/main" id="{927D4B01-6C3E-4A16-9E6A-ADC1CAEF4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486400"/>
            <a:ext cx="3810000" cy="762000"/>
          </a:xfrm>
          <a:prstGeom prst="roundRect">
            <a:avLst>
              <a:gd name="adj" fmla="val 50000"/>
            </a:avLst>
          </a:prstGeom>
          <a:solidFill>
            <a:srgbClr val="E3E3FF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Arial" charset="0"/>
                <a:cs typeface="Arial" charset="0"/>
              </a:rPr>
              <a:t>Eksperimentasi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1A38C8D-44F9-4D47-BA1A-8AC9F6F77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84AD12-A4E8-407C-8F1E-975D34410517}" type="slidenum">
              <a:rPr lang="en-US" altLang="id-ID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en-US" altLang="id-ID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3E373576-F9D7-49D0-BCD3-C7E75680C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MAN1100445 Manajemen Pemasaran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757CFAEF-ECC0-4BB3-B62A-5369C92EAFA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C917AAD-AABA-45E5-9AB1-D01CD8EB56F3}" type="datetime1">
              <a:rPr lang="en-US"/>
              <a:pPr>
                <a:defRPr/>
              </a:pPr>
              <a:t>10/8/2023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CA0A78F8-2158-4E27-B739-55645091A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2" y="223309"/>
            <a:ext cx="9601196" cy="1303867"/>
          </a:xfrm>
        </p:spPr>
        <p:txBody>
          <a:bodyPr/>
          <a:lstStyle/>
          <a:p>
            <a:r>
              <a:rPr lang="en-US" altLang="id-ID" dirty="0"/>
              <a:t>Instrument </a:t>
            </a:r>
            <a:r>
              <a:rPr lang="en-US" altLang="id-ID" dirty="0" err="1"/>
              <a:t>Riset</a:t>
            </a:r>
            <a:endParaRPr lang="id-ID" altLang="id-ID" dirty="0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BD21FE9B-5519-4868-A6EE-295A96F4C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527176"/>
            <a:ext cx="3429000" cy="502602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id-ID" sz="2000" b="1" dirty="0" err="1"/>
              <a:t>Kuesioner</a:t>
            </a:r>
            <a:endParaRPr lang="en-US" altLang="id-ID" sz="2000" b="1" dirty="0"/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id-ID" sz="2000" b="1" dirty="0" err="1"/>
              <a:t>Pengukuran</a:t>
            </a:r>
            <a:r>
              <a:rPr lang="en-US" altLang="id-ID" sz="2000" b="1" dirty="0"/>
              <a:t> </a:t>
            </a:r>
            <a:r>
              <a:rPr lang="en-US" altLang="id-ID" sz="2000" b="1" dirty="0" err="1"/>
              <a:t>Kualitatif</a:t>
            </a:r>
            <a:endParaRPr lang="en-US" altLang="id-ID" sz="2000" b="1" dirty="0"/>
          </a:p>
          <a:p>
            <a:pPr marL="631825" lvl="1" indent="-231775"/>
            <a:r>
              <a:rPr lang="en-US" altLang="id-ID" dirty="0" err="1"/>
              <a:t>Asosiasi</a:t>
            </a:r>
            <a:r>
              <a:rPr lang="en-US" altLang="id-ID" dirty="0"/>
              <a:t> Kata</a:t>
            </a:r>
          </a:p>
          <a:p>
            <a:pPr marL="631825" lvl="1" indent="-231775"/>
            <a:r>
              <a:rPr lang="en-US" altLang="id-ID" dirty="0"/>
              <a:t>Teknik </a:t>
            </a:r>
            <a:r>
              <a:rPr lang="en-US" altLang="id-ID" dirty="0" err="1"/>
              <a:t>Proyektif</a:t>
            </a:r>
            <a:endParaRPr lang="en-US" altLang="id-ID" dirty="0"/>
          </a:p>
          <a:p>
            <a:pPr marL="631825" lvl="1" indent="-231775"/>
            <a:r>
              <a:rPr lang="en-US" altLang="id-ID" dirty="0" err="1"/>
              <a:t>Visualisasi</a:t>
            </a:r>
            <a:endParaRPr lang="en-US" altLang="id-ID" dirty="0"/>
          </a:p>
          <a:p>
            <a:pPr marL="631825" lvl="1" indent="-231775"/>
            <a:r>
              <a:rPr lang="en-US" altLang="id-ID" dirty="0" err="1"/>
              <a:t>Personifikasi</a:t>
            </a:r>
            <a:r>
              <a:rPr lang="en-US" altLang="id-ID" dirty="0"/>
              <a:t> </a:t>
            </a:r>
            <a:r>
              <a:rPr lang="en-US" altLang="id-ID" dirty="0" err="1"/>
              <a:t>merek</a:t>
            </a:r>
            <a:endParaRPr lang="en-US" altLang="id-ID" dirty="0"/>
          </a:p>
          <a:p>
            <a:pPr marL="631825" lvl="1" indent="-231775"/>
            <a:r>
              <a:rPr lang="en-US" altLang="id-ID" dirty="0"/>
              <a:t>Teknik </a:t>
            </a:r>
            <a:r>
              <a:rPr lang="en-US" altLang="id-ID" dirty="0" err="1"/>
              <a:t>tangga</a:t>
            </a:r>
            <a:endParaRPr lang="en-US" altLang="id-ID" dirty="0"/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id-ID" sz="2000" b="1" dirty="0" err="1"/>
              <a:t>Peralatan</a:t>
            </a:r>
            <a:r>
              <a:rPr lang="en-US" altLang="id-ID" sz="2000" b="1" dirty="0"/>
              <a:t> </a:t>
            </a:r>
            <a:r>
              <a:rPr lang="en-US" altLang="id-ID" sz="2000" b="1" dirty="0" err="1"/>
              <a:t>Teknologi</a:t>
            </a:r>
            <a:endParaRPr lang="en-US" altLang="id-ID" sz="2000" b="1" dirty="0"/>
          </a:p>
          <a:p>
            <a:pPr marL="631825" lvl="1" indent="-231775"/>
            <a:r>
              <a:rPr lang="en-US" altLang="id-ID" dirty="0"/>
              <a:t>Galvanometer</a:t>
            </a:r>
          </a:p>
          <a:p>
            <a:pPr marL="631825" lvl="1" indent="-231775"/>
            <a:r>
              <a:rPr lang="en-US" altLang="id-ID" dirty="0" err="1"/>
              <a:t>Tachitoskop</a:t>
            </a:r>
            <a:endParaRPr lang="en-US" altLang="id-ID" dirty="0"/>
          </a:p>
          <a:p>
            <a:pPr marL="631825" lvl="1" indent="-231775"/>
            <a:r>
              <a:rPr lang="en-US" altLang="id-ID" dirty="0"/>
              <a:t>Audiometer</a:t>
            </a:r>
          </a:p>
          <a:p>
            <a:pPr marL="631825" lvl="1" indent="-231775"/>
            <a:r>
              <a:rPr lang="en-US" altLang="id-ID" dirty="0" err="1"/>
              <a:t>Kamera</a:t>
            </a:r>
            <a:r>
              <a:rPr lang="en-US" altLang="id-ID" dirty="0"/>
              <a:t> </a:t>
            </a:r>
            <a:r>
              <a:rPr lang="en-US" altLang="id-ID" dirty="0" err="1"/>
              <a:t>mata</a:t>
            </a:r>
            <a:endParaRPr lang="id-ID" altLang="id-ID" dirty="0"/>
          </a:p>
        </p:txBody>
      </p:sp>
      <p:pic>
        <p:nvPicPr>
          <p:cNvPr id="6148" name="Picture 2" descr="C:\Users\Acer\Contacts\Desktop\IMG_20140728_0002.jpg">
            <a:extLst>
              <a:ext uri="{FF2B5EF4-FFF2-40B4-BE49-F238E27FC236}">
                <a16:creationId xmlns:a16="http://schemas.microsoft.com/office/drawing/2014/main" id="{3C2BDBE5-53F5-43F0-8BBC-06A5AE842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286" y="1235075"/>
            <a:ext cx="5180826" cy="502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474EC-9BBC-4C44-9BB8-BABE792EE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A196A8-5BA2-49C3-897C-916AF7736F30}" type="slidenum">
              <a:rPr lang="en-US" altLang="id-ID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US" altLang="id-ID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CC172B9-AA1B-45A2-B255-FEF214253B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250C689-D75F-4BFD-9D90-2019F2B3BB94}" type="datetime1">
              <a:rPr lang="en-US"/>
              <a:pPr>
                <a:defRPr/>
              </a:pPr>
              <a:t>10/8/2023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A24DEA-A134-4BD9-9691-AB03CCE05E1C}"/>
              </a:ext>
            </a:extLst>
          </p:cNvPr>
          <p:cNvSpPr txBox="1"/>
          <p:nvPr/>
        </p:nvSpPr>
        <p:spPr>
          <a:xfrm>
            <a:off x="2836718" y="2787134"/>
            <a:ext cx="61167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4800" b="1" dirty="0"/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3523398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</TotalTime>
  <Words>115</Words>
  <Application>Microsoft Office PowerPoint</Application>
  <PresentationFormat>Widescreen</PresentationFormat>
  <Paragraphs>44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Organic</vt:lpstr>
      <vt:lpstr> BAB 3 : Melaksanakan Riset Pemasaran &amp; Meramalkan Permintaan</vt:lpstr>
      <vt:lpstr>PowerPoint Presentation</vt:lpstr>
      <vt:lpstr>Proses Riset Pemasaran</vt:lpstr>
      <vt:lpstr>Pendekatan Riset</vt:lpstr>
      <vt:lpstr>Instrument Riset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Melaksanakan Riset Pemasaran &amp; Meramalkan Permintaan</dc:title>
  <dc:creator>My ASUS</dc:creator>
  <cp:lastModifiedBy>Acer</cp:lastModifiedBy>
  <cp:revision>2</cp:revision>
  <dcterms:created xsi:type="dcterms:W3CDTF">2023-10-05T05:04:32Z</dcterms:created>
  <dcterms:modified xsi:type="dcterms:W3CDTF">2023-10-08T09:53:13Z</dcterms:modified>
</cp:coreProperties>
</file>