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91" r:id="rId4"/>
    <p:sldId id="258" r:id="rId5"/>
    <p:sldId id="292" r:id="rId6"/>
    <p:sldId id="259" r:id="rId7"/>
    <p:sldId id="261" r:id="rId8"/>
    <p:sldId id="285" r:id="rId9"/>
    <p:sldId id="286" r:id="rId10"/>
    <p:sldId id="287" r:id="rId11"/>
    <p:sldId id="293" r:id="rId12"/>
    <p:sldId id="288" r:id="rId13"/>
    <p:sldId id="294" r:id="rId14"/>
    <p:sldId id="290" r:id="rId15"/>
    <p:sldId id="301" r:id="rId16"/>
    <p:sldId id="295" r:id="rId17"/>
    <p:sldId id="302" r:id="rId18"/>
    <p:sldId id="303" r:id="rId19"/>
    <p:sldId id="296" r:id="rId20"/>
    <p:sldId id="304" r:id="rId21"/>
    <p:sldId id="305" r:id="rId22"/>
    <p:sldId id="297" r:id="rId23"/>
    <p:sldId id="289" r:id="rId24"/>
    <p:sldId id="298" r:id="rId25"/>
    <p:sldId id="265" r:id="rId26"/>
    <p:sldId id="270" r:id="rId27"/>
    <p:sldId id="307" r:id="rId28"/>
    <p:sldId id="308" r:id="rId29"/>
    <p:sldId id="299" r:id="rId30"/>
    <p:sldId id="309" r:id="rId31"/>
    <p:sldId id="300" r:id="rId32"/>
    <p:sldId id="310" r:id="rId33"/>
    <p:sldId id="306" r:id="rId34"/>
  </p:sldIdLst>
  <p:sldSz cx="18288000" cy="10287000"/>
  <p:notesSz cx="6858000" cy="9144000"/>
  <p:embeddedFontLst>
    <p:embeddedFont>
      <p:font typeface="Alata" panose="020B0604020202020204" charset="0"/>
      <p:regular r:id="rId36"/>
    </p:embeddedFont>
    <p:embeddedFont>
      <p:font typeface="Calibri" panose="020F0502020204030204" pitchFamily="34" charset="0"/>
      <p:regular r:id="rId37"/>
      <p:bold r:id="rId38"/>
      <p:italic r:id="rId39"/>
      <p:boldItalic r:id="rId40"/>
    </p:embeddedFont>
    <p:embeddedFont>
      <p:font typeface="Montserrat" panose="00000500000000000000" pitchFamily="50"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Roboto Condensed"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jvPKhHlDxqnGV6CtW/s4jp21Vt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snapToGrid="0">
      <p:cViewPr varScale="1">
        <p:scale>
          <a:sx n="43" d="100"/>
          <a:sy n="43" d="100"/>
        </p:scale>
        <p:origin x="85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7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18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46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61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6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25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723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68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43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582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01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8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49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48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985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089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518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09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12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049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703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126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7798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97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08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77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1792288" y="612775"/>
            <a:ext cx="5486400" cy="4114800"/>
          </a:xfrm>
          <a:prstGeom prst="rect">
            <a:avLst/>
          </a:prstGeom>
          <a:noFill/>
          <a:ln>
            <a:noFill/>
          </a:ln>
        </p:spPr>
      </p:sp>
      <p:sp>
        <p:nvSpPr>
          <p:cNvPr id="64" name="Google Shape;6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7.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704009" y="-5195078"/>
            <a:ext cx="26896310" cy="26896310"/>
          </a:xfrm>
          <a:prstGeom prst="rect">
            <a:avLst/>
          </a:prstGeom>
          <a:noFill/>
          <a:ln>
            <a:noFill/>
          </a:ln>
        </p:spPr>
      </p:pic>
      <p:pic>
        <p:nvPicPr>
          <p:cNvPr id="85" name="Google Shape;85;p1"/>
          <p:cNvPicPr preferRelativeResize="0"/>
          <p:nvPr/>
        </p:nvPicPr>
        <p:blipFill rotWithShape="1">
          <a:blip r:embed="rId4">
            <a:alphaModFix/>
          </a:blip>
          <a:srcRect/>
          <a:stretch/>
        </p:blipFill>
        <p:spPr>
          <a:xfrm rot="10800000" flipH="1">
            <a:off x="7678484" y="2028617"/>
            <a:ext cx="3996701" cy="934229"/>
          </a:xfrm>
          <a:prstGeom prst="rect">
            <a:avLst/>
          </a:prstGeom>
          <a:noFill/>
          <a:ln>
            <a:noFill/>
          </a:ln>
        </p:spPr>
      </p:pic>
      <p:pic>
        <p:nvPicPr>
          <p:cNvPr id="86" name="Google Shape;86;p1"/>
          <p:cNvPicPr preferRelativeResize="0"/>
          <p:nvPr/>
        </p:nvPicPr>
        <p:blipFill rotWithShape="1">
          <a:blip r:embed="rId5">
            <a:alphaModFix/>
          </a:blip>
          <a:srcRect/>
          <a:stretch/>
        </p:blipFill>
        <p:spPr>
          <a:xfrm rot="1893950" flipH="1">
            <a:off x="7307427" y="975876"/>
            <a:ext cx="1065962" cy="1031319"/>
          </a:xfrm>
          <a:prstGeom prst="rect">
            <a:avLst/>
          </a:prstGeom>
          <a:noFill/>
          <a:ln>
            <a:noFill/>
          </a:ln>
        </p:spPr>
      </p:pic>
      <p:pic>
        <p:nvPicPr>
          <p:cNvPr id="87" name="Google Shape;87;p1"/>
          <p:cNvPicPr preferRelativeResize="0"/>
          <p:nvPr/>
        </p:nvPicPr>
        <p:blipFill rotWithShape="1">
          <a:blip r:embed="rId6">
            <a:alphaModFix/>
          </a:blip>
          <a:srcRect/>
          <a:stretch/>
        </p:blipFill>
        <p:spPr>
          <a:xfrm>
            <a:off x="9144000" y="3484482"/>
            <a:ext cx="8809954" cy="6266080"/>
          </a:xfrm>
          <a:prstGeom prst="rect">
            <a:avLst/>
          </a:prstGeom>
          <a:noFill/>
          <a:ln>
            <a:noFill/>
          </a:ln>
        </p:spPr>
      </p:pic>
      <p:sp>
        <p:nvSpPr>
          <p:cNvPr id="92" name="Google Shape;92;p1"/>
          <p:cNvSpPr txBox="1"/>
          <p:nvPr/>
        </p:nvSpPr>
        <p:spPr>
          <a:xfrm>
            <a:off x="651557" y="3754798"/>
            <a:ext cx="5630664" cy="2972737"/>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6899" b="1" i="0" u="none" strike="noStrike" cap="none">
                <a:solidFill>
                  <a:srgbClr val="FFFFFF"/>
                </a:solidFill>
                <a:latin typeface="Roboto"/>
                <a:ea typeface="Roboto"/>
                <a:cs typeface="Roboto"/>
                <a:sym typeface="Roboto"/>
              </a:rPr>
              <a:t>BAB 7 </a:t>
            </a:r>
            <a:endParaRPr/>
          </a:p>
          <a:p>
            <a:pPr marL="0" marR="0" lvl="0" indent="0" algn="l" rtl="0">
              <a:lnSpc>
                <a:spcPct val="140005"/>
              </a:lnSpc>
              <a:spcBef>
                <a:spcPts val="0"/>
              </a:spcBef>
              <a:spcAft>
                <a:spcPts val="0"/>
              </a:spcAft>
              <a:buNone/>
            </a:pPr>
            <a:r>
              <a:rPr lang="en-US" sz="6899" b="1" i="0" u="none" strike="noStrike" cap="none">
                <a:solidFill>
                  <a:srgbClr val="FFFFFF"/>
                </a:solidFill>
                <a:latin typeface="Roboto"/>
                <a:ea typeface="Roboto"/>
                <a:cs typeface="Roboto"/>
                <a:sym typeface="Roboto"/>
              </a:rPr>
              <a:t> </a:t>
            </a:r>
            <a:endParaRPr/>
          </a:p>
        </p:txBody>
      </p:sp>
      <p:sp>
        <p:nvSpPr>
          <p:cNvPr id="93" name="Google Shape;93;p1"/>
          <p:cNvSpPr txBox="1"/>
          <p:nvPr/>
        </p:nvSpPr>
        <p:spPr>
          <a:xfrm>
            <a:off x="651557" y="5238805"/>
            <a:ext cx="8682943" cy="2110962"/>
          </a:xfrm>
          <a:prstGeom prst="rect">
            <a:avLst/>
          </a:prstGeom>
          <a:noFill/>
          <a:ln>
            <a:noFill/>
          </a:ln>
        </p:spPr>
        <p:txBody>
          <a:bodyPr spcFirstLastPara="1" wrap="square" lIns="0" tIns="0" rIns="0" bIns="0" anchor="t" anchorCtr="0">
            <a:spAutoFit/>
          </a:bodyPr>
          <a:lstStyle/>
          <a:p>
            <a:pPr lvl="0">
              <a:lnSpc>
                <a:spcPct val="140008"/>
              </a:lnSpc>
            </a:pPr>
            <a:r>
              <a:rPr lang="en-US" sz="4899" b="1">
                <a:solidFill>
                  <a:srgbClr val="FFFFFF"/>
                </a:solidFill>
                <a:latin typeface="Roboto"/>
                <a:ea typeface="Roboto"/>
                <a:cs typeface="Roboto"/>
                <a:sym typeface="Roboto"/>
              </a:rPr>
              <a:t>KOMBINASI STRUKTUR ALGORITMA PEMROGRAMAN</a:t>
            </a:r>
            <a:endParaRPr lang="en-US"/>
          </a:p>
        </p:txBody>
      </p:sp>
      <p:grpSp>
        <p:nvGrpSpPr>
          <p:cNvPr id="12" name="Google Shape;88;p1">
            <a:extLst>
              <a:ext uri="{FF2B5EF4-FFF2-40B4-BE49-F238E27FC236}">
                <a16:creationId xmlns:a16="http://schemas.microsoft.com/office/drawing/2014/main" id="{6EEEFF74-650A-48A3-AD6D-F0EBC7812634}"/>
              </a:ext>
            </a:extLst>
          </p:cNvPr>
          <p:cNvGrpSpPr/>
          <p:nvPr/>
        </p:nvGrpSpPr>
        <p:grpSpPr>
          <a:xfrm>
            <a:off x="-2361973" y="491987"/>
            <a:ext cx="6192189" cy="2019404"/>
            <a:chOff x="0" y="0"/>
            <a:chExt cx="8063988" cy="2217420"/>
          </a:xfrm>
        </p:grpSpPr>
        <p:sp>
          <p:nvSpPr>
            <p:cNvPr id="13" name="Google Shape;89;p1">
              <a:extLst>
                <a:ext uri="{FF2B5EF4-FFF2-40B4-BE49-F238E27FC236}">
                  <a16:creationId xmlns:a16="http://schemas.microsoft.com/office/drawing/2014/main" id="{AE290474-3AF9-47F3-931D-6E0A9BED726E}"/>
                </a:ext>
              </a:extLst>
            </p:cNvPr>
            <p:cNvSpPr/>
            <p:nvPr/>
          </p:nvSpPr>
          <p:spPr>
            <a:xfrm>
              <a:off x="689610" y="0"/>
              <a:ext cx="7374378" cy="2216150"/>
            </a:xfrm>
            <a:custGeom>
              <a:avLst/>
              <a:gdLst/>
              <a:ahLst/>
              <a:cxnLst/>
              <a:rect l="l" t="t" r="r" b="b"/>
              <a:pathLst>
                <a:path w="7374378" h="2216150" extrusionOk="0">
                  <a:moveTo>
                    <a:pt x="6656050" y="0"/>
                  </a:moveTo>
                  <a:lnTo>
                    <a:pt x="20320" y="0"/>
                  </a:lnTo>
                  <a:lnTo>
                    <a:pt x="0" y="0"/>
                  </a:lnTo>
                  <a:lnTo>
                    <a:pt x="0" y="2216150"/>
                  </a:lnTo>
                  <a:lnTo>
                    <a:pt x="20320" y="2216150"/>
                  </a:lnTo>
                  <a:lnTo>
                    <a:pt x="6654264" y="2213610"/>
                  </a:lnTo>
                  <a:cubicBezTo>
                    <a:pt x="7055609" y="2213610"/>
                    <a:pt x="7373109" y="1717040"/>
                    <a:pt x="7373109" y="1104900"/>
                  </a:cubicBezTo>
                  <a:cubicBezTo>
                    <a:pt x="7374378" y="496570"/>
                    <a:pt x="7056878" y="0"/>
                    <a:pt x="6656050" y="0"/>
                  </a:cubicBezTo>
                  <a:lnTo>
                    <a:pt x="6656050" y="0"/>
                  </a:lnTo>
                  <a:close/>
                  <a:moveTo>
                    <a:pt x="730250" y="1107440"/>
                  </a:moveTo>
                  <a:lnTo>
                    <a:pt x="730250" y="1102360"/>
                  </a:lnTo>
                  <a:lnTo>
                    <a:pt x="730250" y="11074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p1">
              <a:extLst>
                <a:ext uri="{FF2B5EF4-FFF2-40B4-BE49-F238E27FC236}">
                  <a16:creationId xmlns:a16="http://schemas.microsoft.com/office/drawing/2014/main" id="{D104FC87-CA43-4FE9-86B5-474FEDE9FFA1}"/>
                </a:ext>
              </a:extLst>
            </p:cNvPr>
            <p:cNvSpPr/>
            <p:nvPr/>
          </p:nvSpPr>
          <p:spPr>
            <a:xfrm>
              <a:off x="0" y="0"/>
              <a:ext cx="1421130" cy="2217420"/>
            </a:xfrm>
            <a:custGeom>
              <a:avLst/>
              <a:gdLst/>
              <a:ahLst/>
              <a:cxnLst/>
              <a:rect l="l" t="t" r="r" b="b"/>
              <a:pathLst>
                <a:path w="1421130" h="2217420" extrusionOk="0">
                  <a:moveTo>
                    <a:pt x="1361440" y="665480"/>
                  </a:moveTo>
                  <a:lnTo>
                    <a:pt x="1346200" y="615950"/>
                  </a:lnTo>
                  <a:cubicBezTo>
                    <a:pt x="1341120" y="599440"/>
                    <a:pt x="1336040" y="584200"/>
                    <a:pt x="1329690" y="568960"/>
                  </a:cubicBezTo>
                  <a:lnTo>
                    <a:pt x="1329690" y="567690"/>
                  </a:lnTo>
                  <a:cubicBezTo>
                    <a:pt x="1324610" y="552450"/>
                    <a:pt x="1318260" y="537210"/>
                    <a:pt x="1311910" y="521970"/>
                  </a:cubicBezTo>
                  <a:lnTo>
                    <a:pt x="1311910" y="520700"/>
                  </a:lnTo>
                  <a:cubicBezTo>
                    <a:pt x="1305560" y="505460"/>
                    <a:pt x="1299210" y="491490"/>
                    <a:pt x="1292860" y="476250"/>
                  </a:cubicBezTo>
                  <a:lnTo>
                    <a:pt x="1292860" y="474980"/>
                  </a:lnTo>
                  <a:cubicBezTo>
                    <a:pt x="1286510" y="461010"/>
                    <a:pt x="1280160" y="445770"/>
                    <a:pt x="1272540" y="431800"/>
                  </a:cubicBezTo>
                  <a:lnTo>
                    <a:pt x="1272540" y="430530"/>
                  </a:lnTo>
                  <a:cubicBezTo>
                    <a:pt x="1266190" y="416560"/>
                    <a:pt x="1258570" y="402590"/>
                    <a:pt x="1250950" y="389890"/>
                  </a:cubicBezTo>
                  <a:lnTo>
                    <a:pt x="1250950" y="388620"/>
                  </a:lnTo>
                  <a:cubicBezTo>
                    <a:pt x="1243330" y="374650"/>
                    <a:pt x="1235710" y="361950"/>
                    <a:pt x="1228090" y="349250"/>
                  </a:cubicBezTo>
                  <a:cubicBezTo>
                    <a:pt x="1220470" y="336550"/>
                    <a:pt x="1212850" y="323850"/>
                    <a:pt x="1203960" y="311150"/>
                  </a:cubicBezTo>
                  <a:cubicBezTo>
                    <a:pt x="1078230" y="121920"/>
                    <a:pt x="908050" y="3810"/>
                    <a:pt x="718820" y="0"/>
                  </a:cubicBezTo>
                  <a:lnTo>
                    <a:pt x="709930" y="0"/>
                  </a:lnTo>
                  <a:cubicBezTo>
                    <a:pt x="317500" y="0"/>
                    <a:pt x="0" y="496570"/>
                    <a:pt x="0" y="1108710"/>
                  </a:cubicBezTo>
                  <a:cubicBezTo>
                    <a:pt x="0" y="1720850"/>
                    <a:pt x="317500" y="2217420"/>
                    <a:pt x="709930" y="2217420"/>
                  </a:cubicBezTo>
                  <a:lnTo>
                    <a:pt x="718820" y="2217420"/>
                  </a:lnTo>
                  <a:cubicBezTo>
                    <a:pt x="1107440" y="2209800"/>
                    <a:pt x="1419860" y="1717040"/>
                    <a:pt x="1419860" y="1109980"/>
                  </a:cubicBezTo>
                  <a:cubicBezTo>
                    <a:pt x="1421130" y="951230"/>
                    <a:pt x="1399540" y="801370"/>
                    <a:pt x="1361440" y="66548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6A002FFD-0E60-4067-86C0-647C69C9E070}"/>
              </a:ext>
            </a:extLst>
          </p:cNvPr>
          <p:cNvPicPr>
            <a:picLocks noChangeAspect="1"/>
          </p:cNvPicPr>
          <p:nvPr/>
        </p:nvPicPr>
        <p:blipFill>
          <a:blip r:embed="rId7"/>
          <a:stretch>
            <a:fillRect/>
          </a:stretch>
        </p:blipFill>
        <p:spPr>
          <a:xfrm>
            <a:off x="891200" y="534526"/>
            <a:ext cx="1937989" cy="1937989"/>
          </a:xfrm>
          <a:prstGeom prst="rect">
            <a:avLst/>
          </a:prstGeom>
        </p:spPr>
      </p:pic>
      <p:pic>
        <p:nvPicPr>
          <p:cNvPr id="16" name="Picture 15">
            <a:extLst>
              <a:ext uri="{FF2B5EF4-FFF2-40B4-BE49-F238E27FC236}">
                <a16:creationId xmlns:a16="http://schemas.microsoft.com/office/drawing/2014/main" id="{42D1EB3C-EE9C-4306-B96C-3CAD6BDAF742}"/>
              </a:ext>
            </a:extLst>
          </p:cNvPr>
          <p:cNvPicPr>
            <a:picLocks noChangeAspect="1"/>
          </p:cNvPicPr>
          <p:nvPr/>
        </p:nvPicPr>
        <p:blipFill>
          <a:blip r:embed="rId8"/>
          <a:stretch>
            <a:fillRect/>
          </a:stretch>
        </p:blipFill>
        <p:spPr>
          <a:xfrm>
            <a:off x="13548977" y="522540"/>
            <a:ext cx="4067910" cy="16621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0" y="5107335"/>
            <a:ext cx="5841556" cy="5179665"/>
            <a:chOff x="0" y="-9525"/>
            <a:chExt cx="1538517" cy="1364192"/>
          </a:xfrm>
        </p:grpSpPr>
        <p:sp>
          <p:nvSpPr>
            <p:cNvPr id="163" name="Google Shape;163;p4"/>
            <p:cNvSpPr/>
            <p:nvPr/>
          </p:nvSpPr>
          <p:spPr>
            <a:xfrm>
              <a:off x="0" y="0"/>
              <a:ext cx="1538517" cy="1354667"/>
            </a:xfrm>
            <a:custGeom>
              <a:avLst/>
              <a:gdLst/>
              <a:ahLst/>
              <a:cxnLst/>
              <a:rect l="l" t="t" r="r" b="b"/>
              <a:pathLst>
                <a:path w="1538517" h="1354667" extrusionOk="0">
                  <a:moveTo>
                    <a:pt x="0" y="0"/>
                  </a:moveTo>
                  <a:lnTo>
                    <a:pt x="1538517" y="0"/>
                  </a:lnTo>
                  <a:lnTo>
                    <a:pt x="1538517" y="1354667"/>
                  </a:lnTo>
                  <a:lnTo>
                    <a:pt x="0" y="1354667"/>
                  </a:lnTo>
                  <a:close/>
                </a:path>
              </a:pathLst>
            </a:custGeom>
            <a:solidFill>
              <a:srgbClr val="DCEEF3"/>
            </a:solidFill>
            <a:ln>
              <a:noFill/>
            </a:ln>
          </p:spPr>
        </p:sp>
        <p:sp>
          <p:nvSpPr>
            <p:cNvPr id="164" name="Google Shape;164;p4"/>
            <p:cNvSpPr txBox="1"/>
            <p:nvPr/>
          </p:nvSpPr>
          <p:spPr>
            <a:xfrm>
              <a:off x="0" y="-9525"/>
              <a:ext cx="812800" cy="82232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4"/>
          <p:cNvPicPr preferRelativeResize="0"/>
          <p:nvPr/>
        </p:nvPicPr>
        <p:blipFill rotWithShape="1">
          <a:blip r:embed="rId3">
            <a:alphaModFix/>
          </a:blip>
          <a:srcRect/>
          <a:stretch/>
        </p:blipFill>
        <p:spPr>
          <a:xfrm>
            <a:off x="-12486905" y="-5803411"/>
            <a:ext cx="18288000" cy="10058400"/>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271615" y="4214290"/>
            <a:ext cx="6072710" cy="6072710"/>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9144000" y="381634"/>
            <a:ext cx="9144000" cy="1231106"/>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MENGENALI ALUR PERCABANGAN DALAM PERULANGAN</a:t>
            </a:r>
            <a:r>
              <a:rPr lang="pt-BR" sz="4000" b="1" i="0" u="none" strike="noStrike" cap="none">
                <a:solidFill>
                  <a:srgbClr val="FFFFFF"/>
                </a:solidFill>
                <a:latin typeface="Roboto Condensed"/>
                <a:ea typeface="Roboto Condensed"/>
                <a:cs typeface="Roboto Condensed"/>
                <a:sym typeface="Roboto Condensed"/>
              </a:rPr>
              <a:t>  (5)</a:t>
            </a:r>
            <a:endParaRPr lang="pt-BR" sz="4000"/>
          </a:p>
        </p:txBody>
      </p:sp>
      <p:sp>
        <p:nvSpPr>
          <p:cNvPr id="171" name="Google Shape;171;p4"/>
          <p:cNvSpPr txBox="1"/>
          <p:nvPr/>
        </p:nvSpPr>
        <p:spPr>
          <a:xfrm>
            <a:off x="5841556" y="2704000"/>
            <a:ext cx="11657888" cy="6463308"/>
          </a:xfrm>
          <a:prstGeom prst="rect">
            <a:avLst/>
          </a:prstGeom>
          <a:noFill/>
          <a:ln>
            <a:noFill/>
          </a:ln>
        </p:spPr>
        <p:txBody>
          <a:bodyPr spcFirstLastPara="1" wrap="square" lIns="0" tIns="0" rIns="0" bIns="0" anchor="t" anchorCtr="0">
            <a:spAutoFit/>
          </a:bodyPr>
          <a:lstStyle/>
          <a:p>
            <a:pPr lvl="0" algn="just">
              <a:lnSpc>
                <a:spcPct val="150000"/>
              </a:lnSpc>
            </a:pPr>
            <a:r>
              <a:rPr lang="en-US" sz="4000">
                <a:solidFill>
                  <a:srgbClr val="072E62"/>
                </a:solidFill>
                <a:latin typeface="Roboto Condensed"/>
                <a:ea typeface="Roboto Condensed"/>
                <a:cs typeface="Roboto Condensed"/>
                <a:sym typeface="Roboto Condensed"/>
              </a:rPr>
              <a:t>Pada arsip acak, rekaman diakses secara langsung, tanpa perlu memulai dari awal. Keuntungan jenis arsip ini, pengaksesan data individual lebih cepat daripada arsip beruntun, tetapi arsip acak lebih sulit dibuat dan dipelihara. Dari kedua cara pengorganisasian itu, pengorganisasian rekaman secara beruntun adalah metode yang paling sederhana.</a:t>
            </a:r>
          </a:p>
        </p:txBody>
      </p:sp>
      <p:pic>
        <p:nvPicPr>
          <p:cNvPr id="12" name="Picture 11">
            <a:extLst>
              <a:ext uri="{FF2B5EF4-FFF2-40B4-BE49-F238E27FC236}">
                <a16:creationId xmlns:a16="http://schemas.microsoft.com/office/drawing/2014/main" id="{114FC5A0-9CD9-4CAB-80F2-BC617CD474AB}"/>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13" name="Picture 12">
            <a:extLst>
              <a:ext uri="{FF2B5EF4-FFF2-40B4-BE49-F238E27FC236}">
                <a16:creationId xmlns:a16="http://schemas.microsoft.com/office/drawing/2014/main" id="{06A96B90-F837-4FFA-A900-9A32857C487E}"/>
              </a:ext>
            </a:extLst>
          </p:cNvPr>
          <p:cNvPicPr>
            <a:picLocks noChangeAspect="1"/>
          </p:cNvPicPr>
          <p:nvPr/>
        </p:nvPicPr>
        <p:blipFill>
          <a:blip r:embed="rId6"/>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220694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3665552"/>
            <a:ext cx="6733640" cy="2929648"/>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DEFINISI ARSIP BERUNTUN</a:t>
            </a:r>
          </a:p>
        </p:txBody>
      </p:sp>
      <p:sp>
        <p:nvSpPr>
          <p:cNvPr id="262" name="Google Shape;262;p9"/>
          <p:cNvSpPr txBox="1"/>
          <p:nvPr/>
        </p:nvSpPr>
        <p:spPr>
          <a:xfrm>
            <a:off x="9144000" y="3440667"/>
            <a:ext cx="8411597" cy="636366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Arsip beruntun adalah sekumpulan rekaman bertipe sama yang diakses secara berurutan mulai dari rekaman pertama sampai rekaman yang dituju atau sampai dengan rekaman yang terakhir. Rekaman di dalam arsip beruntun diakses satu per satu, yaitu rekaman demi rekaman, secara searah.</a:t>
            </a:r>
          </a:p>
        </p:txBody>
      </p:sp>
      <p:pic>
        <p:nvPicPr>
          <p:cNvPr id="18" name="Picture 17">
            <a:extLst>
              <a:ext uri="{FF2B5EF4-FFF2-40B4-BE49-F238E27FC236}">
                <a16:creationId xmlns:a16="http://schemas.microsoft.com/office/drawing/2014/main" id="{698D7380-A657-45C3-B63D-26B7F9117033}"/>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63CF2CA8-2261-40E2-B09F-F4E81D51C3A1}"/>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29062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1143930"/>
            <a:ext cx="9804802" cy="615553"/>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DEFINISI ARSIP BERUNTUN</a:t>
            </a:r>
          </a:p>
        </p:txBody>
      </p:sp>
      <p:sp>
        <p:nvSpPr>
          <p:cNvPr id="203" name="Google Shape;203;p6"/>
          <p:cNvSpPr txBox="1"/>
          <p:nvPr/>
        </p:nvSpPr>
        <p:spPr>
          <a:xfrm>
            <a:off x="732402" y="2704000"/>
            <a:ext cx="12489327" cy="5783891"/>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Gambar 1 memperlihatkan gambaran lojik pengaksesan arsip beruntun. Setiap kotak pada gambar tersebut menyatakan sebuah rekaman. Kita dapat menganalogikan arsip beruntun seperti kumpulan lagu di dalam pita kaset. Untuk memainkan lagu pada urutan ke-6, kita harus memutar pita kaset mulai dari awal pita sampai awal lagu yang ke-6 ditemukan.</a:t>
            </a:r>
          </a:p>
        </p:txBody>
      </p:sp>
      <p:pic>
        <p:nvPicPr>
          <p:cNvPr id="16" name="Picture 15" descr="A picture containing text, music, piano, screenshot&#10;&#10;Description automatically generated">
            <a:extLst>
              <a:ext uri="{FF2B5EF4-FFF2-40B4-BE49-F238E27FC236}">
                <a16:creationId xmlns:a16="http://schemas.microsoft.com/office/drawing/2014/main" id="{25DFA155-E611-458C-9CC5-ED18FC1968DD}"/>
              </a:ext>
            </a:extLst>
          </p:cNvPr>
          <p:cNvPicPr>
            <a:picLocks noChangeAspect="1"/>
          </p:cNvPicPr>
          <p:nvPr/>
        </p:nvPicPr>
        <p:blipFill>
          <a:blip r:embed="rId6"/>
          <a:stretch>
            <a:fillRect/>
          </a:stretch>
        </p:blipFill>
        <p:spPr>
          <a:xfrm>
            <a:off x="8902089" y="7574697"/>
            <a:ext cx="8639280" cy="2290668"/>
          </a:xfrm>
          <a:prstGeom prst="rect">
            <a:avLst/>
          </a:prstGeom>
        </p:spPr>
      </p:pic>
      <p:pic>
        <p:nvPicPr>
          <p:cNvPr id="15" name="Picture 14">
            <a:extLst>
              <a:ext uri="{FF2B5EF4-FFF2-40B4-BE49-F238E27FC236}">
                <a16:creationId xmlns:a16="http://schemas.microsoft.com/office/drawing/2014/main" id="{3610F046-3226-4E6A-A772-40763A9059A7}"/>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7" name="Picture 16">
            <a:extLst>
              <a:ext uri="{FF2B5EF4-FFF2-40B4-BE49-F238E27FC236}">
                <a16:creationId xmlns:a16="http://schemas.microsoft.com/office/drawing/2014/main" id="{B6739050-E458-4707-A28B-250422F77A33}"/>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71386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2959889"/>
            <a:ext cx="6733640" cy="4394473"/>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PENDEKLARASIAN ARSIP DI DALAM ALGORITMA</a:t>
            </a:r>
          </a:p>
        </p:txBody>
      </p:sp>
      <p:sp>
        <p:nvSpPr>
          <p:cNvPr id="262" name="Google Shape;262;p9"/>
          <p:cNvSpPr txBox="1"/>
          <p:nvPr/>
        </p:nvSpPr>
        <p:spPr>
          <a:xfrm>
            <a:off x="9144000" y="3440667"/>
            <a:ext cx="8411597"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Sebelum melakukan pemrosesan arsip beruntun, arsip tersebut harus dideklarasikan terlebih dahulu. Cara mendeklarasikan arsip beruntun di dalam bagian DEKLARASI sebagai berikut (sebagai peubah):</a:t>
            </a:r>
          </a:p>
        </p:txBody>
      </p:sp>
      <p:pic>
        <p:nvPicPr>
          <p:cNvPr id="18" name="Picture 17">
            <a:extLst>
              <a:ext uri="{FF2B5EF4-FFF2-40B4-BE49-F238E27FC236}">
                <a16:creationId xmlns:a16="http://schemas.microsoft.com/office/drawing/2014/main" id="{F1DF4D20-890A-4F46-B077-5B2707C166E4}"/>
              </a:ext>
            </a:extLst>
          </p:cNvPr>
          <p:cNvPicPr>
            <a:picLocks noChangeAspect="1"/>
          </p:cNvPicPr>
          <p:nvPr/>
        </p:nvPicPr>
        <p:blipFill>
          <a:blip r:embed="rId11"/>
          <a:stretch>
            <a:fillRect/>
          </a:stretch>
        </p:blipFill>
        <p:spPr>
          <a:xfrm>
            <a:off x="9144000" y="8247041"/>
            <a:ext cx="9251708" cy="1684484"/>
          </a:xfrm>
          <a:prstGeom prst="rect">
            <a:avLst/>
          </a:prstGeom>
        </p:spPr>
      </p:pic>
      <p:pic>
        <p:nvPicPr>
          <p:cNvPr id="19" name="Picture 18">
            <a:extLst>
              <a:ext uri="{FF2B5EF4-FFF2-40B4-BE49-F238E27FC236}">
                <a16:creationId xmlns:a16="http://schemas.microsoft.com/office/drawing/2014/main" id="{42FE89BB-8330-4559-A463-6A5DA04819FE}"/>
              </a:ext>
            </a:extLst>
          </p:cNvPr>
          <p:cNvPicPr>
            <a:picLocks noChangeAspect="1"/>
          </p:cNvPicPr>
          <p:nvPr/>
        </p:nvPicPr>
        <p:blipFill>
          <a:blip r:embed="rId12"/>
          <a:stretch>
            <a:fillRect/>
          </a:stretch>
        </p:blipFill>
        <p:spPr>
          <a:xfrm>
            <a:off x="13414663" y="128556"/>
            <a:ext cx="1440267" cy="1440267"/>
          </a:xfrm>
          <a:prstGeom prst="rect">
            <a:avLst/>
          </a:prstGeom>
        </p:spPr>
      </p:pic>
      <p:pic>
        <p:nvPicPr>
          <p:cNvPr id="20" name="Picture 19">
            <a:extLst>
              <a:ext uri="{FF2B5EF4-FFF2-40B4-BE49-F238E27FC236}">
                <a16:creationId xmlns:a16="http://schemas.microsoft.com/office/drawing/2014/main" id="{490AC84C-749B-408A-9F4D-D7DB9D3B793C}"/>
              </a:ext>
            </a:extLst>
          </p:cNvPr>
          <p:cNvPicPr>
            <a:picLocks noChangeAspect="1"/>
          </p:cNvPicPr>
          <p:nvPr/>
        </p:nvPicPr>
        <p:blipFill>
          <a:blip r:embed="rId13"/>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38354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6278756" y="356355"/>
            <a:ext cx="9804802" cy="2929648"/>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FFFFFF"/>
                </a:solidFill>
                <a:latin typeface="Roboto Condensed"/>
                <a:ea typeface="Roboto Condensed"/>
                <a:cs typeface="Roboto Condensed"/>
                <a:sym typeface="Roboto Condensed"/>
              </a:rPr>
              <a:t>PENDEKLARASIAN ARSIP </a:t>
            </a:r>
          </a:p>
          <a:p>
            <a:pPr lvl="0" algn="ctr">
              <a:lnSpc>
                <a:spcPct val="140005"/>
              </a:lnSpc>
            </a:pPr>
            <a:r>
              <a:rPr lang="it-IT" sz="6799" b="1">
                <a:solidFill>
                  <a:srgbClr val="FFFFFF"/>
                </a:solidFill>
                <a:latin typeface="Roboto Condensed"/>
                <a:ea typeface="Roboto Condensed"/>
                <a:cs typeface="Roboto Condensed"/>
                <a:sym typeface="Roboto Condensed"/>
              </a:rPr>
              <a:t>DI DALAM ALGORITMA</a:t>
            </a:r>
          </a:p>
        </p:txBody>
      </p:sp>
      <p:sp>
        <p:nvSpPr>
          <p:cNvPr id="217" name="Google Shape;217;p7"/>
          <p:cNvSpPr txBox="1"/>
          <p:nvPr/>
        </p:nvSpPr>
        <p:spPr>
          <a:xfrm>
            <a:off x="8847703" y="3205809"/>
            <a:ext cx="8411597" cy="636366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Tipe rekaman dapal berupa tipe dasar (integer, real, char, boolean, string) atau tipe terstruktur (record). Setiap rekaman di dalam arsip beruntun harus bertipe sama, baik dari tipe dasar maupun bertipe terstruktur. Rekaman bertipe terstruktur terdiri atas satu atau lebih field yang bertipe tertentu.</a:t>
            </a:r>
          </a:p>
        </p:txBody>
      </p:sp>
      <p:pic>
        <p:nvPicPr>
          <p:cNvPr id="11" name="Picture 10">
            <a:extLst>
              <a:ext uri="{FF2B5EF4-FFF2-40B4-BE49-F238E27FC236}">
                <a16:creationId xmlns:a16="http://schemas.microsoft.com/office/drawing/2014/main" id="{985A1844-22D8-4DBA-B7E0-987C5368288D}"/>
              </a:ext>
            </a:extLst>
          </p:cNvPr>
          <p:cNvPicPr>
            <a:picLocks noChangeAspect="1"/>
          </p:cNvPicPr>
          <p:nvPr/>
        </p:nvPicPr>
        <p:blipFill>
          <a:blip r:embed="rId9"/>
          <a:stretch>
            <a:fillRect/>
          </a:stretch>
        </p:blipFill>
        <p:spPr>
          <a:xfrm>
            <a:off x="778848" y="744104"/>
            <a:ext cx="1440267" cy="1440267"/>
          </a:xfrm>
          <a:prstGeom prst="rect">
            <a:avLst/>
          </a:prstGeom>
        </p:spPr>
      </p:pic>
      <p:pic>
        <p:nvPicPr>
          <p:cNvPr id="12" name="Picture 11">
            <a:extLst>
              <a:ext uri="{FF2B5EF4-FFF2-40B4-BE49-F238E27FC236}">
                <a16:creationId xmlns:a16="http://schemas.microsoft.com/office/drawing/2014/main" id="{E605BF6C-D046-44DC-B2ED-3E046912B3C3}"/>
              </a:ext>
            </a:extLst>
          </p:cNvPr>
          <p:cNvPicPr>
            <a:picLocks noChangeAspect="1"/>
          </p:cNvPicPr>
          <p:nvPr/>
        </p:nvPicPr>
        <p:blipFill>
          <a:blip r:embed="rId10"/>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274059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752049"/>
            <a:ext cx="9804802" cy="1231106"/>
          </a:xfrm>
          <a:prstGeom prst="rect">
            <a:avLst/>
          </a:prstGeom>
          <a:noFill/>
          <a:ln>
            <a:noFill/>
          </a:ln>
        </p:spPr>
        <p:txBody>
          <a:bodyPr spcFirstLastPara="1" wrap="square" lIns="0" tIns="0" rIns="0" bIns="0" anchor="t" anchorCtr="0">
            <a:spAutoFit/>
          </a:bodyPr>
          <a:lstStyle/>
          <a:p>
            <a:pPr lvl="0" algn="ctr"/>
            <a:r>
              <a:rPr lang="it-IT" sz="4000" b="1">
                <a:solidFill>
                  <a:srgbClr val="FFFFFF"/>
                </a:solidFill>
                <a:latin typeface="Roboto Condensed"/>
                <a:ea typeface="Roboto Condensed"/>
                <a:cs typeface="Roboto Condensed"/>
                <a:sym typeface="Roboto Condensed"/>
              </a:rPr>
              <a:t>PENDEKLARASIAN ARSIP </a:t>
            </a:r>
          </a:p>
          <a:p>
            <a:pPr lvl="0" algn="ctr"/>
            <a:r>
              <a:rPr lang="it-IT" sz="4000" b="1">
                <a:solidFill>
                  <a:srgbClr val="FFFFFF"/>
                </a:solidFill>
                <a:latin typeface="Roboto Condensed"/>
                <a:ea typeface="Roboto Condensed"/>
                <a:cs typeface="Roboto Condensed"/>
                <a:sym typeface="Roboto Condensed"/>
              </a:rPr>
              <a:t>DI DALAM ALGORITMA</a:t>
            </a:r>
          </a:p>
        </p:txBody>
      </p:sp>
      <p:sp>
        <p:nvSpPr>
          <p:cNvPr id="203" name="Google Shape;203;p6"/>
          <p:cNvSpPr txBox="1"/>
          <p:nvPr/>
        </p:nvSpPr>
        <p:spPr>
          <a:xfrm>
            <a:off x="732402" y="2704000"/>
            <a:ext cx="12489327" cy="1927964"/>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Adapun cara mendeklarasikan arsip beruntun sebagai tipe bentukan sebagai berikut:</a:t>
            </a:r>
          </a:p>
        </p:txBody>
      </p:sp>
      <p:pic>
        <p:nvPicPr>
          <p:cNvPr id="2" name="Picture 1">
            <a:extLst>
              <a:ext uri="{FF2B5EF4-FFF2-40B4-BE49-F238E27FC236}">
                <a16:creationId xmlns:a16="http://schemas.microsoft.com/office/drawing/2014/main" id="{55ADA89B-257D-4765-9B0F-B7AB7E01F5D4}"/>
              </a:ext>
            </a:extLst>
          </p:cNvPr>
          <p:cNvPicPr>
            <a:picLocks noChangeAspect="1"/>
          </p:cNvPicPr>
          <p:nvPr/>
        </p:nvPicPr>
        <p:blipFill>
          <a:blip r:embed="rId6"/>
          <a:stretch>
            <a:fillRect/>
          </a:stretch>
        </p:blipFill>
        <p:spPr>
          <a:xfrm>
            <a:off x="1412264" y="4733923"/>
            <a:ext cx="10267524" cy="1927963"/>
          </a:xfrm>
          <a:prstGeom prst="rect">
            <a:avLst/>
          </a:prstGeom>
        </p:spPr>
      </p:pic>
      <p:pic>
        <p:nvPicPr>
          <p:cNvPr id="15" name="Picture 14">
            <a:extLst>
              <a:ext uri="{FF2B5EF4-FFF2-40B4-BE49-F238E27FC236}">
                <a16:creationId xmlns:a16="http://schemas.microsoft.com/office/drawing/2014/main" id="{A785C4EC-0A59-41C6-8589-41526B3442D4}"/>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6" name="Picture 15">
            <a:extLst>
              <a:ext uri="{FF2B5EF4-FFF2-40B4-BE49-F238E27FC236}">
                <a16:creationId xmlns:a16="http://schemas.microsoft.com/office/drawing/2014/main" id="{BB59275E-E662-4EE4-A0C5-B10F803C72F6}"/>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21648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3088919"/>
            <a:ext cx="5985094" cy="5859296"/>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CONTOH IMPLEMENTASI ARSIP BERUNTUN</a:t>
            </a:r>
          </a:p>
        </p:txBody>
      </p:sp>
      <p:sp>
        <p:nvSpPr>
          <p:cNvPr id="262" name="Google Shape;262;p9"/>
          <p:cNvSpPr txBox="1"/>
          <p:nvPr/>
        </p:nvSpPr>
        <p:spPr>
          <a:xfrm>
            <a:off x="9144000" y="3440667"/>
            <a:ext cx="8411597"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Arsip hanya dapat diproses jika sudah terdefinisi isinya. Langkah pertama dalam membuat arsip adalah menyiapkan arsip untuk perencanaan (menggunakan perintah Open dengan Kode = 2). </a:t>
            </a:r>
          </a:p>
        </p:txBody>
      </p:sp>
      <p:pic>
        <p:nvPicPr>
          <p:cNvPr id="18" name="Picture 17">
            <a:extLst>
              <a:ext uri="{FF2B5EF4-FFF2-40B4-BE49-F238E27FC236}">
                <a16:creationId xmlns:a16="http://schemas.microsoft.com/office/drawing/2014/main" id="{1A40FE28-81D0-45AB-8419-ED90ED95AC28}"/>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9E73E8AF-A254-4AD7-8C73-8C97D33366A9}"/>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80112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6409385" y="334583"/>
            <a:ext cx="9804802" cy="2929648"/>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FFFFFF"/>
                </a:solidFill>
                <a:latin typeface="Roboto Condensed"/>
                <a:ea typeface="Roboto Condensed"/>
                <a:cs typeface="Roboto Condensed"/>
                <a:sym typeface="Roboto Condensed"/>
              </a:rPr>
              <a:t>CONTOH IMPLEMENTASI ARSIP BERUNTUN</a:t>
            </a:r>
          </a:p>
        </p:txBody>
      </p:sp>
      <p:sp>
        <p:nvSpPr>
          <p:cNvPr id="217" name="Google Shape;217;p7"/>
          <p:cNvSpPr txBox="1"/>
          <p:nvPr/>
        </p:nvSpPr>
        <p:spPr>
          <a:xfrm>
            <a:off x="8847703" y="3205809"/>
            <a:ext cx="8411597"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Langkah kedua adalah membaca data yang akan direkam (misalnya pembacaan dari piranti masukan), barulah kemudian menuliskan data tersebut ke dalam arsip (perintah FWrite). Jika sebuah arsip sudah selesai diisi, arsip tersebut ditutup dengan perintah Close. </a:t>
            </a:r>
          </a:p>
        </p:txBody>
      </p:sp>
      <p:pic>
        <p:nvPicPr>
          <p:cNvPr id="11" name="Picture 10">
            <a:extLst>
              <a:ext uri="{FF2B5EF4-FFF2-40B4-BE49-F238E27FC236}">
                <a16:creationId xmlns:a16="http://schemas.microsoft.com/office/drawing/2014/main" id="{2238E43D-3B3A-4A68-BB73-F371B622254F}"/>
              </a:ext>
            </a:extLst>
          </p:cNvPr>
          <p:cNvPicPr>
            <a:picLocks noChangeAspect="1"/>
          </p:cNvPicPr>
          <p:nvPr/>
        </p:nvPicPr>
        <p:blipFill>
          <a:blip r:embed="rId9"/>
          <a:stretch>
            <a:fillRect/>
          </a:stretch>
        </p:blipFill>
        <p:spPr>
          <a:xfrm>
            <a:off x="778848" y="744104"/>
            <a:ext cx="1440267" cy="1440267"/>
          </a:xfrm>
          <a:prstGeom prst="rect">
            <a:avLst/>
          </a:prstGeom>
        </p:spPr>
      </p:pic>
      <p:pic>
        <p:nvPicPr>
          <p:cNvPr id="12" name="Picture 11">
            <a:extLst>
              <a:ext uri="{FF2B5EF4-FFF2-40B4-BE49-F238E27FC236}">
                <a16:creationId xmlns:a16="http://schemas.microsoft.com/office/drawing/2014/main" id="{92EAD7CD-34D0-41FA-944D-6BE11105A78A}"/>
              </a:ext>
            </a:extLst>
          </p:cNvPr>
          <p:cNvPicPr>
            <a:picLocks noChangeAspect="1"/>
          </p:cNvPicPr>
          <p:nvPr/>
        </p:nvPicPr>
        <p:blipFill>
          <a:blip r:embed="rId10"/>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182919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544178" y="752049"/>
            <a:ext cx="8599822" cy="1231106"/>
          </a:xfrm>
          <a:prstGeom prst="rect">
            <a:avLst/>
          </a:prstGeom>
          <a:noFill/>
          <a:ln>
            <a:noFill/>
          </a:ln>
        </p:spPr>
        <p:txBody>
          <a:bodyPr spcFirstLastPara="1" wrap="square" lIns="0" tIns="0" rIns="0" bIns="0" anchor="t" anchorCtr="0">
            <a:spAutoFit/>
          </a:bodyPr>
          <a:lstStyle/>
          <a:p>
            <a:pPr lvl="0" algn="ctr"/>
            <a:r>
              <a:rPr lang="it-IT" sz="4000" b="1">
                <a:solidFill>
                  <a:srgbClr val="FFFFFF"/>
                </a:solidFill>
                <a:latin typeface="Roboto Condensed"/>
                <a:ea typeface="Roboto Condensed"/>
                <a:cs typeface="Roboto Condensed"/>
                <a:sym typeface="Roboto Condensed"/>
              </a:rPr>
              <a:t>CONTOH IMPLEMENTASI ARSIP BERUNTUN (2)</a:t>
            </a:r>
          </a:p>
        </p:txBody>
      </p:sp>
      <p:sp>
        <p:nvSpPr>
          <p:cNvPr id="203" name="Google Shape;203;p6"/>
          <p:cNvSpPr txBox="1"/>
          <p:nvPr/>
        </p:nvSpPr>
        <p:spPr>
          <a:xfrm>
            <a:off x="732402" y="2704000"/>
            <a:ext cx="12489327" cy="2891946"/>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Contoh 1. Mengisi arsip bilangan bulat dengan nilai 1 sampai n, Nilai n dibaca dari piranti masukan. Tanda akhir arsip didefinisikan 9999. </a:t>
            </a:r>
          </a:p>
        </p:txBody>
      </p:sp>
      <p:pic>
        <p:nvPicPr>
          <p:cNvPr id="4" name="Picture 3">
            <a:extLst>
              <a:ext uri="{FF2B5EF4-FFF2-40B4-BE49-F238E27FC236}">
                <a16:creationId xmlns:a16="http://schemas.microsoft.com/office/drawing/2014/main" id="{7AFEDB9E-BD37-4BA7-9C1D-0F872B461E3C}"/>
              </a:ext>
            </a:extLst>
          </p:cNvPr>
          <p:cNvPicPr>
            <a:picLocks noChangeAspect="1"/>
          </p:cNvPicPr>
          <p:nvPr/>
        </p:nvPicPr>
        <p:blipFill>
          <a:blip r:embed="rId6"/>
          <a:stretch>
            <a:fillRect/>
          </a:stretch>
        </p:blipFill>
        <p:spPr>
          <a:xfrm>
            <a:off x="2144686" y="4389479"/>
            <a:ext cx="9664758" cy="5897521"/>
          </a:xfrm>
          <a:prstGeom prst="rect">
            <a:avLst/>
          </a:prstGeom>
        </p:spPr>
      </p:pic>
      <p:pic>
        <p:nvPicPr>
          <p:cNvPr id="15" name="Picture 14">
            <a:extLst>
              <a:ext uri="{FF2B5EF4-FFF2-40B4-BE49-F238E27FC236}">
                <a16:creationId xmlns:a16="http://schemas.microsoft.com/office/drawing/2014/main" id="{0780EFA2-01D5-484D-84EE-E794CFA26A89}"/>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6" name="Picture 15">
            <a:extLst>
              <a:ext uri="{FF2B5EF4-FFF2-40B4-BE49-F238E27FC236}">
                <a16:creationId xmlns:a16="http://schemas.microsoft.com/office/drawing/2014/main" id="{10952D52-7B65-4C28-9646-F59385ACAE4A}"/>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10252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3088919"/>
            <a:ext cx="5985094" cy="4394473"/>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PEMBACAAN ARSIP BERUNTUN</a:t>
            </a:r>
          </a:p>
        </p:txBody>
      </p:sp>
      <p:sp>
        <p:nvSpPr>
          <p:cNvPr id="262" name="Google Shape;262;p9"/>
          <p:cNvSpPr txBox="1"/>
          <p:nvPr/>
        </p:nvSpPr>
        <p:spPr>
          <a:xfrm>
            <a:off x="9144000" y="3440667"/>
            <a:ext cx="8411597" cy="727276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Proses pembacaan arsip beruntun rnerupakan kebalikan dari proses pembuatan arsip. Langkah pertama dalam membaca arsip adalah menyiapkan arsip untuk pembacaan (menggunakan perintah Open dengan Kode = 1). Setiap kali akan membaca suatu rekaman di dalam arsip, kita harus memastikan bahwa tanda akhir arsip belum dicapai.</a:t>
            </a:r>
          </a:p>
        </p:txBody>
      </p:sp>
      <p:pic>
        <p:nvPicPr>
          <p:cNvPr id="18" name="Picture 17">
            <a:extLst>
              <a:ext uri="{FF2B5EF4-FFF2-40B4-BE49-F238E27FC236}">
                <a16:creationId xmlns:a16="http://schemas.microsoft.com/office/drawing/2014/main" id="{F53F14D7-FA26-4D66-80AB-24D1028F9516}"/>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2566E5CB-9E80-4E1E-A3C7-37726E4E68BC}"/>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06990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6107019" y="0"/>
            <a:ext cx="26896310" cy="26896310"/>
          </a:xfrm>
          <a:prstGeom prst="rect">
            <a:avLst/>
          </a:prstGeom>
          <a:noFill/>
          <a:ln>
            <a:noFill/>
          </a:ln>
        </p:spPr>
      </p:pic>
      <p:pic>
        <p:nvPicPr>
          <p:cNvPr id="99" name="Google Shape;99;p2"/>
          <p:cNvPicPr preferRelativeResize="0"/>
          <p:nvPr/>
        </p:nvPicPr>
        <p:blipFill rotWithShape="1">
          <a:blip r:embed="rId3">
            <a:alphaModFix/>
          </a:blip>
          <a:srcRect/>
          <a:stretch/>
        </p:blipFill>
        <p:spPr>
          <a:xfrm>
            <a:off x="-16652591" y="-9277176"/>
            <a:ext cx="26896310" cy="26896310"/>
          </a:xfrm>
          <a:prstGeom prst="rect">
            <a:avLst/>
          </a:prstGeom>
          <a:noFill/>
          <a:ln>
            <a:noFill/>
          </a:ln>
        </p:spPr>
      </p:pic>
      <p:pic>
        <p:nvPicPr>
          <p:cNvPr id="100" name="Google Shape;100;p2"/>
          <p:cNvPicPr preferRelativeResize="0"/>
          <p:nvPr/>
        </p:nvPicPr>
        <p:blipFill rotWithShape="1">
          <a:blip r:embed="rId4">
            <a:alphaModFix/>
          </a:blip>
          <a:srcRect/>
          <a:stretch/>
        </p:blipFill>
        <p:spPr>
          <a:xfrm rot="7980573" flipH="1">
            <a:off x="-4663380" y="312021"/>
            <a:ext cx="15346502" cy="5573730"/>
          </a:xfrm>
          <a:prstGeom prst="rect">
            <a:avLst/>
          </a:prstGeom>
          <a:noFill/>
          <a:ln>
            <a:noFill/>
          </a:ln>
        </p:spPr>
      </p:pic>
      <p:grpSp>
        <p:nvGrpSpPr>
          <p:cNvPr id="104" name="Google Shape;104;p2"/>
          <p:cNvGrpSpPr/>
          <p:nvPr/>
        </p:nvGrpSpPr>
        <p:grpSpPr>
          <a:xfrm>
            <a:off x="2975212" y="2638031"/>
            <a:ext cx="6168788" cy="2490399"/>
            <a:chOff x="0" y="-38100"/>
            <a:chExt cx="2521016" cy="850900"/>
          </a:xfrm>
        </p:grpSpPr>
        <p:sp>
          <p:nvSpPr>
            <p:cNvPr id="105" name="Google Shape;105;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2"/>
          <p:cNvGrpSpPr/>
          <p:nvPr/>
        </p:nvGrpSpPr>
        <p:grpSpPr>
          <a:xfrm>
            <a:off x="2977528" y="4094348"/>
            <a:ext cx="6166472" cy="2933337"/>
            <a:chOff x="0" y="-38100"/>
            <a:chExt cx="2521016" cy="850900"/>
          </a:xfrm>
        </p:grpSpPr>
        <p:sp>
          <p:nvSpPr>
            <p:cNvPr id="111" name="Google Shape;111;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2"/>
          <p:cNvGrpSpPr/>
          <p:nvPr/>
        </p:nvGrpSpPr>
        <p:grpSpPr>
          <a:xfrm>
            <a:off x="2972897" y="5721706"/>
            <a:ext cx="6173421" cy="2345055"/>
            <a:chOff x="0" y="-38100"/>
            <a:chExt cx="2521016" cy="850900"/>
          </a:xfrm>
        </p:grpSpPr>
        <p:sp>
          <p:nvSpPr>
            <p:cNvPr id="117" name="Google Shape;117;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3" name="Google Shape;123;p2"/>
          <p:cNvSpPr txBox="1"/>
          <p:nvPr/>
        </p:nvSpPr>
        <p:spPr>
          <a:xfrm>
            <a:off x="9019039" y="29304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01</a:t>
            </a:r>
            <a:endParaRPr>
              <a:solidFill>
                <a:schemeClr val="bg1"/>
              </a:solidFill>
            </a:endParaRPr>
          </a:p>
        </p:txBody>
      </p:sp>
      <p:sp>
        <p:nvSpPr>
          <p:cNvPr id="125" name="Google Shape;125;p2"/>
          <p:cNvSpPr txBox="1"/>
          <p:nvPr/>
        </p:nvSpPr>
        <p:spPr>
          <a:xfrm>
            <a:off x="9058109" y="4522709"/>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02</a:t>
            </a:r>
            <a:endParaRPr>
              <a:solidFill>
                <a:schemeClr val="bg1"/>
              </a:solidFill>
            </a:endParaRPr>
          </a:p>
        </p:txBody>
      </p:sp>
      <p:sp>
        <p:nvSpPr>
          <p:cNvPr id="127" name="Google Shape;127;p2"/>
          <p:cNvSpPr txBox="1"/>
          <p:nvPr/>
        </p:nvSpPr>
        <p:spPr>
          <a:xfrm>
            <a:off x="9019039" y="595974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03</a:t>
            </a:r>
            <a:endParaRPr>
              <a:solidFill>
                <a:schemeClr val="bg1"/>
              </a:solidFill>
            </a:endParaRPr>
          </a:p>
        </p:txBody>
      </p:sp>
      <p:grpSp>
        <p:nvGrpSpPr>
          <p:cNvPr id="129" name="Google Shape;129;p2"/>
          <p:cNvGrpSpPr/>
          <p:nvPr/>
        </p:nvGrpSpPr>
        <p:grpSpPr>
          <a:xfrm>
            <a:off x="2975212" y="7158590"/>
            <a:ext cx="6166472" cy="2224633"/>
            <a:chOff x="0" y="-38100"/>
            <a:chExt cx="2521016" cy="850900"/>
          </a:xfrm>
        </p:grpSpPr>
        <p:sp>
          <p:nvSpPr>
            <p:cNvPr id="130" name="Google Shape;130;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2"/>
          <p:cNvSpPr txBox="1"/>
          <p:nvPr/>
        </p:nvSpPr>
        <p:spPr>
          <a:xfrm>
            <a:off x="9058109" y="73842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04</a:t>
            </a:r>
            <a:endParaRPr>
              <a:solidFill>
                <a:schemeClr val="bg1"/>
              </a:solidFill>
            </a:endParaRPr>
          </a:p>
        </p:txBody>
      </p:sp>
      <p:grpSp>
        <p:nvGrpSpPr>
          <p:cNvPr id="133" name="Google Shape;133;p2"/>
          <p:cNvGrpSpPr/>
          <p:nvPr/>
        </p:nvGrpSpPr>
        <p:grpSpPr>
          <a:xfrm>
            <a:off x="9362771" y="202308"/>
            <a:ext cx="10439484" cy="2060143"/>
            <a:chOff x="0" y="-38100"/>
            <a:chExt cx="4311814" cy="850900"/>
          </a:xfrm>
        </p:grpSpPr>
        <p:sp>
          <p:nvSpPr>
            <p:cNvPr id="134" name="Google Shape;134;p2"/>
            <p:cNvSpPr/>
            <p:nvPr/>
          </p:nvSpPr>
          <p:spPr>
            <a:xfrm>
              <a:off x="0" y="0"/>
              <a:ext cx="4311814" cy="635971"/>
            </a:xfrm>
            <a:custGeom>
              <a:avLst/>
              <a:gdLst/>
              <a:ahLst/>
              <a:cxnLst/>
              <a:rect l="l" t="t" r="r" b="b"/>
              <a:pathLst>
                <a:path w="4311814" h="635971" extrusionOk="0">
                  <a:moveTo>
                    <a:pt x="74160" y="0"/>
                  </a:moveTo>
                  <a:lnTo>
                    <a:pt x="4237654" y="0"/>
                  </a:lnTo>
                  <a:cubicBezTo>
                    <a:pt x="4278611" y="0"/>
                    <a:pt x="4311814" y="33203"/>
                    <a:pt x="4311814" y="74160"/>
                  </a:cubicBezTo>
                  <a:lnTo>
                    <a:pt x="4311814" y="561811"/>
                  </a:lnTo>
                  <a:cubicBezTo>
                    <a:pt x="4311814" y="602768"/>
                    <a:pt x="4278611" y="635971"/>
                    <a:pt x="4237654" y="635971"/>
                  </a:cubicBezTo>
                  <a:lnTo>
                    <a:pt x="74160" y="635971"/>
                  </a:lnTo>
                  <a:cubicBezTo>
                    <a:pt x="33203" y="635971"/>
                    <a:pt x="0" y="602768"/>
                    <a:pt x="0" y="561811"/>
                  </a:cubicBezTo>
                  <a:lnTo>
                    <a:pt x="0" y="74160"/>
                  </a:lnTo>
                  <a:cubicBezTo>
                    <a:pt x="0" y="33203"/>
                    <a:pt x="33203" y="0"/>
                    <a:pt x="74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6" name="Google Shape;136;p2"/>
          <p:cNvSpPr txBox="1"/>
          <p:nvPr/>
        </p:nvSpPr>
        <p:spPr>
          <a:xfrm>
            <a:off x="9826593" y="458913"/>
            <a:ext cx="7746727" cy="113728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1" i="0" u="none" strike="noStrike" cap="none">
                <a:solidFill>
                  <a:srgbClr val="072E62"/>
                </a:solidFill>
                <a:latin typeface="Roboto Condensed"/>
                <a:ea typeface="Roboto Condensed"/>
                <a:cs typeface="Roboto Condensed"/>
                <a:sym typeface="Roboto Condensed"/>
              </a:rPr>
              <a:t>TABLE OF CONTENT</a:t>
            </a:r>
            <a:endParaRPr/>
          </a:p>
        </p:txBody>
      </p:sp>
      <p:sp>
        <p:nvSpPr>
          <p:cNvPr id="137" name="Google Shape;137;p2"/>
          <p:cNvSpPr txBox="1"/>
          <p:nvPr/>
        </p:nvSpPr>
        <p:spPr>
          <a:xfrm>
            <a:off x="3513336" y="2977337"/>
            <a:ext cx="4920412" cy="689420"/>
          </a:xfrm>
          <a:prstGeom prst="rect">
            <a:avLst/>
          </a:prstGeom>
          <a:noFill/>
          <a:ln>
            <a:noFill/>
          </a:ln>
        </p:spPr>
        <p:txBody>
          <a:bodyPr spcFirstLastPara="1" wrap="square" lIns="0" tIns="0" rIns="0" bIns="0" anchor="t" anchorCtr="0">
            <a:spAutoFit/>
          </a:bodyPr>
          <a:lstStyle/>
          <a:p>
            <a:pPr lvl="0">
              <a:lnSpc>
                <a:spcPct val="140000"/>
              </a:lnSpc>
            </a:pPr>
            <a:r>
              <a:rPr lang="en-US" sz="3200">
                <a:solidFill>
                  <a:srgbClr val="072E62"/>
                </a:solidFill>
                <a:latin typeface="Roboto Condensed"/>
                <a:ea typeface="Roboto Condensed"/>
                <a:cs typeface="Roboto Condensed"/>
                <a:sym typeface="Roboto Condensed"/>
              </a:rPr>
              <a:t>Pendahuluan</a:t>
            </a:r>
            <a:endParaRPr/>
          </a:p>
        </p:txBody>
      </p:sp>
      <p:sp>
        <p:nvSpPr>
          <p:cNvPr id="138" name="Google Shape;138;p2"/>
          <p:cNvSpPr txBox="1"/>
          <p:nvPr/>
        </p:nvSpPr>
        <p:spPr>
          <a:xfrm>
            <a:off x="3513336" y="4447538"/>
            <a:ext cx="5440900" cy="984885"/>
          </a:xfrm>
          <a:prstGeom prst="rect">
            <a:avLst/>
          </a:prstGeom>
          <a:noFill/>
          <a:ln>
            <a:noFill/>
          </a:ln>
        </p:spPr>
        <p:txBody>
          <a:bodyPr spcFirstLastPara="1" wrap="square" lIns="0" tIns="0" rIns="0" bIns="0" anchor="t" anchorCtr="0">
            <a:spAutoFit/>
          </a:bodyPr>
          <a:lstStyle/>
          <a:p>
            <a:pPr lvl="0"/>
            <a:r>
              <a:rPr lang="pt-BR" sz="3200">
                <a:solidFill>
                  <a:srgbClr val="072E62"/>
                </a:solidFill>
                <a:latin typeface="Roboto Condensed"/>
                <a:ea typeface="Roboto Condensed"/>
                <a:cs typeface="Roboto Condensed"/>
                <a:sym typeface="Roboto Condensed"/>
              </a:rPr>
              <a:t>Mengenali Alur Percabangan dalam Perulangan</a:t>
            </a:r>
            <a:r>
              <a:rPr lang="en-US" sz="3200" b="0" i="0" u="none" strike="noStrike" cap="none">
                <a:solidFill>
                  <a:srgbClr val="072E62"/>
                </a:solidFill>
                <a:latin typeface="Roboto Condensed"/>
                <a:ea typeface="Roboto Condensed"/>
                <a:cs typeface="Roboto Condensed"/>
                <a:sym typeface="Roboto Condensed"/>
              </a:rPr>
              <a:t> </a:t>
            </a:r>
            <a:endParaRPr/>
          </a:p>
        </p:txBody>
      </p:sp>
      <p:sp>
        <p:nvSpPr>
          <p:cNvPr id="139" name="Google Shape;139;p2"/>
          <p:cNvSpPr txBox="1"/>
          <p:nvPr/>
        </p:nvSpPr>
        <p:spPr>
          <a:xfrm>
            <a:off x="3513335" y="6024831"/>
            <a:ext cx="5444780" cy="689420"/>
          </a:xfrm>
          <a:prstGeom prst="rect">
            <a:avLst/>
          </a:prstGeom>
          <a:noFill/>
          <a:ln>
            <a:noFill/>
          </a:ln>
        </p:spPr>
        <p:txBody>
          <a:bodyPr spcFirstLastPara="1" wrap="square" lIns="0" tIns="0" rIns="0" bIns="0" anchor="t" anchorCtr="0">
            <a:spAutoFit/>
          </a:bodyPr>
          <a:lstStyle/>
          <a:p>
            <a:pPr lvl="0">
              <a:lnSpc>
                <a:spcPct val="140000"/>
              </a:lnSpc>
            </a:pPr>
            <a:r>
              <a:rPr lang="en-US" sz="3200">
                <a:solidFill>
                  <a:srgbClr val="072E62"/>
                </a:solidFill>
                <a:latin typeface="Roboto Condensed"/>
                <a:ea typeface="Roboto Condensed"/>
                <a:cs typeface="Roboto Condensed"/>
                <a:sym typeface="Roboto Condensed"/>
              </a:rPr>
              <a:t>Definisi Arsip Beruntun</a:t>
            </a:r>
            <a:endParaRPr/>
          </a:p>
        </p:txBody>
      </p:sp>
      <p:sp>
        <p:nvSpPr>
          <p:cNvPr id="140" name="Google Shape;140;p2"/>
          <p:cNvSpPr txBox="1"/>
          <p:nvPr/>
        </p:nvSpPr>
        <p:spPr>
          <a:xfrm>
            <a:off x="3513335" y="7305390"/>
            <a:ext cx="5630664" cy="984885"/>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Pendeklarasian Arsip di dalam Algoritma</a:t>
            </a:r>
            <a:endParaRPr/>
          </a:p>
        </p:txBody>
      </p:sp>
      <p:grpSp>
        <p:nvGrpSpPr>
          <p:cNvPr id="94" name="Google Shape;104;p2">
            <a:extLst>
              <a:ext uri="{FF2B5EF4-FFF2-40B4-BE49-F238E27FC236}">
                <a16:creationId xmlns:a16="http://schemas.microsoft.com/office/drawing/2014/main" id="{0FD08676-311F-4160-9E61-CE6DD2909944}"/>
              </a:ext>
            </a:extLst>
          </p:cNvPr>
          <p:cNvGrpSpPr/>
          <p:nvPr/>
        </p:nvGrpSpPr>
        <p:grpSpPr>
          <a:xfrm>
            <a:off x="10284134" y="2638031"/>
            <a:ext cx="6168788" cy="2490399"/>
            <a:chOff x="0" y="-38100"/>
            <a:chExt cx="2521016" cy="850900"/>
          </a:xfrm>
        </p:grpSpPr>
        <p:sp>
          <p:nvSpPr>
            <p:cNvPr id="95" name="Google Shape;105;p2">
              <a:extLst>
                <a:ext uri="{FF2B5EF4-FFF2-40B4-BE49-F238E27FC236}">
                  <a16:creationId xmlns:a16="http://schemas.microsoft.com/office/drawing/2014/main" id="{1AAF3E6F-A28C-486D-A5F0-A14E5E94DAA3}"/>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p2">
              <a:extLst>
                <a:ext uri="{FF2B5EF4-FFF2-40B4-BE49-F238E27FC236}">
                  <a16:creationId xmlns:a16="http://schemas.microsoft.com/office/drawing/2014/main" id="{9977F360-27A9-4E5B-9E14-9704A50D0AC2}"/>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110;p2">
            <a:extLst>
              <a:ext uri="{FF2B5EF4-FFF2-40B4-BE49-F238E27FC236}">
                <a16:creationId xmlns:a16="http://schemas.microsoft.com/office/drawing/2014/main" id="{4337E9DC-B31D-414D-9085-6128C94B4982}"/>
              </a:ext>
            </a:extLst>
          </p:cNvPr>
          <p:cNvGrpSpPr/>
          <p:nvPr/>
        </p:nvGrpSpPr>
        <p:grpSpPr>
          <a:xfrm>
            <a:off x="10286450" y="4094348"/>
            <a:ext cx="6166472" cy="2933337"/>
            <a:chOff x="0" y="-38100"/>
            <a:chExt cx="2521016" cy="850900"/>
          </a:xfrm>
        </p:grpSpPr>
        <p:sp>
          <p:nvSpPr>
            <p:cNvPr id="145" name="Google Shape;111;p2">
              <a:extLst>
                <a:ext uri="{FF2B5EF4-FFF2-40B4-BE49-F238E27FC236}">
                  <a16:creationId xmlns:a16="http://schemas.microsoft.com/office/drawing/2014/main" id="{BEAB00B6-E2FA-4A29-AD42-0C9D3409BBF5}"/>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2;p2">
              <a:extLst>
                <a:ext uri="{FF2B5EF4-FFF2-40B4-BE49-F238E27FC236}">
                  <a16:creationId xmlns:a16="http://schemas.microsoft.com/office/drawing/2014/main" id="{A59B2C91-A869-47D4-BF46-11EDC2600AEE}"/>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7" name="Google Shape;116;p2">
            <a:extLst>
              <a:ext uri="{FF2B5EF4-FFF2-40B4-BE49-F238E27FC236}">
                <a16:creationId xmlns:a16="http://schemas.microsoft.com/office/drawing/2014/main" id="{CA50D21E-E1D2-40A3-AE14-7892AA228195}"/>
              </a:ext>
            </a:extLst>
          </p:cNvPr>
          <p:cNvGrpSpPr/>
          <p:nvPr/>
        </p:nvGrpSpPr>
        <p:grpSpPr>
          <a:xfrm>
            <a:off x="10281819" y="5721706"/>
            <a:ext cx="6173421" cy="2345055"/>
            <a:chOff x="0" y="-38100"/>
            <a:chExt cx="2521016" cy="850900"/>
          </a:xfrm>
        </p:grpSpPr>
        <p:sp>
          <p:nvSpPr>
            <p:cNvPr id="148" name="Google Shape;117;p2">
              <a:extLst>
                <a:ext uri="{FF2B5EF4-FFF2-40B4-BE49-F238E27FC236}">
                  <a16:creationId xmlns:a16="http://schemas.microsoft.com/office/drawing/2014/main" id="{45516EF4-9386-412E-B995-706B960CF400}"/>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p2">
              <a:extLst>
                <a:ext uri="{FF2B5EF4-FFF2-40B4-BE49-F238E27FC236}">
                  <a16:creationId xmlns:a16="http://schemas.microsoft.com/office/drawing/2014/main" id="{19EC8228-5CED-45E3-AD16-C2511675E5D3}"/>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0" name="Google Shape;123;p2">
            <a:extLst>
              <a:ext uri="{FF2B5EF4-FFF2-40B4-BE49-F238E27FC236}">
                <a16:creationId xmlns:a16="http://schemas.microsoft.com/office/drawing/2014/main" id="{D7A40208-5FE1-4A09-86E9-E3B5159DD938}"/>
              </a:ext>
            </a:extLst>
          </p:cNvPr>
          <p:cNvSpPr txBox="1"/>
          <p:nvPr/>
        </p:nvSpPr>
        <p:spPr>
          <a:xfrm>
            <a:off x="16327961" y="29304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06</a:t>
            </a:r>
            <a:endParaRPr>
              <a:solidFill>
                <a:schemeClr val="bg1"/>
              </a:solidFill>
            </a:endParaRPr>
          </a:p>
        </p:txBody>
      </p:sp>
      <p:sp>
        <p:nvSpPr>
          <p:cNvPr id="151" name="Google Shape;125;p2">
            <a:extLst>
              <a:ext uri="{FF2B5EF4-FFF2-40B4-BE49-F238E27FC236}">
                <a16:creationId xmlns:a16="http://schemas.microsoft.com/office/drawing/2014/main" id="{3EF703EE-768D-4C21-B8AA-0EDFA2C736E3}"/>
              </a:ext>
            </a:extLst>
          </p:cNvPr>
          <p:cNvSpPr txBox="1"/>
          <p:nvPr/>
        </p:nvSpPr>
        <p:spPr>
          <a:xfrm>
            <a:off x="16367031" y="4522709"/>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07</a:t>
            </a:r>
            <a:endParaRPr>
              <a:solidFill>
                <a:schemeClr val="bg1"/>
              </a:solidFill>
            </a:endParaRPr>
          </a:p>
        </p:txBody>
      </p:sp>
      <p:sp>
        <p:nvSpPr>
          <p:cNvPr id="152" name="Google Shape;127;p2">
            <a:extLst>
              <a:ext uri="{FF2B5EF4-FFF2-40B4-BE49-F238E27FC236}">
                <a16:creationId xmlns:a16="http://schemas.microsoft.com/office/drawing/2014/main" id="{6326D10D-FA5A-4A25-AFCC-9963B9BE3D83}"/>
              </a:ext>
            </a:extLst>
          </p:cNvPr>
          <p:cNvSpPr txBox="1"/>
          <p:nvPr/>
        </p:nvSpPr>
        <p:spPr>
          <a:xfrm>
            <a:off x="16327961" y="595974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08</a:t>
            </a:r>
          </a:p>
        </p:txBody>
      </p:sp>
      <p:grpSp>
        <p:nvGrpSpPr>
          <p:cNvPr id="153" name="Google Shape;129;p2">
            <a:extLst>
              <a:ext uri="{FF2B5EF4-FFF2-40B4-BE49-F238E27FC236}">
                <a16:creationId xmlns:a16="http://schemas.microsoft.com/office/drawing/2014/main" id="{1476B04F-F6AD-4E88-8C30-C939B616D6D4}"/>
              </a:ext>
            </a:extLst>
          </p:cNvPr>
          <p:cNvGrpSpPr/>
          <p:nvPr/>
        </p:nvGrpSpPr>
        <p:grpSpPr>
          <a:xfrm>
            <a:off x="10284134" y="7158590"/>
            <a:ext cx="6166472" cy="2224633"/>
            <a:chOff x="0" y="-38100"/>
            <a:chExt cx="2521016" cy="850900"/>
          </a:xfrm>
        </p:grpSpPr>
        <p:sp>
          <p:nvSpPr>
            <p:cNvPr id="154" name="Google Shape;130;p2">
              <a:extLst>
                <a:ext uri="{FF2B5EF4-FFF2-40B4-BE49-F238E27FC236}">
                  <a16:creationId xmlns:a16="http://schemas.microsoft.com/office/drawing/2014/main" id="{B37CD683-A95D-4197-9A09-CE0127AA9C1D}"/>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1;p2">
              <a:extLst>
                <a:ext uri="{FF2B5EF4-FFF2-40B4-BE49-F238E27FC236}">
                  <a16:creationId xmlns:a16="http://schemas.microsoft.com/office/drawing/2014/main" id="{71A7BB56-17FF-4A2B-A3AB-8E3537ED745F}"/>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6" name="Google Shape;132;p2">
            <a:extLst>
              <a:ext uri="{FF2B5EF4-FFF2-40B4-BE49-F238E27FC236}">
                <a16:creationId xmlns:a16="http://schemas.microsoft.com/office/drawing/2014/main" id="{06B0C7EB-07DC-498F-96F2-03B779F2CD83}"/>
              </a:ext>
            </a:extLst>
          </p:cNvPr>
          <p:cNvSpPr txBox="1"/>
          <p:nvPr/>
        </p:nvSpPr>
        <p:spPr>
          <a:xfrm>
            <a:off x="16367031" y="73842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09</a:t>
            </a:r>
            <a:endParaRPr>
              <a:solidFill>
                <a:schemeClr val="bg1"/>
              </a:solidFill>
            </a:endParaRPr>
          </a:p>
        </p:txBody>
      </p:sp>
      <p:sp>
        <p:nvSpPr>
          <p:cNvPr id="157" name="Google Shape;137;p2">
            <a:extLst>
              <a:ext uri="{FF2B5EF4-FFF2-40B4-BE49-F238E27FC236}">
                <a16:creationId xmlns:a16="http://schemas.microsoft.com/office/drawing/2014/main" id="{6951CB2E-0786-4DA6-80AF-F807CF0306F6}"/>
              </a:ext>
            </a:extLst>
          </p:cNvPr>
          <p:cNvSpPr txBox="1"/>
          <p:nvPr/>
        </p:nvSpPr>
        <p:spPr>
          <a:xfrm>
            <a:off x="10814997" y="3075825"/>
            <a:ext cx="5303113" cy="492443"/>
          </a:xfrm>
          <a:prstGeom prst="rect">
            <a:avLst/>
          </a:prstGeom>
          <a:noFill/>
          <a:ln>
            <a:noFill/>
          </a:ln>
        </p:spPr>
        <p:txBody>
          <a:bodyPr spcFirstLastPara="1" wrap="square" lIns="0" tIns="0" rIns="0" bIns="0" anchor="t" anchorCtr="0">
            <a:spAutoFit/>
          </a:bodyPr>
          <a:lstStyle/>
          <a:p>
            <a:pPr lvl="0"/>
            <a:r>
              <a:rPr lang="en-US" sz="3200">
                <a:solidFill>
                  <a:srgbClr val="072E62"/>
                </a:solidFill>
                <a:latin typeface="Roboto Condensed"/>
                <a:ea typeface="Roboto Condensed"/>
                <a:cs typeface="Roboto Condensed"/>
                <a:sym typeface="Roboto Condensed"/>
              </a:rPr>
              <a:t>Pembacaan Arsip Beruntun</a:t>
            </a:r>
            <a:endParaRPr/>
          </a:p>
        </p:txBody>
      </p:sp>
      <p:sp>
        <p:nvSpPr>
          <p:cNvPr id="158" name="Google Shape;138;p2">
            <a:extLst>
              <a:ext uri="{FF2B5EF4-FFF2-40B4-BE49-F238E27FC236}">
                <a16:creationId xmlns:a16="http://schemas.microsoft.com/office/drawing/2014/main" id="{0CE38546-AAC0-45CC-AF02-C0DAE15BD300}"/>
              </a:ext>
            </a:extLst>
          </p:cNvPr>
          <p:cNvSpPr txBox="1"/>
          <p:nvPr/>
        </p:nvSpPr>
        <p:spPr>
          <a:xfrm>
            <a:off x="10814997" y="4414463"/>
            <a:ext cx="5440900" cy="984885"/>
          </a:xfrm>
          <a:prstGeom prst="rect">
            <a:avLst/>
          </a:prstGeom>
          <a:noFill/>
          <a:ln>
            <a:noFill/>
          </a:ln>
        </p:spPr>
        <p:txBody>
          <a:bodyPr spcFirstLastPara="1" wrap="square" lIns="0" tIns="0" rIns="0" bIns="0" anchor="t" anchorCtr="0">
            <a:spAutoFit/>
          </a:bodyPr>
          <a:lstStyle/>
          <a:p>
            <a:pPr lvl="0"/>
            <a:r>
              <a:rPr lang="pt-BR" sz="3200">
                <a:solidFill>
                  <a:srgbClr val="072E62"/>
                </a:solidFill>
                <a:latin typeface="Roboto Condensed"/>
                <a:ea typeface="Roboto Condensed"/>
                <a:cs typeface="Roboto Condensed"/>
                <a:sym typeface="Roboto Condensed"/>
              </a:rPr>
              <a:t>Mengenali Alur Perulangan dalam Percabangan</a:t>
            </a:r>
            <a:endParaRPr/>
          </a:p>
        </p:txBody>
      </p:sp>
      <p:sp>
        <p:nvSpPr>
          <p:cNvPr id="159" name="Google Shape;139;p2">
            <a:extLst>
              <a:ext uri="{FF2B5EF4-FFF2-40B4-BE49-F238E27FC236}">
                <a16:creationId xmlns:a16="http://schemas.microsoft.com/office/drawing/2014/main" id="{EC72598F-C52B-4B32-B87B-D008473ED9E2}"/>
              </a:ext>
            </a:extLst>
          </p:cNvPr>
          <p:cNvSpPr txBox="1"/>
          <p:nvPr/>
        </p:nvSpPr>
        <p:spPr>
          <a:xfrm>
            <a:off x="10822257" y="6024831"/>
            <a:ext cx="5444780" cy="689420"/>
          </a:xfrm>
          <a:prstGeom prst="rect">
            <a:avLst/>
          </a:prstGeom>
          <a:noFill/>
          <a:ln>
            <a:noFill/>
          </a:ln>
        </p:spPr>
        <p:txBody>
          <a:bodyPr spcFirstLastPara="1" wrap="square" lIns="0" tIns="0" rIns="0" bIns="0" anchor="t" anchorCtr="0">
            <a:spAutoFit/>
          </a:bodyPr>
          <a:lstStyle/>
          <a:p>
            <a:pPr lvl="0">
              <a:lnSpc>
                <a:spcPct val="140000"/>
              </a:lnSpc>
            </a:pPr>
            <a:r>
              <a:rPr lang="en-US" sz="3200">
                <a:solidFill>
                  <a:srgbClr val="072E62"/>
                </a:solidFill>
                <a:latin typeface="Roboto Condensed"/>
                <a:ea typeface="Roboto Condensed"/>
                <a:cs typeface="Roboto Condensed"/>
                <a:sym typeface="Roboto Condensed"/>
              </a:rPr>
              <a:t>Proses Rekursif</a:t>
            </a:r>
            <a:endParaRPr/>
          </a:p>
        </p:txBody>
      </p:sp>
      <p:sp>
        <p:nvSpPr>
          <p:cNvPr id="160" name="Google Shape;140;p2">
            <a:extLst>
              <a:ext uri="{FF2B5EF4-FFF2-40B4-BE49-F238E27FC236}">
                <a16:creationId xmlns:a16="http://schemas.microsoft.com/office/drawing/2014/main" id="{ABC18C67-275B-46AF-AF13-7C02E38FF1B4}"/>
              </a:ext>
            </a:extLst>
          </p:cNvPr>
          <p:cNvSpPr txBox="1"/>
          <p:nvPr/>
        </p:nvSpPr>
        <p:spPr>
          <a:xfrm>
            <a:off x="10822257" y="7551091"/>
            <a:ext cx="5630664" cy="492443"/>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Definisi Rekursif</a:t>
            </a:r>
            <a:endParaRPr/>
          </a:p>
        </p:txBody>
      </p:sp>
      <p:grpSp>
        <p:nvGrpSpPr>
          <p:cNvPr id="161" name="Google Shape;129;p2">
            <a:extLst>
              <a:ext uri="{FF2B5EF4-FFF2-40B4-BE49-F238E27FC236}">
                <a16:creationId xmlns:a16="http://schemas.microsoft.com/office/drawing/2014/main" id="{AEAF58B9-90D6-432D-A1D8-15F5A964018A}"/>
              </a:ext>
            </a:extLst>
          </p:cNvPr>
          <p:cNvGrpSpPr/>
          <p:nvPr/>
        </p:nvGrpSpPr>
        <p:grpSpPr>
          <a:xfrm>
            <a:off x="2972897" y="8449297"/>
            <a:ext cx="6166472" cy="2224633"/>
            <a:chOff x="0" y="-38100"/>
            <a:chExt cx="2521016" cy="850900"/>
          </a:xfrm>
        </p:grpSpPr>
        <p:sp>
          <p:nvSpPr>
            <p:cNvPr id="162" name="Google Shape;130;p2">
              <a:extLst>
                <a:ext uri="{FF2B5EF4-FFF2-40B4-BE49-F238E27FC236}">
                  <a16:creationId xmlns:a16="http://schemas.microsoft.com/office/drawing/2014/main" id="{86A0BED4-4BEA-4915-AF65-A41281503BA2}"/>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1;p2">
              <a:extLst>
                <a:ext uri="{FF2B5EF4-FFF2-40B4-BE49-F238E27FC236}">
                  <a16:creationId xmlns:a16="http://schemas.microsoft.com/office/drawing/2014/main" id="{95017670-907F-42D1-95B0-67F64E7D5FCA}"/>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4" name="Google Shape;140;p2">
            <a:extLst>
              <a:ext uri="{FF2B5EF4-FFF2-40B4-BE49-F238E27FC236}">
                <a16:creationId xmlns:a16="http://schemas.microsoft.com/office/drawing/2014/main" id="{4BCF878D-8BF7-48AB-B807-A88AFB71D922}"/>
              </a:ext>
            </a:extLst>
          </p:cNvPr>
          <p:cNvSpPr txBox="1"/>
          <p:nvPr/>
        </p:nvSpPr>
        <p:spPr>
          <a:xfrm>
            <a:off x="3511020" y="8596097"/>
            <a:ext cx="5630664" cy="984885"/>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Contoh implementasi Arsip Beruntun</a:t>
            </a:r>
          </a:p>
        </p:txBody>
      </p:sp>
      <p:sp>
        <p:nvSpPr>
          <p:cNvPr id="165" name="Google Shape;132;p2">
            <a:extLst>
              <a:ext uri="{FF2B5EF4-FFF2-40B4-BE49-F238E27FC236}">
                <a16:creationId xmlns:a16="http://schemas.microsoft.com/office/drawing/2014/main" id="{996BFB48-E4F4-4A73-9F3F-7C494A781513}"/>
              </a:ext>
            </a:extLst>
          </p:cNvPr>
          <p:cNvSpPr txBox="1"/>
          <p:nvPr/>
        </p:nvSpPr>
        <p:spPr>
          <a:xfrm>
            <a:off x="9066682" y="8736912"/>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05</a:t>
            </a:r>
            <a:endParaRPr>
              <a:solidFill>
                <a:schemeClr val="bg1"/>
              </a:solidFill>
            </a:endParaRPr>
          </a:p>
        </p:txBody>
      </p:sp>
      <p:grpSp>
        <p:nvGrpSpPr>
          <p:cNvPr id="166" name="Google Shape;129;p2">
            <a:extLst>
              <a:ext uri="{FF2B5EF4-FFF2-40B4-BE49-F238E27FC236}">
                <a16:creationId xmlns:a16="http://schemas.microsoft.com/office/drawing/2014/main" id="{BC0375E1-F8DA-41E8-B9F6-5AAD6EF9AEF2}"/>
              </a:ext>
            </a:extLst>
          </p:cNvPr>
          <p:cNvGrpSpPr/>
          <p:nvPr/>
        </p:nvGrpSpPr>
        <p:grpSpPr>
          <a:xfrm>
            <a:off x="10281819" y="8450511"/>
            <a:ext cx="6166472" cy="2224633"/>
            <a:chOff x="0" y="-38100"/>
            <a:chExt cx="2521016" cy="850900"/>
          </a:xfrm>
        </p:grpSpPr>
        <p:sp>
          <p:nvSpPr>
            <p:cNvPr id="167" name="Google Shape;130;p2">
              <a:extLst>
                <a:ext uri="{FF2B5EF4-FFF2-40B4-BE49-F238E27FC236}">
                  <a16:creationId xmlns:a16="http://schemas.microsoft.com/office/drawing/2014/main" id="{861E6A41-9896-4711-BE2E-4299AB497314}"/>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1;p2">
              <a:extLst>
                <a:ext uri="{FF2B5EF4-FFF2-40B4-BE49-F238E27FC236}">
                  <a16:creationId xmlns:a16="http://schemas.microsoft.com/office/drawing/2014/main" id="{D6292BBC-8C20-4A81-9EFA-89D226379AAA}"/>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9" name="Google Shape;140;p2">
            <a:extLst>
              <a:ext uri="{FF2B5EF4-FFF2-40B4-BE49-F238E27FC236}">
                <a16:creationId xmlns:a16="http://schemas.microsoft.com/office/drawing/2014/main" id="{A73C61CF-FC89-411D-B341-6B3F16E55763}"/>
              </a:ext>
            </a:extLst>
          </p:cNvPr>
          <p:cNvSpPr txBox="1"/>
          <p:nvPr/>
        </p:nvSpPr>
        <p:spPr>
          <a:xfrm>
            <a:off x="10819942" y="8597311"/>
            <a:ext cx="5630664" cy="984885"/>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Contoh Implementasi Proses Rekursif</a:t>
            </a:r>
            <a:endParaRPr/>
          </a:p>
        </p:txBody>
      </p:sp>
      <p:sp>
        <p:nvSpPr>
          <p:cNvPr id="170" name="Google Shape;132;p2">
            <a:extLst>
              <a:ext uri="{FF2B5EF4-FFF2-40B4-BE49-F238E27FC236}">
                <a16:creationId xmlns:a16="http://schemas.microsoft.com/office/drawing/2014/main" id="{979B3BC1-FE4B-4CA4-9484-BF8D84938938}"/>
              </a:ext>
            </a:extLst>
          </p:cNvPr>
          <p:cNvSpPr txBox="1"/>
          <p:nvPr/>
        </p:nvSpPr>
        <p:spPr>
          <a:xfrm>
            <a:off x="16367031" y="873691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10</a:t>
            </a:r>
            <a:endParaRPr>
              <a:solidFill>
                <a:schemeClr val="bg1"/>
              </a:solidFill>
            </a:endParaRPr>
          </a:p>
        </p:txBody>
      </p:sp>
      <p:pic>
        <p:nvPicPr>
          <p:cNvPr id="59" name="Picture 58">
            <a:extLst>
              <a:ext uri="{FF2B5EF4-FFF2-40B4-BE49-F238E27FC236}">
                <a16:creationId xmlns:a16="http://schemas.microsoft.com/office/drawing/2014/main" id="{83557E37-9C1F-488F-8191-3812109D3CAF}"/>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60" name="Picture 59">
            <a:extLst>
              <a:ext uri="{FF2B5EF4-FFF2-40B4-BE49-F238E27FC236}">
                <a16:creationId xmlns:a16="http://schemas.microsoft.com/office/drawing/2014/main" id="{76405FF7-48DB-4674-B06A-F08BC32DA338}"/>
              </a:ext>
            </a:extLst>
          </p:cNvPr>
          <p:cNvPicPr>
            <a:picLocks noChangeAspect="1"/>
          </p:cNvPicPr>
          <p:nvPr/>
        </p:nvPicPr>
        <p:blipFill>
          <a:blip r:embed="rId6"/>
          <a:stretch>
            <a:fillRect/>
          </a:stretch>
        </p:blipFill>
        <p:spPr>
          <a:xfrm>
            <a:off x="2529680" y="897643"/>
            <a:ext cx="2773390" cy="11331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5749226" y="396017"/>
            <a:ext cx="9804802" cy="2929648"/>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FFFFFF"/>
                </a:solidFill>
                <a:latin typeface="Roboto Condensed"/>
                <a:ea typeface="Roboto Condensed"/>
                <a:cs typeface="Roboto Condensed"/>
                <a:sym typeface="Roboto Condensed"/>
              </a:rPr>
              <a:t>PEMBACAAN ARSIP BERUNTUN</a:t>
            </a:r>
          </a:p>
        </p:txBody>
      </p:sp>
      <p:sp>
        <p:nvSpPr>
          <p:cNvPr id="217" name="Google Shape;217;p7"/>
          <p:cNvSpPr txBox="1"/>
          <p:nvPr/>
        </p:nvSpPr>
        <p:spPr>
          <a:xfrm>
            <a:off x="8847703" y="3205809"/>
            <a:ext cx="8411597" cy="636366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Rekaman dibaca satu per satu, dimulai dari rekaman pertama hingga rekaman yang diinginkan sudah ditemukan atau seluruh rekaman selesai dibaca. Karena kita tidak tahu jumlah data di dalam arsip, maka konstruksi pengulangan yang cocok adalah dengan WHILE seperti yang ditunjukkan pada Algoritma 13.</a:t>
            </a:r>
          </a:p>
        </p:txBody>
      </p:sp>
      <p:pic>
        <p:nvPicPr>
          <p:cNvPr id="11" name="Picture 10">
            <a:extLst>
              <a:ext uri="{FF2B5EF4-FFF2-40B4-BE49-F238E27FC236}">
                <a16:creationId xmlns:a16="http://schemas.microsoft.com/office/drawing/2014/main" id="{5872E6E2-0C4C-4E20-86AE-9411D419F884}"/>
              </a:ext>
            </a:extLst>
          </p:cNvPr>
          <p:cNvPicPr>
            <a:picLocks noChangeAspect="1"/>
          </p:cNvPicPr>
          <p:nvPr/>
        </p:nvPicPr>
        <p:blipFill>
          <a:blip r:embed="rId9"/>
          <a:stretch>
            <a:fillRect/>
          </a:stretch>
        </p:blipFill>
        <p:spPr>
          <a:xfrm>
            <a:off x="778848" y="744104"/>
            <a:ext cx="1440267" cy="1440267"/>
          </a:xfrm>
          <a:prstGeom prst="rect">
            <a:avLst/>
          </a:prstGeom>
        </p:spPr>
      </p:pic>
      <p:pic>
        <p:nvPicPr>
          <p:cNvPr id="12" name="Picture 11">
            <a:extLst>
              <a:ext uri="{FF2B5EF4-FFF2-40B4-BE49-F238E27FC236}">
                <a16:creationId xmlns:a16="http://schemas.microsoft.com/office/drawing/2014/main" id="{5EFBCCF5-D541-4EB4-BDF3-B7698A8838AB}"/>
              </a:ext>
            </a:extLst>
          </p:cNvPr>
          <p:cNvPicPr>
            <a:picLocks noChangeAspect="1"/>
          </p:cNvPicPr>
          <p:nvPr/>
        </p:nvPicPr>
        <p:blipFill>
          <a:blip r:embed="rId10"/>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59489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544178" y="752049"/>
            <a:ext cx="8599822" cy="1231106"/>
          </a:xfrm>
          <a:prstGeom prst="rect">
            <a:avLst/>
          </a:prstGeom>
          <a:noFill/>
          <a:ln>
            <a:noFill/>
          </a:ln>
        </p:spPr>
        <p:txBody>
          <a:bodyPr spcFirstLastPara="1" wrap="square" lIns="0" tIns="0" rIns="0" bIns="0" anchor="t" anchorCtr="0">
            <a:spAutoFit/>
          </a:bodyPr>
          <a:lstStyle/>
          <a:p>
            <a:pPr lvl="0" algn="ctr"/>
            <a:r>
              <a:rPr lang="it-IT" sz="4000" b="1">
                <a:solidFill>
                  <a:srgbClr val="FFFFFF"/>
                </a:solidFill>
                <a:latin typeface="Roboto Condensed"/>
                <a:ea typeface="Roboto Condensed"/>
                <a:cs typeface="Roboto Condensed"/>
                <a:sym typeface="Roboto Condensed"/>
              </a:rPr>
              <a:t>CONTOH IMPLEMENTASI ARSIP BERUNTUN (2)</a:t>
            </a:r>
          </a:p>
        </p:txBody>
      </p:sp>
      <p:pic>
        <p:nvPicPr>
          <p:cNvPr id="2" name="Picture 1">
            <a:extLst>
              <a:ext uri="{FF2B5EF4-FFF2-40B4-BE49-F238E27FC236}">
                <a16:creationId xmlns:a16="http://schemas.microsoft.com/office/drawing/2014/main" id="{2A665605-BCD8-49A0-9F22-E83DFD880FA6}"/>
              </a:ext>
            </a:extLst>
          </p:cNvPr>
          <p:cNvPicPr>
            <a:picLocks noChangeAspect="1"/>
          </p:cNvPicPr>
          <p:nvPr/>
        </p:nvPicPr>
        <p:blipFill>
          <a:blip r:embed="rId6"/>
          <a:stretch>
            <a:fillRect/>
          </a:stretch>
        </p:blipFill>
        <p:spPr>
          <a:xfrm>
            <a:off x="1408101" y="2161541"/>
            <a:ext cx="8941440" cy="8177214"/>
          </a:xfrm>
          <a:prstGeom prst="rect">
            <a:avLst/>
          </a:prstGeom>
        </p:spPr>
      </p:pic>
      <p:pic>
        <p:nvPicPr>
          <p:cNvPr id="14" name="Picture 13">
            <a:extLst>
              <a:ext uri="{FF2B5EF4-FFF2-40B4-BE49-F238E27FC236}">
                <a16:creationId xmlns:a16="http://schemas.microsoft.com/office/drawing/2014/main" id="{BA5437EE-93B6-45F8-B77A-BB59E7866348}"/>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FC4FB3BA-ABDE-42A6-A315-D8E75117C69D}"/>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077173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687701"/>
            <a:ext cx="5985094" cy="7324121"/>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MENGENALI ALUR PERULANGAN DALAM PERCABANGAN</a:t>
            </a:r>
          </a:p>
        </p:txBody>
      </p:sp>
      <p:sp>
        <p:nvSpPr>
          <p:cNvPr id="262" name="Google Shape;262;p9"/>
          <p:cNvSpPr txBox="1"/>
          <p:nvPr/>
        </p:nvSpPr>
        <p:spPr>
          <a:xfrm>
            <a:off x="9316283" y="1754306"/>
            <a:ext cx="8411597" cy="7836761"/>
          </a:xfrm>
          <a:prstGeom prst="rect">
            <a:avLst/>
          </a:prstGeom>
          <a:noFill/>
          <a:ln>
            <a:noFill/>
          </a:ln>
        </p:spPr>
        <p:txBody>
          <a:bodyPr spcFirstLastPara="1" wrap="square" lIns="0" tIns="0" rIns="0" bIns="0" anchor="t" anchorCtr="0">
            <a:spAutoFit/>
          </a:bodyPr>
          <a:lstStyle/>
          <a:p>
            <a:pPr lvl="0" algn="just">
              <a:lnSpc>
                <a:spcPct val="150000"/>
              </a:lnSpc>
            </a:pPr>
            <a:r>
              <a:rPr lang="en-US" sz="3395">
                <a:solidFill>
                  <a:srgbClr val="FFFFFF"/>
                </a:solidFill>
                <a:latin typeface="Roboto Condensed"/>
                <a:ea typeface="Roboto Condensed"/>
                <a:cs typeface="Roboto Condensed"/>
                <a:sym typeface="Roboto Condensed"/>
              </a:rPr>
              <a:t>Pada struktur perulangan, perulangan sendiri merupakan struktur dimana terdapat proses pengulangan perintah yang sama sebanyak n kali. Sebagai contoh untuk mencetak teks “Algoritma Pemrograman” sebanyak 100 kali pada layar monitor, hanya diperlukan beberapa baris perintah meggunakan teknik atau struktur perulangan tersebut. Tanpa harus menuliskan perintah yang sama sebanyak 100 kali (Uce Indahyanti et al, 2020).</a:t>
            </a:r>
          </a:p>
        </p:txBody>
      </p:sp>
      <p:pic>
        <p:nvPicPr>
          <p:cNvPr id="18" name="Picture 17">
            <a:extLst>
              <a:ext uri="{FF2B5EF4-FFF2-40B4-BE49-F238E27FC236}">
                <a16:creationId xmlns:a16="http://schemas.microsoft.com/office/drawing/2014/main" id="{3226DAE8-7B35-4782-A20E-2D0759C54251}"/>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D576E02F-0E0A-419A-B327-695954CC0096}"/>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37331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a:stretch/>
        </p:blipFill>
        <p:spPr>
          <a:xfrm rot="-5840632">
            <a:off x="9838300" y="-4182798"/>
            <a:ext cx="13250056" cy="1218348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1795706" y="4626619"/>
            <a:ext cx="9449543" cy="5755631"/>
          </a:xfrm>
          <a:prstGeom prst="rect">
            <a:avLst/>
          </a:prstGeom>
          <a:noFill/>
          <a:ln>
            <a:noFill/>
          </a:ln>
        </p:spPr>
      </p:pic>
      <p:pic>
        <p:nvPicPr>
          <p:cNvPr id="151" name="Google Shape;151;p3"/>
          <p:cNvPicPr preferRelativeResize="0"/>
          <p:nvPr/>
        </p:nvPicPr>
        <p:blipFill rotWithShape="1">
          <a:blip r:embed="rId5">
            <a:alphaModFix/>
          </a:blip>
          <a:srcRect/>
          <a:stretch/>
        </p:blipFill>
        <p:spPr>
          <a:xfrm>
            <a:off x="-16716879" y="246780"/>
            <a:ext cx="26896308" cy="26896308"/>
          </a:xfrm>
          <a:prstGeom prst="rect">
            <a:avLst/>
          </a:prstGeom>
          <a:noFill/>
          <a:ln>
            <a:noFill/>
          </a:ln>
        </p:spPr>
      </p:pic>
      <p:sp>
        <p:nvSpPr>
          <p:cNvPr id="156" name="Google Shape;156;p3"/>
          <p:cNvSpPr txBox="1"/>
          <p:nvPr/>
        </p:nvSpPr>
        <p:spPr>
          <a:xfrm>
            <a:off x="716869" y="3066637"/>
            <a:ext cx="10151540" cy="4985980"/>
          </a:xfrm>
          <a:prstGeom prst="rect">
            <a:avLst/>
          </a:prstGeom>
          <a:noFill/>
          <a:ln>
            <a:noFill/>
          </a:ln>
        </p:spPr>
        <p:txBody>
          <a:bodyPr spcFirstLastPara="1" wrap="square" lIns="0" tIns="0" rIns="0" bIns="0" anchor="t" anchorCtr="0">
            <a:spAutoFit/>
          </a:bodyPr>
          <a:lstStyle/>
          <a:p>
            <a:pPr lvl="0" algn="just">
              <a:lnSpc>
                <a:spcPct val="150000"/>
              </a:lnSpc>
            </a:pPr>
            <a:r>
              <a:rPr lang="en-US" sz="3600">
                <a:solidFill>
                  <a:srgbClr val="FFFFFF"/>
                </a:solidFill>
                <a:latin typeface="Roboto Condensed"/>
                <a:ea typeface="Roboto Condensed"/>
                <a:cs typeface="Roboto Condensed"/>
                <a:sym typeface="Roboto Condensed"/>
              </a:rPr>
              <a:t>Untuk mengenali alur perulangan dalam perabangan kita perlu mempelajari penerapannya melalui rekursifitas atau proses rekursif beserta turunan-turunannya. Selain itu, untuk mempelajari lebih dalam kita juga perlu memahami dalam penerapan atau implementasinya dalam studi kasus riil. </a:t>
            </a:r>
          </a:p>
        </p:txBody>
      </p:sp>
      <p:grpSp>
        <p:nvGrpSpPr>
          <p:cNvPr id="10" name="Google Shape;152;p3">
            <a:extLst>
              <a:ext uri="{FF2B5EF4-FFF2-40B4-BE49-F238E27FC236}">
                <a16:creationId xmlns:a16="http://schemas.microsoft.com/office/drawing/2014/main" id="{1FB3959A-641C-4930-929F-E8611B5942B7}"/>
              </a:ext>
            </a:extLst>
          </p:cNvPr>
          <p:cNvGrpSpPr/>
          <p:nvPr/>
        </p:nvGrpSpPr>
        <p:grpSpPr>
          <a:xfrm>
            <a:off x="243392" y="246780"/>
            <a:ext cx="9804802" cy="2060145"/>
            <a:chOff x="0" y="-38100"/>
            <a:chExt cx="4049671" cy="850900"/>
          </a:xfrm>
        </p:grpSpPr>
        <p:sp>
          <p:nvSpPr>
            <p:cNvPr id="11" name="Google Shape;153;p3">
              <a:extLst>
                <a:ext uri="{FF2B5EF4-FFF2-40B4-BE49-F238E27FC236}">
                  <a16:creationId xmlns:a16="http://schemas.microsoft.com/office/drawing/2014/main" id="{962EC26B-4939-4F0A-897F-879CAA7EAD10}"/>
                </a:ext>
              </a:extLst>
            </p:cNvPr>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4;p3">
              <a:extLst>
                <a:ext uri="{FF2B5EF4-FFF2-40B4-BE49-F238E27FC236}">
                  <a16:creationId xmlns:a16="http://schemas.microsoft.com/office/drawing/2014/main" id="{110AEB48-74AA-4D7D-B4A3-62F7EE8D6680}"/>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 name="Google Shape;155;p3">
            <a:extLst>
              <a:ext uri="{FF2B5EF4-FFF2-40B4-BE49-F238E27FC236}">
                <a16:creationId xmlns:a16="http://schemas.microsoft.com/office/drawing/2014/main" id="{A6A224BB-8447-42CA-8E57-26D497B7C318}"/>
              </a:ext>
            </a:extLst>
          </p:cNvPr>
          <p:cNvSpPr txBox="1"/>
          <p:nvPr/>
        </p:nvSpPr>
        <p:spPr>
          <a:xfrm>
            <a:off x="243392" y="344482"/>
            <a:ext cx="9804802" cy="1723549"/>
          </a:xfrm>
          <a:prstGeom prst="rect">
            <a:avLst/>
          </a:prstGeom>
          <a:noFill/>
          <a:ln>
            <a:noFill/>
          </a:ln>
        </p:spPr>
        <p:txBody>
          <a:bodyPr spcFirstLastPara="1" wrap="square" lIns="0" tIns="0" rIns="0" bIns="0" anchor="t" anchorCtr="0">
            <a:spAutoFit/>
          </a:bodyPr>
          <a:lstStyle/>
          <a:p>
            <a:pPr lvl="0" algn="ctr">
              <a:lnSpc>
                <a:spcPct val="140005"/>
              </a:lnSpc>
            </a:pPr>
            <a:r>
              <a:rPr lang="pt-BR" sz="4000" b="1">
                <a:solidFill>
                  <a:srgbClr val="072E62"/>
                </a:solidFill>
                <a:latin typeface="Roboto Condensed"/>
                <a:ea typeface="Roboto Condensed"/>
                <a:cs typeface="Roboto Condensed"/>
                <a:sym typeface="Roboto Condensed"/>
              </a:rPr>
              <a:t>MENGENALI ALUR PERULANGAN DALAM PERCABANGAN</a:t>
            </a:r>
          </a:p>
        </p:txBody>
      </p:sp>
      <p:pic>
        <p:nvPicPr>
          <p:cNvPr id="14" name="Picture 13">
            <a:extLst>
              <a:ext uri="{FF2B5EF4-FFF2-40B4-BE49-F238E27FC236}">
                <a16:creationId xmlns:a16="http://schemas.microsoft.com/office/drawing/2014/main" id="{26A7A0D0-D508-4E3E-9968-39C554E05D9D}"/>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E9CF14B6-4789-41A5-89EB-FB0ECCC25397}"/>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6656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3088919"/>
            <a:ext cx="5985094" cy="2929648"/>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PROSES REKURSIF</a:t>
            </a:r>
          </a:p>
        </p:txBody>
      </p:sp>
      <p:sp>
        <p:nvSpPr>
          <p:cNvPr id="262" name="Google Shape;262;p9"/>
          <p:cNvSpPr txBox="1"/>
          <p:nvPr/>
        </p:nvSpPr>
        <p:spPr>
          <a:xfrm>
            <a:off x="9144000" y="3440667"/>
            <a:ext cx="8411597"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Banyak objek di dalam matematika yang didefinisikan dengan cara menyatakan suatu proses (algoritma) yang menghasilkan objek tersebut. Sebagai contoh, </a:t>
            </a:r>
            <a:r>
              <a:rPr lang="el-GR" sz="3395">
                <a:solidFill>
                  <a:srgbClr val="FFFFFF"/>
                </a:solidFill>
                <a:latin typeface="Roboto Condensed"/>
                <a:ea typeface="Roboto Condensed"/>
                <a:cs typeface="Roboto Condensed"/>
                <a:sym typeface="Roboto Condensed"/>
              </a:rPr>
              <a:t>π </a:t>
            </a:r>
            <a:r>
              <a:rPr lang="en-US" sz="3395">
                <a:solidFill>
                  <a:srgbClr val="FFFFFF"/>
                </a:solidFill>
                <a:latin typeface="Roboto Condensed"/>
                <a:ea typeface="Roboto Condensed"/>
                <a:cs typeface="Roboto Condensed"/>
                <a:sym typeface="Roboto Condensed"/>
              </a:rPr>
              <a:t>diperoleh dengan membagi keliling lingkaran (K) dengan diameternya (d).</a:t>
            </a:r>
          </a:p>
        </p:txBody>
      </p:sp>
      <p:pic>
        <p:nvPicPr>
          <p:cNvPr id="18" name="Picture 17">
            <a:extLst>
              <a:ext uri="{FF2B5EF4-FFF2-40B4-BE49-F238E27FC236}">
                <a16:creationId xmlns:a16="http://schemas.microsoft.com/office/drawing/2014/main" id="{D7B5B74E-2C6F-46C1-BEE3-A86A6FE623FE}"/>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AC88670D-C3A2-4680-BF7E-B06ED29B993C}"/>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84682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0"/>
          <p:cNvPicPr preferRelativeResize="0"/>
          <p:nvPr/>
        </p:nvPicPr>
        <p:blipFill rotWithShape="1">
          <a:blip r:embed="rId3">
            <a:alphaModFix/>
          </a:blip>
          <a:srcRect t="39964" r="21954"/>
          <a:stretch/>
        </p:blipFill>
        <p:spPr>
          <a:xfrm>
            <a:off x="0" y="0"/>
            <a:ext cx="18288000" cy="10287000"/>
          </a:xfrm>
          <a:prstGeom prst="rect">
            <a:avLst/>
          </a:prstGeom>
          <a:noFill/>
          <a:ln>
            <a:noFill/>
          </a:ln>
        </p:spPr>
      </p:pic>
      <p:pic>
        <p:nvPicPr>
          <p:cNvPr id="268" name="Google Shape;268;p10"/>
          <p:cNvPicPr preferRelativeResize="0"/>
          <p:nvPr/>
        </p:nvPicPr>
        <p:blipFill rotWithShape="1">
          <a:blip r:embed="rId4">
            <a:alphaModFix/>
          </a:blip>
          <a:srcRect/>
          <a:stretch/>
        </p:blipFill>
        <p:spPr>
          <a:xfrm rot="5400000">
            <a:off x="12508670" y="7430518"/>
            <a:ext cx="167323" cy="318710"/>
          </a:xfrm>
          <a:prstGeom prst="rect">
            <a:avLst/>
          </a:prstGeom>
          <a:noFill/>
          <a:ln>
            <a:noFill/>
          </a:ln>
        </p:spPr>
      </p:pic>
      <p:grpSp>
        <p:nvGrpSpPr>
          <p:cNvPr id="269" name="Google Shape;269;p10"/>
          <p:cNvGrpSpPr/>
          <p:nvPr/>
        </p:nvGrpSpPr>
        <p:grpSpPr>
          <a:xfrm>
            <a:off x="-2640770" y="276436"/>
            <a:ext cx="11166932" cy="3338633"/>
            <a:chOff x="0" y="-38100"/>
            <a:chExt cx="4100465" cy="1378954"/>
          </a:xfrm>
        </p:grpSpPr>
        <p:sp>
          <p:nvSpPr>
            <p:cNvPr id="270" name="Google Shape;270;p10"/>
            <p:cNvSpPr/>
            <p:nvPr/>
          </p:nvSpPr>
          <p:spPr>
            <a:xfrm>
              <a:off x="0" y="0"/>
              <a:ext cx="4100465" cy="1340854"/>
            </a:xfrm>
            <a:custGeom>
              <a:avLst/>
              <a:gdLst/>
              <a:ahLst/>
              <a:cxnLst/>
              <a:rect l="l" t="t" r="r" b="b"/>
              <a:pathLst>
                <a:path w="4100465" h="1340854" extrusionOk="0">
                  <a:moveTo>
                    <a:pt x="77982" y="0"/>
                  </a:moveTo>
                  <a:lnTo>
                    <a:pt x="4022483" y="0"/>
                  </a:lnTo>
                  <a:cubicBezTo>
                    <a:pt x="4065551" y="0"/>
                    <a:pt x="4100465" y="34914"/>
                    <a:pt x="4100465" y="77982"/>
                  </a:cubicBezTo>
                  <a:lnTo>
                    <a:pt x="4100465" y="1262871"/>
                  </a:lnTo>
                  <a:cubicBezTo>
                    <a:pt x="4100465" y="1305940"/>
                    <a:pt x="4065551" y="1340854"/>
                    <a:pt x="4022483" y="1340854"/>
                  </a:cubicBezTo>
                  <a:lnTo>
                    <a:pt x="77982" y="1340854"/>
                  </a:lnTo>
                  <a:cubicBezTo>
                    <a:pt x="34914" y="1340854"/>
                    <a:pt x="0" y="1305940"/>
                    <a:pt x="0" y="1262871"/>
                  </a:cubicBezTo>
                  <a:lnTo>
                    <a:pt x="0" y="77982"/>
                  </a:lnTo>
                  <a:cubicBezTo>
                    <a:pt x="0" y="34914"/>
                    <a:pt x="34914" y="0"/>
                    <a:pt x="77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2" name="Google Shape;272;p10"/>
          <p:cNvSpPr txBox="1"/>
          <p:nvPr/>
        </p:nvSpPr>
        <p:spPr>
          <a:xfrm>
            <a:off x="-439192" y="1588907"/>
            <a:ext cx="9326732" cy="1034129"/>
          </a:xfrm>
          <a:prstGeom prst="rect">
            <a:avLst/>
          </a:prstGeom>
          <a:noFill/>
          <a:ln>
            <a:noFill/>
          </a:ln>
        </p:spPr>
        <p:txBody>
          <a:bodyPr spcFirstLastPara="1" wrap="square" lIns="0" tIns="0" rIns="0" bIns="0" anchor="t" anchorCtr="0">
            <a:spAutoFit/>
          </a:bodyPr>
          <a:lstStyle/>
          <a:p>
            <a:pPr lvl="0" algn="ctr">
              <a:lnSpc>
                <a:spcPct val="140005"/>
              </a:lnSpc>
            </a:pPr>
            <a:r>
              <a:rPr lang="pt-BR" sz="4800" b="1">
                <a:solidFill>
                  <a:srgbClr val="072E62"/>
                </a:solidFill>
                <a:latin typeface="Roboto Condensed"/>
                <a:ea typeface="Roboto Condensed"/>
                <a:cs typeface="Roboto Condensed"/>
                <a:sym typeface="Roboto Condensed"/>
              </a:rPr>
              <a:t>PROSES REKURSIF</a:t>
            </a:r>
          </a:p>
        </p:txBody>
      </p:sp>
      <p:sp>
        <p:nvSpPr>
          <p:cNvPr id="273" name="Google Shape;273;p10"/>
          <p:cNvSpPr txBox="1"/>
          <p:nvPr/>
        </p:nvSpPr>
        <p:spPr>
          <a:xfrm>
            <a:off x="475943" y="4697976"/>
            <a:ext cx="8411597"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Dengan kata lain, proses (algoritma) untuk memperoleh nilai </a:t>
            </a:r>
            <a:r>
              <a:rPr lang="el-GR" sz="3395">
                <a:solidFill>
                  <a:srgbClr val="FFFFFF"/>
                </a:solidFill>
                <a:latin typeface="Roboto Condensed"/>
                <a:ea typeface="Roboto Condensed"/>
                <a:cs typeface="Roboto Condensed"/>
                <a:sym typeface="Roboto Condensed"/>
              </a:rPr>
              <a:t>π </a:t>
            </a:r>
            <a:r>
              <a:rPr lang="en-US" sz="3395">
                <a:solidFill>
                  <a:srgbClr val="FFFFFF"/>
                </a:solidFill>
                <a:latin typeface="Roboto Condensed"/>
                <a:ea typeface="Roboto Condensed"/>
                <a:cs typeface="Roboto Condensed"/>
                <a:sym typeface="Roboto Condensed"/>
              </a:rPr>
              <a:t>dinyatakan sebagai berikut: </a:t>
            </a:r>
          </a:p>
          <a:p>
            <a:pPr lvl="0" algn="just">
              <a:lnSpc>
                <a:spcPct val="173991"/>
              </a:lnSpc>
            </a:pPr>
            <a:r>
              <a:rPr lang="en-US" sz="3395">
                <a:solidFill>
                  <a:srgbClr val="FFFFFF"/>
                </a:solidFill>
                <a:latin typeface="Roboto Condensed"/>
                <a:ea typeface="Roboto Condensed"/>
                <a:cs typeface="Roboto Condensed"/>
                <a:sym typeface="Roboto Condensed"/>
              </a:rPr>
              <a:t>1.	baca keliling lingkaran, K</a:t>
            </a:r>
          </a:p>
          <a:p>
            <a:pPr lvl="0" algn="just">
              <a:lnSpc>
                <a:spcPct val="173991"/>
              </a:lnSpc>
            </a:pPr>
            <a:r>
              <a:rPr lang="en-US" sz="3395">
                <a:solidFill>
                  <a:srgbClr val="FFFFFF"/>
                </a:solidFill>
                <a:latin typeface="Roboto Condensed"/>
                <a:ea typeface="Roboto Condensed"/>
                <a:cs typeface="Roboto Condensed"/>
                <a:sym typeface="Roboto Condensed"/>
              </a:rPr>
              <a:t>2.	baca diameter lingkaran, d</a:t>
            </a:r>
          </a:p>
          <a:p>
            <a:pPr lvl="0" algn="just">
              <a:lnSpc>
                <a:spcPct val="173991"/>
              </a:lnSpc>
            </a:pPr>
            <a:r>
              <a:rPr lang="en-US" sz="3395">
                <a:solidFill>
                  <a:srgbClr val="FFFFFF"/>
                </a:solidFill>
                <a:latin typeface="Roboto Condensed"/>
                <a:ea typeface="Roboto Condensed"/>
                <a:cs typeface="Roboto Condensed"/>
                <a:sym typeface="Roboto Condensed"/>
              </a:rPr>
              <a:t>3.	hitung </a:t>
            </a:r>
            <a:r>
              <a:rPr lang="el-GR" sz="3395">
                <a:solidFill>
                  <a:srgbClr val="FFFFFF"/>
                </a:solidFill>
                <a:latin typeface="Roboto Condensed"/>
                <a:ea typeface="Roboto Condensed"/>
                <a:cs typeface="Roboto Condensed"/>
                <a:sym typeface="Roboto Condensed"/>
              </a:rPr>
              <a:t>π = </a:t>
            </a:r>
            <a:r>
              <a:rPr lang="en-US" sz="3395">
                <a:solidFill>
                  <a:srgbClr val="FFFFFF"/>
                </a:solidFill>
                <a:latin typeface="Roboto Condensed"/>
                <a:ea typeface="Roboto Condensed"/>
                <a:cs typeface="Roboto Condensed"/>
                <a:sym typeface="Roboto Condensed"/>
              </a:rPr>
              <a:t>K / d</a:t>
            </a:r>
          </a:p>
        </p:txBody>
      </p:sp>
      <p:pic>
        <p:nvPicPr>
          <p:cNvPr id="9" name="Picture 8">
            <a:extLst>
              <a:ext uri="{FF2B5EF4-FFF2-40B4-BE49-F238E27FC236}">
                <a16:creationId xmlns:a16="http://schemas.microsoft.com/office/drawing/2014/main" id="{26BB57CC-734E-4611-AD91-CF96DBE04D87}"/>
              </a:ext>
            </a:extLst>
          </p:cNvPr>
          <p:cNvPicPr>
            <a:picLocks noChangeAspect="1"/>
          </p:cNvPicPr>
          <p:nvPr/>
        </p:nvPicPr>
        <p:blipFill>
          <a:blip r:embed="rId5"/>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322AC3ED-789D-4D40-AC51-F38B9CE8BBA5}"/>
              </a:ext>
            </a:extLst>
          </p:cNvPr>
          <p:cNvPicPr>
            <a:picLocks noChangeAspect="1"/>
          </p:cNvPicPr>
          <p:nvPr/>
        </p:nvPicPr>
        <p:blipFill>
          <a:blip r:embed="rId6"/>
          <a:stretch>
            <a:fillRect/>
          </a:stretch>
        </p:blipFill>
        <p:spPr>
          <a:xfrm>
            <a:off x="15165495" y="282095"/>
            <a:ext cx="2773390" cy="11331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59"/>
        <p:cNvGrpSpPr/>
        <p:nvPr/>
      </p:nvGrpSpPr>
      <p:grpSpPr>
        <a:xfrm>
          <a:off x="0" y="0"/>
          <a:ext cx="0" cy="0"/>
          <a:chOff x="0" y="0"/>
          <a:chExt cx="0" cy="0"/>
        </a:xfrm>
      </p:grpSpPr>
      <p:pic>
        <p:nvPicPr>
          <p:cNvPr id="360" name="Google Shape;360;p15"/>
          <p:cNvPicPr preferRelativeResize="0"/>
          <p:nvPr/>
        </p:nvPicPr>
        <p:blipFill rotWithShape="1">
          <a:blip r:embed="rId3">
            <a:alphaModFix/>
          </a:blip>
          <a:srcRect l="27953" r="12656" b="56215"/>
          <a:stretch/>
        </p:blipFill>
        <p:spPr>
          <a:xfrm>
            <a:off x="-457240" y="2375320"/>
            <a:ext cx="18745240" cy="10157809"/>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34668" y="-238297"/>
            <a:ext cx="2673917" cy="2419895"/>
          </a:xfrm>
          <a:prstGeom prst="rect">
            <a:avLst/>
          </a:prstGeom>
          <a:noFill/>
          <a:ln>
            <a:noFill/>
          </a:ln>
        </p:spPr>
      </p:pic>
      <p:pic>
        <p:nvPicPr>
          <p:cNvPr id="362" name="Google Shape;362;p15"/>
          <p:cNvPicPr preferRelativeResize="0"/>
          <p:nvPr/>
        </p:nvPicPr>
        <p:blipFill rotWithShape="1">
          <a:blip r:embed="rId5">
            <a:alphaModFix/>
          </a:blip>
          <a:srcRect/>
          <a:stretch/>
        </p:blipFill>
        <p:spPr>
          <a:xfrm rot="-3179546">
            <a:off x="11128664" y="6441385"/>
            <a:ext cx="13250056" cy="12183488"/>
          </a:xfrm>
          <a:prstGeom prst="rect">
            <a:avLst/>
          </a:prstGeom>
          <a:noFill/>
          <a:ln>
            <a:noFill/>
          </a:ln>
        </p:spPr>
      </p:pic>
      <p:pic>
        <p:nvPicPr>
          <p:cNvPr id="363" name="Google Shape;363;p15"/>
          <p:cNvPicPr preferRelativeResize="0"/>
          <p:nvPr/>
        </p:nvPicPr>
        <p:blipFill rotWithShape="1">
          <a:blip r:embed="rId6">
            <a:alphaModFix/>
          </a:blip>
          <a:srcRect/>
          <a:stretch/>
        </p:blipFill>
        <p:spPr>
          <a:xfrm>
            <a:off x="12173315" y="5606487"/>
            <a:ext cx="6114685" cy="4680513"/>
          </a:xfrm>
          <a:prstGeom prst="rect">
            <a:avLst/>
          </a:prstGeom>
          <a:noFill/>
          <a:ln>
            <a:noFill/>
          </a:ln>
        </p:spPr>
      </p:pic>
      <p:sp>
        <p:nvSpPr>
          <p:cNvPr id="364" name="Google Shape;364;p15"/>
          <p:cNvSpPr txBox="1"/>
          <p:nvPr/>
        </p:nvSpPr>
        <p:spPr>
          <a:xfrm>
            <a:off x="602291" y="3064942"/>
            <a:ext cx="12076652" cy="181819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Yang jelas, proses tersebut harus berhenti dengan memberikan hasil yang didefinisikan.</a:t>
            </a:r>
          </a:p>
        </p:txBody>
      </p:sp>
      <p:sp>
        <p:nvSpPr>
          <p:cNvPr id="365" name="Google Shape;365;p15"/>
          <p:cNvSpPr txBox="1"/>
          <p:nvPr/>
        </p:nvSpPr>
        <p:spPr>
          <a:xfrm>
            <a:off x="732530" y="282039"/>
            <a:ext cx="9804802" cy="1551002"/>
          </a:xfrm>
          <a:prstGeom prst="rect">
            <a:avLst/>
          </a:prstGeom>
          <a:noFill/>
          <a:ln>
            <a:noFill/>
          </a:ln>
        </p:spPr>
        <p:txBody>
          <a:bodyPr spcFirstLastPara="1" wrap="square" lIns="0" tIns="0" rIns="0" bIns="0" anchor="t" anchorCtr="0">
            <a:spAutoFit/>
          </a:bodyPr>
          <a:lstStyle/>
          <a:p>
            <a:pPr lvl="0" algn="ctr">
              <a:lnSpc>
                <a:spcPct val="140005"/>
              </a:lnSpc>
            </a:pPr>
            <a:r>
              <a:rPr lang="en-US" sz="7199" b="1">
                <a:solidFill>
                  <a:srgbClr val="072E62"/>
                </a:solidFill>
                <a:latin typeface="Roboto Condensed"/>
                <a:ea typeface="Roboto Condensed"/>
                <a:cs typeface="Roboto Condensed"/>
                <a:sym typeface="Roboto Condensed"/>
              </a:rPr>
              <a:t>PROSES REKURSIF (2)</a:t>
            </a:r>
          </a:p>
        </p:txBody>
      </p:sp>
      <p:sp>
        <p:nvSpPr>
          <p:cNvPr id="366" name="Google Shape;366;p15"/>
          <p:cNvSpPr txBox="1"/>
          <p:nvPr/>
        </p:nvSpPr>
        <p:spPr>
          <a:xfrm>
            <a:off x="602290" y="5606487"/>
            <a:ext cx="11334337" cy="272728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Contoh objek lain yang diperoleh dari suatu proses adalah faktorial. Faktorial dari bilangan bulat tak-negatif n didefinisikan sebagai berikut:</a:t>
            </a:r>
          </a:p>
        </p:txBody>
      </p:sp>
      <p:pic>
        <p:nvPicPr>
          <p:cNvPr id="2" name="Picture 1">
            <a:extLst>
              <a:ext uri="{FF2B5EF4-FFF2-40B4-BE49-F238E27FC236}">
                <a16:creationId xmlns:a16="http://schemas.microsoft.com/office/drawing/2014/main" id="{4F934718-130F-4ACD-9DA9-D72572868D22}"/>
              </a:ext>
            </a:extLst>
          </p:cNvPr>
          <p:cNvPicPr>
            <a:picLocks noChangeAspect="1"/>
          </p:cNvPicPr>
          <p:nvPr/>
        </p:nvPicPr>
        <p:blipFill>
          <a:blip r:embed="rId7"/>
          <a:stretch>
            <a:fillRect/>
          </a:stretch>
        </p:blipFill>
        <p:spPr>
          <a:xfrm>
            <a:off x="1939249" y="8333772"/>
            <a:ext cx="8021706" cy="1671189"/>
          </a:xfrm>
          <a:prstGeom prst="rect">
            <a:avLst/>
          </a:prstGeom>
        </p:spPr>
      </p:pic>
      <p:pic>
        <p:nvPicPr>
          <p:cNvPr id="10" name="Picture 9">
            <a:extLst>
              <a:ext uri="{FF2B5EF4-FFF2-40B4-BE49-F238E27FC236}">
                <a16:creationId xmlns:a16="http://schemas.microsoft.com/office/drawing/2014/main" id="{21B1B505-8C78-4EC3-BFF6-27E682723646}"/>
              </a:ext>
            </a:extLst>
          </p:cNvPr>
          <p:cNvPicPr>
            <a:picLocks noChangeAspect="1"/>
          </p:cNvPicPr>
          <p:nvPr/>
        </p:nvPicPr>
        <p:blipFill>
          <a:blip r:embed="rId8"/>
          <a:stretch>
            <a:fillRect/>
          </a:stretch>
        </p:blipFill>
        <p:spPr>
          <a:xfrm>
            <a:off x="13414663" y="128556"/>
            <a:ext cx="1440267" cy="1440267"/>
          </a:xfrm>
          <a:prstGeom prst="rect">
            <a:avLst/>
          </a:prstGeom>
        </p:spPr>
      </p:pic>
      <p:pic>
        <p:nvPicPr>
          <p:cNvPr id="11" name="Picture 10">
            <a:extLst>
              <a:ext uri="{FF2B5EF4-FFF2-40B4-BE49-F238E27FC236}">
                <a16:creationId xmlns:a16="http://schemas.microsoft.com/office/drawing/2014/main" id="{D55D29DD-1AF7-4C63-B72E-4F1C1D06D0A8}"/>
              </a:ext>
            </a:extLst>
          </p:cNvPr>
          <p:cNvPicPr>
            <a:picLocks noChangeAspect="1"/>
          </p:cNvPicPr>
          <p:nvPr/>
        </p:nvPicPr>
        <p:blipFill>
          <a:blip r:embed="rId9"/>
          <a:stretch>
            <a:fillRect/>
          </a:stretch>
        </p:blipFill>
        <p:spPr>
          <a:xfrm>
            <a:off x="15165495" y="282095"/>
            <a:ext cx="2773390" cy="11331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544178" y="752049"/>
            <a:ext cx="8599822" cy="1015663"/>
          </a:xfrm>
          <a:prstGeom prst="rect">
            <a:avLst/>
          </a:prstGeom>
          <a:noFill/>
          <a:ln>
            <a:noFill/>
          </a:ln>
        </p:spPr>
        <p:txBody>
          <a:bodyPr spcFirstLastPara="1" wrap="square" lIns="0" tIns="0" rIns="0" bIns="0" anchor="t" anchorCtr="0">
            <a:spAutoFit/>
          </a:bodyPr>
          <a:lstStyle/>
          <a:p>
            <a:pPr lvl="0" algn="ctr"/>
            <a:r>
              <a:rPr lang="it-IT" sz="6600" b="1">
                <a:solidFill>
                  <a:srgbClr val="FFFFFF"/>
                </a:solidFill>
                <a:latin typeface="Roboto Condensed"/>
                <a:ea typeface="Roboto Condensed"/>
                <a:cs typeface="Roboto Condensed"/>
                <a:sym typeface="Roboto Condensed"/>
              </a:rPr>
              <a:t>PROSES REKURSIF (3)</a:t>
            </a:r>
          </a:p>
        </p:txBody>
      </p:sp>
      <p:sp>
        <p:nvSpPr>
          <p:cNvPr id="203" name="Google Shape;203;p6"/>
          <p:cNvSpPr txBox="1"/>
          <p:nvPr/>
        </p:nvSpPr>
        <p:spPr>
          <a:xfrm>
            <a:off x="732402" y="2704000"/>
            <a:ext cx="12489327" cy="7711855"/>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Sebagai contoh,</a:t>
            </a:r>
          </a:p>
          <a:p>
            <a:pPr lvl="0" algn="just">
              <a:lnSpc>
                <a:spcPct val="173991"/>
              </a:lnSpc>
            </a:pPr>
            <a:r>
              <a:rPr lang="en-US" sz="3600">
                <a:solidFill>
                  <a:srgbClr val="072E62"/>
                </a:solidFill>
                <a:latin typeface="Roboto Condensed"/>
                <a:ea typeface="Roboto Condensed"/>
                <a:cs typeface="Roboto Condensed"/>
                <a:sym typeface="Roboto Condensed"/>
              </a:rPr>
              <a:t>0! = 1</a:t>
            </a:r>
          </a:p>
          <a:p>
            <a:pPr lvl="0" algn="just">
              <a:lnSpc>
                <a:spcPct val="173991"/>
              </a:lnSpc>
            </a:pPr>
            <a:r>
              <a:rPr lang="en-US" sz="3600">
                <a:solidFill>
                  <a:srgbClr val="072E62"/>
                </a:solidFill>
                <a:latin typeface="Roboto Condensed"/>
                <a:ea typeface="Roboto Condensed"/>
                <a:cs typeface="Roboto Condensed"/>
                <a:sym typeface="Roboto Condensed"/>
              </a:rPr>
              <a:t>1! = 1</a:t>
            </a:r>
          </a:p>
          <a:p>
            <a:pPr lvl="0" algn="just">
              <a:lnSpc>
                <a:spcPct val="173991"/>
              </a:lnSpc>
            </a:pPr>
            <a:r>
              <a:rPr lang="en-US" sz="3600">
                <a:solidFill>
                  <a:srgbClr val="072E62"/>
                </a:solidFill>
                <a:latin typeface="Roboto Condensed"/>
                <a:ea typeface="Roboto Condensed"/>
                <a:cs typeface="Roboto Condensed"/>
                <a:sym typeface="Roboto Condensed"/>
              </a:rPr>
              <a:t>2! = 1 x 2</a:t>
            </a:r>
          </a:p>
          <a:p>
            <a:pPr lvl="0" algn="just">
              <a:lnSpc>
                <a:spcPct val="173991"/>
              </a:lnSpc>
            </a:pPr>
            <a:r>
              <a:rPr lang="en-US" sz="3600">
                <a:solidFill>
                  <a:srgbClr val="072E62"/>
                </a:solidFill>
                <a:latin typeface="Roboto Condensed"/>
                <a:ea typeface="Roboto Condensed"/>
                <a:cs typeface="Roboto Condensed"/>
                <a:sym typeface="Roboto Condensed"/>
              </a:rPr>
              <a:t>3! = 1 x 2 x 3</a:t>
            </a:r>
          </a:p>
          <a:p>
            <a:pPr lvl="0" algn="just">
              <a:lnSpc>
                <a:spcPct val="173991"/>
              </a:lnSpc>
            </a:pPr>
            <a:r>
              <a:rPr lang="en-US" sz="3600">
                <a:solidFill>
                  <a:srgbClr val="072E62"/>
                </a:solidFill>
                <a:latin typeface="Roboto Condensed"/>
                <a:ea typeface="Roboto Condensed"/>
                <a:cs typeface="Roboto Condensed"/>
                <a:sym typeface="Roboto Condensed"/>
              </a:rPr>
              <a:t>4! = 1 x 2 x 3 x 4</a:t>
            </a:r>
          </a:p>
          <a:p>
            <a:pPr lvl="0" algn="just">
              <a:lnSpc>
                <a:spcPct val="173991"/>
              </a:lnSpc>
            </a:pPr>
            <a:r>
              <a:rPr lang="en-US" sz="3600">
                <a:solidFill>
                  <a:srgbClr val="072E62"/>
                </a:solidFill>
                <a:latin typeface="Roboto Condensed"/>
                <a:ea typeface="Roboto Condensed"/>
                <a:cs typeface="Roboto Condensed"/>
                <a:sym typeface="Roboto Condensed"/>
              </a:rPr>
              <a:t>Proses untuk menghitung faktorial dari bilangan bulat n tak-negatif dinyatakan dalam algoritma berikut ini: </a:t>
            </a:r>
          </a:p>
        </p:txBody>
      </p:sp>
      <p:pic>
        <p:nvPicPr>
          <p:cNvPr id="14" name="Picture 13">
            <a:extLst>
              <a:ext uri="{FF2B5EF4-FFF2-40B4-BE49-F238E27FC236}">
                <a16:creationId xmlns:a16="http://schemas.microsoft.com/office/drawing/2014/main" id="{C68EA345-EF1F-4E45-A06E-AFF2C21D96AD}"/>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4D416B1A-8C10-440C-BF0E-3F9B86B7BB04}"/>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3574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544178" y="752049"/>
            <a:ext cx="8599822" cy="1015663"/>
          </a:xfrm>
          <a:prstGeom prst="rect">
            <a:avLst/>
          </a:prstGeom>
          <a:noFill/>
          <a:ln>
            <a:noFill/>
          </a:ln>
        </p:spPr>
        <p:txBody>
          <a:bodyPr spcFirstLastPara="1" wrap="square" lIns="0" tIns="0" rIns="0" bIns="0" anchor="t" anchorCtr="0">
            <a:spAutoFit/>
          </a:bodyPr>
          <a:lstStyle/>
          <a:p>
            <a:pPr lvl="0" algn="ctr"/>
            <a:r>
              <a:rPr lang="it-IT" sz="6600" b="1">
                <a:solidFill>
                  <a:srgbClr val="FFFFFF"/>
                </a:solidFill>
                <a:latin typeface="Roboto Condensed"/>
                <a:ea typeface="Roboto Condensed"/>
                <a:cs typeface="Roboto Condensed"/>
                <a:sym typeface="Roboto Condensed"/>
              </a:rPr>
              <a:t>PROSES REKURSIF (3)</a:t>
            </a:r>
          </a:p>
        </p:txBody>
      </p:sp>
      <p:pic>
        <p:nvPicPr>
          <p:cNvPr id="2" name="Picture 1">
            <a:extLst>
              <a:ext uri="{FF2B5EF4-FFF2-40B4-BE49-F238E27FC236}">
                <a16:creationId xmlns:a16="http://schemas.microsoft.com/office/drawing/2014/main" id="{F8AFE385-5358-495D-B92B-2EE70DFB0367}"/>
              </a:ext>
            </a:extLst>
          </p:cNvPr>
          <p:cNvPicPr>
            <a:picLocks noChangeAspect="1"/>
          </p:cNvPicPr>
          <p:nvPr/>
        </p:nvPicPr>
        <p:blipFill>
          <a:blip r:embed="rId6"/>
          <a:stretch>
            <a:fillRect/>
          </a:stretch>
        </p:blipFill>
        <p:spPr>
          <a:xfrm>
            <a:off x="2807241" y="2146499"/>
            <a:ext cx="8074497" cy="8140501"/>
          </a:xfrm>
          <a:prstGeom prst="rect">
            <a:avLst/>
          </a:prstGeom>
        </p:spPr>
      </p:pic>
      <p:pic>
        <p:nvPicPr>
          <p:cNvPr id="14" name="Picture 13">
            <a:extLst>
              <a:ext uri="{FF2B5EF4-FFF2-40B4-BE49-F238E27FC236}">
                <a16:creationId xmlns:a16="http://schemas.microsoft.com/office/drawing/2014/main" id="{9B102340-920B-4BC5-9028-855220040439}"/>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91EDFC52-B985-47CE-8E29-BC910F6910A1}"/>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01835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3088919"/>
            <a:ext cx="5985094" cy="2929648"/>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DEFINISI REKURSIF</a:t>
            </a:r>
          </a:p>
        </p:txBody>
      </p:sp>
      <p:sp>
        <p:nvSpPr>
          <p:cNvPr id="262" name="Google Shape;262;p9"/>
          <p:cNvSpPr txBox="1"/>
          <p:nvPr/>
        </p:nvSpPr>
        <p:spPr>
          <a:xfrm>
            <a:off x="9144000" y="3440667"/>
            <a:ext cx="8411597"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Definisi rekursif diturunkan secara matematik. Definisi yang tidak formal menyatakan bahwa sebuah objek dikatakan rekursif jika ia didefinisikan menjadi lebih sederhana dalam terminologi dirinya sendirinya. </a:t>
            </a:r>
          </a:p>
        </p:txBody>
      </p:sp>
      <p:pic>
        <p:nvPicPr>
          <p:cNvPr id="18" name="Picture 17">
            <a:extLst>
              <a:ext uri="{FF2B5EF4-FFF2-40B4-BE49-F238E27FC236}">
                <a16:creationId xmlns:a16="http://schemas.microsoft.com/office/drawing/2014/main" id="{898429B6-EB96-407C-9861-7B89C2949DB1}"/>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61887A4F-001E-423A-A3FF-32BAEA091700}"/>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92741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 y="4503736"/>
            <a:ext cx="6120047"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072E62"/>
                </a:solidFill>
                <a:latin typeface="Roboto Condensed"/>
                <a:ea typeface="Roboto Condensed"/>
                <a:cs typeface="Roboto Condensed"/>
                <a:sym typeface="Roboto Condensed"/>
              </a:rPr>
              <a:t>PENDAHULUAN</a:t>
            </a:r>
            <a:endParaRPr/>
          </a:p>
        </p:txBody>
      </p:sp>
      <p:sp>
        <p:nvSpPr>
          <p:cNvPr id="262" name="Google Shape;262;p9"/>
          <p:cNvSpPr txBox="1"/>
          <p:nvPr/>
        </p:nvSpPr>
        <p:spPr>
          <a:xfrm>
            <a:off x="9144000" y="3440667"/>
            <a:ext cx="8411597" cy="636366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Bab ini akan membahas terkait alasan mengapa perlu mempelajari dan memahami bagaimana kombinasi struktur algoritma pemrograman berperan penting dalam penguasaan keilmuan pemrograman dasar yang nantinya dapat digunakan untuk mempermudah pekerjaan terkait dengan pemrograman. </a:t>
            </a:r>
            <a:endParaRPr/>
          </a:p>
        </p:txBody>
      </p:sp>
      <p:pic>
        <p:nvPicPr>
          <p:cNvPr id="18" name="Picture 17">
            <a:extLst>
              <a:ext uri="{FF2B5EF4-FFF2-40B4-BE49-F238E27FC236}">
                <a16:creationId xmlns:a16="http://schemas.microsoft.com/office/drawing/2014/main" id="{568C9B78-8D39-4318-B609-4F0010209DDF}"/>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16B67A1F-53CC-4E51-A08C-D612FAF1A7A0}"/>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4051588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752049"/>
            <a:ext cx="9804802" cy="1015663"/>
          </a:xfrm>
          <a:prstGeom prst="rect">
            <a:avLst/>
          </a:prstGeom>
          <a:noFill/>
          <a:ln>
            <a:noFill/>
          </a:ln>
        </p:spPr>
        <p:txBody>
          <a:bodyPr spcFirstLastPara="1" wrap="square" lIns="0" tIns="0" rIns="0" bIns="0" anchor="t" anchorCtr="0">
            <a:spAutoFit/>
          </a:bodyPr>
          <a:lstStyle/>
          <a:p>
            <a:pPr lvl="0" algn="ctr"/>
            <a:r>
              <a:rPr lang="it-IT" sz="6600" b="1">
                <a:solidFill>
                  <a:srgbClr val="FFFFFF"/>
                </a:solidFill>
                <a:latin typeface="Roboto Condensed"/>
                <a:ea typeface="Roboto Condensed"/>
                <a:cs typeface="Roboto Condensed"/>
                <a:sym typeface="Roboto Condensed"/>
              </a:rPr>
              <a:t>DEFINISI REKURSIF</a:t>
            </a:r>
          </a:p>
        </p:txBody>
      </p:sp>
      <p:sp>
        <p:nvSpPr>
          <p:cNvPr id="203" name="Google Shape;203;p6"/>
          <p:cNvSpPr txBox="1"/>
          <p:nvPr/>
        </p:nvSpPr>
        <p:spPr>
          <a:xfrm>
            <a:off x="732402" y="2704000"/>
            <a:ext cx="12489327" cy="5783891"/>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Dalam kehidupan sehari-hari banyak terdapat objek yang rekursif. Tahukah Anda bahwa, kalau diamati dengan saksama, daun pakis (Gambar di samping) dibentuk oleh ranting-ranting daun yang mempunyai pola yang mirip dengan daun pakis itu sendiri. Setiap ranting daun disusun lagi oleh ranting daun dengan pola yang mirip. Objek rekursif yang khas ini disebut fraktal. </a:t>
            </a:r>
          </a:p>
        </p:txBody>
      </p:sp>
      <p:pic>
        <p:nvPicPr>
          <p:cNvPr id="15" name="Picture 14" descr="A picture containing bird, parrot&#10;&#10;Description automatically generated">
            <a:extLst>
              <a:ext uri="{FF2B5EF4-FFF2-40B4-BE49-F238E27FC236}">
                <a16:creationId xmlns:a16="http://schemas.microsoft.com/office/drawing/2014/main" id="{CBDC4EFF-BE0F-4AC9-8306-F7FBC7C86F7B}"/>
              </a:ext>
            </a:extLst>
          </p:cNvPr>
          <p:cNvPicPr>
            <a:picLocks noChangeAspect="1"/>
          </p:cNvPicPr>
          <p:nvPr/>
        </p:nvPicPr>
        <p:blipFill>
          <a:blip r:embed="rId6"/>
          <a:stretch>
            <a:fillRect/>
          </a:stretch>
        </p:blipFill>
        <p:spPr>
          <a:xfrm>
            <a:off x="14111321" y="2246971"/>
            <a:ext cx="3444277" cy="5793058"/>
          </a:xfrm>
          <a:prstGeom prst="rect">
            <a:avLst/>
          </a:prstGeom>
        </p:spPr>
      </p:pic>
      <p:pic>
        <p:nvPicPr>
          <p:cNvPr id="16" name="Picture 15">
            <a:extLst>
              <a:ext uri="{FF2B5EF4-FFF2-40B4-BE49-F238E27FC236}">
                <a16:creationId xmlns:a16="http://schemas.microsoft.com/office/drawing/2014/main" id="{C51087AC-E85B-45A5-AA79-9889B55A1A02}"/>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7" name="Picture 16">
            <a:extLst>
              <a:ext uri="{FF2B5EF4-FFF2-40B4-BE49-F238E27FC236}">
                <a16:creationId xmlns:a16="http://schemas.microsoft.com/office/drawing/2014/main" id="{324CF3D9-0689-4FF8-B7BD-AE2AD6031F32}"/>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052691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2228796"/>
            <a:ext cx="6062895" cy="5859296"/>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CONTOH IMPLEMENTASI PROSES REKURSIF</a:t>
            </a:r>
          </a:p>
        </p:txBody>
      </p:sp>
      <p:sp>
        <p:nvSpPr>
          <p:cNvPr id="262" name="Google Shape;262;p9"/>
          <p:cNvSpPr txBox="1"/>
          <p:nvPr/>
        </p:nvSpPr>
        <p:spPr>
          <a:xfrm>
            <a:off x="9144000" y="3440667"/>
            <a:ext cx="8411597"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Untuk memahami implementasi kombinasi perulangan dalam percabangan kita perlu mempelajari penerapannya melalui contoh-contoh implementasi proses rekursif serta memahami cara kerja compiler menangani rekursif.</a:t>
            </a:r>
          </a:p>
        </p:txBody>
      </p:sp>
      <p:pic>
        <p:nvPicPr>
          <p:cNvPr id="18" name="Picture 17">
            <a:extLst>
              <a:ext uri="{FF2B5EF4-FFF2-40B4-BE49-F238E27FC236}">
                <a16:creationId xmlns:a16="http://schemas.microsoft.com/office/drawing/2014/main" id="{A6734ED5-2D36-44A5-8218-74A03AEBA586}"/>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5801F33F-E929-409F-807F-B713C9BCC77E}"/>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925496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a:stretch/>
        </p:blipFill>
        <p:spPr>
          <a:xfrm rot="-5840632">
            <a:off x="9838300" y="-4182798"/>
            <a:ext cx="13250056" cy="1218348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1795706" y="4626619"/>
            <a:ext cx="9449543" cy="5755631"/>
          </a:xfrm>
          <a:prstGeom prst="rect">
            <a:avLst/>
          </a:prstGeom>
          <a:noFill/>
          <a:ln>
            <a:noFill/>
          </a:ln>
        </p:spPr>
      </p:pic>
      <p:pic>
        <p:nvPicPr>
          <p:cNvPr id="151" name="Google Shape;151;p3"/>
          <p:cNvPicPr preferRelativeResize="0"/>
          <p:nvPr/>
        </p:nvPicPr>
        <p:blipFill rotWithShape="1">
          <a:blip r:embed="rId5">
            <a:alphaModFix/>
          </a:blip>
          <a:srcRect/>
          <a:stretch/>
        </p:blipFill>
        <p:spPr>
          <a:xfrm>
            <a:off x="-16716879" y="246780"/>
            <a:ext cx="26896308" cy="26896308"/>
          </a:xfrm>
          <a:prstGeom prst="rect">
            <a:avLst/>
          </a:prstGeom>
          <a:noFill/>
          <a:ln>
            <a:noFill/>
          </a:ln>
        </p:spPr>
      </p:pic>
      <p:grpSp>
        <p:nvGrpSpPr>
          <p:cNvPr id="152" name="Google Shape;152;p3"/>
          <p:cNvGrpSpPr/>
          <p:nvPr/>
        </p:nvGrpSpPr>
        <p:grpSpPr>
          <a:xfrm>
            <a:off x="-919065" y="438573"/>
            <a:ext cx="9804802" cy="2060145"/>
            <a:chOff x="0" y="-38100"/>
            <a:chExt cx="4049671" cy="850900"/>
          </a:xfrm>
        </p:grpSpPr>
        <p:sp>
          <p:nvSpPr>
            <p:cNvPr id="153" name="Google Shape;153;p3"/>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5" name="Google Shape;155;p3"/>
          <p:cNvSpPr txBox="1"/>
          <p:nvPr/>
        </p:nvSpPr>
        <p:spPr>
          <a:xfrm>
            <a:off x="-197709" y="536275"/>
            <a:ext cx="9083445" cy="1723549"/>
          </a:xfrm>
          <a:prstGeom prst="rect">
            <a:avLst/>
          </a:prstGeom>
          <a:noFill/>
          <a:ln>
            <a:noFill/>
          </a:ln>
        </p:spPr>
        <p:txBody>
          <a:bodyPr spcFirstLastPara="1" wrap="square" lIns="0" tIns="0" rIns="0" bIns="0" anchor="t" anchorCtr="0">
            <a:spAutoFit/>
          </a:bodyPr>
          <a:lstStyle/>
          <a:p>
            <a:pPr lvl="0" algn="ctr">
              <a:lnSpc>
                <a:spcPct val="140005"/>
              </a:lnSpc>
            </a:pPr>
            <a:r>
              <a:rPr lang="en-US" sz="4000" b="1">
                <a:solidFill>
                  <a:srgbClr val="072E62"/>
                </a:solidFill>
                <a:latin typeface="Roboto Condensed"/>
                <a:ea typeface="Roboto Condensed"/>
                <a:cs typeface="Roboto Condensed"/>
                <a:sym typeface="Roboto Condensed"/>
              </a:rPr>
              <a:t>CONTOH IMPLEMENTASI PROSES REKURSIF</a:t>
            </a:r>
          </a:p>
        </p:txBody>
      </p:sp>
      <p:sp>
        <p:nvSpPr>
          <p:cNvPr id="156" name="Google Shape;156;p3"/>
          <p:cNvSpPr txBox="1"/>
          <p:nvPr/>
        </p:nvSpPr>
        <p:spPr>
          <a:xfrm>
            <a:off x="716869" y="3066637"/>
            <a:ext cx="10151540" cy="5485733"/>
          </a:xfrm>
          <a:prstGeom prst="rect">
            <a:avLst/>
          </a:prstGeom>
          <a:noFill/>
          <a:ln>
            <a:noFill/>
          </a:ln>
        </p:spPr>
        <p:txBody>
          <a:bodyPr spcFirstLastPara="1" wrap="square" lIns="0" tIns="0" rIns="0" bIns="0" anchor="t" anchorCtr="0">
            <a:spAutoFit/>
          </a:bodyPr>
          <a:lstStyle/>
          <a:p>
            <a:pPr lvl="0" algn="just">
              <a:lnSpc>
                <a:spcPct val="150000"/>
              </a:lnSpc>
            </a:pPr>
            <a:r>
              <a:rPr lang="en-US" sz="3395">
                <a:solidFill>
                  <a:srgbClr val="FFFFFF"/>
                </a:solidFill>
                <a:latin typeface="Roboto Condensed"/>
                <a:ea typeface="Roboto Condensed"/>
                <a:cs typeface="Roboto Condensed"/>
                <a:sym typeface="Roboto Condensed"/>
              </a:rPr>
              <a:t>Dengan memahami cara compiler menangani program rek</a:t>
            </a:r>
            <a:r>
              <a:rPr lang="en-US" sz="3395">
                <a:solidFill>
                  <a:schemeClr val="bg1"/>
                </a:solidFill>
                <a:latin typeface="Roboto Condensed"/>
                <a:ea typeface="Roboto Condensed"/>
                <a:cs typeface="Roboto Condensed"/>
                <a:sym typeface="Roboto Condensed"/>
              </a:rPr>
              <a:t>ursif dapat membantu kita untuk: </a:t>
            </a:r>
          </a:p>
          <a:p>
            <a:pPr marL="514350" lvl="0" indent="-514350" algn="just">
              <a:lnSpc>
                <a:spcPct val="150000"/>
              </a:lnSpc>
              <a:buClr>
                <a:schemeClr val="bg1"/>
              </a:buClr>
              <a:buFont typeface="+mj-lt"/>
              <a:buAutoNum type="arabicPeriod"/>
            </a:pPr>
            <a:r>
              <a:rPr lang="en-US" sz="3395">
                <a:solidFill>
                  <a:srgbClr val="FFFFFF"/>
                </a:solidFill>
                <a:latin typeface="Roboto Condensed"/>
                <a:ea typeface="Roboto Condensed"/>
                <a:sym typeface="Roboto Condensed"/>
              </a:rPr>
              <a:t>Meminimumkan jumlah parameter yang dilewatkan pada waktu pemanggilan, </a:t>
            </a:r>
          </a:p>
          <a:p>
            <a:pPr marL="514350" lvl="0" indent="-514350" algn="just">
              <a:lnSpc>
                <a:spcPct val="150000"/>
              </a:lnSpc>
              <a:buClr>
                <a:schemeClr val="bg1"/>
              </a:buClr>
              <a:buFont typeface="+mj-lt"/>
              <a:buAutoNum type="arabicPeriod"/>
            </a:pPr>
            <a:r>
              <a:rPr lang="en-US" sz="3395">
                <a:solidFill>
                  <a:srgbClr val="FFFFFF"/>
                </a:solidFill>
                <a:latin typeface="Roboto Condensed"/>
                <a:ea typeface="Roboto Condensed"/>
                <a:sym typeface="Roboto Condensed"/>
              </a:rPr>
              <a:t>Mengubah </a:t>
            </a:r>
            <a:r>
              <a:rPr lang="en-US" sz="3395">
                <a:solidFill>
                  <a:srgbClr val="FFFFFF"/>
                </a:solidFill>
                <a:latin typeface="Roboto Condensed"/>
                <a:ea typeface="Roboto Condensed"/>
                <a:cs typeface="Roboto Condensed"/>
                <a:sym typeface="Roboto Condensed"/>
              </a:rPr>
              <a:t>algoritma rekursif menjadi program iteratif dengan cara meniru (simulasi) mekanisme pelaksanaan program rekursif.</a:t>
            </a:r>
          </a:p>
        </p:txBody>
      </p:sp>
      <p:pic>
        <p:nvPicPr>
          <p:cNvPr id="10" name="Picture 9">
            <a:extLst>
              <a:ext uri="{FF2B5EF4-FFF2-40B4-BE49-F238E27FC236}">
                <a16:creationId xmlns:a16="http://schemas.microsoft.com/office/drawing/2014/main" id="{28015A0E-173D-4C77-AAF2-B42ED5AFFCC1}"/>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1" name="Picture 10">
            <a:extLst>
              <a:ext uri="{FF2B5EF4-FFF2-40B4-BE49-F238E27FC236}">
                <a16:creationId xmlns:a16="http://schemas.microsoft.com/office/drawing/2014/main" id="{300A56BE-2B03-40B7-8E1F-0CAF418012C9}"/>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73209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767"/>
        <p:cNvGrpSpPr/>
        <p:nvPr/>
      </p:nvGrpSpPr>
      <p:grpSpPr>
        <a:xfrm>
          <a:off x="0" y="0"/>
          <a:ext cx="0" cy="0"/>
          <a:chOff x="0" y="0"/>
          <a:chExt cx="0" cy="0"/>
        </a:xfrm>
      </p:grpSpPr>
      <p:pic>
        <p:nvPicPr>
          <p:cNvPr id="773" name="Google Shape;773;p29"/>
          <p:cNvPicPr preferRelativeResize="0"/>
          <p:nvPr/>
        </p:nvPicPr>
        <p:blipFill rotWithShape="1">
          <a:blip r:embed="rId3">
            <a:alphaModFix amt="38000"/>
          </a:blip>
          <a:srcRect/>
          <a:stretch/>
        </p:blipFill>
        <p:spPr>
          <a:xfrm>
            <a:off x="-5486185" y="-8304655"/>
            <a:ext cx="26896310" cy="26896310"/>
          </a:xfrm>
          <a:prstGeom prst="rect">
            <a:avLst/>
          </a:prstGeom>
          <a:noFill/>
          <a:ln>
            <a:noFill/>
          </a:ln>
        </p:spPr>
      </p:pic>
      <p:pic>
        <p:nvPicPr>
          <p:cNvPr id="2" name="Google Shape;768;p29">
            <a:extLst>
              <a:ext uri="{FF2B5EF4-FFF2-40B4-BE49-F238E27FC236}">
                <a16:creationId xmlns:a16="http://schemas.microsoft.com/office/drawing/2014/main" id="{612A3A3A-6D49-4657-4EA3-2F3D31AC5631}"/>
              </a:ext>
            </a:extLst>
          </p:cNvPr>
          <p:cNvPicPr preferRelativeResize="0"/>
          <p:nvPr/>
        </p:nvPicPr>
        <p:blipFill rotWithShape="1">
          <a:blip r:embed="rId4">
            <a:alphaModFix/>
          </a:blip>
          <a:srcRect/>
          <a:stretch/>
        </p:blipFill>
        <p:spPr>
          <a:xfrm>
            <a:off x="3956562" y="3288909"/>
            <a:ext cx="10440755" cy="5475692"/>
          </a:xfrm>
          <a:prstGeom prst="rect">
            <a:avLst/>
          </a:prstGeom>
          <a:noFill/>
          <a:ln>
            <a:noFill/>
          </a:ln>
        </p:spPr>
      </p:pic>
      <p:pic>
        <p:nvPicPr>
          <p:cNvPr id="3" name="Google Shape;769;p29">
            <a:extLst>
              <a:ext uri="{FF2B5EF4-FFF2-40B4-BE49-F238E27FC236}">
                <a16:creationId xmlns:a16="http://schemas.microsoft.com/office/drawing/2014/main" id="{ED791131-5F6D-199B-C802-09D0A70AE974}"/>
              </a:ext>
            </a:extLst>
          </p:cNvPr>
          <p:cNvPicPr preferRelativeResize="0"/>
          <p:nvPr/>
        </p:nvPicPr>
        <p:blipFill rotWithShape="1">
          <a:blip r:embed="rId5">
            <a:alphaModFix/>
          </a:blip>
          <a:srcRect/>
          <a:stretch/>
        </p:blipFill>
        <p:spPr>
          <a:xfrm>
            <a:off x="8573600" y="2770567"/>
            <a:ext cx="962382" cy="962382"/>
          </a:xfrm>
          <a:prstGeom prst="rect">
            <a:avLst/>
          </a:prstGeom>
          <a:noFill/>
          <a:ln>
            <a:noFill/>
          </a:ln>
        </p:spPr>
      </p:pic>
      <p:grpSp>
        <p:nvGrpSpPr>
          <p:cNvPr id="4" name="Google Shape;770;p29">
            <a:extLst>
              <a:ext uri="{FF2B5EF4-FFF2-40B4-BE49-F238E27FC236}">
                <a16:creationId xmlns:a16="http://schemas.microsoft.com/office/drawing/2014/main" id="{A77B1A4C-88A1-EB23-DDEC-F95F380D2677}"/>
              </a:ext>
            </a:extLst>
          </p:cNvPr>
          <p:cNvGrpSpPr/>
          <p:nvPr/>
        </p:nvGrpSpPr>
        <p:grpSpPr>
          <a:xfrm>
            <a:off x="4993776" y="5063320"/>
            <a:ext cx="8781748" cy="1721210"/>
            <a:chOff x="0" y="0"/>
            <a:chExt cx="11708998" cy="2294946"/>
          </a:xfrm>
        </p:grpSpPr>
        <p:sp>
          <p:nvSpPr>
            <p:cNvPr id="5" name="Google Shape;771;p29">
              <a:extLst>
                <a:ext uri="{FF2B5EF4-FFF2-40B4-BE49-F238E27FC236}">
                  <a16:creationId xmlns:a16="http://schemas.microsoft.com/office/drawing/2014/main" id="{11087E0E-5525-04BC-B556-862C4E846C61}"/>
                </a:ext>
              </a:extLst>
            </p:cNvPr>
            <p:cNvSpPr txBox="1"/>
            <p:nvPr/>
          </p:nvSpPr>
          <p:spPr>
            <a:xfrm>
              <a:off x="0" y="0"/>
              <a:ext cx="11708998" cy="1778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kumimoji="0" lang="en-US" sz="8799" b="0" i="0" u="none" strike="noStrike" kern="0" cap="none" spc="0" normalizeH="0" baseline="0" noProof="0">
                  <a:ln>
                    <a:noFill/>
                  </a:ln>
                  <a:solidFill>
                    <a:srgbClr val="FFFFFF"/>
                  </a:solidFill>
                  <a:effectLst/>
                  <a:uLnTx/>
                  <a:uFillTx/>
                  <a:latin typeface="Arial"/>
                  <a:ea typeface="Arial"/>
                  <a:cs typeface="Arial"/>
                  <a:sym typeface="Arial"/>
                </a:rPr>
                <a:t>TERIMA KASIH!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72;p29">
              <a:extLst>
                <a:ext uri="{FF2B5EF4-FFF2-40B4-BE49-F238E27FC236}">
                  <a16:creationId xmlns:a16="http://schemas.microsoft.com/office/drawing/2014/main" id="{F40053AC-D3E9-4D6E-7D71-938C6E49F2A1}"/>
                </a:ext>
              </a:extLst>
            </p:cNvPr>
            <p:cNvSpPr txBox="1"/>
            <p:nvPr/>
          </p:nvSpPr>
          <p:spPr>
            <a:xfrm>
              <a:off x="0" y="1921510"/>
              <a:ext cx="11708998" cy="37343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8" name="Picture 7">
            <a:extLst>
              <a:ext uri="{FF2B5EF4-FFF2-40B4-BE49-F238E27FC236}">
                <a16:creationId xmlns:a16="http://schemas.microsoft.com/office/drawing/2014/main" id="{0C1A1039-916B-4346-AF14-3045226407F4}"/>
              </a:ext>
            </a:extLst>
          </p:cNvPr>
          <p:cNvPicPr>
            <a:picLocks noChangeAspect="1"/>
          </p:cNvPicPr>
          <p:nvPr/>
        </p:nvPicPr>
        <p:blipFill>
          <a:blip r:embed="rId6"/>
          <a:stretch>
            <a:fillRect/>
          </a:stretch>
        </p:blipFill>
        <p:spPr>
          <a:xfrm>
            <a:off x="7133333" y="1098763"/>
            <a:ext cx="1440267" cy="1440267"/>
          </a:xfrm>
          <a:prstGeom prst="rect">
            <a:avLst/>
          </a:prstGeom>
        </p:spPr>
      </p:pic>
      <p:pic>
        <p:nvPicPr>
          <p:cNvPr id="9" name="Picture 8">
            <a:extLst>
              <a:ext uri="{FF2B5EF4-FFF2-40B4-BE49-F238E27FC236}">
                <a16:creationId xmlns:a16="http://schemas.microsoft.com/office/drawing/2014/main" id="{D0496E9B-1405-463C-8AAD-11676E4286FE}"/>
              </a:ext>
            </a:extLst>
          </p:cNvPr>
          <p:cNvPicPr>
            <a:picLocks noChangeAspect="1"/>
          </p:cNvPicPr>
          <p:nvPr/>
        </p:nvPicPr>
        <p:blipFill>
          <a:blip r:embed="rId7"/>
          <a:stretch>
            <a:fillRect/>
          </a:stretch>
        </p:blipFill>
        <p:spPr>
          <a:xfrm>
            <a:off x="9054791" y="1262440"/>
            <a:ext cx="2773390" cy="11331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a:stretch/>
        </p:blipFill>
        <p:spPr>
          <a:xfrm rot="-5840632">
            <a:off x="9838300" y="-4182798"/>
            <a:ext cx="13250056" cy="1218348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1795706" y="4626619"/>
            <a:ext cx="9449543" cy="5755631"/>
          </a:xfrm>
          <a:prstGeom prst="rect">
            <a:avLst/>
          </a:prstGeom>
          <a:noFill/>
          <a:ln>
            <a:noFill/>
          </a:ln>
        </p:spPr>
      </p:pic>
      <p:pic>
        <p:nvPicPr>
          <p:cNvPr id="151" name="Google Shape;151;p3"/>
          <p:cNvPicPr preferRelativeResize="0"/>
          <p:nvPr/>
        </p:nvPicPr>
        <p:blipFill rotWithShape="1">
          <a:blip r:embed="rId5">
            <a:alphaModFix/>
          </a:blip>
          <a:srcRect/>
          <a:stretch/>
        </p:blipFill>
        <p:spPr>
          <a:xfrm>
            <a:off x="-16716879" y="246780"/>
            <a:ext cx="26896308" cy="26896308"/>
          </a:xfrm>
          <a:prstGeom prst="rect">
            <a:avLst/>
          </a:prstGeom>
          <a:noFill/>
          <a:ln>
            <a:noFill/>
          </a:ln>
        </p:spPr>
      </p:pic>
      <p:grpSp>
        <p:nvGrpSpPr>
          <p:cNvPr id="152" name="Google Shape;152;p3"/>
          <p:cNvGrpSpPr/>
          <p:nvPr/>
        </p:nvGrpSpPr>
        <p:grpSpPr>
          <a:xfrm>
            <a:off x="-919065" y="438573"/>
            <a:ext cx="9804802" cy="2060145"/>
            <a:chOff x="0" y="-38100"/>
            <a:chExt cx="4049671" cy="850900"/>
          </a:xfrm>
        </p:grpSpPr>
        <p:sp>
          <p:nvSpPr>
            <p:cNvPr id="153" name="Google Shape;153;p3"/>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5" name="Google Shape;155;p3"/>
          <p:cNvSpPr txBox="1"/>
          <p:nvPr/>
        </p:nvSpPr>
        <p:spPr>
          <a:xfrm>
            <a:off x="-919065" y="758701"/>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072E62"/>
                </a:solidFill>
                <a:latin typeface="Roboto Condensed"/>
                <a:ea typeface="Roboto Condensed"/>
                <a:cs typeface="Roboto Condensed"/>
                <a:sym typeface="Roboto Condensed"/>
              </a:rPr>
              <a:t>PENDAHULUAN</a:t>
            </a:r>
            <a:endParaRPr/>
          </a:p>
        </p:txBody>
      </p:sp>
      <p:sp>
        <p:nvSpPr>
          <p:cNvPr id="156" name="Google Shape;156;p3"/>
          <p:cNvSpPr txBox="1"/>
          <p:nvPr/>
        </p:nvSpPr>
        <p:spPr>
          <a:xfrm>
            <a:off x="716869" y="3066637"/>
            <a:ext cx="10151540" cy="3134704"/>
          </a:xfrm>
          <a:prstGeom prst="rect">
            <a:avLst/>
          </a:prstGeom>
          <a:noFill/>
          <a:ln>
            <a:noFill/>
          </a:ln>
        </p:spPr>
        <p:txBody>
          <a:bodyPr spcFirstLastPara="1" wrap="square" lIns="0" tIns="0" rIns="0" bIns="0" anchor="t" anchorCtr="0">
            <a:spAutoFit/>
          </a:bodyPr>
          <a:lstStyle/>
          <a:p>
            <a:pPr lvl="0" algn="just">
              <a:lnSpc>
                <a:spcPct val="150000"/>
              </a:lnSpc>
            </a:pPr>
            <a:r>
              <a:rPr lang="en-US" sz="3395">
                <a:solidFill>
                  <a:srgbClr val="FFFFFF"/>
                </a:solidFill>
                <a:latin typeface="Roboto Condensed"/>
                <a:ea typeface="Roboto Condensed"/>
                <a:cs typeface="Roboto Condensed"/>
                <a:sym typeface="Roboto Condensed"/>
              </a:rPr>
              <a:t>Pemaparan dari bab ini bertujuan untuk memberikan pemahaman lebih lanjut mengenai lanjutan dari bab matriks, percabangan dan perulangan yang telah kita pelajari sebelumnya.</a:t>
            </a:r>
            <a:endParaRPr/>
          </a:p>
        </p:txBody>
      </p:sp>
      <p:pic>
        <p:nvPicPr>
          <p:cNvPr id="10" name="Picture 9">
            <a:extLst>
              <a:ext uri="{FF2B5EF4-FFF2-40B4-BE49-F238E27FC236}">
                <a16:creationId xmlns:a16="http://schemas.microsoft.com/office/drawing/2014/main" id="{BBB64AE1-85A5-4CFA-A6E9-4A7BD7BA0117}"/>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1" name="Picture 10">
            <a:extLst>
              <a:ext uri="{FF2B5EF4-FFF2-40B4-BE49-F238E27FC236}">
                <a16:creationId xmlns:a16="http://schemas.microsoft.com/office/drawing/2014/main" id="{B0A1D4BD-2044-40C2-AE24-0962BC7216EF}"/>
              </a:ext>
            </a:extLst>
          </p:cNvPr>
          <p:cNvPicPr>
            <a:picLocks noChangeAspect="1"/>
          </p:cNvPicPr>
          <p:nvPr/>
        </p:nvPicPr>
        <p:blipFill>
          <a:blip r:embed="rId7"/>
          <a:stretch>
            <a:fillRect/>
          </a:stretch>
        </p:blipFill>
        <p:spPr>
          <a:xfrm>
            <a:off x="15165495" y="282095"/>
            <a:ext cx="2773390" cy="11331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0" y="2744394"/>
            <a:ext cx="6978404" cy="5859296"/>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MENGENALI ALUR PERCABANGAN DALAM PERULANGAN </a:t>
            </a:r>
          </a:p>
        </p:txBody>
      </p:sp>
      <p:sp>
        <p:nvSpPr>
          <p:cNvPr id="262" name="Google Shape;262;p9"/>
          <p:cNvSpPr txBox="1"/>
          <p:nvPr/>
        </p:nvSpPr>
        <p:spPr>
          <a:xfrm>
            <a:off x="9144000" y="3440667"/>
            <a:ext cx="8411597" cy="363638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Kombinasi struktur algoritma pemrograman meliputi bagaimana kita dapat mengenali alur percabangan dalam perulangan beserta implementasinya. </a:t>
            </a:r>
          </a:p>
        </p:txBody>
      </p:sp>
      <p:pic>
        <p:nvPicPr>
          <p:cNvPr id="18" name="Picture 17">
            <a:extLst>
              <a:ext uri="{FF2B5EF4-FFF2-40B4-BE49-F238E27FC236}">
                <a16:creationId xmlns:a16="http://schemas.microsoft.com/office/drawing/2014/main" id="{527510C1-C3DE-4C4D-B086-749E6298E00A}"/>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DE4E55B7-36FF-4408-B995-C1C84FF93EC9}"/>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93993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0" y="5107335"/>
            <a:ext cx="5841556" cy="5179665"/>
            <a:chOff x="0" y="-9525"/>
            <a:chExt cx="1538517" cy="1364192"/>
          </a:xfrm>
        </p:grpSpPr>
        <p:sp>
          <p:nvSpPr>
            <p:cNvPr id="163" name="Google Shape;163;p4"/>
            <p:cNvSpPr/>
            <p:nvPr/>
          </p:nvSpPr>
          <p:spPr>
            <a:xfrm>
              <a:off x="0" y="0"/>
              <a:ext cx="1538517" cy="1354667"/>
            </a:xfrm>
            <a:custGeom>
              <a:avLst/>
              <a:gdLst/>
              <a:ahLst/>
              <a:cxnLst/>
              <a:rect l="l" t="t" r="r" b="b"/>
              <a:pathLst>
                <a:path w="1538517" h="1354667" extrusionOk="0">
                  <a:moveTo>
                    <a:pt x="0" y="0"/>
                  </a:moveTo>
                  <a:lnTo>
                    <a:pt x="1538517" y="0"/>
                  </a:lnTo>
                  <a:lnTo>
                    <a:pt x="1538517" y="1354667"/>
                  </a:lnTo>
                  <a:lnTo>
                    <a:pt x="0" y="1354667"/>
                  </a:lnTo>
                  <a:close/>
                </a:path>
              </a:pathLst>
            </a:custGeom>
            <a:solidFill>
              <a:srgbClr val="DCEEF3"/>
            </a:solidFill>
            <a:ln>
              <a:noFill/>
            </a:ln>
          </p:spPr>
        </p:sp>
        <p:sp>
          <p:nvSpPr>
            <p:cNvPr id="164" name="Google Shape;164;p4"/>
            <p:cNvSpPr txBox="1"/>
            <p:nvPr/>
          </p:nvSpPr>
          <p:spPr>
            <a:xfrm>
              <a:off x="0" y="-9525"/>
              <a:ext cx="812800" cy="82232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4"/>
          <p:cNvPicPr preferRelativeResize="0"/>
          <p:nvPr/>
        </p:nvPicPr>
        <p:blipFill rotWithShape="1">
          <a:blip r:embed="rId3">
            <a:alphaModFix/>
          </a:blip>
          <a:srcRect/>
          <a:stretch/>
        </p:blipFill>
        <p:spPr>
          <a:xfrm>
            <a:off x="-12486905" y="-5803411"/>
            <a:ext cx="18288000" cy="10058400"/>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271615" y="4214290"/>
            <a:ext cx="6072710" cy="6072710"/>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9144000" y="381634"/>
            <a:ext cx="9144000" cy="1231106"/>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MENGENALI ALUR PERCABANGAN DALAM PERULANGAN</a:t>
            </a:r>
            <a:r>
              <a:rPr lang="pt-BR" sz="4000" b="1" i="0" u="none" strike="noStrike" cap="none">
                <a:solidFill>
                  <a:srgbClr val="FFFFFF"/>
                </a:solidFill>
                <a:latin typeface="Roboto Condensed"/>
                <a:ea typeface="Roboto Condensed"/>
                <a:cs typeface="Roboto Condensed"/>
                <a:sym typeface="Roboto Condensed"/>
              </a:rPr>
              <a:t> </a:t>
            </a:r>
            <a:endParaRPr lang="pt-BR" sz="4000"/>
          </a:p>
        </p:txBody>
      </p:sp>
      <p:sp>
        <p:nvSpPr>
          <p:cNvPr id="171" name="Google Shape;171;p4"/>
          <p:cNvSpPr txBox="1"/>
          <p:nvPr/>
        </p:nvSpPr>
        <p:spPr>
          <a:xfrm>
            <a:off x="6399588" y="2704000"/>
            <a:ext cx="11099856" cy="4702056"/>
          </a:xfrm>
          <a:prstGeom prst="rect">
            <a:avLst/>
          </a:prstGeom>
          <a:noFill/>
          <a:ln>
            <a:noFill/>
          </a:ln>
        </p:spPr>
        <p:txBody>
          <a:bodyPr spcFirstLastPara="1" wrap="square" lIns="0" tIns="0" rIns="0" bIns="0" anchor="t" anchorCtr="0">
            <a:spAutoFit/>
          </a:bodyPr>
          <a:lstStyle/>
          <a:p>
            <a:pPr lvl="0" algn="just">
              <a:lnSpc>
                <a:spcPct val="150000"/>
              </a:lnSpc>
            </a:pPr>
            <a:r>
              <a:rPr lang="en-US" sz="3395">
                <a:solidFill>
                  <a:srgbClr val="072E62"/>
                </a:solidFill>
                <a:latin typeface="Roboto Condensed"/>
                <a:ea typeface="Roboto Condensed"/>
                <a:cs typeface="Roboto Condensed"/>
                <a:sym typeface="Roboto Condensed"/>
              </a:rPr>
              <a:t>Pada struktur pemilihan atau percabangan, terdapat pemeriksaan kondisi/syarat yang harus dipenuhi, yang kemudian akan memilih perintah apa yang akan dilakukan jika syarat tersebut dipenuhi. Perintah tidak lagi dikerjakan secara beruntun seperti pada struktur runtunan, tetapi berdasarkan syarat yang harus dipenuhi (Uce Indahyanti et al, 2020).</a:t>
            </a:r>
          </a:p>
        </p:txBody>
      </p:sp>
      <p:pic>
        <p:nvPicPr>
          <p:cNvPr id="12" name="Picture 11">
            <a:extLst>
              <a:ext uri="{FF2B5EF4-FFF2-40B4-BE49-F238E27FC236}">
                <a16:creationId xmlns:a16="http://schemas.microsoft.com/office/drawing/2014/main" id="{4C04A3BE-AAC7-4C5A-B3C8-F9DB84647C62}"/>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13" name="Picture 12">
            <a:extLst>
              <a:ext uri="{FF2B5EF4-FFF2-40B4-BE49-F238E27FC236}">
                <a16:creationId xmlns:a16="http://schemas.microsoft.com/office/drawing/2014/main" id="{8F272DA5-0CFD-4FA3-B5B2-DEEF2A520E20}"/>
              </a:ext>
            </a:extLst>
          </p:cNvPr>
          <p:cNvPicPr>
            <a:picLocks noChangeAspect="1"/>
          </p:cNvPicPr>
          <p:nvPr/>
        </p:nvPicPr>
        <p:blipFill>
          <a:blip r:embed="rId6"/>
          <a:stretch>
            <a:fillRect/>
          </a:stretch>
        </p:blipFill>
        <p:spPr>
          <a:xfrm>
            <a:off x="2529680" y="897643"/>
            <a:ext cx="2773390" cy="11331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741763"/>
            <a:ext cx="9804802" cy="1231106"/>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MENGENALI ALUR PERCABANGAN DALAM PERULANGAN  (2)</a:t>
            </a:r>
            <a:endParaRPr lang="pt-BR" sz="4000"/>
          </a:p>
        </p:txBody>
      </p:sp>
      <p:sp>
        <p:nvSpPr>
          <p:cNvPr id="203" name="Google Shape;203;p6"/>
          <p:cNvSpPr txBox="1"/>
          <p:nvPr/>
        </p:nvSpPr>
        <p:spPr>
          <a:xfrm>
            <a:off x="732402" y="2704000"/>
            <a:ext cx="12489327" cy="7711535"/>
          </a:xfrm>
          <a:prstGeom prst="rect">
            <a:avLst/>
          </a:prstGeom>
          <a:noFill/>
          <a:ln>
            <a:noFill/>
          </a:ln>
        </p:spPr>
        <p:txBody>
          <a:bodyPr spcFirstLastPara="1" wrap="square" lIns="0" tIns="0" rIns="0" bIns="0" anchor="t" anchorCtr="0">
            <a:spAutoFit/>
          </a:bodyPr>
          <a:lstStyle/>
          <a:p>
            <a:pPr lvl="0" algn="just">
              <a:lnSpc>
                <a:spcPct val="173991"/>
              </a:lnSpc>
            </a:pPr>
            <a:r>
              <a:rPr lang="en-US" sz="3200">
                <a:solidFill>
                  <a:srgbClr val="072E62"/>
                </a:solidFill>
                <a:latin typeface="Roboto Condensed"/>
                <a:ea typeface="Roboto Condensed"/>
                <a:cs typeface="Roboto Condensed"/>
                <a:sym typeface="Roboto Condensed"/>
              </a:rPr>
              <a:t>Definisi arsip (file) atau berkas adalah struktur penyimpanan data di dalam memori sekunder seperti disk. Data disimpan di dalam arsip agar sewaktu-waktu dapat dibuka kembali. Struktur arsip memungkinkan kita menyimpan data secara permanen dan mengaksesnya kembali bila perlu. </a:t>
            </a:r>
          </a:p>
          <a:p>
            <a:pPr lvl="0" algn="just">
              <a:lnSpc>
                <a:spcPct val="173991"/>
              </a:lnSpc>
            </a:pPr>
            <a:r>
              <a:rPr lang="en-US" sz="3200">
                <a:solidFill>
                  <a:srgbClr val="072E62"/>
                </a:solidFill>
                <a:latin typeface="Roboto Condensed"/>
                <a:ea typeface="Roboto Condensed"/>
                <a:cs typeface="Roboto Condensed"/>
                <a:sym typeface="Roboto Condensed"/>
              </a:rPr>
              <a:t>Pada umumnya, arsip menyimpan lnformasi dari kategori yang sama. Misalnya, data karyawan disimpan di dalam arsip karyawan, data properti barang disimpan di dalam arsip properti, data keuangan disimpan di dalam arsip keuangan, dan sebagainya. Setiap arsip dikenali melalui namanya (Rinaldi Munir, 2007).</a:t>
            </a:r>
          </a:p>
        </p:txBody>
      </p:sp>
      <p:pic>
        <p:nvPicPr>
          <p:cNvPr id="14" name="Picture 13">
            <a:extLst>
              <a:ext uri="{FF2B5EF4-FFF2-40B4-BE49-F238E27FC236}">
                <a16:creationId xmlns:a16="http://schemas.microsoft.com/office/drawing/2014/main" id="{99F6C656-886C-4DCC-B061-9B26A3E44A1B}"/>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9645F023-53A1-4BBF-9E72-84BFCA2462A8}"/>
              </a:ext>
            </a:extLst>
          </p:cNvPr>
          <p:cNvPicPr>
            <a:picLocks noChangeAspect="1"/>
          </p:cNvPicPr>
          <p:nvPr/>
        </p:nvPicPr>
        <p:blipFill>
          <a:blip r:embed="rId7"/>
          <a:stretch>
            <a:fillRect/>
          </a:stretch>
        </p:blipFill>
        <p:spPr>
          <a:xfrm>
            <a:off x="15165495" y="282095"/>
            <a:ext cx="2773390" cy="11331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0" y="5107335"/>
            <a:ext cx="5841556" cy="5179665"/>
            <a:chOff x="0" y="-9525"/>
            <a:chExt cx="1538517" cy="1364192"/>
          </a:xfrm>
        </p:grpSpPr>
        <p:sp>
          <p:nvSpPr>
            <p:cNvPr id="163" name="Google Shape;163;p4"/>
            <p:cNvSpPr/>
            <p:nvPr/>
          </p:nvSpPr>
          <p:spPr>
            <a:xfrm>
              <a:off x="0" y="0"/>
              <a:ext cx="1538517" cy="1354667"/>
            </a:xfrm>
            <a:custGeom>
              <a:avLst/>
              <a:gdLst/>
              <a:ahLst/>
              <a:cxnLst/>
              <a:rect l="l" t="t" r="r" b="b"/>
              <a:pathLst>
                <a:path w="1538517" h="1354667" extrusionOk="0">
                  <a:moveTo>
                    <a:pt x="0" y="0"/>
                  </a:moveTo>
                  <a:lnTo>
                    <a:pt x="1538517" y="0"/>
                  </a:lnTo>
                  <a:lnTo>
                    <a:pt x="1538517" y="1354667"/>
                  </a:lnTo>
                  <a:lnTo>
                    <a:pt x="0" y="1354667"/>
                  </a:lnTo>
                  <a:close/>
                </a:path>
              </a:pathLst>
            </a:custGeom>
            <a:solidFill>
              <a:srgbClr val="DCEEF3"/>
            </a:solidFill>
            <a:ln>
              <a:noFill/>
            </a:ln>
          </p:spPr>
        </p:sp>
        <p:sp>
          <p:nvSpPr>
            <p:cNvPr id="164" name="Google Shape;164;p4"/>
            <p:cNvSpPr txBox="1"/>
            <p:nvPr/>
          </p:nvSpPr>
          <p:spPr>
            <a:xfrm>
              <a:off x="0" y="-9525"/>
              <a:ext cx="812800" cy="82232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4"/>
          <p:cNvPicPr preferRelativeResize="0"/>
          <p:nvPr/>
        </p:nvPicPr>
        <p:blipFill rotWithShape="1">
          <a:blip r:embed="rId3">
            <a:alphaModFix/>
          </a:blip>
          <a:srcRect/>
          <a:stretch/>
        </p:blipFill>
        <p:spPr>
          <a:xfrm>
            <a:off x="-12486905" y="-5803411"/>
            <a:ext cx="18288000" cy="10058400"/>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271615" y="4214290"/>
            <a:ext cx="6072710" cy="6072710"/>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9144000" y="381634"/>
            <a:ext cx="9144000" cy="1231106"/>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MENGENALI ALUR PERCABANGAN DALAM PERULANGAN</a:t>
            </a:r>
            <a:r>
              <a:rPr lang="pt-BR" sz="4000" b="1" i="0" u="none" strike="noStrike" cap="none">
                <a:solidFill>
                  <a:srgbClr val="FFFFFF"/>
                </a:solidFill>
                <a:latin typeface="Roboto Condensed"/>
                <a:ea typeface="Roboto Condensed"/>
                <a:cs typeface="Roboto Condensed"/>
                <a:sym typeface="Roboto Condensed"/>
              </a:rPr>
              <a:t>  (3)</a:t>
            </a:r>
            <a:endParaRPr lang="pt-BR" sz="4000"/>
          </a:p>
        </p:txBody>
      </p:sp>
      <p:sp>
        <p:nvSpPr>
          <p:cNvPr id="171" name="Google Shape;171;p4"/>
          <p:cNvSpPr txBox="1"/>
          <p:nvPr/>
        </p:nvSpPr>
        <p:spPr>
          <a:xfrm>
            <a:off x="5841556" y="2704000"/>
            <a:ext cx="11657888" cy="5816977"/>
          </a:xfrm>
          <a:prstGeom prst="rect">
            <a:avLst/>
          </a:prstGeom>
          <a:noFill/>
          <a:ln>
            <a:noFill/>
          </a:ln>
        </p:spPr>
        <p:txBody>
          <a:bodyPr spcFirstLastPara="1" wrap="square" lIns="0" tIns="0" rIns="0" bIns="0" anchor="t" anchorCtr="0">
            <a:spAutoFit/>
          </a:bodyPr>
          <a:lstStyle/>
          <a:p>
            <a:pPr lvl="0" algn="just">
              <a:lnSpc>
                <a:spcPct val="150000"/>
              </a:lnSpc>
            </a:pPr>
            <a:r>
              <a:rPr lang="en-US" sz="3600">
                <a:solidFill>
                  <a:srgbClr val="072E62"/>
                </a:solidFill>
                <a:latin typeface="Roboto Condensed"/>
                <a:ea typeface="Roboto Condensed"/>
                <a:cs typeface="Roboto Condensed"/>
                <a:sym typeface="Roboto Condensed"/>
              </a:rPr>
              <a:t>Setiap item data yang direkam di dalam arsip disebut rekaman (record). Semua rekaman di dalam arsip diorganisasikan penyimpanannya, dan pengaksesan rekaman di dalam arsip bergantung kepada metode pengorganisasiannya itu. Ada dua cara pengorganisasian data di dalam arsip: beruntun (sequential) dan acak (random) yang terakhir ini juga dikenal sebagai arsip akses langsung (direct access). </a:t>
            </a:r>
          </a:p>
        </p:txBody>
      </p:sp>
      <p:pic>
        <p:nvPicPr>
          <p:cNvPr id="12" name="Picture 11">
            <a:extLst>
              <a:ext uri="{FF2B5EF4-FFF2-40B4-BE49-F238E27FC236}">
                <a16:creationId xmlns:a16="http://schemas.microsoft.com/office/drawing/2014/main" id="{68C2A4EC-F079-4CB1-9FE9-CF738B006C2B}"/>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13" name="Picture 12">
            <a:extLst>
              <a:ext uri="{FF2B5EF4-FFF2-40B4-BE49-F238E27FC236}">
                <a16:creationId xmlns:a16="http://schemas.microsoft.com/office/drawing/2014/main" id="{90A12AFE-3A90-4600-9B4D-B2162FECBEB7}"/>
              </a:ext>
            </a:extLst>
          </p:cNvPr>
          <p:cNvPicPr>
            <a:picLocks noChangeAspect="1"/>
          </p:cNvPicPr>
          <p:nvPr/>
        </p:nvPicPr>
        <p:blipFill>
          <a:blip r:embed="rId6"/>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424420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741763"/>
            <a:ext cx="9804802" cy="1231106"/>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MENGENALI ALUR PERCABANGAN DALAM PERULANGAN  (4)</a:t>
            </a:r>
            <a:endParaRPr lang="pt-BR" sz="4000"/>
          </a:p>
        </p:txBody>
      </p:sp>
      <p:sp>
        <p:nvSpPr>
          <p:cNvPr id="203" name="Google Shape;203;p6"/>
          <p:cNvSpPr txBox="1"/>
          <p:nvPr/>
        </p:nvSpPr>
        <p:spPr>
          <a:xfrm>
            <a:off x="732402" y="2704000"/>
            <a:ext cx="12489327" cy="6747873"/>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Arsip beruntun (sequential file) menyimpan rekaman secara berurutan, rekaman yang satu sesudah rekaman yang lain. Untuk mengakses data tertentu, program harus mengakses mulai dari rekaman pertama sampai rekaman yang diinginkan. Pengaksesan arsip jenis ini pada umumnya sangat lambat, khususnya bila arsip berukuran besar. Namun, arsip beruntun mudah dibuat dan dipelihara (maintain).</a:t>
            </a:r>
          </a:p>
        </p:txBody>
      </p:sp>
      <p:pic>
        <p:nvPicPr>
          <p:cNvPr id="14" name="Picture 13">
            <a:extLst>
              <a:ext uri="{FF2B5EF4-FFF2-40B4-BE49-F238E27FC236}">
                <a16:creationId xmlns:a16="http://schemas.microsoft.com/office/drawing/2014/main" id="{BFCB36E0-D1EE-46F5-8F40-F1013FF1E985}"/>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196FDB26-44C2-4404-9892-A1CF5680FDA3}"/>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26791329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1411</Words>
  <Application>Microsoft Office PowerPoint</Application>
  <PresentationFormat>Custom</PresentationFormat>
  <Paragraphs>108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Alata</vt:lpstr>
      <vt:lpstr>Montserrat</vt:lpstr>
      <vt:lpstr>Roboto</vt:lpstr>
      <vt:lpstr>Calibri</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Reviewer</cp:lastModifiedBy>
  <cp:revision>28</cp:revision>
  <dcterms:created xsi:type="dcterms:W3CDTF">2006-08-16T00:00:00Z</dcterms:created>
  <dcterms:modified xsi:type="dcterms:W3CDTF">2022-11-13T05:59:42Z</dcterms:modified>
</cp:coreProperties>
</file>