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71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E6E6C4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5E3B6-366B-462F-8AC0-5F1B830669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34F2F-DFFF-455D-B27B-F2C2F4AEA0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8E51-2D4B-4330-A5D8-8315D19BFD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0863"/>
            <a:ext cx="4038600" cy="4373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038600" cy="4373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84188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&lt;Intelligence System&gt;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59175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8A9618-6AFB-4DCD-AC94-30796F012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73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538C-41BD-485A-BF36-6E1A946142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5596-A049-4426-92F4-302EF8F817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F7F79-7D2A-4FE0-BF85-7ABBA7AD7E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F4FC7-BC93-48A4-958A-AE46201BF6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8B00-B98B-4462-A30D-57B1926BB9B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37DE-618D-433F-9F9B-2C15092AB4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C886-CD57-4C71-9BBF-359F131C917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8F8CC-27CB-4B54-9EF7-32C7208396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C83C64-11BE-48F0-A77B-20C8036699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5288" y="2781300"/>
            <a:ext cx="4105275" cy="647700"/>
          </a:xfrm>
        </p:spPr>
        <p:txBody>
          <a:bodyPr/>
          <a:lstStyle/>
          <a:p>
            <a:pPr algn="l" eaLnBrk="1" hangingPunct="1"/>
            <a:r>
              <a:rPr lang="id-ID" sz="3600" b="1" dirty="0" smtClean="0">
                <a:solidFill>
                  <a:schemeClr val="bg1"/>
                </a:solidFill>
              </a:rPr>
              <a:t>LOGIKA FUZZY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69"/>
          <p:cNvSpPr>
            <a:spLocks noChangeArrowheads="1"/>
          </p:cNvSpPr>
          <p:nvPr/>
        </p:nvSpPr>
        <p:spPr bwMode="auto">
          <a:xfrm>
            <a:off x="395288" y="4724400"/>
            <a:ext cx="3457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id-ID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sz="2600" smtClean="0"/>
              <a:t>Fungsi Keanggotaan: Fungsi Linier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E67C9D-59F4-4682-BB37-5875CCD8BD69}" type="slidenum">
              <a:rPr lang="en-US"/>
              <a:pPr eaLnBrk="1" hangingPunct="1"/>
              <a:t>10</a:t>
            </a:fld>
            <a:endParaRPr lang="en-US"/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1371600" y="990600"/>
          <a:ext cx="6594475" cy="3444875"/>
        </p:xfrm>
        <a:graphic>
          <a:graphicData uri="http://schemas.openxmlformats.org/presentationml/2006/ole">
            <p:oleObj spid="_x0000_s1026" name="VISIO" r:id="rId3" imgW="6216703" imgH="3239197" progId="Visio.Drawing.11">
              <p:embed/>
            </p:oleObj>
          </a:graphicData>
        </a:graphic>
      </p:graphicFrame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143000" y="4572000"/>
            <a:ext cx="3673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ym typeface="Symbol" panose="05050102010706020507" pitchFamily="18" charset="2"/>
              </a:rPr>
              <a:t>[x]=  0;  x  a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(x-a)/(b-a);  a  x  b 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1;  x </a:t>
            </a:r>
            <a:r>
              <a:rPr lang="en-US">
                <a:cs typeface="Arial" panose="020B0604020202020204" pitchFamily="34" charset="0"/>
                <a:sym typeface="Symbol" panose="05050102010706020507" pitchFamily="18" charset="2"/>
              </a:rPr>
              <a:t></a:t>
            </a:r>
            <a:r>
              <a:rPr lang="en-US">
                <a:sym typeface="Symbol" panose="05050102010706020507" pitchFamily="18" charset="2"/>
              </a:rPr>
              <a:t> b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4876800" y="4724400"/>
            <a:ext cx="3673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ym typeface="Symbol" panose="05050102010706020507" pitchFamily="18" charset="2"/>
              </a:rPr>
              <a:t>[x]=  (b-x)/(b-a);  a  x  b 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0;  x </a:t>
            </a:r>
            <a:r>
              <a:rPr lang="en-US">
                <a:cs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>
                <a:sym typeface="Symbol" panose="05050102010706020507" pitchFamily="18" charset="2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xmlns="" val="25715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sz="2500" smtClean="0"/>
              <a:t>Fungsi Keanggotaan: Segitiga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A82AAD-04D1-4B56-8F68-07271CFFE226}" type="slidenum">
              <a:rPr lang="en-US"/>
              <a:pPr eaLnBrk="1" hangingPunct="1"/>
              <a:t>11</a:t>
            </a:fld>
            <a:endParaRPr lang="en-US"/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2133600" y="914400"/>
          <a:ext cx="5029200" cy="3668713"/>
        </p:xfrm>
        <a:graphic>
          <a:graphicData uri="http://schemas.openxmlformats.org/presentationml/2006/ole">
            <p:oleObj spid="_x0000_s2050" name="VISIO" r:id="rId3" imgW="3471981" imgH="2527152" progId="Visio.Drawing.11">
              <p:embed/>
            </p:oleObj>
          </a:graphicData>
        </a:graphic>
      </p:graphicFrame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143000" y="4572000"/>
            <a:ext cx="3673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ym typeface="Symbol" panose="05050102010706020507" pitchFamily="18" charset="2"/>
              </a:rPr>
              <a:t>[x] =  0;  x  a atau x </a:t>
            </a:r>
            <a:r>
              <a:rPr lang="en-US">
                <a:cs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>
                <a:sym typeface="Symbol" panose="05050102010706020507" pitchFamily="18" charset="2"/>
              </a:rPr>
              <a:t> c 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 (x-a)/(b-a);  a  x  b 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 (c-x)/(c-b);  b  x  c </a:t>
            </a:r>
          </a:p>
        </p:txBody>
      </p:sp>
    </p:spTree>
    <p:extLst>
      <p:ext uri="{BB962C8B-B14F-4D97-AF65-F5344CB8AC3E}">
        <p14:creationId xmlns:p14="http://schemas.microsoft.com/office/powerpoint/2010/main" xmlns="" val="1957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sz="2500" smtClean="0"/>
              <a:t>Fungsi Keanggotaan: Trapesium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21E3F5-3A08-4627-9E81-7A7412E3B5B3}" type="slidenum">
              <a:rPr lang="en-US"/>
              <a:pPr eaLnBrk="1" hangingPunct="1"/>
              <a:t>12</a:t>
            </a:fld>
            <a:endParaRPr lang="en-US"/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1752600" y="914400"/>
          <a:ext cx="5791200" cy="3492500"/>
        </p:xfrm>
        <a:graphic>
          <a:graphicData uri="http://schemas.openxmlformats.org/presentationml/2006/ole">
            <p:oleObj spid="_x0000_s3074" name="VISIO" r:id="rId3" imgW="4295094" imgH="2583446" progId="Visio.Drawing.11">
              <p:embed/>
            </p:oleObj>
          </a:graphicData>
        </a:graphic>
      </p:graphicFrame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237130" y="4679577"/>
            <a:ext cx="675042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ym typeface="Symbol" panose="05050102010706020507" pitchFamily="18" charset="2"/>
              </a:rPr>
              <a:t>[x]=  0;  x  a </a:t>
            </a:r>
            <a:r>
              <a:rPr lang="en-US" dirty="0" err="1">
                <a:sym typeface="Symbol" panose="05050102010706020507" pitchFamily="18" charset="2"/>
              </a:rPr>
              <a:t>atau</a:t>
            </a:r>
            <a:r>
              <a:rPr lang="en-US" dirty="0">
                <a:sym typeface="Symbol" panose="05050102010706020507" pitchFamily="18" charset="2"/>
              </a:rPr>
              <a:t> x </a:t>
            </a:r>
            <a:r>
              <a:rPr lang="en-US" dirty="0">
                <a:cs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dirty="0">
                <a:sym typeface="Symbol" panose="05050102010706020507" pitchFamily="18" charset="2"/>
              </a:rPr>
              <a:t> d </a:t>
            </a:r>
          </a:p>
          <a:p>
            <a:pPr eaLnBrk="1" hangingPunct="1"/>
            <a:r>
              <a:rPr lang="en-US" dirty="0">
                <a:sym typeface="Symbol" panose="05050102010706020507" pitchFamily="18" charset="2"/>
              </a:rPr>
              <a:t>          (x-a)/(b-a);  a  x  b </a:t>
            </a:r>
          </a:p>
          <a:p>
            <a:pPr eaLnBrk="1" hangingPunct="1"/>
            <a:r>
              <a:rPr lang="en-US" dirty="0">
                <a:sym typeface="Symbol" panose="05050102010706020507" pitchFamily="18" charset="2"/>
              </a:rPr>
              <a:t>          1;  b  x  c </a:t>
            </a:r>
          </a:p>
          <a:p>
            <a:pPr eaLnBrk="1" hangingPunct="1"/>
            <a:r>
              <a:rPr lang="en-US" dirty="0">
                <a:sym typeface="Symbol" panose="05050102010706020507" pitchFamily="18" charset="2"/>
              </a:rPr>
              <a:t>          (d-x)/(d-c);  c  x  d </a:t>
            </a:r>
          </a:p>
        </p:txBody>
      </p:sp>
    </p:spTree>
    <p:extLst>
      <p:ext uri="{BB962C8B-B14F-4D97-AF65-F5344CB8AC3E}">
        <p14:creationId xmlns:p14="http://schemas.microsoft.com/office/powerpoint/2010/main" xmlns="" val="4187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sz="2500" smtClean="0"/>
              <a:t>Fungsi Keanggotaan: Sigmoid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156AEC-578C-46DF-9802-D07A50B43EF4}" type="slidenum">
              <a:rPr lang="en-US"/>
              <a:pPr eaLnBrk="1" hangingPunct="1"/>
              <a:t>13</a:t>
            </a:fld>
            <a:endParaRPr lang="en-US"/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2133600" y="838200"/>
          <a:ext cx="4876800" cy="3432175"/>
        </p:xfrm>
        <a:graphic>
          <a:graphicData uri="http://schemas.openxmlformats.org/presentationml/2006/ole">
            <p:oleObj spid="_x0000_s4098" name="VISIO" r:id="rId3" imgW="3436988" imgH="2413042" progId="Visio.Drawing.11">
              <p:embed/>
            </p:oleObj>
          </a:graphicData>
        </a:graphic>
      </p:graphicFrame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2057400" y="4419600"/>
            <a:ext cx="5257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ym typeface="Symbol" panose="05050102010706020507" pitchFamily="18" charset="2"/>
              </a:rPr>
              <a:t>[x;a,b,c]</a:t>
            </a:r>
            <a:r>
              <a:rPr lang="en-US" baseline="-25000">
                <a:sym typeface="Symbol" panose="05050102010706020507" pitchFamily="18" charset="2"/>
              </a:rPr>
              <a:t>sigmoid</a:t>
            </a:r>
            <a:r>
              <a:rPr lang="en-US">
                <a:sym typeface="Symbol" panose="05050102010706020507" pitchFamily="18" charset="2"/>
              </a:rPr>
              <a:t> =  0;  x  a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                  2 ((x - a)/(c - a))</a:t>
            </a:r>
            <a:r>
              <a:rPr lang="en-US" b="1" baseline="30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;  a  x  b 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                  1 - 2((c - x)/(c - a))</a:t>
            </a:r>
            <a:r>
              <a:rPr lang="en-US" b="1" baseline="30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;  b  x  c 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                            1;  x  c  </a:t>
            </a:r>
          </a:p>
        </p:txBody>
      </p:sp>
    </p:spTree>
    <p:extLst>
      <p:ext uri="{BB962C8B-B14F-4D97-AF65-F5344CB8AC3E}">
        <p14:creationId xmlns:p14="http://schemas.microsoft.com/office/powerpoint/2010/main" xmlns="" val="845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sz="2500" smtClean="0"/>
              <a:t>Fungsi Keanggotaan: Phi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10E9AB-F0BA-4179-BA02-16D88C9358CA}" type="slidenum">
              <a:rPr lang="en-US"/>
              <a:pPr eaLnBrk="1" hangingPunct="1"/>
              <a:t>14</a:t>
            </a:fld>
            <a:endParaRPr lang="en-US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1295400" y="1066800"/>
          <a:ext cx="6629400" cy="3540125"/>
        </p:xfrm>
        <a:graphic>
          <a:graphicData uri="http://schemas.openxmlformats.org/presentationml/2006/ole">
            <p:oleObj spid="_x0000_s5122" name="VISIO" r:id="rId3" imgW="4096512" imgH="2191512" progId="Visio.Drawing.11">
              <p:embed/>
            </p:oleObj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133600" y="4953000"/>
            <a:ext cx="5257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>
                <a:sym typeface="Symbol" panose="05050102010706020507" pitchFamily="18" charset="2"/>
              </a:rPr>
              <a:t>[x;a,b,c]</a:t>
            </a:r>
            <a:r>
              <a:rPr lang="en-US" sz="2000" baseline="-25000">
                <a:sym typeface="Symbol" panose="05050102010706020507" pitchFamily="18" charset="2"/>
              </a:rPr>
              <a:t>phi</a:t>
            </a:r>
            <a:r>
              <a:rPr lang="en-US" sz="2000">
                <a:sym typeface="Symbol" panose="05050102010706020507" pitchFamily="18" charset="2"/>
              </a:rPr>
              <a:t> = [x;c-b,c-b/2,c]</a:t>
            </a:r>
            <a:r>
              <a:rPr lang="en-US" sz="2000" baseline="-25000">
                <a:sym typeface="Symbol" panose="05050102010706020507" pitchFamily="18" charset="2"/>
              </a:rPr>
              <a:t>sigmoid</a:t>
            </a:r>
            <a:r>
              <a:rPr lang="en-US" sz="2000">
                <a:sym typeface="Symbol" panose="05050102010706020507" pitchFamily="18" charset="2"/>
              </a:rPr>
              <a:t>;  x  c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ym typeface="Symbol" panose="05050102010706020507" pitchFamily="18" charset="2"/>
              </a:rPr>
              <a:t>                      [x;c,c+b/2,c+b]</a:t>
            </a:r>
            <a:r>
              <a:rPr lang="en-US" sz="2000" baseline="-25000">
                <a:sym typeface="Symbol" panose="05050102010706020507" pitchFamily="18" charset="2"/>
              </a:rPr>
              <a:t>sigmoid</a:t>
            </a:r>
            <a:r>
              <a:rPr lang="en-US" sz="2000">
                <a:sym typeface="Symbol" panose="05050102010706020507" pitchFamily="18" charset="2"/>
              </a:rPr>
              <a:t>;  x &gt; c</a:t>
            </a:r>
          </a:p>
        </p:txBody>
      </p:sp>
    </p:spTree>
    <p:extLst>
      <p:ext uri="{BB962C8B-B14F-4D97-AF65-F5344CB8AC3E}">
        <p14:creationId xmlns:p14="http://schemas.microsoft.com/office/powerpoint/2010/main" xmlns="" val="53842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b="1" smtClean="0">
                <a:latin typeface="Times New Roman" panose="02020603050405020304" pitchFamily="18" charset="0"/>
              </a:rPr>
              <a:t>Operasi Logika</a:t>
            </a:r>
            <a:r>
              <a:rPr lang="en-US" sz="2800" b="1" smtClean="0">
                <a:latin typeface="Times New Roman" panose="02020603050405020304" pitchFamily="18" charset="0"/>
              </a:rPr>
              <a:t> (Operasi Himpunan Fuzzy)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tabLst>
                <a:tab pos="1343025" algn="l"/>
              </a:tabLst>
            </a:pPr>
            <a:r>
              <a:rPr lang="pt-BR" sz="2800" dirty="0" smtClean="0">
                <a:latin typeface="Calibri" panose="020F0502020204030204" pitchFamily="34" charset="0"/>
              </a:rPr>
              <a:t>Operasi logika adalah operasi yang </a:t>
            </a:r>
            <a:r>
              <a:rPr lang="pt-BR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mengkombinasikan dan memodifikasi</a:t>
            </a:r>
            <a:r>
              <a:rPr lang="pt-BR" sz="2800" dirty="0" smtClean="0">
                <a:latin typeface="Calibri" panose="020F0502020204030204" pitchFamily="34" charset="0"/>
              </a:rPr>
              <a:t> 2 atau lebih himpunan fuzzy. </a:t>
            </a:r>
          </a:p>
          <a:p>
            <a:pPr marL="609600" indent="-609600" eaLnBrk="1" hangingPunct="1">
              <a:lnSpc>
                <a:spcPct val="80000"/>
              </a:lnSpc>
              <a:tabLst>
                <a:tab pos="1343025" algn="l"/>
              </a:tabLst>
            </a:pPr>
            <a:r>
              <a:rPr lang="pt-BR" sz="2800" dirty="0" smtClean="0">
                <a:latin typeface="Calibri" panose="020F0502020204030204" pitchFamily="34" charset="0"/>
              </a:rPr>
              <a:t>Nilai keanggotaan baru hasil operasi dua himpunan disebut </a:t>
            </a:r>
            <a:r>
              <a:rPr lang="pt-BR" sz="2800" i="1" dirty="0" smtClean="0">
                <a:latin typeface="Calibri" panose="020F0502020204030204" pitchFamily="34" charset="0"/>
              </a:rPr>
              <a:t>firing strength</a:t>
            </a:r>
            <a:r>
              <a:rPr lang="pt-BR" sz="2800" dirty="0" smtClean="0">
                <a:latin typeface="Calibri" panose="020F0502020204030204" pitchFamily="34" charset="0"/>
              </a:rPr>
              <a:t> atau </a:t>
            </a:r>
            <a:r>
              <a:rPr 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</a:t>
            </a:r>
            <a:r>
              <a:rPr lang="pt-BR" sz="2800" dirty="0" smtClean="0">
                <a:latin typeface="Calibri" panose="020F0502020204030204" pitchFamily="34" charset="0"/>
              </a:rPr>
              <a:t> predikat, terdapat 3 operasi dasar pada himpunan fuzzy :</a:t>
            </a:r>
          </a:p>
          <a:p>
            <a:pPr marL="1009650" lvl="1" indent="-609600" eaLnBrk="1" hangingPunct="1">
              <a:lnSpc>
                <a:spcPct val="80000"/>
              </a:lnSpc>
              <a:tabLst>
                <a:tab pos="1343025" algn="l"/>
              </a:tabLst>
            </a:pPr>
            <a:r>
              <a:rPr lang="pt-BR" dirty="0" smtClean="0">
                <a:latin typeface="Calibri" panose="020F0502020204030204" pitchFamily="34" charset="0"/>
              </a:rPr>
              <a:t>OR (Union)</a:t>
            </a:r>
          </a:p>
          <a:p>
            <a:pPr marL="1009650" lvl="1" indent="-609600" eaLnBrk="1" hangingPunct="1">
              <a:lnSpc>
                <a:spcPct val="80000"/>
              </a:lnSpc>
              <a:tabLst>
                <a:tab pos="1343025" algn="l"/>
              </a:tabLst>
            </a:pPr>
            <a:r>
              <a:rPr lang="pt-BR" dirty="0" smtClean="0">
                <a:latin typeface="Calibri" panose="020F0502020204030204" pitchFamily="34" charset="0"/>
              </a:rPr>
              <a:t>AND (Intersection)</a:t>
            </a:r>
          </a:p>
          <a:p>
            <a:pPr marL="1009650" lvl="1" indent="-609600" eaLnBrk="1" hangingPunct="1">
              <a:lnSpc>
                <a:spcPct val="80000"/>
              </a:lnSpc>
              <a:tabLst>
                <a:tab pos="1343025" algn="l"/>
              </a:tabLst>
            </a:pPr>
            <a:r>
              <a:rPr lang="pt-BR" dirty="0" smtClean="0">
                <a:latin typeface="Calibri" panose="020F0502020204030204" pitchFamily="34" charset="0"/>
              </a:rPr>
              <a:t>NOT (Complement)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/>
              <a:t>&lt;Intelligence System&gt;</a:t>
            </a:r>
          </a:p>
        </p:txBody>
      </p:sp>
    </p:spTree>
    <p:extLst>
      <p:ext uri="{BB962C8B-B14F-4D97-AF65-F5344CB8AC3E}">
        <p14:creationId xmlns:p14="http://schemas.microsoft.com/office/powerpoint/2010/main" xmlns="" val="8186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229600" cy="2593975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2800" dirty="0" smtClean="0">
                <a:ea typeface="宋体" panose="02010600030101010101" pitchFamily="2" charset="-122"/>
              </a:rPr>
              <a:t>Fuzzy union (</a:t>
            </a:r>
            <a:r>
              <a:rPr lang="en-US" altLang="zh-CN" sz="2800" dirty="0" smtClean="0">
                <a:ea typeface="宋体" panose="02010600030101010101" pitchFamily="2" charset="-122"/>
                <a:sym typeface="Symbol" panose="05050102010706020507" pitchFamily="18" charset="2"/>
              </a:rPr>
              <a:t></a:t>
            </a:r>
            <a:r>
              <a:rPr lang="en-US" altLang="zh-CN" sz="2800" dirty="0" smtClean="0">
                <a:ea typeface="宋体" panose="02010600030101010101" pitchFamily="2" charset="-122"/>
              </a:rPr>
              <a:t>): union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dari</a:t>
            </a:r>
            <a:r>
              <a:rPr lang="en-US" altLang="zh-CN" sz="2800" dirty="0" smtClean="0">
                <a:ea typeface="宋体" panose="02010600030101010101" pitchFamily="2" charset="-122"/>
              </a:rPr>
              <a:t> 2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himpunan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adalah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maksimum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dari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tiap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pasang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elemen</a:t>
            </a:r>
            <a:r>
              <a:rPr lang="en-US" altLang="zh-CN" sz="2800" dirty="0" smtClean="0">
                <a:ea typeface="宋体" panose="02010600030101010101" pitchFamily="2" charset="-122"/>
              </a:rPr>
              <a:t>  element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pada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kedua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himpunan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r>
              <a:rPr lang="en-US" altLang="zh-CN" sz="2800" dirty="0" err="1" smtClean="0">
                <a:ea typeface="宋体" panose="02010600030101010101" pitchFamily="2" charset="-122"/>
              </a:rPr>
              <a:t>Contoh</a:t>
            </a:r>
            <a:r>
              <a:rPr lang="en-US" altLang="zh-CN" sz="2800" dirty="0" smtClean="0">
                <a:ea typeface="宋体" panose="02010600030101010101" pitchFamily="2" charset="-122"/>
              </a:rPr>
              <a:t>:</a:t>
            </a:r>
          </a:p>
          <a:p>
            <a:pPr lvl="1"/>
            <a:r>
              <a:rPr lang="en-US" altLang="zh-CN" dirty="0" smtClean="0">
                <a:ea typeface="宋体" panose="02010600030101010101" pitchFamily="2" charset="-122"/>
              </a:rPr>
              <a:t>A = {1.0, 0.20, 0.75}</a:t>
            </a:r>
          </a:p>
          <a:p>
            <a:pPr lvl="1"/>
            <a:r>
              <a:rPr lang="en-US" altLang="zh-CN" dirty="0" smtClean="0">
                <a:ea typeface="宋体" panose="02010600030101010101" pitchFamily="2" charset="-122"/>
              </a:rPr>
              <a:t>B = {0.2, 0.45, 0.50}</a:t>
            </a:r>
          </a:p>
          <a:p>
            <a:pPr lvl="1"/>
            <a:r>
              <a:rPr lang="en-US" altLang="zh-CN" dirty="0" smtClean="0">
                <a:ea typeface="宋体" panose="02010600030101010101" pitchFamily="2" charset="-122"/>
              </a:rPr>
              <a:t>A </a:t>
            </a:r>
            <a:r>
              <a:rPr lang="en-US" altLang="zh-CN" dirty="0" smtClean="0">
                <a:ea typeface="宋体" panose="02010600030101010101" pitchFamily="2" charset="-122"/>
                <a:sym typeface="Symbol" panose="05050102010706020507" pitchFamily="18" charset="2"/>
              </a:rPr>
              <a:t></a:t>
            </a:r>
            <a:r>
              <a:rPr lang="en-US" altLang="zh-CN" dirty="0" smtClean="0">
                <a:ea typeface="宋体" panose="02010600030101010101" pitchFamily="2" charset="-122"/>
              </a:rPr>
              <a:t> B = {</a:t>
            </a:r>
            <a:r>
              <a:rPr lang="en-US" altLang="zh-CN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MAX</a:t>
            </a:r>
            <a:r>
              <a:rPr lang="en-US" altLang="zh-CN" dirty="0" smtClean="0">
                <a:ea typeface="宋体" panose="02010600030101010101" pitchFamily="2" charset="-122"/>
              </a:rPr>
              <a:t>(1.0, 0.2), MAX(0.20, 0.45), MAX(0.75, 0.50)}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CN" sz="2800" dirty="0" smtClean="0">
                <a:ea typeface="宋体" panose="02010600030101010101" pitchFamily="2" charset="-122"/>
              </a:rPr>
              <a:t>	= {1.0, 0.45, 0.75}</a:t>
            </a:r>
          </a:p>
        </p:txBody>
      </p:sp>
      <p:sp>
        <p:nvSpPr>
          <p:cNvPr id="3174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1BCA5F-0F24-4067-B275-DE4A959B1A70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chemeClr val="tx2"/>
                </a:solidFill>
                <a:ea typeface="宋体" panose="02010600030101010101" pitchFamily="2" charset="-122"/>
              </a:rPr>
              <a:t>OR (Union)</a:t>
            </a:r>
            <a:endParaRPr lang="en-US" altLang="zh-CN" sz="2500" b="1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57200" y="41910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endParaRPr lang="en-US" altLang="zh-CN" sz="200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>
                <a:ea typeface="宋体" panose="02010600030101010101" pitchFamily="2" charset="-122"/>
              </a:rPr>
              <a:t>OR (Union)</a:t>
            </a:r>
            <a:endParaRPr lang="en-US" smtClean="0"/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sv-SE" sz="2400" smtClean="0">
                <a:latin typeface="Times New Roman" panose="02020603050405020304" pitchFamily="18" charset="0"/>
              </a:rPr>
              <a:t>Misal nilai keanggotaan umur 27 pada himpunan muda adalah </a:t>
            </a:r>
            <a:r>
              <a:rPr lang="en-US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sv-SE" sz="2400" smtClean="0">
                <a:latin typeface="Times New Roman" panose="02020603050405020304" pitchFamily="18" charset="0"/>
              </a:rPr>
              <a:t>MUDA[27] = 0,6 dan nilai keanggotaan 2 juta pada himpunan penghasilan TINGGI adalah </a:t>
            </a:r>
            <a:r>
              <a:rPr lang="en-US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sv-SE" sz="2400" smtClean="0">
                <a:latin typeface="Times New Roman" panose="02020603050405020304" pitchFamily="18" charset="0"/>
              </a:rPr>
              <a:t>GAJITINGGI[2juta] = 0,8   </a:t>
            </a:r>
          </a:p>
          <a:p>
            <a:pPr marL="609600" indent="-609600" eaLnBrk="1" hangingPunct="1">
              <a:buFontTx/>
              <a:buNone/>
            </a:pPr>
            <a:endParaRPr lang="sv-SE" sz="2400" smtClean="0">
              <a:latin typeface="Times New Roman" panose="02020603050405020304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sv-SE" sz="2400" smtClean="0">
                <a:latin typeface="Times New Roman" panose="02020603050405020304" pitchFamily="18" charset="0"/>
              </a:rPr>
              <a:t>	maka </a:t>
            </a:r>
            <a:r>
              <a:rPr lang="en-US" sz="2400" smtClean="0">
                <a:latin typeface="Calibri" panose="020F0502020204030204" pitchFamily="34" charset="0"/>
                <a:sym typeface="Symbol" panose="05050102010706020507" pitchFamily="18" charset="2"/>
              </a:rPr>
              <a:t> </a:t>
            </a:r>
            <a:r>
              <a:rPr lang="sv-SE" sz="2400" smtClean="0">
                <a:latin typeface="Times New Roman" panose="02020603050405020304" pitchFamily="18" charset="0"/>
              </a:rPr>
              <a:t>-predikat untuk usia MUDA atau berpenghasilan TINGGI adalah nilai keanggotaan maksimum :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	</a:t>
            </a:r>
            <a:r>
              <a:rPr lang="sv-SE" sz="2400" smtClean="0">
                <a:latin typeface="Times New Roman" panose="02020603050405020304" pitchFamily="18" charset="0"/>
              </a:rPr>
              <a:t>MUDA </a:t>
            </a:r>
            <a:r>
              <a:rPr lang="en-US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sv-SE" sz="2400" smtClean="0">
                <a:latin typeface="Times New Roman" panose="02020603050405020304" pitchFamily="18" charset="0"/>
              </a:rPr>
              <a:t> GAJITINGGI </a:t>
            </a:r>
          </a:p>
          <a:p>
            <a:pPr marL="609600" indent="-609600" eaLnBrk="1" hangingPunct="1">
              <a:buFontTx/>
              <a:buNone/>
            </a:pPr>
            <a:r>
              <a:rPr lang="sv-SE" sz="2400" smtClean="0">
                <a:latin typeface="Times New Roman" panose="02020603050405020304" pitchFamily="18" charset="0"/>
              </a:rPr>
              <a:t>	= max(MUDA[27], GAJITINGGI[2juta])</a:t>
            </a:r>
          </a:p>
          <a:p>
            <a:pPr marL="609600" indent="-609600" eaLnBrk="1" hangingPunct="1">
              <a:buFontTx/>
              <a:buNone/>
            </a:pPr>
            <a:r>
              <a:rPr lang="sv-SE" sz="2400" smtClean="0">
                <a:latin typeface="Times New Roman" panose="02020603050405020304" pitchFamily="18" charset="0"/>
              </a:rPr>
              <a:t>	= max (0,6 ;  0,8)</a:t>
            </a:r>
          </a:p>
          <a:p>
            <a:pPr marL="609600" indent="-609600" eaLnBrk="1" hangingPunct="1">
              <a:buFontTx/>
              <a:buNone/>
            </a:pPr>
            <a:r>
              <a:rPr lang="sv-SE" sz="2400" smtClean="0">
                <a:latin typeface="Times New Roman" panose="02020603050405020304" pitchFamily="18" charset="0"/>
              </a:rPr>
              <a:t>	= 0,8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843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>
                <a:ea typeface="宋体" panose="02010600030101010101" pitchFamily="2" charset="-122"/>
              </a:rPr>
              <a:t>AND (Intersection)</a:t>
            </a:r>
            <a:endParaRPr lang="en-US" smtClean="0"/>
          </a:p>
        </p:txBody>
      </p:sp>
      <p:sp>
        <p:nvSpPr>
          <p:cNvPr id="33795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ea typeface="宋体" panose="02010600030101010101" pitchFamily="2" charset="-122"/>
              </a:rPr>
              <a:t>Fuzzy intersection (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</a:t>
            </a:r>
            <a:r>
              <a:rPr lang="en-US" altLang="zh-CN" sz="2000" dirty="0" smtClean="0">
                <a:ea typeface="宋体" panose="02010600030101010101" pitchFamily="2" charset="-122"/>
              </a:rPr>
              <a:t>):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irisan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dari</a:t>
            </a:r>
            <a:r>
              <a:rPr lang="en-US" altLang="zh-CN" sz="2000" dirty="0" smtClean="0">
                <a:ea typeface="宋体" panose="02010600030101010101" pitchFamily="2" charset="-122"/>
              </a:rPr>
              <a:t> 2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himpunan</a:t>
            </a:r>
            <a:r>
              <a:rPr lang="en-US" altLang="zh-CN" sz="2000" dirty="0" smtClean="0">
                <a:ea typeface="宋体" panose="02010600030101010101" pitchFamily="2" charset="-122"/>
              </a:rPr>
              <a:t> fuzzy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adalah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minimum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dari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tiap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pasang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elemen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pada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kedua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himpunan</a:t>
            </a:r>
            <a:r>
              <a:rPr lang="en-US" altLang="zh-CN" sz="2000" dirty="0" smtClean="0">
                <a:ea typeface="宋体" panose="02010600030101010101" pitchFamily="2" charset="-122"/>
              </a:rPr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2000" dirty="0" err="1" smtClean="0">
                <a:ea typeface="宋体" panose="02010600030101010101" pitchFamily="2" charset="-122"/>
              </a:rPr>
              <a:t>contoh</a:t>
            </a:r>
            <a:r>
              <a:rPr lang="en-US" altLang="zh-CN" sz="2000" dirty="0" smtClean="0">
                <a:ea typeface="宋体" panose="02010600030101010101" pitchFamily="2" charset="-122"/>
              </a:rPr>
              <a:t>.</a:t>
            </a:r>
          </a:p>
          <a:p>
            <a:pPr lvl="1"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¡"/>
            </a:pPr>
            <a:r>
              <a:rPr lang="en-US" altLang="zh-CN" sz="2000" dirty="0" smtClean="0">
                <a:ea typeface="宋体" panose="02010600030101010101" pitchFamily="2" charset="-122"/>
              </a:rPr>
              <a:t>A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</a:t>
            </a:r>
            <a:r>
              <a:rPr lang="en-US" altLang="zh-CN" sz="2000" dirty="0" smtClean="0">
                <a:ea typeface="宋体" panose="02010600030101010101" pitchFamily="2" charset="-122"/>
              </a:rPr>
              <a:t> B = {MIN(1.0, 0.2), MIN(0.20, 0.45), MIN(0.75, 0.50)} = {0.2, 0.20, 0.50}</a:t>
            </a:r>
          </a:p>
          <a:p>
            <a:pPr lvl="1"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¡"/>
            </a:pPr>
            <a:r>
              <a:rPr lang="sv-SE" altLang="zh-CN" sz="2000" dirty="0" smtClean="0">
                <a:ea typeface="宋体" panose="02010600030101010101" pitchFamily="2" charset="-122"/>
              </a:rPr>
              <a:t>Misal nilai keanggotaan umur 27 pada himpunan muda adalah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</a:t>
            </a:r>
            <a:r>
              <a:rPr lang="sv-SE" altLang="zh-CN" sz="2000" dirty="0" smtClean="0">
                <a:ea typeface="宋体" panose="02010600030101010101" pitchFamily="2" charset="-122"/>
              </a:rPr>
              <a:t>MUDA[27] = 0,6 dan nilai keanggotaan 2 juta pada himpunan penghasilan TINGGI adalah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</a:t>
            </a:r>
            <a:r>
              <a:rPr lang="sv-SE" altLang="zh-CN" sz="2000" dirty="0" smtClean="0">
                <a:ea typeface="宋体" panose="02010600030101010101" pitchFamily="2" charset="-122"/>
              </a:rPr>
              <a:t>GAJITINGGI[2juta] = 0,8 </a:t>
            </a:r>
          </a:p>
          <a:p>
            <a:pPr lvl="1"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</a:pPr>
            <a:r>
              <a:rPr lang="sv-SE" altLang="zh-CN" sz="2000" dirty="0" smtClean="0">
                <a:ea typeface="宋体" panose="02010600030101010101" pitchFamily="2" charset="-122"/>
              </a:rPr>
              <a:t>	maka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 </a:t>
            </a:r>
            <a:r>
              <a:rPr lang="sv-SE" altLang="zh-CN" sz="2000" dirty="0" smtClean="0">
                <a:ea typeface="宋体" panose="02010600030101010101" pitchFamily="2" charset="-122"/>
              </a:rPr>
              <a:t>-predikat untuk usia MUDA dan berpenghasilan TINGGI adalah nilai keanggotaan minimun :</a:t>
            </a:r>
          </a:p>
          <a:p>
            <a:pPr lvl="1"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</a:pPr>
            <a:r>
              <a:rPr lang="sv-SE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</a:t>
            </a:r>
            <a:r>
              <a:rPr lang="sv-SE" altLang="zh-CN" sz="2000" dirty="0" smtClean="0">
                <a:ea typeface="宋体" panose="02010600030101010101" pitchFamily="2" charset="-122"/>
              </a:rPr>
              <a:t>MUDA</a:t>
            </a:r>
            <a:r>
              <a:rPr lang="sv-SE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</a:t>
            </a:r>
            <a:r>
              <a:rPr lang="sv-SE" altLang="zh-CN" sz="2000" dirty="0" smtClean="0">
                <a:ea typeface="宋体" panose="02010600030101010101" pitchFamily="2" charset="-122"/>
              </a:rPr>
              <a:t>GAJITINGGI </a:t>
            </a:r>
          </a:p>
          <a:p>
            <a:pPr lvl="1"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</a:pPr>
            <a:r>
              <a:rPr lang="sv-SE" altLang="zh-CN" sz="2000" dirty="0" smtClean="0">
                <a:ea typeface="宋体" panose="02010600030101010101" pitchFamily="2" charset="-122"/>
              </a:rPr>
              <a:t>	= min(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</a:t>
            </a:r>
            <a:r>
              <a:rPr lang="sv-SE" altLang="zh-CN" sz="2000" dirty="0" smtClean="0">
                <a:ea typeface="宋体" panose="02010600030101010101" pitchFamily="2" charset="-122"/>
              </a:rPr>
              <a:t> MUDA[27],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</a:t>
            </a:r>
            <a:r>
              <a:rPr lang="sv-SE" altLang="zh-CN" sz="2000" dirty="0" smtClean="0">
                <a:ea typeface="宋体" panose="02010600030101010101" pitchFamily="2" charset="-122"/>
              </a:rPr>
              <a:t> GAJITINGGI[2juta])</a:t>
            </a:r>
          </a:p>
          <a:p>
            <a:pPr lvl="1"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</a:pPr>
            <a:r>
              <a:rPr lang="sv-SE" altLang="zh-CN" sz="2000" dirty="0" smtClean="0">
                <a:ea typeface="宋体" panose="02010600030101010101" pitchFamily="2" charset="-122"/>
              </a:rPr>
              <a:t>	= min (0,6 ;  0,8)</a:t>
            </a:r>
          </a:p>
          <a:p>
            <a:pPr lvl="1" algn="just" eaLnBrk="1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</a:pPr>
            <a:r>
              <a:rPr lang="sv-SE" altLang="zh-CN" sz="2000" dirty="0" smtClean="0">
                <a:ea typeface="宋体" panose="02010600030101010101" pitchFamily="2" charset="-122"/>
              </a:rPr>
              <a:t>	= 0,6</a:t>
            </a:r>
            <a:endParaRPr lang="en-US" altLang="zh-CN" sz="20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1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altLang="zh-CN" sz="3200" b="1" smtClean="0">
                <a:ea typeface="宋体" panose="02010600030101010101" pitchFamily="2" charset="-122"/>
              </a:rPr>
              <a:t>NOT (Complement)</a:t>
            </a:r>
            <a:endParaRPr lang="zh-CN" altLang="en-US" sz="2500" b="1" smtClean="0">
              <a:ea typeface="宋体" panose="02010600030101010101" pitchFamily="2" charset="-122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36613" y="1600200"/>
            <a:ext cx="7543800" cy="2593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2000" dirty="0" err="1" smtClean="0">
                <a:ea typeface="宋体" pitchFamily="2" charset="-122"/>
              </a:rPr>
              <a:t>Komplemen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dari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variabel</a:t>
            </a:r>
            <a:r>
              <a:rPr lang="en-US" altLang="zh-CN" sz="2000" dirty="0" smtClean="0">
                <a:ea typeface="宋体" pitchFamily="2" charset="-122"/>
              </a:rPr>
              <a:t> fuzzy </a:t>
            </a:r>
            <a:r>
              <a:rPr lang="en-US" altLang="zh-CN" sz="2000" dirty="0" err="1" smtClean="0">
                <a:ea typeface="宋体" pitchFamily="2" charset="-122"/>
              </a:rPr>
              <a:t>dengan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derajat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keanggotaan</a:t>
            </a:r>
            <a:r>
              <a:rPr lang="en-US" altLang="zh-CN" sz="2000" dirty="0" smtClean="0">
                <a:ea typeface="宋体" pitchFamily="2" charset="-122"/>
              </a:rPr>
              <a:t>=</a:t>
            </a:r>
            <a:r>
              <a:rPr lang="en-US" altLang="zh-CN" sz="2000" i="1" dirty="0" smtClean="0">
                <a:ea typeface="宋体" pitchFamily="2" charset="-122"/>
              </a:rPr>
              <a:t>x </a:t>
            </a:r>
            <a:r>
              <a:rPr lang="en-US" altLang="zh-CN" sz="2000" dirty="0" err="1" smtClean="0">
                <a:ea typeface="宋体" pitchFamily="2" charset="-122"/>
              </a:rPr>
              <a:t>adalah</a:t>
            </a:r>
            <a:r>
              <a:rPr lang="en-US" altLang="zh-CN" sz="2000" dirty="0" smtClean="0">
                <a:ea typeface="宋体" pitchFamily="2" charset="-122"/>
              </a:rPr>
              <a:t> (1-x).</a:t>
            </a:r>
          </a:p>
          <a:p>
            <a:pPr>
              <a:defRPr/>
            </a:pPr>
            <a:r>
              <a:rPr lang="en-US" altLang="zh-CN" sz="2000" dirty="0" err="1" smtClean="0">
                <a:ea typeface="宋体" pitchFamily="2" charset="-122"/>
              </a:rPr>
              <a:t>Komplemen</a:t>
            </a:r>
            <a:r>
              <a:rPr lang="en-US" altLang="zh-CN" sz="2000" dirty="0" smtClean="0">
                <a:ea typeface="宋体" pitchFamily="2" charset="-122"/>
                <a:sym typeface="Wingdings" charset="2"/>
              </a:rPr>
              <a:t> ( </a:t>
            </a:r>
            <a:r>
              <a:rPr lang="en-US" altLang="zh-CN" sz="2000" dirty="0" smtClean="0">
                <a:ea typeface="宋体" pitchFamily="2" charset="-122"/>
              </a:rPr>
              <a:t>_</a:t>
            </a:r>
            <a:r>
              <a:rPr lang="en-US" altLang="zh-CN" sz="2000" baseline="30000" dirty="0" smtClean="0">
                <a:ea typeface="宋体" pitchFamily="2" charset="-122"/>
              </a:rPr>
              <a:t>c</a:t>
            </a:r>
            <a:r>
              <a:rPr lang="en-US" altLang="zh-CN" sz="2000" dirty="0" smtClean="0">
                <a:ea typeface="宋体" pitchFamily="2" charset="-122"/>
                <a:sym typeface="Wingdings" charset="2"/>
              </a:rPr>
              <a:t>):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komplemen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dari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himpunan</a:t>
            </a:r>
            <a:r>
              <a:rPr lang="en-US" altLang="zh-CN" sz="2000" dirty="0" smtClean="0">
                <a:ea typeface="宋体" pitchFamily="2" charset="-122"/>
              </a:rPr>
              <a:t> fuzzy </a:t>
            </a:r>
            <a:r>
              <a:rPr lang="en-US" altLang="zh-CN" sz="2000" dirty="0" err="1" smtClean="0">
                <a:ea typeface="宋体" pitchFamily="2" charset="-122"/>
              </a:rPr>
              <a:t>terdisi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dari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semua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komplemen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 err="1" smtClean="0">
                <a:ea typeface="宋体" pitchFamily="2" charset="-122"/>
              </a:rPr>
              <a:t>elemen</a:t>
            </a:r>
            <a:r>
              <a:rPr lang="en-US" altLang="zh-CN" sz="2000" i="1" dirty="0" smtClean="0">
                <a:ea typeface="宋体" pitchFamily="2" charset="-122"/>
              </a:rPr>
              <a:t>.</a:t>
            </a:r>
            <a:endParaRPr lang="en-US" altLang="zh-CN" sz="2000" dirty="0" smtClean="0">
              <a:ea typeface="宋体" pitchFamily="2" charset="-122"/>
            </a:endParaRPr>
          </a:p>
          <a:p>
            <a:pPr>
              <a:defRPr/>
            </a:pPr>
            <a:r>
              <a:rPr lang="en-US" altLang="zh-CN" sz="2000" dirty="0" err="1" smtClean="0">
                <a:ea typeface="宋体" pitchFamily="2" charset="-122"/>
              </a:rPr>
              <a:t>Contoh</a:t>
            </a:r>
            <a:endParaRPr lang="en-US" altLang="zh-CN" sz="2000" dirty="0" smtClean="0">
              <a:ea typeface="宋体" pitchFamily="2" charset="-122"/>
            </a:endParaRPr>
          </a:p>
          <a:p>
            <a:pPr lvl="1">
              <a:defRPr/>
            </a:pPr>
            <a:r>
              <a:rPr lang="en-US" altLang="zh-CN" sz="2000" dirty="0" smtClean="0">
                <a:ea typeface="宋体" pitchFamily="2" charset="-122"/>
              </a:rPr>
              <a:t>A</a:t>
            </a:r>
            <a:r>
              <a:rPr lang="en-US" altLang="zh-CN" sz="2000" baseline="30000" dirty="0" smtClean="0">
                <a:ea typeface="宋体" pitchFamily="2" charset="-122"/>
              </a:rPr>
              <a:t>c</a:t>
            </a:r>
            <a:r>
              <a:rPr lang="en-US" altLang="zh-CN" sz="2000" dirty="0" smtClean="0">
                <a:ea typeface="宋体" pitchFamily="2" charset="-122"/>
              </a:rPr>
              <a:t> = {1 – 1.0, 1 – 0.2, 1 – 0.75} = {0.0, 0.8, 0.25}</a:t>
            </a:r>
          </a:p>
          <a:p>
            <a:pPr lvl="1">
              <a:defRPr/>
            </a:pPr>
            <a:r>
              <a:rPr lang="sv-SE" altLang="zh-CN" sz="2000" dirty="0" smtClean="0">
                <a:ea typeface="宋体" pitchFamily="2" charset="-122"/>
              </a:rPr>
              <a:t>Misal nilai keanggotaan umur 27 pada himpunan muda adalah </a:t>
            </a:r>
            <a:r>
              <a:rPr lang="en-US" altLang="zh-CN" sz="2000" dirty="0" smtClean="0">
                <a:ea typeface="宋体" pitchFamily="2" charset="-122"/>
                <a:sym typeface="Symbol" pitchFamily="18" charset="2"/>
              </a:rPr>
              <a:t></a:t>
            </a:r>
            <a:r>
              <a:rPr lang="sv-SE" altLang="zh-CN" sz="2000" dirty="0" smtClean="0">
                <a:ea typeface="宋体" pitchFamily="2" charset="-122"/>
              </a:rPr>
              <a:t>MUDA[27]= 0,6   maka </a:t>
            </a:r>
            <a:r>
              <a:rPr lang="en-US" altLang="zh-CN" sz="2000" dirty="0" smtClean="0">
                <a:ea typeface="宋体" pitchFamily="2" charset="-122"/>
                <a:sym typeface="Symbol" pitchFamily="18" charset="2"/>
              </a:rPr>
              <a:t> </a:t>
            </a:r>
            <a:r>
              <a:rPr lang="sv-SE" altLang="zh-CN" sz="2000" dirty="0" smtClean="0">
                <a:ea typeface="宋体" pitchFamily="2" charset="-122"/>
              </a:rPr>
              <a:t>-predikat untuk usia TIDAK MUDA adalah :</a:t>
            </a:r>
          </a:p>
          <a:p>
            <a:pPr lvl="1">
              <a:buFontTx/>
              <a:buNone/>
              <a:defRPr/>
            </a:pPr>
            <a:r>
              <a:rPr lang="sv-SE" altLang="zh-CN" sz="2000" dirty="0" smtClean="0">
                <a:ea typeface="宋体" pitchFamily="2" charset="-122"/>
                <a:sym typeface="Symbol" pitchFamily="18" charset="2"/>
              </a:rPr>
              <a:t>	</a:t>
            </a:r>
            <a:r>
              <a:rPr lang="en-US" altLang="zh-CN" sz="2000" dirty="0" smtClean="0">
                <a:ea typeface="宋体" pitchFamily="2" charset="-122"/>
                <a:sym typeface="Symbol" pitchFamily="18" charset="2"/>
              </a:rPr>
              <a:t></a:t>
            </a:r>
            <a:r>
              <a:rPr lang="sv-SE" altLang="zh-CN" sz="2000" dirty="0" smtClean="0">
                <a:ea typeface="宋体" pitchFamily="2" charset="-122"/>
              </a:rPr>
              <a:t>MUDA’[27] 	= 1 - MUDA[27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sv-SE" altLang="zh-CN" sz="2000" dirty="0" smtClean="0">
                <a:ea typeface="宋体" pitchFamily="2" charset="-122"/>
              </a:rPr>
              <a:t>			        	= 1 - 0,6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Times New Roman" charset="0"/>
              </a:rPr>
              <a:t>		        		</a:t>
            </a:r>
            <a:r>
              <a:rPr lang="sv-SE" altLang="zh-CN" sz="2000" dirty="0" smtClean="0">
                <a:ea typeface="宋体" pitchFamily="2" charset="-122"/>
                <a:sym typeface="Symbol" pitchFamily="18" charset="2"/>
              </a:rPr>
              <a:t>= 0,4</a:t>
            </a:r>
            <a:endParaRPr lang="en-US" altLang="zh-CN" sz="2000" dirty="0" smtClean="0">
              <a:ea typeface="宋体" pitchFamily="2" charset="-122"/>
              <a:sym typeface="Symbol" pitchFamily="18" charset="2"/>
            </a:endParaRPr>
          </a:p>
          <a:p>
            <a:pPr lvl="1">
              <a:buFontTx/>
              <a:buNone/>
              <a:defRPr/>
            </a:pP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0FE7C1-403F-4305-BD6C-7BB72C9B661A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5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Definisi</a:t>
            </a:r>
            <a:endParaRPr lang="en-US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b="1" dirty="0" err="1" smtClean="0">
                <a:latin typeface="Times New Roman" panose="02020603050405020304" pitchFamily="18" charset="0"/>
              </a:rPr>
              <a:t>Logika</a:t>
            </a:r>
            <a:r>
              <a:rPr lang="en-US" sz="2800" b="1" dirty="0" smtClean="0">
                <a:latin typeface="Times New Roman" panose="02020603050405020304" pitchFamily="18" charset="0"/>
              </a:rPr>
              <a:t> Fuzzy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adalah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peningkatan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dari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logika</a:t>
            </a:r>
            <a:r>
              <a:rPr lang="en-US" sz="2800" dirty="0" smtClean="0">
                <a:latin typeface="Times New Roman" panose="02020603050405020304" pitchFamily="18" charset="0"/>
              </a:rPr>
              <a:t> Boolean yang </a:t>
            </a:r>
            <a:r>
              <a:rPr lang="en-US" sz="2800" dirty="0" err="1" smtClean="0">
                <a:latin typeface="Times New Roman" panose="02020603050405020304" pitchFamily="18" charset="0"/>
              </a:rPr>
              <a:t>mengenalkan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konsep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</a:rPr>
              <a:t>kebenaran</a:t>
            </a:r>
            <a:r>
              <a:rPr lang="en-US" sz="2800" i="1" dirty="0" smtClean="0">
                <a:latin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</a:rPr>
              <a:t>sebagian</a:t>
            </a:r>
            <a:r>
              <a:rPr lang="en-US" sz="2800" dirty="0" smtClean="0">
                <a:latin typeface="Times New Roman" panose="02020603050405020304" pitchFamily="18" charset="0"/>
              </a:rPr>
              <a:t>. Di </a:t>
            </a:r>
            <a:r>
              <a:rPr lang="en-US" sz="2800" dirty="0" err="1" smtClean="0">
                <a:latin typeface="Times New Roman" panose="02020603050405020304" pitchFamily="18" charset="0"/>
              </a:rPr>
              <a:t>mana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logika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klasik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menyatakan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bahwa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segala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hal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dapat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diekspresikan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istilah</a:t>
            </a:r>
            <a:r>
              <a:rPr lang="en-US" sz="2800" dirty="0" smtClean="0">
                <a:latin typeface="Times New Roman" panose="02020603050405020304" pitchFamily="18" charset="0"/>
              </a:rPr>
              <a:t> binary (0 </a:t>
            </a:r>
            <a:r>
              <a:rPr lang="en-US" sz="2800" dirty="0" err="1" smtClean="0">
                <a:latin typeface="Times New Roman" panose="02020603050405020304" pitchFamily="18" charset="0"/>
              </a:rPr>
              <a:t>atau</a:t>
            </a:r>
            <a:r>
              <a:rPr lang="en-US" sz="2800" dirty="0" smtClean="0">
                <a:latin typeface="Times New Roman" panose="02020603050405020304" pitchFamily="18" charset="0"/>
              </a:rPr>
              <a:t> 1, </a:t>
            </a:r>
            <a:r>
              <a:rPr lang="en-US" sz="2800" dirty="0" err="1" smtClean="0">
                <a:latin typeface="Times New Roman" panose="02020603050405020304" pitchFamily="18" charset="0"/>
              </a:rPr>
              <a:t>hitam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atau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putih</a:t>
            </a:r>
            <a:r>
              <a:rPr lang="en-US" sz="2800" dirty="0" smtClean="0">
                <a:latin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</a:rPr>
              <a:t>ya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atau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</a:rPr>
              <a:t>),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logika</a:t>
            </a:r>
            <a:r>
              <a:rPr lang="en-US" sz="2800" b="1" dirty="0" smtClean="0">
                <a:latin typeface="Times New Roman" panose="02020603050405020304" pitchFamily="18" charset="0"/>
              </a:rPr>
              <a:t> fuzzy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menggantikan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kebenaran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boolean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dengan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tingkat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kebenaran</a:t>
            </a:r>
            <a:r>
              <a:rPr lang="en-US" sz="28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/>
              <a:t>&lt;Intelligence System&gt;</a:t>
            </a:r>
          </a:p>
        </p:txBody>
      </p:sp>
    </p:spTree>
    <p:extLst>
      <p:ext uri="{BB962C8B-B14F-4D97-AF65-F5344CB8AC3E}">
        <p14:creationId xmlns:p14="http://schemas.microsoft.com/office/powerpoint/2010/main" xmlns="" val="19918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5669" y="2967335"/>
            <a:ext cx="435266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You…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</a:rPr>
              <a:t>Logika</a:t>
            </a:r>
            <a:r>
              <a:rPr lang="en-US" dirty="0" smtClean="0">
                <a:latin typeface="Times New Roman" panose="02020603050405020304" pitchFamily="18" charset="0"/>
              </a:rPr>
              <a:t> Fuzzy </a:t>
            </a:r>
            <a:r>
              <a:rPr lang="en-US" dirty="0" err="1" smtClean="0">
                <a:latin typeface="Times New Roman" panose="02020603050405020304" pitchFamily="18" charset="0"/>
              </a:rPr>
              <a:t>memungkinkan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nilai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keanggotaan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antara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0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1</a:t>
            </a:r>
            <a:r>
              <a:rPr lang="en-US" dirty="0" smtClean="0">
                <a:latin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</a:rPr>
              <a:t>tingkat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keabuan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juga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hitam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putih</a:t>
            </a:r>
            <a:r>
              <a:rPr lang="en-US" dirty="0" smtClean="0">
                <a:latin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bentuk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linguistik</a:t>
            </a:r>
            <a:r>
              <a:rPr lang="en-US" dirty="0" smtClean="0">
                <a:latin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</a:rPr>
              <a:t>konsep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pasti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seperti</a:t>
            </a:r>
            <a:r>
              <a:rPr lang="en-US" dirty="0" smtClean="0">
                <a:latin typeface="Times New Roman" panose="02020603050405020304" pitchFamily="18" charset="0"/>
              </a:rPr>
              <a:t> "</a:t>
            </a:r>
            <a:r>
              <a:rPr lang="en-US" dirty="0" err="1" smtClean="0">
                <a:latin typeface="Times New Roman" panose="02020603050405020304" pitchFamily="18" charset="0"/>
              </a:rPr>
              <a:t>sedikit</a:t>
            </a:r>
            <a:r>
              <a:rPr lang="en-US" dirty="0" smtClean="0">
                <a:latin typeface="Times New Roman" panose="02020603050405020304" pitchFamily="18" charset="0"/>
              </a:rPr>
              <a:t>", "</a:t>
            </a:r>
            <a:r>
              <a:rPr lang="en-US" dirty="0" err="1" smtClean="0">
                <a:latin typeface="Times New Roman" panose="02020603050405020304" pitchFamily="18" charset="0"/>
              </a:rPr>
              <a:t>lumayan</a:t>
            </a:r>
            <a:r>
              <a:rPr lang="en-US" dirty="0" smtClean="0">
                <a:latin typeface="Times New Roman" panose="02020603050405020304" pitchFamily="18" charset="0"/>
              </a:rPr>
              <a:t>", </a:t>
            </a:r>
            <a:r>
              <a:rPr lang="en-US" dirty="0" err="1" smtClean="0">
                <a:latin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</a:rPr>
              <a:t> "</a:t>
            </a:r>
            <a:r>
              <a:rPr lang="en-US" dirty="0" err="1" smtClean="0">
                <a:latin typeface="Times New Roman" panose="02020603050405020304" pitchFamily="18" charset="0"/>
              </a:rPr>
              <a:t>sangat</a:t>
            </a:r>
            <a:r>
              <a:rPr lang="en-US" dirty="0" smtClean="0">
                <a:latin typeface="Times New Roman" panose="02020603050405020304" pitchFamily="18" charset="0"/>
              </a:rPr>
              <a:t>". </a:t>
            </a:r>
            <a:r>
              <a:rPr lang="en-US" dirty="0" err="1" smtClean="0">
                <a:latin typeface="Times New Roman" panose="02020603050405020304" pitchFamily="18" charset="0"/>
              </a:rPr>
              <a:t>Dia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berhubungan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</a:rPr>
              <a:t> set fuzzy </a:t>
            </a:r>
            <a:r>
              <a:rPr lang="en-US" dirty="0" err="1" smtClean="0">
                <a:latin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teori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kemungkinan</a:t>
            </a:r>
            <a:r>
              <a:rPr lang="en-US" dirty="0" smtClean="0">
                <a:latin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</a:rPr>
              <a:t>Dia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diperkenalkan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</a:rPr>
              <a:t>Dr. </a:t>
            </a:r>
            <a:r>
              <a:rPr lang="en-US" b="1" dirty="0" err="1" smtClean="0">
                <a:latin typeface="Times New Roman" panose="02020603050405020304" pitchFamily="18" charset="0"/>
              </a:rPr>
              <a:t>Lotfi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Zadeh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Universitas</a:t>
            </a:r>
            <a:r>
              <a:rPr lang="en-US" dirty="0" smtClean="0">
                <a:latin typeface="Times New Roman" panose="02020603050405020304" pitchFamily="18" charset="0"/>
              </a:rPr>
              <a:t> California, Berkeley </a:t>
            </a:r>
            <a:r>
              <a:rPr lang="en-US" dirty="0" err="1" smtClean="0">
                <a:latin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</a:rPr>
              <a:t> 1965.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Himpunan</a:t>
            </a:r>
            <a:r>
              <a:rPr lang="en-US" b="1" dirty="0" smtClean="0"/>
              <a:t> Fuzzy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 err="1" smtClean="0">
                <a:latin typeface="Times New Roman" panose="02020603050405020304" pitchFamily="18" charset="0"/>
              </a:rPr>
              <a:t>Pada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</a:rPr>
              <a:t>himpunan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</a:rPr>
              <a:t>tegas</a:t>
            </a:r>
            <a:r>
              <a:rPr lang="en-US" sz="1800" dirty="0" smtClean="0">
                <a:latin typeface="Times New Roman" panose="02020603050405020304" pitchFamily="18" charset="0"/>
              </a:rPr>
              <a:t> (crisp set), </a:t>
            </a:r>
            <a:r>
              <a:rPr lang="en-US" sz="1800" dirty="0" err="1" smtClean="0">
                <a:latin typeface="Times New Roman" panose="02020603050405020304" pitchFamily="18" charset="0"/>
              </a:rPr>
              <a:t>nilai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</a:rPr>
              <a:t>keanggotaan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</a:rPr>
              <a:t>suatu</a:t>
            </a:r>
            <a:r>
              <a:rPr lang="en-US" sz="1800" dirty="0" smtClean="0">
                <a:latin typeface="Times New Roman" panose="02020603050405020304" pitchFamily="18" charset="0"/>
              </a:rPr>
              <a:t> item x </a:t>
            </a:r>
            <a:r>
              <a:rPr lang="en-US" sz="1800" dirty="0" err="1" smtClean="0">
                <a:latin typeface="Times New Roman" panose="02020603050405020304" pitchFamily="18" charset="0"/>
              </a:rPr>
              <a:t>dalam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</a:rPr>
              <a:t>suatu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</a:rPr>
              <a:t>himpunan</a:t>
            </a:r>
            <a:r>
              <a:rPr lang="en-US" sz="1800" dirty="0" smtClean="0">
                <a:latin typeface="Times New Roman" panose="02020603050405020304" pitchFamily="18" charset="0"/>
              </a:rPr>
              <a:t> A (</a:t>
            </a:r>
            <a:r>
              <a:rPr lang="en-US" sz="1800" dirty="0" err="1" smtClean="0">
                <a:latin typeface="Times New Roman" panose="02020603050405020304" pitchFamily="18" charset="0"/>
              </a:rPr>
              <a:t>ditulis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1800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[x]) 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memiliki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2 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kemungkinan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Satu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(1),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artinya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x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adalah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anggota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Nol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(0),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artinya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x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bukan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anggota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A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Contoh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1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Jika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diketahui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S={1,2,3,4,5,6} 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adalah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semesta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pembicaraan</a:t>
            </a:r>
            <a:endParaRPr lang="en-US" sz="18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A={1,2,3}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B={3,4,5}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1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maka</a:t>
            </a:r>
            <a:r>
              <a:rPr lang="en-US" sz="1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Nilai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kaanggotaan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2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pada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A, </a:t>
            </a:r>
            <a:r>
              <a:rPr lang="en-US" sz="1600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[2] = 1,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karena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2A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Nilai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kaanggotaan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4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pada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A, </a:t>
            </a:r>
            <a:r>
              <a:rPr lang="en-US" sz="1600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[4] = 0, </a:t>
            </a:r>
            <a:r>
              <a:rPr lang="en-US" sz="16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karena</a:t>
            </a:r>
            <a:r>
              <a:rPr lang="en-US" sz="1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4 A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/>
              <a:t>&lt;Intelligence System&gt;</a:t>
            </a:r>
          </a:p>
        </p:txBody>
      </p:sp>
    </p:spTree>
    <p:extLst>
      <p:ext uri="{BB962C8B-B14F-4D97-AF65-F5344CB8AC3E}">
        <p14:creationId xmlns:p14="http://schemas.microsoft.com/office/powerpoint/2010/main" xmlns="" val="15296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Himpunan</a:t>
            </a:r>
            <a:r>
              <a:rPr lang="en-US" b="1" dirty="0" smtClean="0"/>
              <a:t> Fuzzy(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latin typeface="Times New Roman" panose="02020603050405020304" pitchFamily="18" charset="0"/>
              </a:rPr>
              <a:t>Contoh 2: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latin typeface="Times New Roman" panose="02020603050405020304" pitchFamily="18" charset="0"/>
              </a:rPr>
              <a:t>	“</a:t>
            </a:r>
            <a:r>
              <a:rPr lang="en-US" sz="1800" i="1" smtClean="0">
                <a:latin typeface="Times New Roman" panose="02020603050405020304" pitchFamily="18" charset="0"/>
              </a:rPr>
              <a:t>Jika suhu lebih tinggi atau sama dengan 80 </a:t>
            </a:r>
            <a:r>
              <a:rPr lang="en-US" sz="1800" i="1" baseline="30000" smtClean="0">
                <a:latin typeface="Times New Roman" panose="02020603050405020304" pitchFamily="18" charset="0"/>
              </a:rPr>
              <a:t>o</a:t>
            </a:r>
            <a:r>
              <a:rPr lang="en-US" sz="1800" i="1" smtClean="0">
                <a:latin typeface="Times New Roman" panose="02020603050405020304" pitchFamily="18" charset="0"/>
              </a:rPr>
              <a:t>F, maka suhu disebut panas, sebaliknya disebut tidak panas</a:t>
            </a:r>
            <a:r>
              <a:rPr lang="en-US" sz="1800" smtClean="0">
                <a:latin typeface="Times New Roman" panose="02020603050405020304" pitchFamily="18" charset="0"/>
              </a:rPr>
              <a:t>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latin typeface="Times New Roman" panose="02020603050405020304" pitchFamily="18" charset="0"/>
              </a:rPr>
              <a:t>	Kasus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Times New Roman" panose="02020603050405020304" pitchFamily="18" charset="0"/>
              </a:rPr>
              <a:t>Suhu = 100 </a:t>
            </a:r>
            <a:r>
              <a:rPr lang="en-US" sz="1800" baseline="30000" smtClean="0">
                <a:latin typeface="Times New Roman" panose="02020603050405020304" pitchFamily="18" charset="0"/>
              </a:rPr>
              <a:t>o</a:t>
            </a:r>
            <a:r>
              <a:rPr lang="en-US" sz="1800" smtClean="0">
                <a:latin typeface="Times New Roman" panose="02020603050405020304" pitchFamily="18" charset="0"/>
              </a:rPr>
              <a:t>F, maka Panas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Times New Roman" panose="02020603050405020304" pitchFamily="18" charset="0"/>
              </a:rPr>
              <a:t>Suhu = 80.1 </a:t>
            </a:r>
            <a:r>
              <a:rPr lang="en-US" sz="1800" baseline="30000" smtClean="0">
                <a:latin typeface="Times New Roman" panose="02020603050405020304" pitchFamily="18" charset="0"/>
              </a:rPr>
              <a:t>o</a:t>
            </a:r>
            <a:r>
              <a:rPr lang="en-US" sz="1800" smtClean="0">
                <a:latin typeface="Times New Roman" panose="02020603050405020304" pitchFamily="18" charset="0"/>
              </a:rPr>
              <a:t>F, maka Panas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Times New Roman" panose="02020603050405020304" pitchFamily="18" charset="0"/>
              </a:rPr>
              <a:t>Suhu = 79.9 </a:t>
            </a:r>
            <a:r>
              <a:rPr lang="en-US" sz="1800" baseline="30000" smtClean="0">
                <a:latin typeface="Times New Roman" panose="02020603050405020304" pitchFamily="18" charset="0"/>
              </a:rPr>
              <a:t>o</a:t>
            </a:r>
            <a:r>
              <a:rPr lang="en-US" sz="1800" smtClean="0">
                <a:latin typeface="Times New Roman" panose="02020603050405020304" pitchFamily="18" charset="0"/>
              </a:rPr>
              <a:t>F, maka tidak panas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Times New Roman" panose="02020603050405020304" pitchFamily="18" charset="0"/>
              </a:rPr>
              <a:t>Suhu = 50 </a:t>
            </a:r>
            <a:r>
              <a:rPr lang="en-US" sz="1800" baseline="30000" smtClean="0">
                <a:latin typeface="Times New Roman" panose="02020603050405020304" pitchFamily="18" charset="0"/>
              </a:rPr>
              <a:t>o</a:t>
            </a:r>
            <a:r>
              <a:rPr lang="en-US" sz="1800" smtClean="0">
                <a:latin typeface="Times New Roman" panose="02020603050405020304" pitchFamily="18" charset="0"/>
              </a:rPr>
              <a:t>F, maka tidak panas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i="1" smtClean="0">
                <a:latin typeface="Times New Roman" panose="02020603050405020304" pitchFamily="18" charset="0"/>
              </a:rPr>
              <a:t>If Suhu ≥ 80 oF, disebut panas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i="1" smtClean="0">
                <a:latin typeface="Times New Roman" panose="02020603050405020304" pitchFamily="18" charset="0"/>
              </a:rPr>
              <a:t>If Suhu &lt; 80 oF, disebut tidak panas</a:t>
            </a:r>
          </a:p>
          <a:p>
            <a:pPr eaLnBrk="1" hangingPunct="1">
              <a:lnSpc>
                <a:spcPct val="90000"/>
              </a:lnSpc>
            </a:pPr>
            <a:endParaRPr lang="en-US" sz="18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anose="02020603050405020304" pitchFamily="18" charset="0"/>
              </a:rPr>
              <a:t>Fungsi keanggotaan dari himpunan tegas gagal membedakan antara anggota pada himpunan yang sama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anose="02020603050405020304" pitchFamily="18" charset="0"/>
              </a:rPr>
              <a:t>Ada problem-problem yang terlalu kompleks untuk didefinisikan secara tepat</a:t>
            </a:r>
          </a:p>
          <a:p>
            <a:pPr lvl="1" eaLnBrk="1" hangingPunct="1">
              <a:lnSpc>
                <a:spcPct val="90000"/>
              </a:lnSpc>
            </a:pPr>
            <a:endParaRPr lang="en-US" sz="160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180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/>
              <a:t>&lt;Intelligence System&gt;</a:t>
            </a: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7863" y="2335213"/>
            <a:ext cx="4227512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47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Himpunan</a:t>
            </a:r>
            <a:r>
              <a:rPr lang="en-US" b="1" dirty="0" smtClean="0"/>
              <a:t> Fuzzy(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137616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 err="1" smtClean="0">
                <a:latin typeface="Times New Roman" panose="02020603050405020304" pitchFamily="18" charset="0"/>
              </a:rPr>
              <a:t>Contoh</a:t>
            </a:r>
            <a:r>
              <a:rPr lang="en-US" sz="2400" dirty="0" smtClean="0">
                <a:latin typeface="Times New Roman" panose="02020603050405020304" pitchFamily="18" charset="0"/>
              </a:rPr>
              <a:t> 3 :</a:t>
            </a:r>
          </a:p>
          <a:p>
            <a:pPr eaLnBrk="1" hangingPunct="1">
              <a:buFontTx/>
              <a:buNone/>
            </a:pPr>
            <a:r>
              <a:rPr lang="en-US" sz="2400" dirty="0" err="1" smtClean="0">
                <a:latin typeface="Times New Roman" panose="02020603050405020304" pitchFamily="18" charset="0"/>
              </a:rPr>
              <a:t>Misal</a:t>
            </a:r>
            <a:r>
              <a:rPr lang="en-US" sz="2400" dirty="0" smtClean="0">
                <a:latin typeface="Times New Roman" panose="02020603050405020304" pitchFamily="18" charset="0"/>
              </a:rPr>
              <a:t> variable </a:t>
            </a:r>
            <a:r>
              <a:rPr lang="en-US" sz="2400" dirty="0" err="1" smtClean="0">
                <a:latin typeface="Times New Roman" panose="02020603050405020304" pitchFamily="18" charset="0"/>
              </a:rPr>
              <a:t>umur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</a:rPr>
              <a:t>dibagi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</a:rPr>
              <a:t>menjadi</a:t>
            </a:r>
            <a:r>
              <a:rPr lang="en-US" sz="2400" dirty="0" smtClean="0">
                <a:latin typeface="Times New Roman" panose="02020603050405020304" pitchFamily="18" charset="0"/>
              </a:rPr>
              <a:t> 3 </a:t>
            </a:r>
            <a:r>
              <a:rPr lang="en-US" sz="2400" dirty="0" err="1" smtClean="0">
                <a:latin typeface="Times New Roman" panose="02020603050405020304" pitchFamily="18" charset="0"/>
              </a:rPr>
              <a:t>katagori</a:t>
            </a:r>
            <a:r>
              <a:rPr lang="en-US" sz="2400" dirty="0" smtClean="0"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MUDA 	</a:t>
            </a:r>
            <a:r>
              <a:rPr lang="id-ID" sz="2400" dirty="0" smtClean="0">
                <a:latin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</a:rPr>
              <a:t>umur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</a:rPr>
              <a:t>&lt;35 </a:t>
            </a:r>
            <a:r>
              <a:rPr lang="en-US" sz="2400" dirty="0" err="1" smtClean="0">
                <a:latin typeface="Times New Roman" panose="02020603050405020304" pitchFamily="18" charset="0"/>
              </a:rPr>
              <a:t>tahun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PAROBAYA	35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≤ 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TUA	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endParaRPr lang="id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id-ID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/>
              <a:t>&lt;Intelligence System&gt;</a:t>
            </a:r>
          </a:p>
        </p:txBody>
      </p:sp>
      <p:grpSp>
        <p:nvGrpSpPr>
          <p:cNvPr id="2" name="Group 77"/>
          <p:cNvGrpSpPr>
            <a:grpSpLocks noChangeAspect="1"/>
          </p:cNvGrpSpPr>
          <p:nvPr/>
        </p:nvGrpSpPr>
        <p:grpSpPr bwMode="auto">
          <a:xfrm>
            <a:off x="357158" y="3286124"/>
            <a:ext cx="8497887" cy="2246313"/>
            <a:chOff x="3120" y="7012"/>
            <a:chExt cx="7200" cy="1902"/>
          </a:xfrm>
        </p:grpSpPr>
        <p:sp>
          <p:nvSpPr>
            <p:cNvPr id="22534" name="AutoShape 78"/>
            <p:cNvSpPr>
              <a:spLocks noChangeAspect="1" noChangeArrowheads="1"/>
            </p:cNvSpPr>
            <p:nvPr/>
          </p:nvSpPr>
          <p:spPr bwMode="auto">
            <a:xfrm>
              <a:off x="3120" y="7012"/>
              <a:ext cx="7200" cy="1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3644" y="7392"/>
              <a:ext cx="1083" cy="1004"/>
              <a:chOff x="3644" y="7392"/>
              <a:chExt cx="1083" cy="1004"/>
            </a:xfrm>
          </p:grpSpPr>
          <p:sp>
            <p:nvSpPr>
              <p:cNvPr id="22561" name="Text Box 80"/>
              <p:cNvSpPr txBox="1">
                <a:spLocks noChangeArrowheads="1"/>
              </p:cNvSpPr>
              <p:nvPr/>
            </p:nvSpPr>
            <p:spPr bwMode="auto">
              <a:xfrm>
                <a:off x="4001" y="7392"/>
                <a:ext cx="67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Muda</a:t>
                </a:r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22562" name="Text Box 81"/>
              <p:cNvSpPr txBox="1">
                <a:spLocks noChangeArrowheads="1"/>
              </p:cNvSpPr>
              <p:nvPr/>
            </p:nvSpPr>
            <p:spPr bwMode="auto">
              <a:xfrm>
                <a:off x="3770" y="7532"/>
                <a:ext cx="270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800"/>
                  <a:t>1</a:t>
                </a:r>
                <a:endParaRPr lang="en-US"/>
              </a:p>
            </p:txBody>
          </p:sp>
          <p:sp>
            <p:nvSpPr>
              <p:cNvPr id="22563" name="Text Box 82"/>
              <p:cNvSpPr txBox="1">
                <a:spLocks noChangeArrowheads="1"/>
              </p:cNvSpPr>
              <p:nvPr/>
            </p:nvSpPr>
            <p:spPr bwMode="auto">
              <a:xfrm>
                <a:off x="3785" y="8188"/>
                <a:ext cx="335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800"/>
                  <a:t>0</a:t>
                </a:r>
                <a:endParaRPr lang="en-US"/>
              </a:p>
            </p:txBody>
          </p:sp>
          <p:grpSp>
            <p:nvGrpSpPr>
              <p:cNvPr id="4" name="Group 83"/>
              <p:cNvGrpSpPr>
                <a:grpSpLocks/>
              </p:cNvGrpSpPr>
              <p:nvPr/>
            </p:nvGrpSpPr>
            <p:grpSpPr bwMode="auto">
              <a:xfrm>
                <a:off x="4004" y="7506"/>
                <a:ext cx="705" cy="669"/>
                <a:chOff x="3690" y="7650"/>
                <a:chExt cx="705" cy="669"/>
              </a:xfrm>
            </p:grpSpPr>
            <p:grpSp>
              <p:nvGrpSpPr>
                <p:cNvPr id="5" name="Group 84"/>
                <p:cNvGrpSpPr>
                  <a:grpSpLocks/>
                </p:cNvGrpSpPr>
                <p:nvPr/>
              </p:nvGrpSpPr>
              <p:grpSpPr bwMode="auto">
                <a:xfrm>
                  <a:off x="3690" y="7650"/>
                  <a:ext cx="705" cy="669"/>
                  <a:chOff x="3684" y="7364"/>
                  <a:chExt cx="629" cy="668"/>
                </a:xfrm>
              </p:grpSpPr>
              <p:sp>
                <p:nvSpPr>
                  <p:cNvPr id="22570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84" y="7364"/>
                    <a:ext cx="1" cy="65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1" name="Line 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84" y="8031"/>
                    <a:ext cx="629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9" name="Rectangle 87"/>
                <p:cNvSpPr>
                  <a:spLocks noChangeArrowheads="1"/>
                </p:cNvSpPr>
                <p:nvPr/>
              </p:nvSpPr>
              <p:spPr bwMode="auto">
                <a:xfrm>
                  <a:off x="3691" y="7797"/>
                  <a:ext cx="534" cy="51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22565" name="Text Box 88"/>
              <p:cNvSpPr txBox="1">
                <a:spLocks noChangeArrowheads="1"/>
              </p:cNvSpPr>
              <p:nvPr/>
            </p:nvSpPr>
            <p:spPr bwMode="auto">
              <a:xfrm>
                <a:off x="3644" y="7733"/>
                <a:ext cx="47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200">
                    <a:sym typeface="Symbol" panose="05050102010706020507" pitchFamily="18" charset="2"/>
                  </a:rPr>
                  <a:t></a:t>
                </a:r>
                <a:r>
                  <a:rPr lang="en-US" sz="1200" baseline="-25000"/>
                  <a:t>[x]</a:t>
                </a:r>
                <a:endParaRPr lang="en-US" sz="2800"/>
              </a:p>
            </p:txBody>
          </p:sp>
          <p:sp>
            <p:nvSpPr>
              <p:cNvPr id="22566" name="Text Box 89"/>
              <p:cNvSpPr txBox="1">
                <a:spLocks noChangeArrowheads="1"/>
              </p:cNvSpPr>
              <p:nvPr/>
            </p:nvSpPr>
            <p:spPr bwMode="auto">
              <a:xfrm>
                <a:off x="4319" y="8189"/>
                <a:ext cx="40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000" dirty="0"/>
                  <a:t>35</a:t>
                </a:r>
                <a:endParaRPr lang="en-US" sz="2400" dirty="0"/>
              </a:p>
            </p:txBody>
          </p:sp>
          <p:sp>
            <p:nvSpPr>
              <p:cNvPr id="22567" name="Oval 90"/>
              <p:cNvSpPr>
                <a:spLocks noChangeArrowheads="1"/>
              </p:cNvSpPr>
              <p:nvPr/>
            </p:nvSpPr>
            <p:spPr bwMode="auto">
              <a:xfrm>
                <a:off x="4473" y="8103"/>
                <a:ext cx="120" cy="12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2536" name="Text Box 91"/>
            <p:cNvSpPr txBox="1">
              <a:spLocks noChangeArrowheads="1"/>
            </p:cNvSpPr>
            <p:nvPr/>
          </p:nvSpPr>
          <p:spPr bwMode="auto">
            <a:xfrm>
              <a:off x="4932" y="7706"/>
              <a:ext cx="471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400">
                  <a:sym typeface="Symbol" panose="05050102010706020507" pitchFamily="18" charset="2"/>
                </a:rPr>
                <a:t></a:t>
              </a:r>
              <a:r>
                <a:rPr lang="en-US" sz="1400" baseline="-25000"/>
                <a:t>[x]</a:t>
              </a:r>
              <a:endParaRPr lang="en-US" sz="3200"/>
            </a:p>
          </p:txBody>
        </p:sp>
        <p:grpSp>
          <p:nvGrpSpPr>
            <p:cNvPr id="6" name="Group 92"/>
            <p:cNvGrpSpPr>
              <a:grpSpLocks/>
            </p:cNvGrpSpPr>
            <p:nvPr/>
          </p:nvGrpSpPr>
          <p:grpSpPr bwMode="auto">
            <a:xfrm>
              <a:off x="5060" y="7371"/>
              <a:ext cx="1499" cy="997"/>
              <a:chOff x="5060" y="7371"/>
              <a:chExt cx="1499" cy="997"/>
            </a:xfrm>
          </p:grpSpPr>
          <p:sp>
            <p:nvSpPr>
              <p:cNvPr id="22551" name="Text Box 93"/>
              <p:cNvSpPr txBox="1">
                <a:spLocks noChangeArrowheads="1"/>
              </p:cNvSpPr>
              <p:nvPr/>
            </p:nvSpPr>
            <p:spPr bwMode="auto">
              <a:xfrm>
                <a:off x="5711" y="7371"/>
                <a:ext cx="782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Parobaya</a:t>
                </a:r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22552" name="Text Box 94"/>
              <p:cNvSpPr txBox="1">
                <a:spLocks noChangeArrowheads="1"/>
              </p:cNvSpPr>
              <p:nvPr/>
            </p:nvSpPr>
            <p:spPr bwMode="auto">
              <a:xfrm>
                <a:off x="5060" y="7501"/>
                <a:ext cx="269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800"/>
                  <a:t>1</a:t>
                </a:r>
                <a:endParaRPr lang="en-US"/>
              </a:p>
            </p:txBody>
          </p:sp>
          <p:sp>
            <p:nvSpPr>
              <p:cNvPr id="22553" name="Text Box 95"/>
              <p:cNvSpPr txBox="1">
                <a:spLocks noChangeArrowheads="1"/>
              </p:cNvSpPr>
              <p:nvPr/>
            </p:nvSpPr>
            <p:spPr bwMode="auto">
              <a:xfrm>
                <a:off x="5076" y="8158"/>
                <a:ext cx="331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800"/>
                  <a:t>0</a:t>
                </a:r>
                <a:endParaRPr lang="en-US"/>
              </a:p>
            </p:txBody>
          </p:sp>
          <p:grpSp>
            <p:nvGrpSpPr>
              <p:cNvPr id="7" name="Group 96"/>
              <p:cNvGrpSpPr>
                <a:grpSpLocks/>
              </p:cNvGrpSpPr>
              <p:nvPr/>
            </p:nvGrpSpPr>
            <p:grpSpPr bwMode="auto">
              <a:xfrm>
                <a:off x="5292" y="7477"/>
                <a:ext cx="1248" cy="669"/>
                <a:chOff x="3684" y="7364"/>
                <a:chExt cx="629" cy="668"/>
              </a:xfrm>
            </p:grpSpPr>
            <p:sp>
              <p:nvSpPr>
                <p:cNvPr id="22559" name="Line 97"/>
                <p:cNvSpPr>
                  <a:spLocks noChangeShapeType="1"/>
                </p:cNvSpPr>
                <p:nvPr/>
              </p:nvSpPr>
              <p:spPr bwMode="auto">
                <a:xfrm>
                  <a:off x="3684" y="7364"/>
                  <a:ext cx="1" cy="6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0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3684" y="8031"/>
                  <a:ext cx="629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55" name="Rectangle 99"/>
              <p:cNvSpPr>
                <a:spLocks noChangeArrowheads="1"/>
              </p:cNvSpPr>
              <p:nvPr/>
            </p:nvSpPr>
            <p:spPr bwMode="auto">
              <a:xfrm>
                <a:off x="5819" y="7624"/>
                <a:ext cx="555" cy="51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2556" name="Text Box 100"/>
              <p:cNvSpPr txBox="1">
                <a:spLocks noChangeArrowheads="1"/>
              </p:cNvSpPr>
              <p:nvPr/>
            </p:nvSpPr>
            <p:spPr bwMode="auto">
              <a:xfrm>
                <a:off x="5607" y="8157"/>
                <a:ext cx="40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000"/>
                  <a:t>35</a:t>
                </a:r>
                <a:endParaRPr lang="en-US" sz="2400"/>
              </a:p>
            </p:txBody>
          </p:sp>
          <p:sp>
            <p:nvSpPr>
              <p:cNvPr id="22557" name="Text Box 101"/>
              <p:cNvSpPr txBox="1">
                <a:spLocks noChangeArrowheads="1"/>
              </p:cNvSpPr>
              <p:nvPr/>
            </p:nvSpPr>
            <p:spPr bwMode="auto">
              <a:xfrm>
                <a:off x="6152" y="8161"/>
                <a:ext cx="407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000"/>
                  <a:t>55</a:t>
                </a:r>
                <a:endParaRPr lang="en-US" sz="2400"/>
              </a:p>
            </p:txBody>
          </p:sp>
          <p:sp>
            <p:nvSpPr>
              <p:cNvPr id="22558" name="Line 102"/>
              <p:cNvSpPr>
                <a:spLocks noChangeShapeType="1"/>
              </p:cNvSpPr>
              <p:nvPr/>
            </p:nvSpPr>
            <p:spPr bwMode="auto">
              <a:xfrm flipH="1">
                <a:off x="5278" y="7620"/>
                <a:ext cx="52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8" name="Text Box 103"/>
            <p:cNvSpPr txBox="1">
              <a:spLocks noChangeArrowheads="1"/>
            </p:cNvSpPr>
            <p:nvPr/>
          </p:nvSpPr>
          <p:spPr bwMode="auto">
            <a:xfrm>
              <a:off x="7569" y="7359"/>
              <a:ext cx="57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FF0000"/>
                  </a:solidFill>
                </a:rPr>
                <a:t>Tua</a:t>
              </a:r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22539" name="Text Box 104"/>
            <p:cNvSpPr txBox="1">
              <a:spLocks noChangeArrowheads="1"/>
            </p:cNvSpPr>
            <p:nvPr/>
          </p:nvSpPr>
          <p:spPr bwMode="auto">
            <a:xfrm>
              <a:off x="6715" y="7491"/>
              <a:ext cx="27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800"/>
                <a:t>1</a:t>
              </a:r>
              <a:endParaRPr lang="en-US"/>
            </a:p>
          </p:txBody>
        </p:sp>
        <p:sp>
          <p:nvSpPr>
            <p:cNvPr id="22540" name="Text Box 105"/>
            <p:cNvSpPr txBox="1">
              <a:spLocks noChangeArrowheads="1"/>
            </p:cNvSpPr>
            <p:nvPr/>
          </p:nvSpPr>
          <p:spPr bwMode="auto">
            <a:xfrm>
              <a:off x="6731" y="8144"/>
              <a:ext cx="33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800"/>
                <a:t>0</a:t>
              </a:r>
              <a:endParaRPr lang="en-US"/>
            </a:p>
          </p:txBody>
        </p:sp>
        <p:grpSp>
          <p:nvGrpSpPr>
            <p:cNvPr id="8" name="Group 106"/>
            <p:cNvGrpSpPr>
              <a:grpSpLocks/>
            </p:cNvGrpSpPr>
            <p:nvPr/>
          </p:nvGrpSpPr>
          <p:grpSpPr bwMode="auto">
            <a:xfrm>
              <a:off x="6948" y="7465"/>
              <a:ext cx="1248" cy="669"/>
              <a:chOff x="3684" y="7364"/>
              <a:chExt cx="629" cy="668"/>
            </a:xfrm>
          </p:grpSpPr>
          <p:sp>
            <p:nvSpPr>
              <p:cNvPr id="22549" name="Line 107"/>
              <p:cNvSpPr>
                <a:spLocks noChangeShapeType="1"/>
              </p:cNvSpPr>
              <p:nvPr/>
            </p:nvSpPr>
            <p:spPr bwMode="auto">
              <a:xfrm>
                <a:off x="3684" y="7364"/>
                <a:ext cx="1" cy="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Line 108"/>
              <p:cNvSpPr>
                <a:spLocks noChangeShapeType="1"/>
              </p:cNvSpPr>
              <p:nvPr/>
            </p:nvSpPr>
            <p:spPr bwMode="auto">
              <a:xfrm flipV="1">
                <a:off x="3684" y="8031"/>
                <a:ext cx="62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Rectangle 109"/>
            <p:cNvSpPr>
              <a:spLocks noChangeArrowheads="1"/>
            </p:cNvSpPr>
            <p:nvPr/>
          </p:nvSpPr>
          <p:spPr bwMode="auto">
            <a:xfrm>
              <a:off x="7475" y="7612"/>
              <a:ext cx="555" cy="5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43" name="Text Box 110"/>
            <p:cNvSpPr txBox="1">
              <a:spLocks noChangeArrowheads="1"/>
            </p:cNvSpPr>
            <p:nvPr/>
          </p:nvSpPr>
          <p:spPr bwMode="auto">
            <a:xfrm>
              <a:off x="7265" y="8144"/>
              <a:ext cx="407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000"/>
                <a:t>55</a:t>
              </a:r>
              <a:endParaRPr lang="en-US" sz="2400"/>
            </a:p>
          </p:txBody>
        </p:sp>
        <p:sp>
          <p:nvSpPr>
            <p:cNvPr id="22544" name="Text Box 111"/>
            <p:cNvSpPr txBox="1">
              <a:spLocks noChangeArrowheads="1"/>
            </p:cNvSpPr>
            <p:nvPr/>
          </p:nvSpPr>
          <p:spPr bwMode="auto">
            <a:xfrm>
              <a:off x="7807" y="8148"/>
              <a:ext cx="40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45" name="Line 112"/>
            <p:cNvSpPr>
              <a:spLocks noChangeShapeType="1"/>
            </p:cNvSpPr>
            <p:nvPr/>
          </p:nvSpPr>
          <p:spPr bwMode="auto">
            <a:xfrm flipH="1">
              <a:off x="6934" y="7608"/>
              <a:ext cx="526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113"/>
            <p:cNvSpPr>
              <a:spLocks noChangeArrowheads="1"/>
            </p:cNvSpPr>
            <p:nvPr/>
          </p:nvSpPr>
          <p:spPr bwMode="auto">
            <a:xfrm>
              <a:off x="7900" y="7619"/>
              <a:ext cx="555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47" name="Text Box 114"/>
            <p:cNvSpPr txBox="1">
              <a:spLocks noChangeArrowheads="1"/>
            </p:cNvSpPr>
            <p:nvPr/>
          </p:nvSpPr>
          <p:spPr bwMode="auto">
            <a:xfrm>
              <a:off x="6618" y="7706"/>
              <a:ext cx="47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400">
                  <a:sym typeface="Symbol" panose="05050102010706020507" pitchFamily="18" charset="2"/>
                </a:rPr>
                <a:t></a:t>
              </a:r>
              <a:r>
                <a:rPr lang="en-US" sz="1400" baseline="-25000"/>
                <a:t>[x]</a:t>
              </a:r>
              <a:endParaRPr lang="en-US" sz="3200"/>
            </a:p>
          </p:txBody>
        </p:sp>
        <p:sp>
          <p:nvSpPr>
            <p:cNvPr id="22548" name="Text Box 115"/>
            <p:cNvSpPr txBox="1">
              <a:spLocks noChangeArrowheads="1"/>
            </p:cNvSpPr>
            <p:nvPr/>
          </p:nvSpPr>
          <p:spPr bwMode="auto">
            <a:xfrm>
              <a:off x="4128" y="8495"/>
              <a:ext cx="5672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400" dirty="0" err="1">
                  <a:latin typeface="Times New Roman" panose="02020603050405020304" pitchFamily="18" charset="0"/>
                </a:rPr>
                <a:t>Gambar</a:t>
              </a:r>
              <a:r>
                <a:rPr lang="en-US" sz="1400" dirty="0">
                  <a:latin typeface="Times New Roman" panose="02020603050405020304" pitchFamily="18" charset="0"/>
                </a:rPr>
                <a:t> 2a. </a:t>
              </a:r>
              <a:r>
                <a:rPr lang="en-US" sz="1400" dirty="0" err="1">
                  <a:latin typeface="Times New Roman" panose="02020603050405020304" pitchFamily="18" charset="0"/>
                </a:rPr>
                <a:t>Keanggotaan</a:t>
              </a:r>
              <a:r>
                <a:rPr lang="en-US" sz="1400" dirty="0">
                  <a:latin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</a:rPr>
                <a:t>himpunan</a:t>
              </a:r>
              <a:r>
                <a:rPr lang="en-US" sz="1400" dirty="0">
                  <a:latin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</a:rPr>
                <a:t>biasa</a:t>
              </a:r>
              <a:r>
                <a:rPr lang="en-US" sz="1400" dirty="0">
                  <a:latin typeface="Times New Roman" panose="02020603050405020304" pitchFamily="18" charset="0"/>
                </a:rPr>
                <a:t> (crisp) </a:t>
              </a:r>
              <a:r>
                <a:rPr lang="en-US" sz="1400" dirty="0" err="1">
                  <a:latin typeface="Times New Roman" panose="02020603050405020304" pitchFamily="18" charset="0"/>
                </a:rPr>
                <a:t>umur</a:t>
              </a:r>
              <a:r>
                <a:rPr lang="en-US" sz="1400" dirty="0">
                  <a:latin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</a:rPr>
                <a:t>muda</a:t>
              </a:r>
              <a:r>
                <a:rPr lang="en-US" sz="1400" dirty="0">
                  <a:latin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</a:rPr>
                <a:t>dan</a:t>
              </a:r>
              <a:r>
                <a:rPr lang="en-US" sz="1400" dirty="0">
                  <a:latin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</a:rPr>
                <a:t>parobaya</a:t>
              </a:r>
              <a:endParaRPr lang="en-US" sz="2400"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097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0"/>
              </a:spcBef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MUDA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TIDAK MUDA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PAROBAYA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TIDAK PAROBAYA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TIDAK TUA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TUA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Himpunan</a:t>
            </a:r>
            <a:r>
              <a:rPr lang="en-US" b="1" dirty="0" smtClean="0"/>
              <a:t> Fuzzy(</a:t>
            </a:r>
            <a:r>
              <a:rPr lang="en-US" b="1" dirty="0" err="1" smtClean="0"/>
              <a:t>contd</a:t>
            </a:r>
            <a:r>
              <a:rPr lang="en-US" b="1" dirty="0" smtClean="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smtClean="0">
                <a:latin typeface="Times New Roman" panose="02020603050405020304" pitchFamily="18" charset="0"/>
              </a:rPr>
              <a:t>Dari sini bisa dikatakan bahwa pemakaian himpunan crisp untuk menyatakan umur sangat tidak adil, adanya perubahan kecil saja pada suatu nilai mengakibatkan perbedaan katagori yang cukup signifikan</a:t>
            </a:r>
          </a:p>
          <a:p>
            <a:pPr eaLnBrk="1" hangingPunct="1"/>
            <a:r>
              <a:rPr lang="en-US" sz="1800" smtClean="0">
                <a:latin typeface="Times New Roman" panose="02020603050405020304" pitchFamily="18" charset="0"/>
              </a:rPr>
              <a:t>Himpunan fuzzy digunakan untuk mengantisipasi hal tersebut. Sesorang dapat masuk dalam 2 himpunan yang berbeda. MUDA dan PAROBAYA, PAROBAYA dan TUA, dsb. Seberapa besar eksistensinya dapat dilihat pada nilai/derajat keanggotaannya. Gambar  berikut menunjukkan himpunan fuzzy untuk variabel umur :</a:t>
            </a:r>
          </a:p>
          <a:p>
            <a:pPr eaLnBrk="1" hangingPunct="1"/>
            <a:endParaRPr lang="en-US" sz="1800" smtClean="0">
              <a:latin typeface="Times New Roman" panose="02020603050405020304" pitchFamily="18" charset="0"/>
            </a:endParaRPr>
          </a:p>
          <a:p>
            <a:pPr eaLnBrk="1" hangingPunct="1"/>
            <a:endParaRPr lang="en-US" sz="1800" smtClean="0">
              <a:latin typeface="Times New Roman" panose="02020603050405020304" pitchFamily="18" charset="0"/>
            </a:endParaRPr>
          </a:p>
          <a:p>
            <a:pPr eaLnBrk="1" hangingPunct="1"/>
            <a:endParaRPr lang="en-US" sz="1800" smtClean="0">
              <a:latin typeface="Times New Roman" panose="02020603050405020304" pitchFamily="18" charset="0"/>
            </a:endParaRPr>
          </a:p>
          <a:p>
            <a:pPr eaLnBrk="1" hangingPunct="1"/>
            <a:endParaRPr lang="en-US" sz="1800" smtClean="0">
              <a:latin typeface="Times New Roman" panose="02020603050405020304" pitchFamily="18" charset="0"/>
            </a:endParaRPr>
          </a:p>
          <a:p>
            <a:pPr eaLnBrk="1" hangingPunct="1"/>
            <a:endParaRPr lang="en-US" sz="1800" smtClean="0">
              <a:latin typeface="Times New Roman" panose="02020603050405020304" pitchFamily="18" charset="0"/>
            </a:endParaRPr>
          </a:p>
          <a:p>
            <a:pPr eaLnBrk="1" hangingPunct="1"/>
            <a:endParaRPr lang="en-US" sz="1800" smtClean="0">
              <a:latin typeface="Times New Roman" panose="02020603050405020304" pitchFamily="18" charset="0"/>
            </a:endParaRPr>
          </a:p>
          <a:p>
            <a:pPr eaLnBrk="1" hangingPunct="1"/>
            <a:endParaRPr lang="en-US" sz="1800" smtClean="0">
              <a:latin typeface="Times New Roman" panose="02020603050405020304" pitchFamily="18" charset="0"/>
            </a:endParaRP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/>
              <a:t>&lt;Intelligence System&gt;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28813" y="3906838"/>
            <a:ext cx="4465637" cy="1905000"/>
            <a:chOff x="4006" y="8877"/>
            <a:chExt cx="4725" cy="1670"/>
          </a:xfrm>
        </p:grpSpPr>
        <p:sp>
          <p:nvSpPr>
            <p:cNvPr id="23559" name="Text Box 5"/>
            <p:cNvSpPr txBox="1">
              <a:spLocks noChangeArrowheads="1"/>
            </p:cNvSpPr>
            <p:nvPr/>
          </p:nvSpPr>
          <p:spPr bwMode="auto">
            <a:xfrm>
              <a:off x="4245" y="9606"/>
              <a:ext cx="485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0,5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4423" y="9036"/>
              <a:ext cx="3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1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61" name="Text Box 7"/>
            <p:cNvSpPr txBox="1">
              <a:spLocks noChangeArrowheads="1"/>
            </p:cNvSpPr>
            <p:nvPr/>
          </p:nvSpPr>
          <p:spPr bwMode="auto">
            <a:xfrm>
              <a:off x="7844" y="8902"/>
              <a:ext cx="677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</a:rPr>
                <a:t>Tua</a:t>
              </a:r>
              <a:endParaRPr lang="en-US" sz="4000">
                <a:latin typeface="Times New Roman" panose="02020603050405020304" pitchFamily="18" charset="0"/>
              </a:endParaRPr>
            </a:p>
          </p:txBody>
        </p:sp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4690" y="8931"/>
              <a:ext cx="75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</a:rPr>
                <a:t>Muda</a:t>
              </a:r>
              <a:endParaRPr lang="en-US" sz="4000">
                <a:latin typeface="Times New Roman" panose="02020603050405020304" pitchFamily="18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714" y="8979"/>
              <a:ext cx="4017" cy="1263"/>
              <a:chOff x="4714" y="8979"/>
              <a:chExt cx="4017" cy="1263"/>
            </a:xfrm>
          </p:grpSpPr>
          <p:sp>
            <p:nvSpPr>
              <p:cNvPr id="23578" name="Line 10"/>
              <p:cNvSpPr>
                <a:spLocks noChangeShapeType="1"/>
              </p:cNvSpPr>
              <p:nvPr/>
            </p:nvSpPr>
            <p:spPr bwMode="auto">
              <a:xfrm>
                <a:off x="4714" y="8979"/>
                <a:ext cx="1" cy="12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11"/>
              <p:cNvSpPr>
                <a:spLocks noChangeShapeType="1"/>
              </p:cNvSpPr>
              <p:nvPr/>
            </p:nvSpPr>
            <p:spPr bwMode="auto">
              <a:xfrm>
                <a:off x="4714" y="10237"/>
                <a:ext cx="401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Line 12"/>
              <p:cNvSpPr>
                <a:spLocks noChangeShapeType="1"/>
              </p:cNvSpPr>
              <p:nvPr/>
            </p:nvSpPr>
            <p:spPr bwMode="auto">
              <a:xfrm>
                <a:off x="4714" y="9157"/>
                <a:ext cx="39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Line 13"/>
              <p:cNvSpPr>
                <a:spLocks noChangeShapeType="1"/>
              </p:cNvSpPr>
              <p:nvPr/>
            </p:nvSpPr>
            <p:spPr bwMode="auto">
              <a:xfrm>
                <a:off x="4721" y="9151"/>
                <a:ext cx="5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14"/>
              <p:cNvSpPr>
                <a:spLocks noChangeShapeType="1"/>
              </p:cNvSpPr>
              <p:nvPr/>
            </p:nvSpPr>
            <p:spPr bwMode="auto">
              <a:xfrm>
                <a:off x="5293" y="9151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Line 15"/>
              <p:cNvSpPr>
                <a:spLocks noChangeShapeType="1"/>
              </p:cNvSpPr>
              <p:nvPr/>
            </p:nvSpPr>
            <p:spPr bwMode="auto">
              <a:xfrm flipV="1">
                <a:off x="5941" y="9157"/>
                <a:ext cx="616" cy="10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16"/>
              <p:cNvSpPr>
                <a:spLocks noChangeShapeType="1"/>
              </p:cNvSpPr>
              <p:nvPr/>
            </p:nvSpPr>
            <p:spPr bwMode="auto">
              <a:xfrm>
                <a:off x="6564" y="9157"/>
                <a:ext cx="585" cy="10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Line 17"/>
              <p:cNvSpPr>
                <a:spLocks noChangeShapeType="1"/>
              </p:cNvSpPr>
              <p:nvPr/>
            </p:nvSpPr>
            <p:spPr bwMode="auto">
              <a:xfrm flipH="1">
                <a:off x="6558" y="9151"/>
                <a:ext cx="1" cy="10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Line 18"/>
              <p:cNvSpPr>
                <a:spLocks noChangeShapeType="1"/>
              </p:cNvSpPr>
              <p:nvPr/>
            </p:nvSpPr>
            <p:spPr bwMode="auto">
              <a:xfrm>
                <a:off x="5286" y="9151"/>
                <a:ext cx="1265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Line 19"/>
              <p:cNvSpPr>
                <a:spLocks noChangeShapeType="1"/>
              </p:cNvSpPr>
              <p:nvPr/>
            </p:nvSpPr>
            <p:spPr bwMode="auto">
              <a:xfrm>
                <a:off x="7943" y="9151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Line 20"/>
              <p:cNvSpPr>
                <a:spLocks noChangeShapeType="1"/>
              </p:cNvSpPr>
              <p:nvPr/>
            </p:nvSpPr>
            <p:spPr bwMode="auto">
              <a:xfrm flipV="1">
                <a:off x="6557" y="9148"/>
                <a:ext cx="1285" cy="10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Line 21"/>
              <p:cNvSpPr>
                <a:spLocks noChangeShapeType="1"/>
              </p:cNvSpPr>
              <p:nvPr/>
            </p:nvSpPr>
            <p:spPr bwMode="auto">
              <a:xfrm flipH="1" flipV="1">
                <a:off x="7829" y="9151"/>
                <a:ext cx="5" cy="10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22"/>
              <p:cNvSpPr>
                <a:spLocks noChangeShapeType="1"/>
              </p:cNvSpPr>
              <p:nvPr/>
            </p:nvSpPr>
            <p:spPr bwMode="auto">
              <a:xfrm>
                <a:off x="7828" y="9151"/>
                <a:ext cx="82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4" name="Text Box 23"/>
            <p:cNvSpPr txBox="1">
              <a:spLocks noChangeArrowheads="1"/>
            </p:cNvSpPr>
            <p:nvPr/>
          </p:nvSpPr>
          <p:spPr bwMode="auto">
            <a:xfrm>
              <a:off x="4412" y="10281"/>
              <a:ext cx="33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0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65" name="Text Box 24"/>
            <p:cNvSpPr txBox="1">
              <a:spLocks noChangeArrowheads="1"/>
            </p:cNvSpPr>
            <p:nvPr/>
          </p:nvSpPr>
          <p:spPr bwMode="auto">
            <a:xfrm>
              <a:off x="5733" y="10295"/>
              <a:ext cx="40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35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66" name="Text Box 25"/>
            <p:cNvSpPr txBox="1">
              <a:spLocks noChangeArrowheads="1"/>
            </p:cNvSpPr>
            <p:nvPr/>
          </p:nvSpPr>
          <p:spPr bwMode="auto">
            <a:xfrm>
              <a:off x="5057" y="10306"/>
              <a:ext cx="40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25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67" name="Text Box 26"/>
            <p:cNvSpPr txBox="1">
              <a:spLocks noChangeArrowheads="1"/>
            </p:cNvSpPr>
            <p:nvPr/>
          </p:nvSpPr>
          <p:spPr bwMode="auto">
            <a:xfrm>
              <a:off x="6341" y="10306"/>
              <a:ext cx="40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45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68" name="Text Box 27"/>
            <p:cNvSpPr txBox="1">
              <a:spLocks noChangeArrowheads="1"/>
            </p:cNvSpPr>
            <p:nvPr/>
          </p:nvSpPr>
          <p:spPr bwMode="auto">
            <a:xfrm>
              <a:off x="6925" y="10292"/>
              <a:ext cx="40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55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69" name="Text Box 28"/>
            <p:cNvSpPr txBox="1">
              <a:spLocks noChangeArrowheads="1"/>
            </p:cNvSpPr>
            <p:nvPr/>
          </p:nvSpPr>
          <p:spPr bwMode="auto">
            <a:xfrm>
              <a:off x="7601" y="10306"/>
              <a:ext cx="40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65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70" name="Text Box 29"/>
            <p:cNvSpPr txBox="1">
              <a:spLocks noChangeArrowheads="1"/>
            </p:cNvSpPr>
            <p:nvPr/>
          </p:nvSpPr>
          <p:spPr bwMode="auto">
            <a:xfrm>
              <a:off x="6035" y="10306"/>
              <a:ext cx="40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40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71" name="Text Box 30"/>
            <p:cNvSpPr txBox="1">
              <a:spLocks noChangeArrowheads="1"/>
            </p:cNvSpPr>
            <p:nvPr/>
          </p:nvSpPr>
          <p:spPr bwMode="auto">
            <a:xfrm>
              <a:off x="6646" y="10306"/>
              <a:ext cx="40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50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72" name="Text Box 31"/>
            <p:cNvSpPr txBox="1">
              <a:spLocks noChangeArrowheads="1"/>
            </p:cNvSpPr>
            <p:nvPr/>
          </p:nvSpPr>
          <p:spPr bwMode="auto">
            <a:xfrm>
              <a:off x="6176" y="8877"/>
              <a:ext cx="1095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</a:rPr>
                <a:t>Parobaya</a:t>
              </a:r>
              <a:endParaRPr lang="en-US" sz="4000">
                <a:latin typeface="Times New Roman" panose="02020603050405020304" pitchFamily="18" charset="0"/>
              </a:endParaRPr>
            </a:p>
          </p:txBody>
        </p:sp>
        <p:sp>
          <p:nvSpPr>
            <p:cNvPr id="23573" name="Line 32"/>
            <p:cNvSpPr>
              <a:spLocks noChangeShapeType="1"/>
            </p:cNvSpPr>
            <p:nvPr/>
          </p:nvSpPr>
          <p:spPr bwMode="auto">
            <a:xfrm flipV="1">
              <a:off x="6239" y="9691"/>
              <a:ext cx="0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33"/>
            <p:cNvSpPr>
              <a:spLocks noChangeShapeType="1"/>
            </p:cNvSpPr>
            <p:nvPr/>
          </p:nvSpPr>
          <p:spPr bwMode="auto">
            <a:xfrm flipH="1">
              <a:off x="4701" y="9958"/>
              <a:ext cx="15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34"/>
            <p:cNvSpPr>
              <a:spLocks noChangeShapeType="1"/>
            </p:cNvSpPr>
            <p:nvPr/>
          </p:nvSpPr>
          <p:spPr bwMode="auto">
            <a:xfrm flipH="1">
              <a:off x="4714" y="9716"/>
              <a:ext cx="15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Text Box 35"/>
            <p:cNvSpPr txBox="1">
              <a:spLocks noChangeArrowheads="1"/>
            </p:cNvSpPr>
            <p:nvPr/>
          </p:nvSpPr>
          <p:spPr bwMode="auto">
            <a:xfrm>
              <a:off x="4006" y="9268"/>
              <a:ext cx="472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en-US" sz="1200" baseline="-25000">
                  <a:latin typeface="Times New Roman" panose="02020603050405020304" pitchFamily="18" charset="0"/>
                </a:rPr>
                <a:t>[x]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3577" name="Text Box 36"/>
            <p:cNvSpPr txBox="1">
              <a:spLocks noChangeArrowheads="1"/>
            </p:cNvSpPr>
            <p:nvPr/>
          </p:nvSpPr>
          <p:spPr bwMode="auto">
            <a:xfrm>
              <a:off x="4219" y="9823"/>
              <a:ext cx="482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0,25</a:t>
              </a:r>
              <a:endParaRPr 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23558" name="Text Box 37"/>
          <p:cNvSpPr txBox="1">
            <a:spLocks noChangeArrowheads="1"/>
          </p:cNvSpPr>
          <p:nvPr/>
        </p:nvSpPr>
        <p:spPr bwMode="auto">
          <a:xfrm>
            <a:off x="2268538" y="5786438"/>
            <a:ext cx="39719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anose="02020603050405020304" pitchFamily="18" charset="0"/>
              </a:rPr>
              <a:t>Gambar 2b. Himpunan Fuzzy untuk variable umur</a:t>
            </a:r>
            <a:endParaRPr 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1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8286750" cy="1325563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FUNGSI KEANGGOTAAN HIMPUNAN FUZZY (MEMBERSHIP FUNCTION)</a:t>
            </a:r>
          </a:p>
        </p:txBody>
      </p:sp>
      <p:sp>
        <p:nvSpPr>
          <p:cNvPr id="24580" name="Content Placeholder 6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/>
          <a:lstStyle/>
          <a:p>
            <a:pPr marL="533400" indent="-533400" eaLnBrk="1" hangingPunct="1"/>
            <a:r>
              <a:rPr lang="en-US" sz="2400" smtClean="0">
                <a:latin typeface="Times New Roman" panose="02020603050405020304" pitchFamily="18" charset="0"/>
              </a:rPr>
              <a:t>Adalah suatu fungsi (kurva) yang menunjukkan pemetaan titik-titik input data ke dalam nilai keanggotaannya (derajat keanggotaan) yang memiliki interval antara 0 sampai 1.</a:t>
            </a:r>
          </a:p>
          <a:p>
            <a:pPr marL="533400" indent="-533400" eaLnBrk="1" hangingPunct="1"/>
            <a:r>
              <a:rPr lang="en-US" sz="2400" smtClean="0">
                <a:latin typeface="Times New Roman" panose="02020603050405020304" pitchFamily="18" charset="0"/>
              </a:rPr>
              <a:t>Ada beberapa fungsi yang bisa digunakan 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latin typeface="Times New Roman" panose="02020603050405020304" pitchFamily="18" charset="0"/>
              </a:rPr>
              <a:t>Linier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latin typeface="Times New Roman" panose="02020603050405020304" pitchFamily="18" charset="0"/>
              </a:rPr>
              <a:t>Segitiga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latin typeface="Times New Roman" panose="02020603050405020304" pitchFamily="18" charset="0"/>
              </a:rPr>
              <a:t>Trapesium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latin typeface="Times New Roman" panose="02020603050405020304" pitchFamily="18" charset="0"/>
              </a:rPr>
              <a:t>Sigmoid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latin typeface="Times New Roman" panose="02020603050405020304" pitchFamily="18" charset="0"/>
              </a:rPr>
              <a:t>Phi</a:t>
            </a:r>
          </a:p>
          <a:p>
            <a:pPr marL="914400" lvl="1" indent="-457200" eaLnBrk="1" hangingPunct="1">
              <a:buFontTx/>
              <a:buAutoNum type="arabicPeriod"/>
            </a:pPr>
            <a:endParaRPr 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/>
              <a:t>&lt;Intelligence System&gt;</a:t>
            </a:r>
          </a:p>
        </p:txBody>
      </p:sp>
    </p:spTree>
    <p:extLst>
      <p:ext uri="{BB962C8B-B14F-4D97-AF65-F5344CB8AC3E}">
        <p14:creationId xmlns:p14="http://schemas.microsoft.com/office/powerpoint/2010/main" xmlns="" val="12328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9298</TotalTime>
  <Words>999</Words>
  <Application>Microsoft Office PowerPoint</Application>
  <PresentationFormat>On-screen Show (4:3)</PresentationFormat>
  <Paragraphs>180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Diseño predeterminado</vt:lpstr>
      <vt:lpstr>VISIO</vt:lpstr>
      <vt:lpstr>LOGIKA FUZZY</vt:lpstr>
      <vt:lpstr>Definisi</vt:lpstr>
      <vt:lpstr>Slide 3</vt:lpstr>
      <vt:lpstr>Himpunan Fuzzy</vt:lpstr>
      <vt:lpstr>Himpunan Fuzzy(contd)</vt:lpstr>
      <vt:lpstr>Himpunan Fuzzy(contd)</vt:lpstr>
      <vt:lpstr>Slide 7</vt:lpstr>
      <vt:lpstr>Himpunan Fuzzy(contd)</vt:lpstr>
      <vt:lpstr>FUNGSI KEANGGOTAAN HIMPUNAN FUZZY (MEMBERSHIP FUNCTION)</vt:lpstr>
      <vt:lpstr>Fungsi Keanggotaan: Fungsi Linier</vt:lpstr>
      <vt:lpstr>Fungsi Keanggotaan: Segitiga</vt:lpstr>
      <vt:lpstr>Fungsi Keanggotaan: Trapesium</vt:lpstr>
      <vt:lpstr>Fungsi Keanggotaan: Sigmoid</vt:lpstr>
      <vt:lpstr>Fungsi Keanggotaan: Phi</vt:lpstr>
      <vt:lpstr>Operasi Logika (Operasi Himpunan Fuzzy)</vt:lpstr>
      <vt:lpstr>Slide 16</vt:lpstr>
      <vt:lpstr>OR (Union)</vt:lpstr>
      <vt:lpstr>AND (Intersection)</vt:lpstr>
      <vt:lpstr>NOT (Complement)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FRANS HABRIZONS</cp:lastModifiedBy>
  <cp:revision>861</cp:revision>
  <dcterms:created xsi:type="dcterms:W3CDTF">2010-05-23T14:28:12Z</dcterms:created>
  <dcterms:modified xsi:type="dcterms:W3CDTF">2020-04-02T07:08:02Z</dcterms:modified>
</cp:coreProperties>
</file>