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64" r:id="rId5"/>
    <p:sldId id="258" r:id="rId6"/>
    <p:sldId id="259" r:id="rId7"/>
    <p:sldId id="260" r:id="rId8"/>
    <p:sldId id="263" r:id="rId9"/>
    <p:sldId id="261" r:id="rId1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B8CF2D-D640-4FEC-8917-174ACF760E92}" type="datetimeFigureOut">
              <a:rPr lang="id-ID" smtClean="0"/>
              <a:pPr/>
              <a:t>04/01/1980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6C1FD1-CE00-415F-919C-D6DFE202541E}" type="slidenum">
              <a:rPr lang="id-ID" smtClean="0"/>
              <a:pPr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501122" cy="6143668"/>
          </a:xfrm>
        </p:spPr>
        <p:txBody>
          <a:bodyPr>
            <a:normAutofit/>
          </a:bodyPr>
          <a:lstStyle/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Layangkanlah sepenggal syair pada telinga bumi hingga kau tahu apa itu arti...</a:t>
            </a:r>
          </a:p>
          <a:p>
            <a:pPr marL="457200" indent="-457200" algn="just"/>
            <a:r>
              <a:rPr lang="id-ID" sz="2400" i="1" dirty="0" smtClean="0"/>
              <a:t>Buatlah damai pada sepenggal memoar hingga kau tahu apa itu mimpi...</a:t>
            </a:r>
          </a:p>
          <a:p>
            <a:pPr marL="457200" indent="-457200" algn="just"/>
            <a:r>
              <a:rPr lang="id-ID" sz="2400" i="1" dirty="0" smtClean="0"/>
              <a:t>Dendangkanlah lagu kelabu di tengah keterasingan diri hingga kau tahu apa itu hati...</a:t>
            </a:r>
          </a:p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Ingatlah, lanskap telah menjadi buta oleh malam yang tak berretina...</a:t>
            </a:r>
          </a:p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meski </a:t>
            </a:r>
          </a:p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kini</a:t>
            </a:r>
          </a:p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hari telah pagi!</a:t>
            </a:r>
          </a:p>
          <a:p>
            <a:pPr marL="457200" indent="-457200" algn="just"/>
            <a:endParaRPr lang="id-ID" sz="2400" i="1" dirty="0" smtClean="0"/>
          </a:p>
          <a:p>
            <a:pPr marL="457200" indent="-457200" algn="just"/>
            <a:r>
              <a:rPr lang="id-ID" sz="2400" i="1" dirty="0" smtClean="0">
                <a:solidFill>
                  <a:schemeClr val="tx1"/>
                </a:solidFill>
              </a:rPr>
              <a:t>(Kartika HS, 2012, saat subuh melukis hari)</a:t>
            </a:r>
            <a:endParaRPr lang="id-ID" sz="2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id-ID" sz="2800" dirty="0" smtClean="0"/>
              <a:t>Beberapa pendapat pakar mengenaai hakikat berbicara:</a:t>
            </a:r>
          </a:p>
          <a:p>
            <a:pPr algn="just">
              <a:buNone/>
            </a:pPr>
            <a:r>
              <a:rPr lang="id-ID" sz="2800" dirty="0" smtClean="0"/>
              <a:t>1. Kamus Linguistik (Kridalaksana, 1982)</a:t>
            </a:r>
          </a:p>
          <a:p>
            <a:pPr algn="just">
              <a:buNone/>
            </a:pPr>
            <a:r>
              <a:rPr lang="id-ID" sz="2800" dirty="0" smtClean="0"/>
              <a:t>     Wicara adalah perbuatan menghasilkan bahasa</a:t>
            </a:r>
          </a:p>
          <a:p>
            <a:pPr algn="just">
              <a:buNone/>
            </a:pPr>
            <a:r>
              <a:rPr lang="id-ID" sz="2800" dirty="0" smtClean="0"/>
              <a:t>	  untuk berkomunikasi sebagai salah satu</a:t>
            </a:r>
          </a:p>
          <a:p>
            <a:pPr algn="just">
              <a:buNone/>
            </a:pPr>
            <a:r>
              <a:rPr lang="id-ID" sz="2800" dirty="0" smtClean="0"/>
              <a:t>	  keterampilan dasar dalam berbahasa. </a:t>
            </a:r>
          </a:p>
          <a:p>
            <a:pPr algn="just">
              <a:buNone/>
            </a:pPr>
            <a:r>
              <a:rPr lang="id-ID" sz="2800" dirty="0" smtClean="0"/>
              <a:t>2. Thomas Mann (dalam Logan, 1972)</a:t>
            </a:r>
          </a:p>
          <a:p>
            <a:pPr algn="just">
              <a:buNone/>
            </a:pPr>
            <a:r>
              <a:rPr lang="id-ID" sz="2800" i="1" dirty="0" smtClean="0"/>
              <a:t>     Speech is civilization itself</a:t>
            </a:r>
            <a:r>
              <a:rPr lang="id-ID" sz="2800" dirty="0" smtClean="0"/>
              <a:t>.</a:t>
            </a:r>
          </a:p>
          <a:p>
            <a:pPr marL="457200" indent="-457200" algn="just">
              <a:buNone/>
            </a:pPr>
            <a:r>
              <a:rPr lang="id-ID" sz="2800" dirty="0" smtClean="0"/>
              <a:t>3. The American College Dictionary</a:t>
            </a:r>
          </a:p>
          <a:p>
            <a:pPr marL="457200" indent="-457200" algn="just">
              <a:buNone/>
            </a:pPr>
            <a:r>
              <a:rPr lang="id-ID" sz="2800" dirty="0" smtClean="0"/>
              <a:t>     - Wicara adalah pernyataan gagasan dan pikiran</a:t>
            </a:r>
          </a:p>
          <a:p>
            <a:pPr marL="457200" indent="-457200" algn="just">
              <a:buNone/>
            </a:pPr>
            <a:r>
              <a:rPr lang="id-ID" sz="2800" dirty="0" smtClean="0"/>
              <a:t>       dengan cara mengartikulasikan bunyi-bunyi vokal,</a:t>
            </a:r>
          </a:p>
          <a:p>
            <a:pPr marL="457200" indent="-457200" algn="just">
              <a:buNone/>
            </a:pPr>
            <a:r>
              <a:rPr lang="id-ID" sz="2800" dirty="0" smtClean="0"/>
              <a:t>	 atau penampilan terhadap pernyataan gagasan dan</a:t>
            </a:r>
          </a:p>
          <a:p>
            <a:pPr marL="457200" indent="-457200" algn="just">
              <a:buNone/>
            </a:pPr>
            <a:r>
              <a:rPr lang="id-ID" sz="2800" dirty="0" smtClean="0"/>
              <a:t>	 pikiran tersebut.</a:t>
            </a:r>
          </a:p>
          <a:p>
            <a:pPr marL="457200" indent="-457200" algn="just">
              <a:buAutoNum type="arabicPeriod" startAt="3"/>
            </a:pPr>
            <a:endParaRPr lang="id-ID" sz="2800" dirty="0" smtClean="0"/>
          </a:p>
          <a:p>
            <a:endParaRPr lang="id-ID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id-ID" b="1" dirty="0" smtClean="0">
                <a:latin typeface="Baskerville Old Face" pitchFamily="18" charset="0"/>
              </a:rPr>
              <a:t>HAKIKAT BERBICARA</a:t>
            </a:r>
            <a:endParaRPr lang="id-ID" b="1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id-ID" sz="2400" dirty="0" smtClean="0"/>
              <a:t>Berbicara adalah suatu bidang studi yang berkaitan dengaan teori dan praktik dalam berkomunikasi lisan.</a:t>
            </a:r>
          </a:p>
          <a:p>
            <a:pPr>
              <a:buFontTx/>
              <a:buChar char="-"/>
            </a:pPr>
            <a:r>
              <a:rPr lang="id-ID" sz="2400" dirty="0" smtClean="0"/>
              <a:t>Berbicara atau bercakap-cakap adalah memberi tahu atau bertukar gagasan, informasi, dan sebagainya dengan menggunakan bahasa lisan.</a:t>
            </a:r>
            <a:endParaRPr lang="id-ID" sz="2400" i="1" dirty="0" smtClean="0"/>
          </a:p>
          <a:p>
            <a:pPr>
              <a:buFontTx/>
              <a:buChar char="-"/>
            </a:pPr>
            <a:endParaRPr lang="id-ID" sz="2400" i="1" dirty="0"/>
          </a:p>
          <a:p>
            <a:pPr>
              <a:buNone/>
            </a:pPr>
            <a:r>
              <a:rPr lang="id-ID" sz="2400" dirty="0" smtClean="0"/>
              <a:t>Interaksi dalam berbicara dapat digambarkan oleh bagan berikut.</a:t>
            </a:r>
          </a:p>
          <a:p>
            <a:pPr algn="just">
              <a:buNone/>
            </a:pPr>
            <a:endParaRPr lang="id-ID" sz="2400" dirty="0" smtClean="0"/>
          </a:p>
          <a:p>
            <a:pPr algn="just">
              <a:buNone/>
            </a:pPr>
            <a:r>
              <a:rPr lang="id-ID" sz="2400" dirty="0" smtClean="0"/>
              <a:t>Komunikator			Pesan			Komunikan</a:t>
            </a:r>
          </a:p>
          <a:p>
            <a:pPr algn="just">
              <a:buNone/>
            </a:pPr>
            <a:endParaRPr lang="id-ID" sz="2400" dirty="0"/>
          </a:p>
          <a:p>
            <a:pPr algn="just">
              <a:buNone/>
            </a:pPr>
            <a:r>
              <a:rPr lang="id-ID" sz="2400" dirty="0" smtClean="0"/>
              <a:t>Background knowledge			Kesimpulan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428860" y="4214818"/>
            <a:ext cx="150019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ight Arrow 4"/>
          <p:cNvSpPr/>
          <p:nvPr/>
        </p:nvSpPr>
        <p:spPr>
          <a:xfrm>
            <a:off x="5143504" y="4214818"/>
            <a:ext cx="1785950" cy="1171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Left-Up Arrow 6"/>
          <p:cNvSpPr/>
          <p:nvPr/>
        </p:nvSpPr>
        <p:spPr>
          <a:xfrm>
            <a:off x="7786710" y="4429132"/>
            <a:ext cx="428628" cy="78581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Left-Right Arrow 7"/>
          <p:cNvSpPr/>
          <p:nvPr/>
        </p:nvSpPr>
        <p:spPr>
          <a:xfrm>
            <a:off x="3714744" y="5000636"/>
            <a:ext cx="2286016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Down Arrow 8"/>
          <p:cNvSpPr/>
          <p:nvPr/>
        </p:nvSpPr>
        <p:spPr>
          <a:xfrm flipH="1">
            <a:off x="1000100" y="4429132"/>
            <a:ext cx="16287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/>
          <a:lstStyle/>
          <a:p>
            <a:pPr algn="ctr">
              <a:buNone/>
            </a:pPr>
            <a:r>
              <a:rPr lang="id-ID" dirty="0" smtClean="0"/>
              <a:t>KONSEP DASAR WICARA</a:t>
            </a:r>
          </a:p>
          <a:p>
            <a:pPr algn="just">
              <a:buNone/>
            </a:pPr>
            <a:r>
              <a:rPr lang="id-ID" sz="2400" dirty="0" smtClean="0"/>
              <a:t>Konsep Dasar Berbicara:</a:t>
            </a:r>
          </a:p>
          <a:p>
            <a:pPr marL="457200" indent="-457200" algn="just">
              <a:buAutoNum type="arabicPeriod"/>
            </a:pPr>
            <a:r>
              <a:rPr lang="id-ID" sz="2400" dirty="0" smtClean="0"/>
              <a:t>Berbicara dan menyimak merupakan kegiatan yang</a:t>
            </a:r>
          </a:p>
          <a:p>
            <a:pPr marL="457200" indent="-457200" algn="just">
              <a:buNone/>
            </a:pPr>
            <a:r>
              <a:rPr lang="id-ID" sz="2400" dirty="0" smtClean="0"/>
              <a:t>      berbalas-balasan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merupakan proses berhubungan secara pribadi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merupakan pernyataan yang kreatif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mencerminkan perilaku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merupakan perilaku yang dapat dipelajari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dapat dirangsang oleh kekayaan pengalaman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Berbicara merupakan cara untuk memperluas cakrawala pengetahuan</a:t>
            </a:r>
          </a:p>
          <a:p>
            <a:pPr marL="457200" indent="-457200" algn="just">
              <a:buAutoNum type="arabicPeriod" startAt="2"/>
            </a:pPr>
            <a:r>
              <a:rPr lang="id-ID" sz="2400" dirty="0" smtClean="0"/>
              <a:t>Keterampilan berbahasa dan lingkungan selalu berhubungan</a:t>
            </a:r>
          </a:p>
          <a:p>
            <a:pPr marL="457200" indent="-457200" algn="just">
              <a:buNone/>
            </a:pPr>
            <a:endParaRPr lang="id-ID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id-ID" sz="3200" b="1" dirty="0" smtClean="0"/>
              <a:t>ASUMSI-ASUMSI YANG BERKAITAN DENGAN HAKIKAT BERBICARA</a:t>
            </a:r>
            <a:endParaRPr lang="id-ID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id-ID" sz="2400" dirty="0" smtClean="0"/>
              <a:t>Wicara sangat membedakan dan menentukan perilaku manusia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Seorang terpelajar membutuhkan bahyak pemahaman terhadap perilaku berbicara.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Manusia tidak bisa menghibdari diri dari hakikat dan kebermaknaannya sebagai komunikator.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Tindakan dan kiat berkomunikasi dalam wicara dan berbahasa bersifat manusiawi.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d-ID" sz="2800" dirty="0" smtClean="0"/>
              <a:t>DIMENSI YANG DIGUNAKAN SEBAGAI TUMPUAN WICARA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id-ID" sz="2800" dirty="0" smtClean="0"/>
              <a:t>Dimensi </a:t>
            </a:r>
            <a:r>
              <a:rPr lang="id-ID" sz="2800" dirty="0" smtClean="0"/>
              <a:t>oral</a:t>
            </a:r>
            <a:r>
              <a:rPr lang="en-US" sz="2800" smtClean="0"/>
              <a:t>/ verbal</a:t>
            </a:r>
            <a:endParaRPr lang="id-ID" sz="2800" dirty="0" smtClean="0"/>
          </a:p>
          <a:p>
            <a:pPr marL="514350" indent="-514350">
              <a:buAutoNum type="arabicPeriod"/>
            </a:pPr>
            <a:r>
              <a:rPr lang="id-ID" sz="2800" dirty="0" smtClean="0"/>
              <a:t>Dimensi visual</a:t>
            </a:r>
          </a:p>
          <a:p>
            <a:pPr marL="514350" indent="-514350">
              <a:buAutoNum type="arabicPeriod"/>
            </a:pPr>
            <a:r>
              <a:rPr lang="id-ID" sz="2800" dirty="0" smtClean="0"/>
              <a:t>Dimensi psikologis</a:t>
            </a:r>
          </a:p>
          <a:p>
            <a:pPr marL="514350" indent="-514350">
              <a:buAutoNum type="arabicPeriod"/>
            </a:pPr>
            <a:endParaRPr lang="id-ID" sz="2800" dirty="0"/>
          </a:p>
          <a:p>
            <a:pPr marL="514350" indent="-514350" algn="ctr">
              <a:buNone/>
            </a:pPr>
            <a:r>
              <a:rPr lang="id-ID" sz="2800" dirty="0" smtClean="0"/>
              <a:t>CIRI-CIRI BERBICARA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bertujuan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bersifat interaktif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bersifat sementara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terjadi dalam bingkai-bingkai khusus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alpa tanda baca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kata-katanya terbatas</a:t>
            </a:r>
          </a:p>
          <a:p>
            <a:pPr marL="514350" indent="-514350" algn="just">
              <a:buAutoNum type="arabicPeriod"/>
            </a:pPr>
            <a:r>
              <a:rPr lang="id-ID" sz="2600" dirty="0" smtClean="0"/>
              <a:t>Berbicara itu diwarnai perbendaharaan pengalaman</a:t>
            </a:r>
            <a:endParaRPr lang="id-ID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id-ID" sz="2800" dirty="0" smtClean="0"/>
              <a:t>ELEMEN DAN MODEL-MODEL BERBICARA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id-ID" dirty="0" smtClean="0"/>
              <a:t>Di dalam komunikasi berbicara selalu melibatkan</a:t>
            </a:r>
          </a:p>
          <a:p>
            <a:pPr>
              <a:buNone/>
            </a:pPr>
            <a:r>
              <a:rPr lang="id-ID" dirty="0" smtClean="0"/>
              <a:t>elemen-elemen berbicara, yaitu:</a:t>
            </a:r>
          </a:p>
          <a:p>
            <a:pPr marL="514350" indent="-514350">
              <a:buAutoNum type="arabicPeriod"/>
            </a:pPr>
            <a:r>
              <a:rPr lang="id-ID" dirty="0" smtClean="0"/>
              <a:t>Pesan dari pengirim ide (</a:t>
            </a:r>
            <a:r>
              <a:rPr lang="id-ID" i="1" dirty="0" smtClean="0"/>
              <a:t>sender</a:t>
            </a:r>
            <a:r>
              <a:rPr lang="id-ID" dirty="0" smtClean="0"/>
              <a:t>)</a:t>
            </a:r>
          </a:p>
          <a:p>
            <a:pPr marL="514350" indent="-514350">
              <a:buAutoNum type="arabicPeriod"/>
            </a:pPr>
            <a:r>
              <a:rPr lang="id-ID" dirty="0" smtClean="0"/>
              <a:t>Sumber atau asal mula tempat pesan diperoleh (</a:t>
            </a:r>
            <a:r>
              <a:rPr lang="id-ID" i="1" dirty="0" smtClean="0"/>
              <a:t>source</a:t>
            </a:r>
            <a:r>
              <a:rPr lang="id-ID" dirty="0" smtClean="0"/>
              <a:t>)</a:t>
            </a:r>
          </a:p>
          <a:p>
            <a:pPr marL="514350" indent="-514350">
              <a:buAutoNum type="arabicPeriod"/>
            </a:pPr>
            <a:r>
              <a:rPr lang="id-ID" dirty="0" smtClean="0"/>
              <a:t>Penerimaan dalam diri penerima informasi (</a:t>
            </a:r>
            <a:r>
              <a:rPr lang="id-ID" i="1" dirty="0" smtClean="0"/>
              <a:t>receiver</a:t>
            </a:r>
            <a:r>
              <a:rPr lang="id-ID" dirty="0" smtClean="0"/>
              <a:t>)</a:t>
            </a:r>
          </a:p>
          <a:p>
            <a:pPr marL="514350" indent="-514350">
              <a:buAutoNum type="arabicPeriod"/>
            </a:pPr>
            <a:r>
              <a:rPr lang="id-ID" dirty="0" smtClean="0"/>
              <a:t>Saluran komunikasi (</a:t>
            </a:r>
            <a:r>
              <a:rPr lang="id-ID" i="1" dirty="0" smtClean="0"/>
              <a:t>channel</a:t>
            </a:r>
            <a:r>
              <a:rPr lang="id-ID" dirty="0" smtClean="0"/>
              <a:t>)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id-ID" dirty="0" smtClean="0"/>
              <a:t>B</a:t>
            </a:r>
            <a:r>
              <a:rPr lang="en-GB" dirty="0" err="1" smtClean="0"/>
              <a:t>eberapa</a:t>
            </a:r>
            <a:r>
              <a:rPr lang="en-GB" dirty="0" smtClean="0"/>
              <a:t> </a:t>
            </a:r>
            <a:r>
              <a:rPr lang="en-GB" dirty="0" err="1" smtClean="0"/>
              <a:t>macam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berbicara</a:t>
            </a:r>
            <a:r>
              <a:rPr lang="en-GB" dirty="0" smtClean="0"/>
              <a:t>, </a:t>
            </a:r>
            <a:r>
              <a:rPr lang="en-GB" dirty="0" err="1" smtClean="0"/>
              <a:t>antara</a:t>
            </a:r>
            <a:r>
              <a:rPr lang="en-GB" dirty="0" smtClean="0"/>
              <a:t> lain: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memberikan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, </a:t>
            </a:r>
            <a:r>
              <a:rPr lang="en-GB" dirty="0" err="1" smtClean="0"/>
              <a:t>seperti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endParaRPr lang="id-ID" dirty="0" smtClean="0"/>
          </a:p>
          <a:p>
            <a:pPr algn="just">
              <a:buNone/>
            </a:pPr>
            <a:r>
              <a:rPr lang="id-ID" dirty="0" smtClean="0"/>
              <a:t>	  </a:t>
            </a:r>
            <a:r>
              <a:rPr lang="en-GB" dirty="0" smtClean="0"/>
              <a:t> </a:t>
            </a:r>
            <a:r>
              <a:rPr lang="en-GB" dirty="0" err="1" smtClean="0"/>
              <a:t>semangat</a:t>
            </a:r>
            <a:r>
              <a:rPr lang="en-GB" dirty="0" smtClean="0"/>
              <a:t>. </a:t>
            </a:r>
            <a:r>
              <a:rPr lang="en-GB" dirty="0" err="1" smtClean="0"/>
              <a:t>membangkitkan</a:t>
            </a:r>
            <a:r>
              <a:rPr lang="en-GB" dirty="0" smtClean="0"/>
              <a:t> </a:t>
            </a:r>
            <a:r>
              <a:rPr lang="en-GB" dirty="0" err="1" smtClean="0"/>
              <a:t>kegairahan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lain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  </a:t>
            </a:r>
            <a:r>
              <a:rPr lang="en-GB" dirty="0" smtClean="0"/>
              <a:t> </a:t>
            </a:r>
            <a:r>
              <a:rPr lang="en-GB" dirty="0" err="1" smtClean="0"/>
              <a:t>sebagainya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2.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meyakinkan</a:t>
            </a:r>
            <a:r>
              <a:rPr lang="en-GB" dirty="0" smtClean="0"/>
              <a:t> </a:t>
            </a:r>
            <a:r>
              <a:rPr lang="en-GB" dirty="0" err="1" smtClean="0"/>
              <a:t>pendengar</a:t>
            </a:r>
            <a:r>
              <a:rPr lang="en-GB" dirty="0" smtClean="0"/>
              <a:t>;</a:t>
            </a:r>
            <a:br>
              <a:rPr lang="en-GB" dirty="0" smtClean="0"/>
            </a:br>
            <a:r>
              <a:rPr lang="en-GB" dirty="0" smtClean="0"/>
              <a:t>3.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memberitahukan</a:t>
            </a:r>
            <a:r>
              <a:rPr lang="en-GB" dirty="0" smtClean="0"/>
              <a:t> </a:t>
            </a:r>
            <a:r>
              <a:rPr lang="en-GB" dirty="0" err="1" smtClean="0"/>
              <a:t>sesuatu</a:t>
            </a:r>
            <a:r>
              <a:rPr lang="en-GB" dirty="0" smtClean="0"/>
              <a:t> </a:t>
            </a:r>
            <a:r>
              <a:rPr lang="en-GB" dirty="0" err="1" smtClean="0"/>
              <a:t>hal</a:t>
            </a:r>
            <a:r>
              <a:rPr lang="en-GB" dirty="0" smtClean="0"/>
              <a:t> </a:t>
            </a:r>
            <a:r>
              <a:rPr lang="en-GB" dirty="0" err="1" smtClean="0"/>
              <a:t>kepada</a:t>
            </a:r>
            <a:r>
              <a:rPr lang="en-GB" dirty="0" smtClean="0"/>
              <a:t> </a:t>
            </a:r>
            <a:r>
              <a:rPr lang="en-GB" dirty="0" err="1" smtClean="0"/>
              <a:t>pendengar</a:t>
            </a:r>
            <a:r>
              <a:rPr lang="en-GB" dirty="0" smtClean="0"/>
              <a:t>;</a:t>
            </a:r>
            <a:br>
              <a:rPr lang="en-GB" dirty="0" smtClean="0"/>
            </a:br>
            <a:r>
              <a:rPr lang="en-GB" dirty="0" smtClean="0"/>
              <a:t>4.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membuat</a:t>
            </a:r>
            <a:r>
              <a:rPr lang="en-GB" dirty="0" smtClean="0"/>
              <a:t> </a:t>
            </a:r>
            <a:r>
              <a:rPr lang="en-GB" dirty="0" err="1" smtClean="0"/>
              <a:t>pendengar</a:t>
            </a:r>
            <a:r>
              <a:rPr lang="en-GB" dirty="0" smtClean="0"/>
              <a:t> </a:t>
            </a:r>
            <a:r>
              <a:rPr lang="en-GB" dirty="0" err="1" smtClean="0"/>
              <a:t>melakukan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tindakan</a:t>
            </a:r>
            <a:r>
              <a:rPr lang="en-GB" dirty="0" smtClean="0"/>
              <a:t> 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     </a:t>
            </a:r>
            <a:r>
              <a:rPr lang="en-GB" dirty="0" err="1" smtClean="0"/>
              <a:t>seperti</a:t>
            </a:r>
            <a:r>
              <a:rPr lang="en-GB" dirty="0" smtClean="0"/>
              <a:t> yang </a:t>
            </a:r>
            <a:r>
              <a:rPr lang="en-GB" dirty="0" err="1" smtClean="0"/>
              <a:t>dimaksud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pembicaraan</a:t>
            </a:r>
            <a:r>
              <a:rPr lang="en-GB" dirty="0" smtClean="0"/>
              <a:t> </a:t>
            </a:r>
            <a:r>
              <a:rPr lang="en-GB" dirty="0" err="1" smtClean="0"/>
              <a:t>itu</a:t>
            </a:r>
            <a:r>
              <a:rPr lang="en-GB" dirty="0" smtClean="0"/>
              <a:t>;</a:t>
            </a:r>
            <a:br>
              <a:rPr lang="en-GB" dirty="0" smtClean="0"/>
            </a:br>
            <a:r>
              <a:rPr lang="en-GB" dirty="0" smtClean="0"/>
              <a:t>5.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memberikan</a:t>
            </a:r>
            <a:r>
              <a:rPr lang="en-GB" dirty="0" smtClean="0"/>
              <a:t> </a:t>
            </a:r>
            <a:r>
              <a:rPr lang="en-GB" dirty="0" err="1" smtClean="0"/>
              <a:t>penghiburan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menyenangkan</a:t>
            </a:r>
            <a:r>
              <a:rPr lang="en-GB" dirty="0" smtClean="0"/>
              <a:t> 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   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pendengar</a:t>
            </a:r>
            <a:r>
              <a:rPr lang="en-GB" dirty="0" smtClean="0"/>
              <a:t>. </a:t>
            </a:r>
            <a:br>
              <a:rPr lang="en-GB" dirty="0" smtClean="0"/>
            </a:br>
            <a:r>
              <a:rPr lang="en-GB" dirty="0" smtClean="0"/>
              <a:t>6.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berkomunikasi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7.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mengekspresikan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id-ID" dirty="0" smtClean="0"/>
          </a:p>
          <a:p>
            <a:pPr algn="just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id-ID" sz="2800" dirty="0" smtClean="0"/>
              <a:t>Dalam proses komunikasi terdapat kegiatan sebagai </a:t>
            </a:r>
            <a:r>
              <a:rPr lang="id-ID" sz="2800" dirty="0" smtClean="0"/>
              <a:t>berikut</a:t>
            </a:r>
            <a:r>
              <a:rPr lang="en-US" sz="2800" dirty="0" smtClean="0"/>
              <a:t>.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1. proses menggali pesan</a:t>
            </a:r>
          </a:p>
          <a:p>
            <a:pPr>
              <a:buNone/>
            </a:pPr>
            <a:r>
              <a:rPr lang="id-ID" dirty="0" smtClean="0"/>
              <a:t>2. Proses seleksi pesan</a:t>
            </a:r>
          </a:p>
          <a:p>
            <a:pPr>
              <a:buNone/>
            </a:pPr>
            <a:r>
              <a:rPr lang="id-ID" dirty="0" smtClean="0"/>
              <a:t>3. Proses memformulasikan pesan ke dalam bentuk bahasa</a:t>
            </a:r>
          </a:p>
          <a:p>
            <a:pPr>
              <a:buNone/>
            </a:pPr>
            <a:r>
              <a:rPr lang="id-ID" dirty="0" smtClean="0"/>
              <a:t>4. Proses menyampaikan atau mengirimkan pesan dengan menggunakan bunyi-bunyi bahasa dengan berbagai ilustrasinya lewat saluran komunikasi</a:t>
            </a:r>
          </a:p>
          <a:p>
            <a:pPr>
              <a:buNone/>
            </a:pPr>
            <a:r>
              <a:rPr lang="id-ID" dirty="0" smtClean="0"/>
              <a:t>5. Proses penerimaan kode-kode verbal dan nonverbal</a:t>
            </a:r>
          </a:p>
          <a:p>
            <a:pPr>
              <a:buNone/>
            </a:pPr>
            <a:r>
              <a:rPr lang="id-ID" dirty="0" smtClean="0"/>
              <a:t>6. Proses penghayatan pesan secara hakiki</a:t>
            </a:r>
          </a:p>
          <a:p>
            <a:pPr>
              <a:buNone/>
            </a:pPr>
            <a:r>
              <a:rPr lang="id-ID" dirty="0" smtClean="0"/>
              <a:t>7. Proses mengasosiasikan pesan dengan penglamana atau pengetahuan yang telah dimilikinya.</a:t>
            </a:r>
          </a:p>
          <a:p>
            <a:pPr>
              <a:buNone/>
            </a:pPr>
            <a:r>
              <a:rPr lang="id-ID" dirty="0" smtClean="0"/>
              <a:t>8. Proses perumusan dan penyampaian pesan</a:t>
            </a:r>
          </a:p>
          <a:p>
            <a:pPr>
              <a:buNone/>
            </a:pPr>
            <a:r>
              <a:rPr lang="id-ID" dirty="0" smtClean="0"/>
              <a:t>9. Proses pemberian balikan atau tanggapan</a:t>
            </a:r>
          </a:p>
          <a:p>
            <a:pPr>
              <a:buNone/>
            </a:pPr>
            <a:r>
              <a:rPr lang="id-ID" dirty="0" smtClean="0"/>
              <a:t> 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424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HAKIKAT BERBICARA</vt:lpstr>
      <vt:lpstr>Slide 3</vt:lpstr>
      <vt:lpstr>Slide 4</vt:lpstr>
      <vt:lpstr>ASUMSI-ASUMSI YANG BERKAITAN DENGAN HAKIKAT BERBICARA</vt:lpstr>
      <vt:lpstr>DIMENSI YANG DIGUNAKAN SEBAGAI TUMPUAN WICARA</vt:lpstr>
      <vt:lpstr>ELEMEN DAN MODEL-MODEL BERBICARA</vt:lpstr>
      <vt:lpstr>Slide 8</vt:lpstr>
      <vt:lpstr>Dalam proses komunikasi terdapat kegiatan sebagai berikut.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HAKIKAT BERBICARA</dc:title>
  <dc:creator>HEWLET PACKARD</dc:creator>
  <cp:lastModifiedBy>Win 7</cp:lastModifiedBy>
  <cp:revision>12</cp:revision>
  <dcterms:created xsi:type="dcterms:W3CDTF">2012-03-23T22:28:02Z</dcterms:created>
  <dcterms:modified xsi:type="dcterms:W3CDTF">1980-01-03T17:56:02Z</dcterms:modified>
</cp:coreProperties>
</file>