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DF5AE3-E30A-41B0-B836-7C700D697527}" type="datetimeFigureOut">
              <a:rPr lang="en-US" smtClean="0"/>
              <a:t>1/4/1980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E96D9-D15C-43D2-B84D-A56AB26415A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E96D9-D15C-43D2-B84D-A56AB26415A2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10CA-E255-4805-BFEB-1AC8A77A3A57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4358-705B-470C-9612-95326B8ED62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10CA-E255-4805-BFEB-1AC8A77A3A57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4358-705B-470C-9612-95326B8ED62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10CA-E255-4805-BFEB-1AC8A77A3A57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4358-705B-470C-9612-95326B8ED62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10CA-E255-4805-BFEB-1AC8A77A3A57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4358-705B-470C-9612-95326B8ED62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10CA-E255-4805-BFEB-1AC8A77A3A57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4358-705B-470C-9612-95326B8ED62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10CA-E255-4805-BFEB-1AC8A77A3A57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4358-705B-470C-9612-95326B8ED62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10CA-E255-4805-BFEB-1AC8A77A3A57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4358-705B-470C-9612-95326B8ED62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10CA-E255-4805-BFEB-1AC8A77A3A57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4358-705B-470C-9612-95326B8ED62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10CA-E255-4805-BFEB-1AC8A77A3A57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4358-705B-470C-9612-95326B8ED62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10CA-E255-4805-BFEB-1AC8A77A3A57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4358-705B-470C-9612-95326B8ED62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10CA-E255-4805-BFEB-1AC8A77A3A57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4358-705B-470C-9612-95326B8ED62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810CA-E255-4805-BFEB-1AC8A77A3A57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84358-705B-470C-9612-95326B8ED628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857255"/>
          </a:xfrm>
          <a:solidFill>
            <a:srgbClr val="00B0F0"/>
          </a:solidFill>
        </p:spPr>
        <p:txBody>
          <a:bodyPr/>
          <a:lstStyle/>
          <a:p>
            <a:r>
              <a:rPr lang="id-ID" dirty="0" smtClean="0"/>
              <a:t>TUJUAN DAN FUNGSI BERBICARA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357298"/>
            <a:ext cx="9144000" cy="5500702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pPr algn="just"/>
            <a:r>
              <a:rPr lang="id-ID" b="1" dirty="0" smtClean="0">
                <a:solidFill>
                  <a:schemeClr val="bg1"/>
                </a:solidFill>
              </a:rPr>
              <a:t>Tujuan melakukaan kegiatan berbicara berbeda-beda. Adapun klasifikasi tujuan berbicara oleh para pakar yang dikutip Dwi Saksomo (2010: 17) adalah sebagai berikut.</a:t>
            </a:r>
          </a:p>
          <a:p>
            <a:pPr algn="just"/>
            <a:r>
              <a:rPr lang="id-ID" b="1" dirty="0" smtClean="0">
                <a:solidFill>
                  <a:schemeClr val="bg1"/>
                </a:solidFill>
              </a:rPr>
              <a:t>Friederich (1953: 4)</a:t>
            </a:r>
          </a:p>
          <a:p>
            <a:pPr marL="457200" indent="-457200" algn="just">
              <a:buAutoNum type="arabicPeriod"/>
            </a:pPr>
            <a:r>
              <a:rPr lang="id-ID" dirty="0" smtClean="0">
                <a:solidFill>
                  <a:srgbClr val="FFFF00"/>
                </a:solidFill>
              </a:rPr>
              <a:t>Merealisasikan dirinya secara pribadi (</a:t>
            </a:r>
            <a:r>
              <a:rPr lang="id-ID" i="1" dirty="0" smtClean="0">
                <a:solidFill>
                  <a:srgbClr val="FFFF00"/>
                </a:solidFill>
              </a:rPr>
              <a:t>self-realization of the individual</a:t>
            </a:r>
            <a:r>
              <a:rPr lang="id-ID" dirty="0" smtClean="0">
                <a:solidFill>
                  <a:srgbClr val="FFFF00"/>
                </a:solidFill>
              </a:rPr>
              <a:t>)</a:t>
            </a:r>
          </a:p>
          <a:p>
            <a:pPr marL="457200" indent="-457200" algn="just">
              <a:buAutoNum type="arabicPeriod"/>
            </a:pPr>
            <a:r>
              <a:rPr lang="id-ID" dirty="0" smtClean="0">
                <a:solidFill>
                  <a:srgbClr val="FFFF00"/>
                </a:solidFill>
              </a:rPr>
              <a:t>Penyesuaian sosial dari pribadinya (</a:t>
            </a:r>
            <a:r>
              <a:rPr lang="id-ID" i="1" dirty="0" smtClean="0">
                <a:solidFill>
                  <a:srgbClr val="FFFF00"/>
                </a:solidFill>
              </a:rPr>
              <a:t>social adjustment of individual</a:t>
            </a:r>
            <a:r>
              <a:rPr lang="id-ID" dirty="0" smtClean="0">
                <a:solidFill>
                  <a:srgbClr val="FFFF00"/>
                </a:solidFill>
              </a:rPr>
              <a:t>)</a:t>
            </a:r>
          </a:p>
          <a:p>
            <a:pPr marL="457200" indent="-457200" algn="just">
              <a:lnSpc>
                <a:spcPct val="200000"/>
              </a:lnSpc>
            </a:pPr>
            <a:endParaRPr lang="id-ID" sz="2400" dirty="0">
              <a:solidFill>
                <a:schemeClr val="tx1"/>
              </a:solidFill>
            </a:endParaRPr>
          </a:p>
          <a:p>
            <a:pPr marL="457200" indent="-457200" algn="just">
              <a:lnSpc>
                <a:spcPct val="200000"/>
              </a:lnSpc>
            </a:pPr>
            <a:endParaRPr lang="id-ID" sz="2400" dirty="0" smtClean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</a:pPr>
            <a:endParaRPr lang="id-ID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72230"/>
          </a:xfrm>
        </p:spPr>
        <p:txBody>
          <a:bodyPr/>
          <a:lstStyle/>
          <a:p>
            <a:pPr>
              <a:buNone/>
            </a:pPr>
            <a:r>
              <a:rPr lang="id-ID" b="1" dirty="0" smtClean="0">
                <a:solidFill>
                  <a:srgbClr val="FFFF00"/>
                </a:solidFill>
              </a:rPr>
              <a:t>B. Teknik pengajaran berbicara semi terpimpin</a:t>
            </a:r>
          </a:p>
          <a:p>
            <a:pPr>
              <a:buNone/>
            </a:pPr>
            <a:r>
              <a:rPr lang="id-ID" b="1" dirty="0">
                <a:solidFill>
                  <a:srgbClr val="FFFF00"/>
                </a:solidFill>
              </a:rPr>
              <a:t>	</a:t>
            </a:r>
            <a:r>
              <a:rPr lang="id-ID" b="1" dirty="0" smtClean="0">
                <a:solidFill>
                  <a:srgbClr val="FFFF00"/>
                </a:solidFill>
              </a:rPr>
              <a:t>1. cerita berantai</a:t>
            </a:r>
          </a:p>
          <a:p>
            <a:pPr>
              <a:buNone/>
            </a:pPr>
            <a:r>
              <a:rPr lang="id-ID" b="1" dirty="0">
                <a:solidFill>
                  <a:srgbClr val="FFFF00"/>
                </a:solidFill>
              </a:rPr>
              <a:t>	</a:t>
            </a:r>
            <a:r>
              <a:rPr lang="id-ID" b="1" dirty="0" smtClean="0">
                <a:solidFill>
                  <a:srgbClr val="FFFF00"/>
                </a:solidFill>
              </a:rPr>
              <a:t>2. cerita reproduktif lisan</a:t>
            </a:r>
          </a:p>
          <a:p>
            <a:pPr>
              <a:buNone/>
            </a:pPr>
            <a:r>
              <a:rPr lang="id-ID" b="1" dirty="0">
                <a:solidFill>
                  <a:srgbClr val="FFFF00"/>
                </a:solidFill>
              </a:rPr>
              <a:t>	</a:t>
            </a:r>
            <a:r>
              <a:rPr lang="id-ID" b="1" dirty="0" smtClean="0">
                <a:solidFill>
                  <a:srgbClr val="FFFF00"/>
                </a:solidFill>
              </a:rPr>
              <a:t>3. cerita reproduksi tertulis</a:t>
            </a:r>
          </a:p>
          <a:p>
            <a:pPr>
              <a:buNone/>
            </a:pPr>
            <a:r>
              <a:rPr lang="id-ID" b="1" dirty="0">
                <a:solidFill>
                  <a:srgbClr val="FFFF00"/>
                </a:solidFill>
              </a:rPr>
              <a:t>	</a:t>
            </a:r>
            <a:r>
              <a:rPr lang="id-ID" b="1" dirty="0" smtClean="0">
                <a:solidFill>
                  <a:srgbClr val="FFFF00"/>
                </a:solidFill>
              </a:rPr>
              <a:t>4. cerita reproduksi gambar</a:t>
            </a:r>
          </a:p>
          <a:p>
            <a:pPr>
              <a:buNone/>
            </a:pPr>
            <a:r>
              <a:rPr lang="id-ID" b="1" dirty="0">
                <a:solidFill>
                  <a:srgbClr val="FFFF00"/>
                </a:solidFill>
              </a:rPr>
              <a:t>	</a:t>
            </a:r>
            <a:r>
              <a:rPr lang="id-ID" b="1" dirty="0" smtClean="0">
                <a:solidFill>
                  <a:srgbClr val="FFFF00"/>
                </a:solidFill>
              </a:rPr>
              <a:t>5. melaporkan isi bacaan</a:t>
            </a:r>
          </a:p>
          <a:p>
            <a:pPr>
              <a:buNone/>
            </a:pPr>
            <a:r>
              <a:rPr lang="id-ID" b="1" dirty="0">
                <a:solidFill>
                  <a:srgbClr val="FFFF00"/>
                </a:solidFill>
              </a:rPr>
              <a:t>	</a:t>
            </a:r>
            <a:r>
              <a:rPr lang="id-ID" b="1" dirty="0" smtClean="0">
                <a:solidFill>
                  <a:srgbClr val="FFFF00"/>
                </a:solidFill>
              </a:rPr>
              <a:t>6. melaporkan isi pidato</a:t>
            </a:r>
          </a:p>
          <a:p>
            <a:pPr>
              <a:buNone/>
            </a:pPr>
            <a:r>
              <a:rPr lang="id-ID" dirty="0"/>
              <a:t>	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43668"/>
          </a:xfrm>
        </p:spPr>
        <p:txBody>
          <a:bodyPr/>
          <a:lstStyle/>
          <a:p>
            <a:pPr>
              <a:buNone/>
            </a:pPr>
            <a:r>
              <a:rPr lang="id-ID" dirty="0" smtClean="0"/>
              <a:t>C. Teknik pengajaran wicara bebas</a:t>
            </a:r>
          </a:p>
          <a:p>
            <a:pPr>
              <a:buNone/>
            </a:pPr>
            <a:r>
              <a:rPr lang="id-ID" dirty="0"/>
              <a:t>	</a:t>
            </a:r>
            <a:r>
              <a:rPr lang="id-ID" dirty="0" smtClean="0"/>
              <a:t>1. latihan wawancara</a:t>
            </a:r>
          </a:p>
          <a:p>
            <a:pPr>
              <a:buNone/>
            </a:pPr>
            <a:r>
              <a:rPr lang="id-ID" dirty="0"/>
              <a:t>	</a:t>
            </a:r>
            <a:r>
              <a:rPr lang="id-ID" dirty="0" smtClean="0"/>
              <a:t>2. latihan berdialog</a:t>
            </a:r>
          </a:p>
          <a:p>
            <a:pPr>
              <a:buNone/>
            </a:pPr>
            <a:r>
              <a:rPr lang="id-ID" dirty="0"/>
              <a:t>	</a:t>
            </a:r>
            <a:r>
              <a:rPr lang="id-ID" dirty="0" smtClean="0"/>
              <a:t>3. latihan bercerita</a:t>
            </a:r>
          </a:p>
          <a:p>
            <a:pPr>
              <a:buNone/>
            </a:pPr>
            <a:r>
              <a:rPr lang="id-ID" dirty="0"/>
              <a:t>	 </a:t>
            </a:r>
            <a:r>
              <a:rPr lang="id-ID" dirty="0" smtClean="0"/>
              <a:t>   a. Menyatakan isi hati</a:t>
            </a:r>
          </a:p>
          <a:p>
            <a:pPr>
              <a:buNone/>
            </a:pPr>
            <a:r>
              <a:rPr lang="id-ID" dirty="0"/>
              <a:t>	</a:t>
            </a:r>
            <a:r>
              <a:rPr lang="id-ID" dirty="0" smtClean="0"/>
              <a:t>    b. Menyatakan imajinasi</a:t>
            </a:r>
          </a:p>
          <a:p>
            <a:pPr>
              <a:buNone/>
            </a:pPr>
            <a:r>
              <a:rPr lang="id-ID" dirty="0"/>
              <a:t>	</a:t>
            </a:r>
            <a:r>
              <a:rPr lang="id-ID" dirty="0" smtClean="0"/>
              <a:t>    c.  Menyatakan kesan-kesan</a:t>
            </a:r>
          </a:p>
          <a:p>
            <a:pPr>
              <a:buNone/>
            </a:pPr>
            <a:r>
              <a:rPr lang="id-ID" dirty="0"/>
              <a:t>	</a:t>
            </a:r>
            <a:r>
              <a:rPr lang="id-ID" dirty="0" smtClean="0"/>
              <a:t>    d. Menceritakan pengalaman</a:t>
            </a:r>
          </a:p>
          <a:p>
            <a:pPr>
              <a:buNone/>
            </a:pPr>
            <a:r>
              <a:rPr lang="id-ID" dirty="0"/>
              <a:t>	</a:t>
            </a:r>
            <a:r>
              <a:rPr lang="id-ID" dirty="0" smtClean="0"/>
              <a:t>    e. Menceritakan riwayat hidup</a:t>
            </a:r>
          </a:p>
          <a:p>
            <a:pPr>
              <a:buNone/>
            </a:pPr>
            <a:r>
              <a:rPr lang="id-ID" dirty="0"/>
              <a:t>	</a:t>
            </a:r>
            <a:r>
              <a:rPr lang="id-ID" dirty="0" smtClean="0"/>
              <a:t>    f.  Menceritakan kisah perjalanan</a:t>
            </a:r>
            <a:endParaRPr lang="id-ID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00792"/>
          </a:xfrm>
        </p:spPr>
        <p:txBody>
          <a:bodyPr/>
          <a:lstStyle/>
          <a:p>
            <a:pPr>
              <a:buNone/>
            </a:pPr>
            <a:r>
              <a:rPr lang="id-ID" b="1" dirty="0" smtClean="0">
                <a:solidFill>
                  <a:srgbClr val="FFFF00"/>
                </a:solidFill>
              </a:rPr>
              <a:t>D. Latihan mengemukakan pendapat</a:t>
            </a:r>
          </a:p>
          <a:p>
            <a:pPr>
              <a:buNone/>
            </a:pPr>
            <a:r>
              <a:rPr lang="id-ID" b="1" dirty="0">
                <a:solidFill>
                  <a:srgbClr val="FFFF00"/>
                </a:solidFill>
              </a:rPr>
              <a:t>	</a:t>
            </a:r>
            <a:r>
              <a:rPr lang="id-ID" b="1" dirty="0" smtClean="0">
                <a:solidFill>
                  <a:srgbClr val="FFFF00"/>
                </a:solidFill>
              </a:rPr>
              <a:t>1. membandingkan beberapa teori</a:t>
            </a:r>
          </a:p>
          <a:p>
            <a:pPr>
              <a:buNone/>
            </a:pPr>
            <a:r>
              <a:rPr lang="id-ID" b="1" dirty="0">
                <a:solidFill>
                  <a:srgbClr val="FFFF00"/>
                </a:solidFill>
              </a:rPr>
              <a:t>	</a:t>
            </a:r>
            <a:r>
              <a:rPr lang="id-ID" b="1" dirty="0" smtClean="0">
                <a:solidFill>
                  <a:srgbClr val="FFFF00"/>
                </a:solidFill>
              </a:rPr>
              <a:t>2. menghargai karya seorang pengarang</a:t>
            </a:r>
          </a:p>
          <a:p>
            <a:pPr>
              <a:buNone/>
            </a:pPr>
            <a:r>
              <a:rPr lang="id-ID" b="1" dirty="0">
                <a:solidFill>
                  <a:srgbClr val="FFFF00"/>
                </a:solidFill>
              </a:rPr>
              <a:t>	</a:t>
            </a:r>
            <a:r>
              <a:rPr lang="id-ID" b="1" dirty="0" smtClean="0">
                <a:solidFill>
                  <a:srgbClr val="FFFF00"/>
                </a:solidFill>
              </a:rPr>
              <a:t>3. mengkritik karya seorang pengarang</a:t>
            </a:r>
          </a:p>
          <a:p>
            <a:pPr>
              <a:buNone/>
            </a:pPr>
            <a:r>
              <a:rPr lang="id-ID" b="1" dirty="0">
                <a:solidFill>
                  <a:srgbClr val="FFFF00"/>
                </a:solidFill>
              </a:rPr>
              <a:t>	</a:t>
            </a:r>
            <a:r>
              <a:rPr lang="id-ID" b="1" dirty="0" smtClean="0">
                <a:solidFill>
                  <a:srgbClr val="FFFF00"/>
                </a:solidFill>
              </a:rPr>
              <a:t>4. menanggapi pendapat seseorang</a:t>
            </a:r>
            <a:endParaRPr lang="id-ID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85720" y="142852"/>
            <a:ext cx="8572560" cy="6554815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buNone/>
            </a:pPr>
            <a:r>
              <a:rPr lang="id-ID" sz="2800" dirty="0" smtClean="0">
                <a:solidFill>
                  <a:schemeClr val="bg1"/>
                </a:solidFill>
              </a:rPr>
              <a:t>Martin P. Anderson (1964)</a:t>
            </a:r>
          </a:p>
          <a:p>
            <a:pPr>
              <a:buNone/>
            </a:pPr>
            <a:endParaRPr lang="id-ID" sz="24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85720" y="928670"/>
          <a:ext cx="8501122" cy="3869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1966"/>
                <a:gridCol w="4429156"/>
              </a:tblGrid>
              <a:tr h="571504">
                <a:tc gridSpan="2"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Tujuan</a:t>
                      </a:r>
                      <a:endParaRPr lang="id-ID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634372"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Umum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Khusus</a:t>
                      </a:r>
                      <a:endParaRPr lang="id-ID" dirty="0"/>
                    </a:p>
                  </a:txBody>
                  <a:tcPr/>
                </a:tc>
              </a:tr>
              <a:tr h="2663361">
                <a:tc>
                  <a:txBody>
                    <a:bodyPr/>
                    <a:lstStyle/>
                    <a:p>
                      <a:pPr marL="342900" indent="-342900" algn="just">
                        <a:buAutoNum type="arabicPeriod"/>
                      </a:pPr>
                      <a:r>
                        <a:rPr lang="id-ID" dirty="0" smtClean="0"/>
                        <a:t>Untuk menginformasikan</a:t>
                      </a:r>
                    </a:p>
                    <a:p>
                      <a:pPr marL="342900" indent="-342900" algn="just">
                        <a:buNone/>
                      </a:pPr>
                      <a:r>
                        <a:rPr lang="id-ID" baseline="0" dirty="0" smtClean="0"/>
                        <a:t>       pesan (</a:t>
                      </a:r>
                      <a:r>
                        <a:rPr lang="id-ID" i="1" baseline="0" dirty="0" smtClean="0"/>
                        <a:t>to inform</a:t>
                      </a:r>
                      <a:r>
                        <a:rPr lang="id-ID" baseline="0" dirty="0" smtClean="0"/>
                        <a:t>)</a:t>
                      </a:r>
                    </a:p>
                    <a:p>
                      <a:pPr marL="342900" indent="-342900" algn="just">
                        <a:buAutoNum type="arabicPeriod" startAt="2"/>
                      </a:pPr>
                      <a:r>
                        <a:rPr lang="id-ID" baseline="0" dirty="0" smtClean="0"/>
                        <a:t>Untuk meyakinkan orang lain (</a:t>
                      </a:r>
                      <a:r>
                        <a:rPr lang="id-ID" i="1" baseline="0" dirty="0" smtClean="0"/>
                        <a:t>to convice</a:t>
                      </a:r>
                      <a:r>
                        <a:rPr lang="id-ID" baseline="0" dirty="0" smtClean="0"/>
                        <a:t>)</a:t>
                      </a:r>
                    </a:p>
                    <a:p>
                      <a:pPr marL="342900" indent="-342900" algn="just">
                        <a:buAutoNum type="arabicPeriod" startAt="2"/>
                      </a:pPr>
                      <a:r>
                        <a:rPr lang="id-ID" baseline="0" dirty="0" smtClean="0"/>
                        <a:t>Untuk memberikan rangsangan kepada orang lain (</a:t>
                      </a:r>
                      <a:r>
                        <a:rPr lang="id-ID" i="1" baseline="0" dirty="0" smtClean="0"/>
                        <a:t>to stimulate</a:t>
                      </a:r>
                      <a:r>
                        <a:rPr lang="id-ID" baseline="0" dirty="0" smtClean="0"/>
                        <a:t>)</a:t>
                      </a:r>
                    </a:p>
                    <a:p>
                      <a:pPr marL="342900" indent="-342900" algn="just">
                        <a:buAutoNum type="arabicPeriod" startAt="2"/>
                      </a:pPr>
                      <a:r>
                        <a:rPr lang="id-ID" baseline="0" dirty="0" smtClean="0"/>
                        <a:t>Untuk menggerakkan massa (</a:t>
                      </a:r>
                      <a:r>
                        <a:rPr lang="id-ID" i="1" baseline="0" dirty="0" smtClean="0"/>
                        <a:t>to actuate</a:t>
                      </a:r>
                      <a:r>
                        <a:rPr lang="id-ID" baseline="0" dirty="0" smtClean="0"/>
                        <a:t>)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just">
                        <a:buAutoNum type="arabicPeriod"/>
                      </a:pPr>
                      <a:r>
                        <a:rPr lang="id-ID" dirty="0" smtClean="0"/>
                        <a:t>Berdasarkan maksud pembicara (</a:t>
                      </a:r>
                      <a:r>
                        <a:rPr lang="id-ID" i="1" dirty="0" smtClean="0"/>
                        <a:t>on the basis of speaker intent</a:t>
                      </a:r>
                      <a:r>
                        <a:rPr lang="id-ID" dirty="0" smtClean="0"/>
                        <a:t>)</a:t>
                      </a:r>
                    </a:p>
                    <a:p>
                      <a:pPr marL="342900" indent="-342900" algn="just">
                        <a:buAutoNum type="arabicPeriod"/>
                      </a:pPr>
                      <a:r>
                        <a:rPr lang="id-ID" dirty="0" smtClean="0"/>
                        <a:t>Berdasarkan hubungan antarpembicara dengan pendengar (</a:t>
                      </a:r>
                      <a:r>
                        <a:rPr lang="id-ID" i="1" dirty="0" smtClean="0"/>
                        <a:t>on the basis of speaker and audience</a:t>
                      </a:r>
                      <a:r>
                        <a:rPr lang="id-ID" dirty="0" smtClean="0"/>
                        <a:t>)</a:t>
                      </a:r>
                    </a:p>
                    <a:p>
                      <a:pPr marL="342900" indent="-342900" algn="just">
                        <a:buAutoNum type="arabicPeriod"/>
                      </a:pPr>
                      <a:r>
                        <a:rPr lang="id-ID" dirty="0" smtClean="0"/>
                        <a:t>Berdasarkan isi pesan (</a:t>
                      </a:r>
                      <a:r>
                        <a:rPr lang="id-ID" i="1" dirty="0" smtClean="0"/>
                        <a:t>on basis of message</a:t>
                      </a:r>
                      <a:r>
                        <a:rPr lang="id-ID" i="1" baseline="0" dirty="0" smtClean="0"/>
                        <a:t> content</a:t>
                      </a:r>
                      <a:r>
                        <a:rPr lang="id-ID" baseline="0" dirty="0" smtClean="0"/>
                        <a:t>)</a:t>
                      </a:r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id-ID" sz="2400" dirty="0" smtClean="0">
                <a:solidFill>
                  <a:schemeClr val="bg1"/>
                </a:solidFill>
              </a:rPr>
              <a:t>	</a:t>
            </a:r>
          </a:p>
          <a:p>
            <a:pPr>
              <a:buNone/>
            </a:pPr>
            <a:endParaRPr lang="id-ID" sz="24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id-ID" sz="2400" b="1" dirty="0" smtClean="0">
                <a:solidFill>
                  <a:schemeClr val="bg1"/>
                </a:solidFill>
              </a:rPr>
              <a:t>	Di bawah ini dijelaskan lebih lanjut maksud dari tujuan khusus tersebut.</a:t>
            </a:r>
          </a:p>
          <a:p>
            <a:pPr marL="457200" indent="-457200">
              <a:buAutoNum type="alphaLcPeriod"/>
            </a:pPr>
            <a:r>
              <a:rPr lang="id-ID" sz="2400" b="1" dirty="0" smtClean="0">
                <a:solidFill>
                  <a:schemeClr val="bg1"/>
                </a:solidFill>
              </a:rPr>
              <a:t>Berdasarkan maksud pembicara</a:t>
            </a:r>
          </a:p>
          <a:p>
            <a:pPr marL="457200" indent="-457200">
              <a:buNone/>
            </a:pPr>
            <a:r>
              <a:rPr lang="id-ID" sz="2400" b="1" dirty="0">
                <a:solidFill>
                  <a:schemeClr val="bg1"/>
                </a:solidFill>
              </a:rPr>
              <a:t>	</a:t>
            </a:r>
            <a:r>
              <a:rPr lang="id-ID" sz="2400" b="1" dirty="0" smtClean="0">
                <a:solidFill>
                  <a:schemeClr val="bg1"/>
                </a:solidFill>
              </a:rPr>
              <a:t>1. menghibur atau menyenangkan orang lain</a:t>
            </a:r>
          </a:p>
          <a:p>
            <a:pPr marL="457200" indent="-457200">
              <a:buNone/>
            </a:pPr>
            <a:r>
              <a:rPr lang="id-ID" sz="2400" b="1" dirty="0">
                <a:solidFill>
                  <a:schemeClr val="bg1"/>
                </a:solidFill>
              </a:rPr>
              <a:t>	</a:t>
            </a:r>
            <a:r>
              <a:rPr lang="id-ID" sz="2400" b="1" dirty="0" smtClean="0">
                <a:solidFill>
                  <a:schemeClr val="bg1"/>
                </a:solidFill>
              </a:rPr>
              <a:t>2. untuk memberi informasi</a:t>
            </a:r>
          </a:p>
          <a:p>
            <a:pPr marL="457200" indent="-457200">
              <a:buNone/>
            </a:pPr>
            <a:r>
              <a:rPr lang="id-ID" sz="2400" b="1" dirty="0">
                <a:solidFill>
                  <a:schemeClr val="bg1"/>
                </a:solidFill>
              </a:rPr>
              <a:t>	</a:t>
            </a:r>
            <a:r>
              <a:rPr lang="id-ID" sz="2400" b="1" dirty="0" smtClean="0">
                <a:solidFill>
                  <a:schemeClr val="bg1"/>
                </a:solidFill>
              </a:rPr>
              <a:t>3. untuk memberi rangsangan</a:t>
            </a:r>
          </a:p>
          <a:p>
            <a:pPr marL="457200" indent="-457200">
              <a:buNone/>
            </a:pPr>
            <a:r>
              <a:rPr lang="id-ID" sz="2400" b="1" dirty="0">
                <a:solidFill>
                  <a:schemeClr val="bg1"/>
                </a:solidFill>
              </a:rPr>
              <a:t>	</a:t>
            </a:r>
            <a:r>
              <a:rPr lang="id-ID" sz="2400" b="1" dirty="0" smtClean="0">
                <a:solidFill>
                  <a:schemeClr val="bg1"/>
                </a:solidFill>
              </a:rPr>
              <a:t>4. untuk meyakinkan orang lain</a:t>
            </a:r>
          </a:p>
          <a:p>
            <a:pPr marL="457200" indent="-457200">
              <a:buNone/>
            </a:pPr>
            <a:r>
              <a:rPr lang="id-ID" sz="2400" b="1" dirty="0">
                <a:solidFill>
                  <a:schemeClr val="bg1"/>
                </a:solidFill>
              </a:rPr>
              <a:t>	</a:t>
            </a:r>
            <a:r>
              <a:rPr lang="id-ID" sz="2400" b="1" dirty="0" smtClean="0">
                <a:solidFill>
                  <a:schemeClr val="bg1"/>
                </a:solidFill>
              </a:rPr>
              <a:t>5. untuk mempengaruhi atau menggerakkan massa</a:t>
            </a:r>
          </a:p>
          <a:p>
            <a:pPr marL="457200" indent="-457200">
              <a:buAutoNum type="alphaLcPeriod" startAt="2"/>
            </a:pPr>
            <a:r>
              <a:rPr lang="id-ID" sz="2400" b="1" dirty="0" smtClean="0">
                <a:solidFill>
                  <a:schemeClr val="bg1"/>
                </a:solidFill>
              </a:rPr>
              <a:t>Berdasarkan hubungan antara pembicara dan pendengar</a:t>
            </a:r>
          </a:p>
          <a:p>
            <a:pPr marL="457200" indent="-457200">
              <a:buNone/>
            </a:pPr>
            <a:r>
              <a:rPr lang="id-ID" sz="2400" b="1" dirty="0" smtClean="0">
                <a:solidFill>
                  <a:schemeClr val="bg1"/>
                </a:solidFill>
              </a:rPr>
              <a:t>	1. mendapatkan manfaat</a:t>
            </a:r>
          </a:p>
          <a:p>
            <a:pPr marL="457200" indent="-457200">
              <a:buNone/>
            </a:pPr>
            <a:r>
              <a:rPr lang="id-ID" sz="2400" b="1" dirty="0">
                <a:solidFill>
                  <a:schemeClr val="bg1"/>
                </a:solidFill>
              </a:rPr>
              <a:t>	</a:t>
            </a:r>
            <a:r>
              <a:rPr lang="id-ID" sz="2400" b="1" dirty="0" smtClean="0">
                <a:solidFill>
                  <a:schemeClr val="bg1"/>
                </a:solidFill>
              </a:rPr>
              <a:t>2. mendapatkan nilai keindahan</a:t>
            </a:r>
          </a:p>
          <a:p>
            <a:pPr marL="457200" indent="-457200">
              <a:buNone/>
            </a:pPr>
            <a:r>
              <a:rPr lang="id-ID" sz="2400" b="1" dirty="0">
                <a:solidFill>
                  <a:schemeClr val="bg1"/>
                </a:solidFill>
              </a:rPr>
              <a:t>	</a:t>
            </a:r>
            <a:r>
              <a:rPr lang="id-ID" sz="2400" b="1" dirty="0" smtClean="0">
                <a:solidFill>
                  <a:schemeClr val="bg1"/>
                </a:solidFill>
              </a:rPr>
              <a:t>3. mendapatkan penyembuhan</a:t>
            </a:r>
          </a:p>
          <a:p>
            <a:pPr>
              <a:buNone/>
            </a:pPr>
            <a:endParaRPr lang="id-ID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id-ID" sz="2800" dirty="0" smtClean="0">
                <a:solidFill>
                  <a:schemeClr val="bg1"/>
                </a:solidFill>
              </a:rPr>
              <a:t>c. </a:t>
            </a:r>
            <a:r>
              <a:rPr lang="id-ID" sz="2800" b="1" dirty="0" smtClean="0">
                <a:solidFill>
                  <a:schemeClr val="bg1"/>
                </a:solidFill>
              </a:rPr>
              <a:t>Beradasarkan isi pesan</a:t>
            </a:r>
          </a:p>
          <a:p>
            <a:pPr>
              <a:buNone/>
            </a:pPr>
            <a:r>
              <a:rPr lang="id-ID" sz="2800" b="1" dirty="0">
                <a:solidFill>
                  <a:schemeClr val="bg1"/>
                </a:solidFill>
              </a:rPr>
              <a:t>	</a:t>
            </a:r>
            <a:r>
              <a:rPr lang="id-ID" sz="2800" b="1" dirty="0" smtClean="0">
                <a:solidFill>
                  <a:schemeClr val="bg1"/>
                </a:solidFill>
              </a:rPr>
              <a:t>1. untuk mendapatkan penjelasan</a:t>
            </a:r>
          </a:p>
          <a:p>
            <a:pPr>
              <a:buNone/>
            </a:pPr>
            <a:r>
              <a:rPr lang="id-ID" sz="2800" b="1" dirty="0">
                <a:solidFill>
                  <a:schemeClr val="bg1"/>
                </a:solidFill>
              </a:rPr>
              <a:t>	</a:t>
            </a:r>
            <a:r>
              <a:rPr lang="id-ID" sz="2800" b="1" dirty="0" smtClean="0">
                <a:solidFill>
                  <a:schemeClr val="bg1"/>
                </a:solidFill>
              </a:rPr>
              <a:t>2. untuk mendapatkan pengaruh</a:t>
            </a:r>
          </a:p>
          <a:p>
            <a:pPr>
              <a:buNone/>
            </a:pPr>
            <a:r>
              <a:rPr lang="id-ID" sz="2800" b="1" dirty="0">
                <a:solidFill>
                  <a:schemeClr val="bg1"/>
                </a:solidFill>
              </a:rPr>
              <a:t>	</a:t>
            </a:r>
            <a:r>
              <a:rPr lang="id-ID" sz="2800" b="1" dirty="0" smtClean="0">
                <a:solidFill>
                  <a:schemeClr val="bg1"/>
                </a:solidFill>
              </a:rPr>
              <a:t>3. untuk mendapatkan hiburan</a:t>
            </a:r>
          </a:p>
          <a:p>
            <a:pPr>
              <a:buNone/>
            </a:pPr>
            <a:r>
              <a:rPr lang="id-ID" sz="2800" b="1" dirty="0">
                <a:solidFill>
                  <a:schemeClr val="bg1"/>
                </a:solidFill>
              </a:rPr>
              <a:t>	</a:t>
            </a:r>
            <a:r>
              <a:rPr lang="id-ID" sz="2800" b="1" dirty="0" smtClean="0">
                <a:solidFill>
                  <a:schemeClr val="bg1"/>
                </a:solidFill>
              </a:rPr>
              <a:t>4. untuk mendapatkan inspirasi</a:t>
            </a:r>
          </a:p>
          <a:p>
            <a:pPr>
              <a:buNone/>
            </a:pPr>
            <a:endParaRPr lang="id-ID" sz="2800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id-ID" sz="2800" b="1" dirty="0" smtClean="0">
                <a:solidFill>
                  <a:schemeClr val="bg1"/>
                </a:solidFill>
              </a:rPr>
              <a:t>William Noorwood Brigance (1953)</a:t>
            </a:r>
          </a:p>
          <a:p>
            <a:pPr>
              <a:buNone/>
            </a:pPr>
            <a:r>
              <a:rPr lang="id-ID" sz="2800" b="1" dirty="0" smtClean="0">
                <a:solidFill>
                  <a:schemeClr val="bg1"/>
                </a:solidFill>
              </a:rPr>
              <a:t>Tujuan umum:</a:t>
            </a:r>
          </a:p>
          <a:p>
            <a:pPr marL="514350" indent="-514350">
              <a:buAutoNum type="arabicPeriod"/>
            </a:pPr>
            <a:r>
              <a:rPr lang="id-ID" sz="2800" b="1" dirty="0" smtClean="0">
                <a:solidFill>
                  <a:schemeClr val="bg1"/>
                </a:solidFill>
              </a:rPr>
              <a:t>Untuk menarik perhatian pendengar</a:t>
            </a:r>
          </a:p>
          <a:p>
            <a:pPr marL="514350" indent="-514350">
              <a:buAutoNum type="arabicPeriod"/>
            </a:pPr>
            <a:r>
              <a:rPr lang="id-ID" sz="2800" b="1" dirty="0" smtClean="0">
                <a:solidFill>
                  <a:schemeClr val="bg1"/>
                </a:solidFill>
              </a:rPr>
              <a:t>Untuk memberi informasi kepada pendengar</a:t>
            </a:r>
          </a:p>
          <a:p>
            <a:pPr marL="514350" indent="-514350">
              <a:buAutoNum type="arabicPeriod"/>
            </a:pPr>
            <a:r>
              <a:rPr lang="id-ID" sz="2800" b="1" dirty="0" smtClean="0">
                <a:solidFill>
                  <a:schemeClr val="bg1"/>
                </a:solidFill>
              </a:rPr>
              <a:t>Untuk merangsang pendengar</a:t>
            </a:r>
          </a:p>
          <a:p>
            <a:pPr marL="514350" indent="-514350">
              <a:buAutoNum type="arabicPeriod"/>
            </a:pPr>
            <a:r>
              <a:rPr lang="id-ID" sz="2800" b="1" dirty="0" smtClean="0">
                <a:solidFill>
                  <a:schemeClr val="bg1"/>
                </a:solidFill>
              </a:rPr>
              <a:t>Untuk meyakinkan pendengar</a:t>
            </a:r>
          </a:p>
          <a:p>
            <a:pPr>
              <a:buNone/>
            </a:pPr>
            <a:endParaRPr lang="id-ID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15106"/>
          </a:xfrm>
          <a:blipFill>
            <a:blip r:embed="rId2"/>
            <a:stretch>
              <a:fillRect/>
            </a:stretch>
          </a:blip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id-ID" b="1" dirty="0" smtClean="0">
                <a:solidFill>
                  <a:srgbClr val="FFFF00"/>
                </a:solidFill>
              </a:rPr>
              <a:t>Tujuan khusus:</a:t>
            </a:r>
          </a:p>
          <a:p>
            <a:pPr marL="514350" indent="-514350">
              <a:buAutoNum type="arabicPeriod"/>
            </a:pPr>
            <a:r>
              <a:rPr lang="id-ID" b="1" dirty="0" smtClean="0">
                <a:solidFill>
                  <a:srgbClr val="FFFF00"/>
                </a:solidFill>
              </a:rPr>
              <a:t>Untuk meninjau</a:t>
            </a:r>
          </a:p>
          <a:p>
            <a:pPr marL="514350" indent="-514350">
              <a:buAutoNum type="arabicPeriod"/>
            </a:pPr>
            <a:r>
              <a:rPr lang="id-ID" b="1" dirty="0" smtClean="0">
                <a:solidFill>
                  <a:srgbClr val="FFFF00"/>
                </a:solidFill>
              </a:rPr>
              <a:t>Untuk memahami sejelas-jelasnya</a:t>
            </a:r>
          </a:p>
          <a:p>
            <a:pPr marL="514350" indent="-514350">
              <a:buAutoNum type="arabicPeriod"/>
            </a:pPr>
            <a:r>
              <a:rPr lang="id-ID" b="1" dirty="0" smtClean="0">
                <a:solidFill>
                  <a:srgbClr val="FFFF00"/>
                </a:solidFill>
              </a:rPr>
              <a:t>Untuk mempertimbangkan pikiran</a:t>
            </a:r>
          </a:p>
          <a:p>
            <a:pPr marL="514350" indent="-514350">
              <a:buAutoNum type="arabicPeriod"/>
            </a:pPr>
            <a:r>
              <a:rPr lang="id-ID" b="1" dirty="0" smtClean="0">
                <a:solidFill>
                  <a:srgbClr val="FFFF00"/>
                </a:solidFill>
              </a:rPr>
              <a:t>Untuk menerima doktrin</a:t>
            </a:r>
          </a:p>
          <a:p>
            <a:pPr marL="514350" indent="-514350">
              <a:buAutoNum type="arabicPeriod"/>
            </a:pPr>
            <a:r>
              <a:rPr lang="id-ID" b="1" dirty="0" smtClean="0">
                <a:solidFill>
                  <a:srgbClr val="FFFF00"/>
                </a:solidFill>
              </a:rPr>
              <a:t>Untuk memperbaharui iman</a:t>
            </a:r>
          </a:p>
          <a:p>
            <a:pPr marL="514350" indent="-514350">
              <a:buAutoNum type="arabicPeriod"/>
            </a:pPr>
            <a:r>
              <a:rPr lang="id-ID" b="1" dirty="0" smtClean="0">
                <a:solidFill>
                  <a:srgbClr val="FFFF00"/>
                </a:solidFill>
              </a:rPr>
              <a:t>Untuk menguatkan penentuan</a:t>
            </a:r>
          </a:p>
          <a:p>
            <a:pPr marL="514350" indent="-514350">
              <a:buAutoNum type="arabicPeriod"/>
            </a:pPr>
            <a:r>
              <a:rPr lang="id-ID" b="1" dirty="0" smtClean="0">
                <a:solidFill>
                  <a:srgbClr val="FFFF00"/>
                </a:solidFill>
              </a:rPr>
              <a:t>Untuk mengubah keinginan</a:t>
            </a:r>
          </a:p>
          <a:p>
            <a:pPr marL="514350" indent="-514350">
              <a:buAutoNum type="arabicPeriod"/>
            </a:pPr>
            <a:r>
              <a:rPr lang="id-ID" b="1" dirty="0" smtClean="0">
                <a:solidFill>
                  <a:srgbClr val="FFFF00"/>
                </a:solidFill>
              </a:rPr>
              <a:t>Untuk mengubah sikap</a:t>
            </a:r>
          </a:p>
          <a:p>
            <a:pPr marL="514350" indent="-514350">
              <a:buAutoNum type="arabicPeriod"/>
            </a:pPr>
            <a:r>
              <a:rPr lang="id-ID" b="1" dirty="0" smtClean="0">
                <a:solidFill>
                  <a:srgbClr val="FFFF00"/>
                </a:solidFill>
              </a:rPr>
              <a:t>Untuk mempersiapkan diri terhadap tindakan yang akan datang</a:t>
            </a:r>
          </a:p>
          <a:p>
            <a:pPr marL="514350" indent="-514350">
              <a:buAutoNum type="arabicPeriod"/>
            </a:pPr>
            <a:r>
              <a:rPr lang="id-ID" b="1" dirty="0" smtClean="0">
                <a:solidFill>
                  <a:srgbClr val="FFFF00"/>
                </a:solidFill>
              </a:rPr>
              <a:t>Untuk mengaitkan dengan dirinya</a:t>
            </a:r>
          </a:p>
          <a:p>
            <a:pPr marL="514350" indent="-514350">
              <a:buNone/>
            </a:pPr>
            <a:endParaRPr lang="id-ID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43668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buNone/>
            </a:pPr>
            <a:r>
              <a:rPr lang="id-ID" b="1" dirty="0" smtClean="0">
                <a:solidFill>
                  <a:srgbClr val="FFFF00"/>
                </a:solidFill>
              </a:rPr>
              <a:t>11. Untuk mengambil bagian secara aktif</a:t>
            </a:r>
          </a:p>
          <a:p>
            <a:pPr>
              <a:buNone/>
            </a:pPr>
            <a:r>
              <a:rPr lang="id-ID" b="1" dirty="0" smtClean="0">
                <a:solidFill>
                  <a:srgbClr val="FFFF00"/>
                </a:solidFill>
              </a:rPr>
              <a:t>12. Untuk menyetujui</a:t>
            </a:r>
          </a:p>
          <a:p>
            <a:pPr>
              <a:buNone/>
            </a:pPr>
            <a:r>
              <a:rPr lang="id-ID" b="1" dirty="0" smtClean="0">
                <a:solidFill>
                  <a:srgbClr val="FFFF00"/>
                </a:solidFill>
              </a:rPr>
              <a:t>13. Untuk bekerjasama</a:t>
            </a:r>
          </a:p>
          <a:p>
            <a:pPr>
              <a:buNone/>
            </a:pPr>
            <a:r>
              <a:rPr lang="id-ID" b="1" dirty="0" smtClean="0">
                <a:solidFill>
                  <a:srgbClr val="FFFF00"/>
                </a:solidFill>
              </a:rPr>
              <a:t>14. Untuk membayar</a:t>
            </a:r>
          </a:p>
          <a:p>
            <a:pPr>
              <a:buNone/>
            </a:pPr>
            <a:r>
              <a:rPr lang="id-ID" b="1" dirty="0" smtClean="0">
                <a:solidFill>
                  <a:srgbClr val="FFFF00"/>
                </a:solidFill>
              </a:rPr>
              <a:t>15.Untuk memberikan suara atau memilih</a:t>
            </a:r>
          </a:p>
          <a:p>
            <a:pPr>
              <a:buNone/>
            </a:pPr>
            <a:r>
              <a:rPr lang="id-ID" b="1" dirty="0" smtClean="0">
                <a:solidFill>
                  <a:srgbClr val="FFFF00"/>
                </a:solidFill>
              </a:rPr>
              <a:t>16. Untuk berpamit atau pergi</a:t>
            </a:r>
          </a:p>
          <a:p>
            <a:pPr>
              <a:buNone/>
            </a:pPr>
            <a:r>
              <a:rPr lang="id-ID" b="1" dirty="0" smtClean="0">
                <a:solidFill>
                  <a:srgbClr val="FFFF00"/>
                </a:solidFill>
              </a:rPr>
              <a:t>17. Untuk memberi</a:t>
            </a:r>
          </a:p>
          <a:p>
            <a:pPr>
              <a:buNone/>
            </a:pPr>
            <a:r>
              <a:rPr lang="id-ID" b="1" dirty="0" smtClean="0">
                <a:solidFill>
                  <a:srgbClr val="FFFF00"/>
                </a:solidFill>
              </a:rPr>
              <a:t>18. Untuk memberikan semuanya</a:t>
            </a:r>
          </a:p>
          <a:p>
            <a:pPr>
              <a:buNone/>
            </a:pPr>
            <a:r>
              <a:rPr lang="id-ID" b="1" dirty="0" smtClean="0">
                <a:solidFill>
                  <a:srgbClr val="FFFF00"/>
                </a:solidFill>
              </a:rPr>
              <a:t>19. Untuk berjuang</a:t>
            </a:r>
            <a:endParaRPr lang="id-ID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5785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 marL="457200" indent="-457200">
              <a:buAutoNum type="alphaLcPeriod"/>
            </a:pPr>
            <a:r>
              <a:rPr lang="id-ID" dirty="0" smtClean="0">
                <a:solidFill>
                  <a:srgbClr val="FFFF00"/>
                </a:solidFill>
              </a:rPr>
              <a:t>Sebagai alat untuk mempengaruhi orang lain</a:t>
            </a:r>
          </a:p>
          <a:p>
            <a:pPr marL="457200" indent="-457200">
              <a:buAutoNum type="alphaLcPeriod"/>
            </a:pPr>
            <a:r>
              <a:rPr lang="id-ID" dirty="0" smtClean="0">
                <a:solidFill>
                  <a:srgbClr val="FFFF00"/>
                </a:solidFill>
              </a:rPr>
              <a:t>Untuk merealisasikan diri</a:t>
            </a:r>
          </a:p>
          <a:p>
            <a:pPr marL="457200" indent="-457200">
              <a:buAutoNum type="alphaLcPeriod"/>
            </a:pPr>
            <a:r>
              <a:rPr lang="id-ID" dirty="0" smtClean="0">
                <a:solidFill>
                  <a:srgbClr val="FFFF00"/>
                </a:solidFill>
              </a:rPr>
              <a:t>Sebagai pembentuk dinamika sosial</a:t>
            </a:r>
          </a:p>
          <a:p>
            <a:pPr marL="457200" indent="-457200">
              <a:buAutoNum type="alphaLcPeriod"/>
            </a:pPr>
            <a:r>
              <a:rPr lang="id-ID" dirty="0" smtClean="0">
                <a:solidFill>
                  <a:srgbClr val="FFFF00"/>
                </a:solidFill>
              </a:rPr>
              <a:t>Sebagai transmisi nilai budaya</a:t>
            </a:r>
          </a:p>
          <a:p>
            <a:pPr marL="457200" indent="-457200">
              <a:buAutoNum type="alphaLcPeriod"/>
            </a:pPr>
            <a:r>
              <a:rPr lang="id-ID" dirty="0" smtClean="0">
                <a:solidFill>
                  <a:srgbClr val="FFFF00"/>
                </a:solidFill>
              </a:rPr>
              <a:t>Untuk merawat kohesi sosial</a:t>
            </a:r>
          </a:p>
          <a:p>
            <a:pPr marL="457200" indent="-457200">
              <a:buAutoNum type="alphaLcPeriod"/>
            </a:pPr>
            <a:r>
              <a:rPr lang="id-ID" dirty="0" smtClean="0">
                <a:solidFill>
                  <a:srgbClr val="FFFF00"/>
                </a:solidFill>
              </a:rPr>
              <a:t>Untuk melestarikan warisan budaya</a:t>
            </a:r>
            <a:endParaRPr lang="id-ID" dirty="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id-ID" dirty="0" smtClean="0"/>
              <a:t>FUNGSI BERBICARA</a:t>
            </a:r>
            <a:endParaRPr lang="id-ID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id-ID" sz="3600" dirty="0" smtClean="0"/>
              <a:t>TEKNIK PENGAJARAN BERBICARA</a:t>
            </a:r>
            <a:endParaRPr lang="id-ID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 marL="514350" indent="-514350">
              <a:buAutoNum type="alphaUcPeriod"/>
            </a:pPr>
            <a:r>
              <a:rPr lang="id-ID" sz="2400" b="1" dirty="0" smtClean="0">
                <a:solidFill>
                  <a:schemeClr val="bg1"/>
                </a:solidFill>
              </a:rPr>
              <a:t>Teknik Pengajaran Wicara Terpimpin</a:t>
            </a:r>
          </a:p>
          <a:p>
            <a:pPr marL="514350" indent="-514350" algn="just">
              <a:buNone/>
            </a:pPr>
            <a:r>
              <a:rPr lang="id-ID" sz="2400" b="1" dirty="0">
                <a:solidFill>
                  <a:schemeClr val="bg1"/>
                </a:solidFill>
              </a:rPr>
              <a:t>	</a:t>
            </a:r>
            <a:r>
              <a:rPr lang="id-ID" sz="2400" b="1" dirty="0" smtClean="0">
                <a:solidFill>
                  <a:schemeClr val="bg1"/>
                </a:solidFill>
              </a:rPr>
              <a:t>1.	Pengajaran wicara dengan bentuk 	menyatakan kembali</a:t>
            </a:r>
          </a:p>
          <a:p>
            <a:pPr marL="514350" indent="-514350" algn="just">
              <a:buNone/>
            </a:pPr>
            <a:r>
              <a:rPr lang="id-ID" sz="2400" b="1" dirty="0">
                <a:solidFill>
                  <a:schemeClr val="bg1"/>
                </a:solidFill>
              </a:rPr>
              <a:t>		</a:t>
            </a:r>
            <a:r>
              <a:rPr lang="id-ID" sz="2400" b="1" dirty="0" smtClean="0">
                <a:solidFill>
                  <a:schemeClr val="bg1"/>
                </a:solidFill>
              </a:rPr>
              <a:t>a.  Berbicara dikontrol dengan bacaan</a:t>
            </a:r>
          </a:p>
          <a:p>
            <a:pPr marL="514350" indent="-514350" algn="just">
              <a:buNone/>
            </a:pPr>
            <a:r>
              <a:rPr lang="id-ID" sz="2400" b="1" dirty="0">
                <a:solidFill>
                  <a:schemeClr val="bg1"/>
                </a:solidFill>
              </a:rPr>
              <a:t>	</a:t>
            </a:r>
            <a:r>
              <a:rPr lang="id-ID" sz="2400" b="1" dirty="0" smtClean="0">
                <a:solidFill>
                  <a:schemeClr val="bg1"/>
                </a:solidFill>
              </a:rPr>
              <a:t>	b.  Berbicara dikontrol dengan tulisan di papan tulis</a:t>
            </a:r>
          </a:p>
          <a:p>
            <a:pPr marL="514350" indent="-514350" algn="just">
              <a:buNone/>
            </a:pPr>
            <a:r>
              <a:rPr lang="id-ID" sz="2400" b="1" dirty="0">
                <a:solidFill>
                  <a:schemeClr val="bg1"/>
                </a:solidFill>
              </a:rPr>
              <a:t>	</a:t>
            </a:r>
            <a:r>
              <a:rPr lang="id-ID" sz="2400" b="1" dirty="0" smtClean="0">
                <a:solidFill>
                  <a:schemeClr val="bg1"/>
                </a:solidFill>
              </a:rPr>
              <a:t>	c.  Berbicara menirukan pembicaraan guru</a:t>
            </a:r>
          </a:p>
          <a:p>
            <a:pPr marL="514350" indent="-514350" algn="just">
              <a:buNone/>
            </a:pPr>
            <a:r>
              <a:rPr lang="id-ID" sz="2400" b="1" dirty="0">
                <a:solidFill>
                  <a:schemeClr val="bg1"/>
                </a:solidFill>
              </a:rPr>
              <a:t>	</a:t>
            </a:r>
            <a:r>
              <a:rPr lang="id-ID" sz="2400" b="1" dirty="0" smtClean="0">
                <a:solidFill>
                  <a:schemeClr val="bg1"/>
                </a:solidFill>
              </a:rPr>
              <a:t>	d.  Memerankan dialog</a:t>
            </a:r>
          </a:p>
          <a:p>
            <a:pPr marL="514350" indent="-514350" algn="just">
              <a:buNone/>
            </a:pPr>
            <a:r>
              <a:rPr lang="id-ID" sz="2400" b="1" dirty="0">
                <a:solidFill>
                  <a:schemeClr val="bg1"/>
                </a:solidFill>
              </a:rPr>
              <a:t>	</a:t>
            </a:r>
            <a:r>
              <a:rPr lang="id-ID" sz="2400" b="1" dirty="0" smtClean="0">
                <a:solidFill>
                  <a:schemeClr val="bg1"/>
                </a:solidFill>
              </a:rPr>
              <a:t>	e.  Berbicara berdasarkan kartu berseri</a:t>
            </a:r>
          </a:p>
          <a:p>
            <a:pPr marL="514350" indent="-514350" algn="just">
              <a:buNone/>
            </a:pPr>
            <a:r>
              <a:rPr lang="id-ID" sz="2400" b="1" dirty="0">
                <a:solidFill>
                  <a:schemeClr val="bg1"/>
                </a:solidFill>
              </a:rPr>
              <a:t>	</a:t>
            </a:r>
            <a:r>
              <a:rPr lang="id-ID" sz="2400" b="1" dirty="0" smtClean="0">
                <a:solidFill>
                  <a:schemeClr val="bg1"/>
                </a:solidFill>
              </a:rPr>
              <a:t>2.	Pengajaran berbicara dengan bentuk mengubah kalimat</a:t>
            </a:r>
          </a:p>
          <a:p>
            <a:pPr marL="514350" indent="-514350" algn="just">
              <a:buNone/>
            </a:pPr>
            <a:r>
              <a:rPr lang="id-ID" sz="2400" b="1" dirty="0">
                <a:solidFill>
                  <a:schemeClr val="bg1"/>
                </a:solidFill>
              </a:rPr>
              <a:t>	</a:t>
            </a:r>
            <a:r>
              <a:rPr lang="id-ID" sz="2400" b="1" dirty="0" smtClean="0">
                <a:solidFill>
                  <a:schemeClr val="bg1"/>
                </a:solidFill>
              </a:rPr>
              <a:t>	a.   Substitusi pola kalimat dasar</a:t>
            </a:r>
          </a:p>
          <a:p>
            <a:pPr marL="514350" indent="-514350" algn="just">
              <a:buNone/>
            </a:pPr>
            <a:r>
              <a:rPr lang="id-ID" sz="2400" b="1" dirty="0">
                <a:solidFill>
                  <a:schemeClr val="bg1"/>
                </a:solidFill>
              </a:rPr>
              <a:t>	</a:t>
            </a:r>
            <a:r>
              <a:rPr lang="id-ID" sz="2400" b="1" dirty="0" smtClean="0">
                <a:solidFill>
                  <a:schemeClr val="bg1"/>
                </a:solidFill>
              </a:rPr>
              <a:t>	b.   Substitusi pola jabatan kalimat</a:t>
            </a:r>
          </a:p>
          <a:p>
            <a:pPr marL="514350" indent="-514350" algn="just">
              <a:buNone/>
            </a:pPr>
            <a:r>
              <a:rPr lang="id-ID" sz="2400" b="1" dirty="0">
                <a:solidFill>
                  <a:schemeClr val="bg1"/>
                </a:solidFill>
              </a:rPr>
              <a:t>	</a:t>
            </a:r>
            <a:r>
              <a:rPr lang="id-ID" sz="2400" b="1" dirty="0" smtClean="0">
                <a:solidFill>
                  <a:schemeClr val="bg1"/>
                </a:solidFill>
              </a:rPr>
              <a:t>	c.   Menceritakan sinopsis (ringkasan cerita)</a:t>
            </a:r>
          </a:p>
          <a:p>
            <a:pPr marL="514350" indent="-514350" algn="just">
              <a:buNone/>
            </a:pPr>
            <a:r>
              <a:rPr lang="id-ID" sz="2400" b="1" dirty="0">
                <a:solidFill>
                  <a:schemeClr val="bg1"/>
                </a:solidFill>
              </a:rPr>
              <a:t>	</a:t>
            </a:r>
            <a:r>
              <a:rPr lang="id-ID" sz="2400" b="1" dirty="0" smtClean="0">
                <a:solidFill>
                  <a:schemeClr val="bg1"/>
                </a:solidFill>
              </a:rPr>
              <a:t>	d.   Mengemukakan parafrasa (memprosakan puisi)</a:t>
            </a:r>
          </a:p>
          <a:p>
            <a:pPr marL="514350" indent="-514350" algn="just">
              <a:buNone/>
            </a:pPr>
            <a:endParaRPr lang="id-ID" sz="2400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endParaRPr lang="id-ID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id-ID" sz="2800" b="1" dirty="0" smtClean="0">
                <a:solidFill>
                  <a:srgbClr val="FFFF00"/>
                </a:solidFill>
              </a:rPr>
              <a:t>	3. 	Pengajaran berbicara dengan membuat </a:t>
            </a:r>
            <a:r>
              <a:rPr lang="id-ID" sz="2800" b="1" dirty="0" smtClean="0">
                <a:solidFill>
                  <a:srgbClr val="FFFF00"/>
                </a:solidFill>
              </a:rPr>
              <a:t>kalimat </a:t>
            </a:r>
            <a:endParaRPr lang="en-US" sz="2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FFFF00"/>
                </a:solidFill>
              </a:rPr>
              <a:t>           </a:t>
            </a:r>
            <a:r>
              <a:rPr lang="id-ID" sz="2800" b="1" dirty="0" smtClean="0">
                <a:solidFill>
                  <a:srgbClr val="FFFF00"/>
                </a:solidFill>
              </a:rPr>
              <a:t>sendiri</a:t>
            </a:r>
            <a:endParaRPr lang="id-ID" sz="28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id-ID" sz="2800" b="1" dirty="0">
                <a:solidFill>
                  <a:srgbClr val="FFFF00"/>
                </a:solidFill>
              </a:rPr>
              <a:t>	</a:t>
            </a:r>
            <a:r>
              <a:rPr lang="id-ID" sz="2800" b="1" dirty="0" smtClean="0">
                <a:solidFill>
                  <a:srgbClr val="FFFF00"/>
                </a:solidFill>
              </a:rPr>
              <a:t>	a. Membuat kalimat dengan pertolongan </a:t>
            </a:r>
            <a:r>
              <a:rPr lang="id-ID" sz="2800" b="1" dirty="0" smtClean="0">
                <a:solidFill>
                  <a:srgbClr val="FFFF00"/>
                </a:solidFill>
              </a:rPr>
              <a:t>     </a:t>
            </a:r>
            <a:r>
              <a:rPr lang="id-ID" sz="2800" b="1" dirty="0" smtClean="0">
                <a:solidFill>
                  <a:srgbClr val="FFFF00"/>
                </a:solidFill>
              </a:rPr>
              <a:t>	    gambar</a:t>
            </a:r>
          </a:p>
          <a:p>
            <a:pPr>
              <a:buNone/>
            </a:pPr>
            <a:r>
              <a:rPr lang="id-ID" sz="2800" b="1" dirty="0">
                <a:solidFill>
                  <a:srgbClr val="FFFF00"/>
                </a:solidFill>
              </a:rPr>
              <a:t>	</a:t>
            </a:r>
            <a:r>
              <a:rPr lang="id-ID" sz="2800" b="1" dirty="0" smtClean="0">
                <a:solidFill>
                  <a:srgbClr val="FFFF00"/>
                </a:solidFill>
              </a:rPr>
              <a:t>	b. Membuat kalimat dengan pertolongan 	    	    wayang/ boneka</a:t>
            </a:r>
          </a:p>
          <a:p>
            <a:pPr>
              <a:buNone/>
            </a:pPr>
            <a:r>
              <a:rPr lang="id-ID" sz="2800" b="1" dirty="0">
                <a:solidFill>
                  <a:srgbClr val="FFFF00"/>
                </a:solidFill>
              </a:rPr>
              <a:t>	</a:t>
            </a:r>
            <a:r>
              <a:rPr lang="id-ID" sz="2800" b="1" dirty="0" smtClean="0">
                <a:solidFill>
                  <a:srgbClr val="FFFF00"/>
                </a:solidFill>
              </a:rPr>
              <a:t>	c. Membuat kalimat dengan pertolongan 	    	    bahasa ibu</a:t>
            </a:r>
          </a:p>
          <a:p>
            <a:pPr>
              <a:buNone/>
            </a:pPr>
            <a:r>
              <a:rPr lang="id-ID" sz="2800" b="1" dirty="0">
                <a:solidFill>
                  <a:srgbClr val="FFFF00"/>
                </a:solidFill>
              </a:rPr>
              <a:t>	</a:t>
            </a:r>
            <a:r>
              <a:rPr lang="id-ID" sz="2800" b="1" dirty="0" smtClean="0">
                <a:solidFill>
                  <a:srgbClr val="FFFF00"/>
                </a:solidFill>
              </a:rPr>
              <a:t>	d. Membuat kalimat dengan pertolongan 	    	    benda-benda</a:t>
            </a:r>
          </a:p>
          <a:p>
            <a:pPr>
              <a:buNone/>
            </a:pPr>
            <a:r>
              <a:rPr lang="id-ID" sz="2800" b="1" dirty="0">
                <a:solidFill>
                  <a:srgbClr val="FFFF00"/>
                </a:solidFill>
              </a:rPr>
              <a:t>	</a:t>
            </a:r>
            <a:r>
              <a:rPr lang="id-ID" sz="2800" b="1" dirty="0" smtClean="0">
                <a:solidFill>
                  <a:srgbClr val="FFFF00"/>
                </a:solidFill>
              </a:rPr>
              <a:t>	e. Membuat kalimat dengan permainan</a:t>
            </a:r>
          </a:p>
          <a:p>
            <a:pPr>
              <a:buNone/>
            </a:pPr>
            <a:endParaRPr lang="id-ID" sz="2800" b="1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273</Words>
  <Application>Microsoft Office PowerPoint</Application>
  <PresentationFormat>On-screen Show (4:3)</PresentationFormat>
  <Paragraphs>114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TUJUAN DAN FUNGSI BERBICARA</vt:lpstr>
      <vt:lpstr>Slide 2</vt:lpstr>
      <vt:lpstr>Slide 3</vt:lpstr>
      <vt:lpstr>Slide 4</vt:lpstr>
      <vt:lpstr>Slide 5</vt:lpstr>
      <vt:lpstr>Slide 6</vt:lpstr>
      <vt:lpstr>FUNGSI BERBICARA</vt:lpstr>
      <vt:lpstr>TEKNIK PENGAJARAN BERBICARA</vt:lpstr>
      <vt:lpstr>Slide 9</vt:lpstr>
      <vt:lpstr>Slide 10</vt:lpstr>
      <vt:lpstr>Slide 11</vt:lpstr>
      <vt:lpstr>Slide 12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TUJUAN DAN FUNGSI BERBICARA</dc:title>
  <dc:creator>HEWLET PACKARD</dc:creator>
  <cp:lastModifiedBy>Win 7</cp:lastModifiedBy>
  <cp:revision>18</cp:revision>
  <dcterms:created xsi:type="dcterms:W3CDTF">2012-03-24T15:08:12Z</dcterms:created>
  <dcterms:modified xsi:type="dcterms:W3CDTF">1980-01-03T17:12:20Z</dcterms:modified>
</cp:coreProperties>
</file>