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handoutMasterIdLst>
    <p:handoutMasterId r:id="rId16"/>
  </p:handoutMasterIdLst>
  <p:sldIdLst>
    <p:sldId id="267" r:id="rId2"/>
    <p:sldId id="273" r:id="rId3"/>
    <p:sldId id="258" r:id="rId4"/>
    <p:sldId id="259" r:id="rId5"/>
    <p:sldId id="261" r:id="rId6"/>
    <p:sldId id="262" r:id="rId7"/>
    <p:sldId id="268" r:id="rId8"/>
    <p:sldId id="264" r:id="rId9"/>
    <p:sldId id="272" r:id="rId10"/>
    <p:sldId id="271" r:id="rId11"/>
    <p:sldId id="274" r:id="rId12"/>
    <p:sldId id="265" r:id="rId13"/>
    <p:sldId id="275" r:id="rId14"/>
  </p:sldIdLst>
  <p:sldSz cx="9144000" cy="6858000" type="screen4x3"/>
  <p:notesSz cx="9945688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89FC-2039-448E-B0BB-FE06A9BDE651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58819-D638-4DBD-BE25-BAF4DD31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2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665B-6F92-472B-94D8-5AA0D788D90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56FEE-640F-4700-854E-25D51781A38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633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6FEE-640F-4700-854E-25D51781A380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F8C61F-ECC5-4CE9-87CF-715288C829C0}" type="datetimeFigureOut">
              <a:rPr lang="id-ID" smtClean="0"/>
              <a:pPr/>
              <a:t>04/12/2016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0A5803-A01B-4EC1-B082-3BEFA20F71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G:\Inspirasi%20Helen%20Keller%20-%20gadis%20buta%20tuna%20rungu%20penuh%20motivasi%20yang%20menggemparkan%20Dunia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ALPEPER PPT\christmas-border-g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2910" y="1357298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lackadder ITC" pitchFamily="82" charset="0"/>
              </a:rPr>
              <a:t>Karakteristik dan pendidikan </a:t>
            </a:r>
          </a:p>
          <a:p>
            <a:pPr algn="ctr"/>
            <a:r>
              <a:rPr lang="id-ID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Blackadder ITC" pitchFamily="82" charset="0"/>
              </a:rPr>
              <a:t>Anak tunarungu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Blackadder ITC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1610" y="4857760"/>
            <a:ext cx="389561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5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Oleh: </a:t>
            </a:r>
            <a:r>
              <a:rPr lang="en-ID" sz="25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</a:t>
            </a:r>
            <a:r>
              <a:rPr lang="en-ID" sz="2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D" sz="25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Apriadi</a:t>
            </a:r>
            <a:r>
              <a:rPr lang="en-ID" sz="25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D" sz="25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Adiansha</a:t>
            </a:r>
            <a:endParaRPr lang="en-US" sz="25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G:\tuna rungu wicara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00306"/>
            <a:ext cx="4000528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00034" y="2071678"/>
            <a:ext cx="3214710" cy="192882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MEDIA</a:t>
            </a:r>
          </a:p>
        </p:txBody>
      </p:sp>
      <p:pic>
        <p:nvPicPr>
          <p:cNvPr id="7170" name="Picture 2" descr="G:\tuna rungu wicara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28575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>
                <a:hlinkClick r:id="rId2" action="ppaction://hlinkfile"/>
              </a:rPr>
              <a:t>G:\Inspirasi Helen Keller - gadis buta tuna rungu penuh motivasi yang </a:t>
            </a:r>
            <a:r>
              <a:rPr lang="sv-SE">
                <a:hlinkClick r:id="rId2" action="ppaction://hlinkfile"/>
              </a:rPr>
              <a:t>menggemparkan Dunia.mp4</a:t>
            </a:r>
            <a:endParaRPr lang="id-ID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108" y="357166"/>
            <a:ext cx="45191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dirty="0">
                <a:latin typeface="Brush Script MT" pitchFamily="66" charset="0"/>
              </a:rPr>
              <a:t>How about this vidoe???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AMBAR KARTUN ANAK &amp; ORANGTUA\images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643734" cy="46434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14290"/>
            <a:ext cx="8429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Wassalam</a:t>
            </a:r>
          </a:p>
          <a:p>
            <a:pPr algn="ctr"/>
            <a:r>
              <a:rPr lang="id-I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G:\struktur telinga orang tuna rungu wicara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1428736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NIMASI\puzz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857520" cy="1857388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85720" y="1428736"/>
            <a:ext cx="3143272" cy="135732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/>
              <a:t>Pengertian </a:t>
            </a:r>
          </a:p>
        </p:txBody>
      </p:sp>
      <p:pic>
        <p:nvPicPr>
          <p:cNvPr id="6" name="Picture 2" descr="G:\tuna rungu wicara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57232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214282" y="4643446"/>
            <a:ext cx="3143272" cy="150019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/>
              <a:t>Klasifikasi</a:t>
            </a:r>
            <a:r>
              <a:rPr lang="id-ID" dirty="0"/>
              <a:t> </a:t>
            </a:r>
            <a:r>
              <a:rPr lang="id-ID" sz="2800" dirty="0"/>
              <a:t>tunarungu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71868" y="4286256"/>
            <a:ext cx="5357850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200" dirty="0"/>
              <a:t>Tingkat kehilangan pendengaran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200" dirty="0"/>
              <a:t>Saat terjadinya keturunguan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200" dirty="0"/>
              <a:t>Berdasarkan letak gangguan pendengaran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200" dirty="0"/>
              <a:t>Berdasarkan asal-usul ketunarunguan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85720" y="357166"/>
            <a:ext cx="4714908" cy="142876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Penyebab terjadinya tunerungu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72066" y="214290"/>
            <a:ext cx="3786214" cy="200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Tipe konduktif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Tipe sensorineural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2844" y="3857628"/>
            <a:ext cx="3286148" cy="157163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Pencegahan terjadinya tunarungu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8992" y="3429000"/>
            <a:ext cx="5500726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Saat sebelum nikah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Dilakukan pada waktu hamil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Saat melahirkan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400" dirty="0"/>
              <a:t>Setelah lahir (Post natal)</a:t>
            </a:r>
          </a:p>
        </p:txBody>
      </p:sp>
      <p:pic>
        <p:nvPicPr>
          <p:cNvPr id="1026" name="Picture 2" descr="G:\struktur telinga orang tuna rungu wicara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143272" cy="19050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p" animBg="1"/>
      <p:bldP spid="9" grpId="0" build="allAtOnce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14282" y="3214686"/>
            <a:ext cx="2786082" cy="18573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KAT dalam bidang akademis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285728"/>
            <a:ext cx="5572164" cy="114300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Karakteristik anak tunarungu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802" y="1714488"/>
            <a:ext cx="5857916" cy="48577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Kecerdasan tidak secepat anak yang berpendengaran baik.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Pada bayi, tidak dapat mendengar suaranya dan suara orang dewasa.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Kesulitan berkomunikasi, sehingga memiliki kosakata yang terbatas.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Prestasi akademik lebih rendah, tetapi tidak pada semua mata pelajaran. Terutama pd mapel verbal, seperti: bindo, IPA, IPS, PPKn, Matematika (dalam soal cerita) dan seni suara, tetapi pd mapel non-verbal cenderung sama. Seperti: olahraga dan keterampilan.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14282" y="1214422"/>
            <a:ext cx="2786082" cy="18573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KAT dalam aspek sosial-emosional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71802" y="285728"/>
            <a:ext cx="5929354" cy="37147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Pergaulan terbatas pada sebatas anak tunarungu-wicara.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Sifat egosentris melebihi anak normal.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Perasaan takut/kwatir terhadap lingkungan sekitar.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Perhatian mereka sukar dialihkan, apabila sudah menyenangi suatu benda atau suatu pekerjaan tertentu.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Memiliki sifat polos.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100" dirty="0"/>
              <a:t>Cepat marah dan mudah tersinggung.</a:t>
            </a:r>
          </a:p>
          <a:p>
            <a:pPr marL="342900" indent="-342900" algn="ctr">
              <a:buFont typeface="+mj-lt"/>
              <a:buAutoNum type="arabicPeriod"/>
            </a:pPr>
            <a:endParaRPr lang="id-ID" sz="2000" dirty="0"/>
          </a:p>
          <a:p>
            <a:pPr marL="342900" indent="-342900" algn="ctr">
              <a:buFont typeface="+mj-lt"/>
              <a:buAutoNum type="arabicPeriod"/>
            </a:pPr>
            <a:endParaRPr lang="id-ID" sz="2000" dirty="0"/>
          </a:p>
        </p:txBody>
      </p:sp>
      <p:sp>
        <p:nvSpPr>
          <p:cNvPr id="6" name="Right Arrow 5"/>
          <p:cNvSpPr/>
          <p:nvPr/>
        </p:nvSpPr>
        <p:spPr>
          <a:xfrm>
            <a:off x="214282" y="4643446"/>
            <a:ext cx="2786082" cy="185738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KAT dalam aspek fisik dan kesehatan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71802" y="4572008"/>
            <a:ext cx="5857916" cy="2000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Gerakan mata lebih cepat.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Gerakan tangan sangat cepat dan lincah.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id-ID" sz="2000" dirty="0"/>
              <a:t>Pernapasan pendek, krna tidak sering di latih melalui kegiatan berbicara. </a:t>
            </a:r>
          </a:p>
          <a:p>
            <a:pPr marL="342900" indent="-342900" algn="ctr">
              <a:buFont typeface="+mj-lt"/>
              <a:buAutoNum type="arabicPeriod"/>
            </a:pPr>
            <a:endParaRPr lang="id-ID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p" animBg="1"/>
      <p:bldP spid="6" grpId="0" build="allAtOnce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14282" y="2714620"/>
            <a:ext cx="2786082" cy="185738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/>
              <a:t>Kebutuhan pendidikan</a:t>
            </a:r>
          </a:p>
        </p:txBody>
      </p:sp>
      <p:sp>
        <p:nvSpPr>
          <p:cNvPr id="5" name="Oval 4"/>
          <p:cNvSpPr/>
          <p:nvPr/>
        </p:nvSpPr>
        <p:spPr>
          <a:xfrm>
            <a:off x="142844" y="285728"/>
            <a:ext cx="4929222" cy="135732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Kebutuhan dan layanan pendidikan bagi anak tunarungu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00364" y="2714620"/>
            <a:ext cx="5857916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id-ID" sz="2200" dirty="0"/>
              <a:t>Landasan agama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d-ID" sz="2200" dirty="0"/>
              <a:t>Landasan kemanusiaan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d-ID" sz="2200" dirty="0"/>
              <a:t>Landasan hukum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d-ID" sz="2200" dirty="0"/>
              <a:t>Landasan pedagogis</a:t>
            </a:r>
          </a:p>
        </p:txBody>
      </p:sp>
      <p:pic>
        <p:nvPicPr>
          <p:cNvPr id="4098" name="Picture 2" descr="G:\media pendidika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57224" y="2214554"/>
            <a:ext cx="2786082" cy="10001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Layanan Pendidikan ATR</a:t>
            </a:r>
          </a:p>
        </p:txBody>
      </p:sp>
      <p:sp>
        <p:nvSpPr>
          <p:cNvPr id="6" name="Left Brace 5"/>
          <p:cNvSpPr/>
          <p:nvPr/>
        </p:nvSpPr>
        <p:spPr>
          <a:xfrm>
            <a:off x="3643306" y="428604"/>
            <a:ext cx="2071702" cy="4500594"/>
          </a:xfrm>
          <a:prstGeom prst="leftBrace">
            <a:avLst>
              <a:gd name="adj1" fmla="val 8333"/>
              <a:gd name="adj2" fmla="val 50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5715008" y="214290"/>
            <a:ext cx="2500330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Jenis layanan</a:t>
            </a:r>
          </a:p>
        </p:txBody>
      </p:sp>
      <p:sp>
        <p:nvSpPr>
          <p:cNvPr id="8" name="Oval 7"/>
          <p:cNvSpPr/>
          <p:nvPr/>
        </p:nvSpPr>
        <p:spPr>
          <a:xfrm>
            <a:off x="5357818" y="4572008"/>
            <a:ext cx="2500330" cy="714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Tempat/sistem layanan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6282" y="1142984"/>
            <a:ext cx="4357718" cy="15716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id-ID" dirty="0"/>
              <a:t> layanan umum</a:t>
            </a:r>
          </a:p>
          <a:p>
            <a:pPr algn="ctr">
              <a:buFont typeface="Wingdings" pitchFamily="2" charset="2"/>
              <a:buChar char="Ø"/>
            </a:pPr>
            <a:r>
              <a:rPr lang="id-ID" dirty="0"/>
              <a:t>Layanan khusus/layanan rehabilitasi  </a:t>
            </a:r>
          </a:p>
        </p:txBody>
      </p:sp>
      <p:cxnSp>
        <p:nvCxnSpPr>
          <p:cNvPr id="11" name="Straight Arrow Connector 10"/>
          <p:cNvCxnSpPr>
            <a:stCxn id="7" idx="4"/>
            <a:endCxn id="9" idx="0"/>
          </p:cNvCxnSpPr>
          <p:nvPr/>
        </p:nvCxnSpPr>
        <p:spPr>
          <a:xfrm rot="5400000">
            <a:off x="6750843" y="928654"/>
            <a:ext cx="428628" cy="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4"/>
          </p:cNvCxnSpPr>
          <p:nvPr/>
        </p:nvCxnSpPr>
        <p:spPr>
          <a:xfrm rot="5400000">
            <a:off x="6340091" y="5518562"/>
            <a:ext cx="500066" cy="357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57752" y="5786454"/>
            <a:ext cx="371477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id-ID" dirty="0"/>
              <a:t> Sekolah khusus/segregasi</a:t>
            </a:r>
          </a:p>
          <a:p>
            <a:pPr algn="ctr">
              <a:buFont typeface="Wingdings" pitchFamily="2" charset="2"/>
              <a:buChar char="Ø"/>
            </a:pPr>
            <a:r>
              <a:rPr lang="id-ID" dirty="0"/>
              <a:t>Sekolah umum/inklusi</a:t>
            </a:r>
          </a:p>
        </p:txBody>
      </p:sp>
      <p:pic>
        <p:nvPicPr>
          <p:cNvPr id="5122" name="Picture 2" descr="G:\media pendidika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  <p:bldP spid="7" grpId="0" build="allAtOnce" animBg="1"/>
      <p:bldP spid="8" grpId="0" build="allAtOnce" animBg="1"/>
      <p:bldP spid="9" grpId="0" build="p" animBg="1"/>
      <p:bldP spid="2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57158" y="1928802"/>
            <a:ext cx="3643338" cy="171451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METODE KOMUNIKASI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86314" y="285728"/>
            <a:ext cx="3000396" cy="1285884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METODE MEMBACA UJARAN</a:t>
            </a:r>
          </a:p>
        </p:txBody>
      </p:sp>
      <p:pic>
        <p:nvPicPr>
          <p:cNvPr id="6146" name="Picture 2" descr="G:\tuna rungu wicara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2428875" cy="188595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5000628" y="2214554"/>
            <a:ext cx="2714644" cy="1857388"/>
          </a:xfrm>
          <a:prstGeom prst="wedgeEllipse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METODE ORAL</a:t>
            </a:r>
          </a:p>
        </p:txBody>
      </p:sp>
      <p:pic>
        <p:nvPicPr>
          <p:cNvPr id="8" name="Picture 2" descr="G:\tuna rungu wicara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4786346" cy="2262197"/>
          </a:xfrm>
          <a:prstGeom prst="rect">
            <a:avLst/>
          </a:prstGeom>
          <a:noFill/>
        </p:spPr>
      </p:pic>
      <p:sp>
        <p:nvSpPr>
          <p:cNvPr id="9" name="Left Brace 8"/>
          <p:cNvSpPr/>
          <p:nvPr/>
        </p:nvSpPr>
        <p:spPr>
          <a:xfrm>
            <a:off x="4357686" y="857232"/>
            <a:ext cx="642942" cy="24288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 animBg="1"/>
      <p:bldP spid="7" grpId="0" build="allAtOnce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METODE MENUAL </a:t>
            </a:r>
          </a:p>
        </p:txBody>
      </p:sp>
      <p:pic>
        <p:nvPicPr>
          <p:cNvPr id="4" name="Picture 4" descr="G:\tuna rungu wicara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35824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408</TotalTime>
  <Words>284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MENUAL </vt:lpstr>
      <vt:lpstr>PowerPoint Presentation</vt:lpstr>
      <vt:lpstr>How about this vidoe???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99</cp:revision>
  <cp:lastPrinted>2016-11-10T11:53:37Z</cp:lastPrinted>
  <dcterms:created xsi:type="dcterms:W3CDTF">2015-10-25T14:58:59Z</dcterms:created>
  <dcterms:modified xsi:type="dcterms:W3CDTF">2016-12-04T05:30:22Z</dcterms:modified>
</cp:coreProperties>
</file>