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68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25"/>
    <a:srgbClr val="FF2549"/>
    <a:srgbClr val="5DD5FF"/>
    <a:srgbClr val="FF0D97"/>
    <a:srgbClr val="0000CC"/>
    <a:srgbClr val="003635"/>
    <a:srgbClr val="9EFF29"/>
    <a:srgbClr val="C80064"/>
    <a:srgbClr val="C33A1F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86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563" y="3325761"/>
            <a:ext cx="8015750" cy="89965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938" y="4203287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071" y="2780074"/>
            <a:ext cx="6150077" cy="149696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9960" y="3510116"/>
            <a:ext cx="6128694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DB5765-A756-4309-90DC-2B0FDF1C3891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9CB3AB-CD9B-485C-8721-FB082D0C5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9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08" y="334951"/>
            <a:ext cx="7905135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26" y="1349478"/>
            <a:ext cx="7942867" cy="317090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D886F9-F61D-4879-ACB9-855ED9F6E8B5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0983B0-5C3F-4888-8D22-5E00F05EF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9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145" y="399163"/>
            <a:ext cx="6467521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275" y="1150376"/>
            <a:ext cx="6489291" cy="361923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CEA3CF-4B56-4BD7-B221-819FAEB85B69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A25226-556B-45DB-992E-35D756D5F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0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F219BB-687B-48E8-A22C-0B0279D5ECFB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8045F6-0471-4CFC-BF69-AA4A6CA0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6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7C6A1F-99B0-4CFB-8EC5-01B1A2A4F010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F83424-0955-4AFA-8ADD-4B638EE8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83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82" y="308519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7366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20903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64" y="17366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64" y="220903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75702-6259-41FC-9D64-A860281F0D80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D61DC6-F4AA-490D-A4A1-CC6EC8970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3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0919D8-66E8-4A1E-BEEE-686DCBB4DC50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752AAD-AAA5-424B-B304-C346C13D0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3" y="36444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7858"/>
            <a:ext cx="8325464" cy="34806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3135E7-24AE-491C-8199-437125B9A00A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32314B-2090-4485-9F33-445F56704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1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C5FE03-D51A-45FA-9BA4-0D9CD866D70F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08E91F-B841-42F1-BF5C-C6C786449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1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6D505E-F8E9-4550-8E8B-8175D97F51E6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D10B74-58B3-45DC-B1C0-7C6E5F771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22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9B8BAC-DAA5-4755-A0A3-F625DC4A651A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4B588B-9275-4EA0-9567-720406F24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99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4" y="2326482"/>
            <a:ext cx="1463675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75F31-AA43-47A6-9ECB-7AD4322F64FC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27D5F0-EA5C-4858-BB36-985DE884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5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055" y="458159"/>
            <a:ext cx="6247121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606" y="1231490"/>
            <a:ext cx="6238568" cy="350862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23" y="588737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4076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1315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6" y="164076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6" y="211315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E1A6829-02A3-466E-99DE-24E0026E5DB8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BD53415-2FB1-4FD5-9D18-77F1740C3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TextBox 6"/>
          <p:cNvSpPr txBox="1">
            <a:spLocks noChangeArrowheads="1"/>
          </p:cNvSpPr>
          <p:nvPr userDrawn="1"/>
        </p:nvSpPr>
        <p:spPr bwMode="auto">
          <a:xfrm>
            <a:off x="-9525" y="5213748"/>
            <a:ext cx="8389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A6A6A6"/>
                </a:solidFill>
                <a:latin typeface="Calibri" pitchFamily="34" charset="0"/>
              </a:rPr>
              <a:t>This presentation uses a free template provided by FPPT.com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A6A6A6"/>
                </a:solidFill>
                <a:latin typeface="Calibri" pitchFamily="34" charset="0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61846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970" y="1756450"/>
            <a:ext cx="8045245" cy="1345094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Cambria" pitchFamily="18" charset="0"/>
              </a:rPr>
              <a:t>Pihak-Pihak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itchFamily="18" charset="0"/>
              </a:rPr>
              <a:t>Terkait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  <a:t> Dan </a:t>
            </a:r>
            <a:r>
              <a:rPr lang="en-US" sz="4000" dirty="0" err="1" smtClean="0">
                <a:solidFill>
                  <a:schemeClr val="tx1"/>
                </a:solidFill>
                <a:latin typeface="Cambria" pitchFamily="18" charset="0"/>
              </a:rPr>
              <a:t>Lembaga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itchFamily="18" charset="0"/>
              </a:rPr>
              <a:t>Penunjang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itchFamily="18" charset="0"/>
              </a:rPr>
              <a:t>Pasar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  <a:t> Modal </a:t>
            </a:r>
            <a:endParaRPr lang="en-US" sz="40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 txBox="1">
            <a:spLocks noChangeArrowheads="1"/>
          </p:cNvSpPr>
          <p:nvPr/>
        </p:nvSpPr>
        <p:spPr bwMode="auto">
          <a:xfrm>
            <a:off x="2162178" y="2301479"/>
            <a:ext cx="6513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800" dirty="0" err="1" smtClean="0">
                <a:solidFill>
                  <a:prstClr val="black"/>
                </a:solidFill>
                <a:latin typeface="Cambria" pitchFamily="18" charset="0"/>
              </a:rPr>
              <a:t>Terima</a:t>
            </a:r>
            <a:r>
              <a:rPr lang="en-US" sz="8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800" dirty="0" err="1" smtClean="0">
                <a:solidFill>
                  <a:prstClr val="black"/>
                </a:solidFill>
                <a:latin typeface="Cambria" pitchFamily="18" charset="0"/>
              </a:rPr>
              <a:t>Kasih</a:t>
            </a:r>
            <a:endParaRPr lang="en-US" sz="8800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48663" y="4583907"/>
            <a:ext cx="457200" cy="273844"/>
          </a:xfrm>
        </p:spPr>
        <p:txBody>
          <a:bodyPr/>
          <a:lstStyle/>
          <a:p>
            <a:pPr>
              <a:defRPr/>
            </a:pPr>
            <a:fld id="{83E613F4-99DF-49E9-84F5-4F08AA23A3D2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9938" y="321270"/>
            <a:ext cx="5424616" cy="778476"/>
            <a:chOff x="1729938" y="321270"/>
            <a:chExt cx="5424616" cy="778476"/>
          </a:xfrm>
        </p:grpSpPr>
        <p:sp>
          <p:nvSpPr>
            <p:cNvPr id="8" name="Horizontal Scroll 7"/>
            <p:cNvSpPr/>
            <p:nvPr/>
          </p:nvSpPr>
          <p:spPr>
            <a:xfrm>
              <a:off x="1729938" y="321270"/>
              <a:ext cx="5424616" cy="77847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9938" y="481909"/>
              <a:ext cx="5004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Cambria" pitchFamily="18" charset="0"/>
                </a:rPr>
                <a:t>Pihak</a:t>
              </a:r>
              <a:r>
                <a:rPr lang="en-US" sz="2000" b="1" dirty="0" smtClean="0">
                  <a:latin typeface="Cambria" pitchFamily="18" charset="0"/>
                </a:rPr>
                <a:t> </a:t>
              </a:r>
              <a:r>
                <a:rPr lang="en-US" sz="2000" b="1" dirty="0" err="1" smtClean="0">
                  <a:latin typeface="Cambria" pitchFamily="18" charset="0"/>
                </a:rPr>
                <a:t>Terkait</a:t>
              </a:r>
              <a:r>
                <a:rPr lang="en-US" sz="2000" b="1" dirty="0" smtClean="0">
                  <a:latin typeface="Cambria" pitchFamily="18" charset="0"/>
                </a:rPr>
                <a:t> </a:t>
              </a:r>
              <a:r>
                <a:rPr lang="en-US" sz="2000" b="1" dirty="0" err="1" smtClean="0">
                  <a:latin typeface="Cambria" pitchFamily="18" charset="0"/>
                </a:rPr>
                <a:t>Pasar</a:t>
              </a:r>
              <a:r>
                <a:rPr lang="en-US" sz="2000" b="1" dirty="0" smtClean="0">
                  <a:latin typeface="Cambria" pitchFamily="18" charset="0"/>
                </a:rPr>
                <a:t> Modal</a:t>
              </a:r>
              <a:endParaRPr lang="en-US" sz="2000" b="1" dirty="0">
                <a:latin typeface="Cambria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29050" y="2248930"/>
            <a:ext cx="75994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>
                <a:latin typeface="Cambria" pitchFamily="18" charset="0"/>
              </a:rPr>
              <a:t>Pasar</a:t>
            </a:r>
            <a:r>
              <a:rPr lang="en-US" dirty="0">
                <a:latin typeface="Cambria" pitchFamily="18" charset="0"/>
              </a:rPr>
              <a:t> modal Indonesia </a:t>
            </a:r>
            <a:r>
              <a:rPr lang="en-US" dirty="0" err="1">
                <a:latin typeface="Cambria" pitchFamily="18" charset="0"/>
              </a:rPr>
              <a:t>dibentuk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menghubungkan</a:t>
            </a:r>
            <a:r>
              <a:rPr lang="en-US" dirty="0">
                <a:latin typeface="Cambria" pitchFamily="18" charset="0"/>
              </a:rPr>
              <a:t> investor (</a:t>
            </a:r>
            <a:r>
              <a:rPr lang="en-US" dirty="0" err="1">
                <a:latin typeface="Cambria" pitchFamily="18" charset="0"/>
              </a:rPr>
              <a:t>pemodal</a:t>
            </a:r>
            <a:r>
              <a:rPr lang="en-US" dirty="0">
                <a:latin typeface="Cambria" pitchFamily="18" charset="0"/>
              </a:rPr>
              <a:t>) </a:t>
            </a:r>
            <a:r>
              <a:rPr lang="en-US" dirty="0" err="1">
                <a:latin typeface="Cambria" pitchFamily="18" charset="0"/>
              </a:rPr>
              <a:t>dengan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perusahaan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atau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institusi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pemerintah</a:t>
            </a:r>
            <a:r>
              <a:rPr lang="en-US" dirty="0" smtClean="0">
                <a:latin typeface="Cambria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>
                <a:latin typeface="Cambria" pitchFamily="18" charset="0"/>
              </a:rPr>
              <a:t>Investor </a:t>
            </a:r>
            <a:r>
              <a:rPr lang="en-US" dirty="0" err="1">
                <a:latin typeface="Cambria" pitchFamily="18" charset="0"/>
              </a:rPr>
              <a:t>merupakan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pihak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mempunyai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kelebihan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dana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sedangkan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perusahaan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atau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institusi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pemerintah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memerlukan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membiayai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berbagai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proyek-proyeknya</a:t>
            </a:r>
            <a:endParaRPr lang="en-US" dirty="0" smtClean="0">
              <a:latin typeface="Cambria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latin typeface="Cambria" pitchFamily="18" charset="0"/>
              </a:rPr>
              <a:t>Pasar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modal </a:t>
            </a:r>
            <a:r>
              <a:rPr lang="en-US" dirty="0" err="1">
                <a:latin typeface="Cambria" pitchFamily="18" charset="0"/>
              </a:rPr>
              <a:t>berfungsi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sebagai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pengalokasi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investor </a:t>
            </a:r>
            <a:r>
              <a:rPr lang="en-US" dirty="0" err="1">
                <a:latin typeface="Cambria" pitchFamily="18" charset="0"/>
              </a:rPr>
              <a:t>ke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perusahaan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atau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institusi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pemerintah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702" y="1247191"/>
            <a:ext cx="7883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mbria" pitchFamily="18" charset="0"/>
              </a:rPr>
              <a:t>Pasar</a:t>
            </a:r>
            <a:r>
              <a:rPr lang="en-US" sz="1600" dirty="0">
                <a:latin typeface="Cambria" pitchFamily="18" charset="0"/>
              </a:rPr>
              <a:t> Modal </a:t>
            </a:r>
            <a:r>
              <a:rPr lang="en-US" sz="1600" dirty="0" err="1">
                <a:latin typeface="Cambria" pitchFamily="18" charset="0"/>
              </a:rPr>
              <a:t>adalah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kegiatan</a:t>
            </a:r>
            <a:r>
              <a:rPr lang="en-US" sz="1600" dirty="0">
                <a:latin typeface="Cambria" pitchFamily="18" charset="0"/>
              </a:rPr>
              <a:t> yang </a:t>
            </a:r>
            <a:r>
              <a:rPr lang="en-US" sz="1600" dirty="0" err="1">
                <a:latin typeface="Cambria" pitchFamily="18" charset="0"/>
              </a:rPr>
              <a:t>bersangkutan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dengan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 smtClean="0">
                <a:latin typeface="Cambria" pitchFamily="18" charset="0"/>
              </a:rPr>
              <a:t>Penawaran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 err="1" smtClean="0">
                <a:latin typeface="Cambria" pitchFamily="18" charset="0"/>
              </a:rPr>
              <a:t>Umum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perdagangan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Efek</a:t>
            </a:r>
            <a:r>
              <a:rPr lang="en-US" sz="1600" dirty="0">
                <a:latin typeface="Cambria" pitchFamily="18" charset="0"/>
              </a:rPr>
              <a:t>, Perusahaan </a:t>
            </a:r>
            <a:r>
              <a:rPr lang="en-US" sz="1600" dirty="0" err="1">
                <a:latin typeface="Cambria" pitchFamily="18" charset="0"/>
              </a:rPr>
              <a:t>Publik</a:t>
            </a:r>
            <a:r>
              <a:rPr lang="en-US" sz="1600" dirty="0">
                <a:latin typeface="Cambria" pitchFamily="18" charset="0"/>
              </a:rPr>
              <a:t> yang </a:t>
            </a:r>
            <a:r>
              <a:rPr lang="en-US" sz="1600" dirty="0" err="1" smtClean="0">
                <a:latin typeface="Cambria" pitchFamily="18" charset="0"/>
              </a:rPr>
              <a:t>berkaitan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 err="1" smtClean="0">
                <a:latin typeface="Cambria" pitchFamily="18" charset="0"/>
              </a:rPr>
              <a:t>dengan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Efek</a:t>
            </a:r>
            <a:r>
              <a:rPr lang="en-US" sz="1600" dirty="0">
                <a:latin typeface="Cambria" pitchFamily="18" charset="0"/>
              </a:rPr>
              <a:t> yang </a:t>
            </a:r>
            <a:r>
              <a:rPr lang="en-US" sz="1600" dirty="0" err="1" smtClean="0">
                <a:latin typeface="Cambria" pitchFamily="18" charset="0"/>
              </a:rPr>
              <a:t>diterbitkannya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serta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lembaga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profesi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yang </a:t>
            </a:r>
            <a:r>
              <a:rPr lang="en-US" sz="1600" dirty="0" err="1" smtClean="0">
                <a:latin typeface="Cambria" pitchFamily="18" charset="0"/>
              </a:rPr>
              <a:t>berkaitan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dengan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 smtClean="0">
                <a:latin typeface="Cambria" pitchFamily="18" charset="0"/>
              </a:rPr>
              <a:t>Efek</a:t>
            </a:r>
            <a:r>
              <a:rPr lang="en-US" sz="1600" dirty="0" smtClean="0">
                <a:latin typeface="Cambria" pitchFamily="18" charset="0"/>
              </a:rPr>
              <a:t> (</a:t>
            </a:r>
            <a:r>
              <a:rPr lang="en-US" sz="1600" dirty="0" err="1" smtClean="0">
                <a:latin typeface="Cambria" pitchFamily="18" charset="0"/>
              </a:rPr>
              <a:t>Pasal</a:t>
            </a:r>
            <a:r>
              <a:rPr lang="en-US" sz="1600" dirty="0" smtClean="0">
                <a:latin typeface="Cambria" pitchFamily="18" charset="0"/>
              </a:rPr>
              <a:t> 1 </a:t>
            </a:r>
            <a:r>
              <a:rPr lang="en-US" sz="1600" dirty="0" err="1" smtClean="0">
                <a:latin typeface="Cambria" pitchFamily="18" charset="0"/>
              </a:rPr>
              <a:t>Angka</a:t>
            </a:r>
            <a:r>
              <a:rPr lang="en-US" sz="1600" dirty="0" smtClean="0">
                <a:latin typeface="Cambria" pitchFamily="18" charset="0"/>
              </a:rPr>
              <a:t> 13 UUPM)</a:t>
            </a:r>
            <a:endParaRPr lang="en-US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1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2432" y="333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</a:rPr>
              <a:t>BADAN PENGAWAS PASAR MODAL DAN LEMBAGA KEUANGAN (BAPEPAM–LK)</a:t>
            </a:r>
          </a:p>
        </p:txBody>
      </p:sp>
      <p:sp>
        <p:nvSpPr>
          <p:cNvPr id="5" name="Rectangle 4"/>
          <p:cNvSpPr/>
          <p:nvPr/>
        </p:nvSpPr>
        <p:spPr>
          <a:xfrm>
            <a:off x="840263" y="1417588"/>
            <a:ext cx="73275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/>
              <a:t>Bapepam</a:t>
            </a:r>
            <a:r>
              <a:rPr lang="en-US" dirty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membina</a:t>
            </a:r>
            <a:r>
              <a:rPr lang="en-US" dirty="0"/>
              <a:t>, </a:t>
            </a:r>
            <a:r>
              <a:rPr lang="en-US" dirty="0" err="1"/>
              <a:t>mengatur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mengawasi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standardisasi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.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3 UUPM)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Pembinaan</a:t>
            </a:r>
            <a:r>
              <a:rPr lang="en-US" dirty="0" smtClean="0"/>
              <a:t>, </a:t>
            </a:r>
            <a:r>
              <a:rPr lang="en-US" dirty="0" err="1" smtClean="0"/>
              <a:t>pengaturan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3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Bapepam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 smtClean="0"/>
              <a:t>terciptanya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/>
              <a:t>Modal yang </a:t>
            </a:r>
            <a:r>
              <a:rPr lang="en-US" dirty="0" err="1"/>
              <a:t>teratur</a:t>
            </a:r>
            <a:r>
              <a:rPr lang="en-US" dirty="0"/>
              <a:t>, </a:t>
            </a:r>
            <a:r>
              <a:rPr lang="en-US" dirty="0" err="1"/>
              <a:t>wajar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/>
              <a:t> </a:t>
            </a:r>
            <a:r>
              <a:rPr lang="en-US" dirty="0" err="1" smtClean="0"/>
              <a:t>kepentingan</a:t>
            </a:r>
            <a:r>
              <a:rPr lang="en-US" dirty="0"/>
              <a:t> </a:t>
            </a:r>
            <a:r>
              <a:rPr lang="en-US" dirty="0" err="1" smtClean="0"/>
              <a:t>pemodal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masyaraka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8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3005" y="97583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Keputusan</a:t>
            </a:r>
            <a:r>
              <a:rPr lang="en-US" sz="2000" b="1" dirty="0"/>
              <a:t> </a:t>
            </a:r>
            <a:r>
              <a:rPr lang="en-US" sz="2000" b="1" dirty="0" err="1"/>
              <a:t>Menteri</a:t>
            </a:r>
            <a:r>
              <a:rPr lang="en-US" sz="2000" b="1" dirty="0"/>
              <a:t> </a:t>
            </a:r>
            <a:r>
              <a:rPr lang="en-US" sz="2000" b="1" dirty="0" err="1"/>
              <a:t>Keuangan</a:t>
            </a:r>
            <a:r>
              <a:rPr lang="en-US" sz="2000" b="1" dirty="0"/>
              <a:t> RI </a:t>
            </a:r>
            <a:r>
              <a:rPr lang="en-US" sz="2000" b="1" dirty="0" err="1"/>
              <a:t>Nomor</a:t>
            </a:r>
            <a:r>
              <a:rPr lang="en-US" sz="2000" b="1" dirty="0"/>
              <a:t> KMK 606/KMK.01./2005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832" y="2014151"/>
            <a:ext cx="7537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 (</a:t>
            </a:r>
            <a:r>
              <a:rPr lang="en-US" dirty="0" err="1"/>
              <a:t>Bapepam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(DJLK)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(</a:t>
            </a:r>
            <a:r>
              <a:rPr lang="en-US" dirty="0" err="1" smtClean="0"/>
              <a:t>Bapepam</a:t>
            </a:r>
            <a:r>
              <a:rPr lang="en-US" dirty="0"/>
              <a:t>-</a:t>
            </a:r>
            <a:r>
              <a:rPr lang="en-US" dirty="0" smtClean="0"/>
              <a:t>LK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597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1243" y="768351"/>
            <a:ext cx="3239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FUNGSI BAPEPAM-LK </a:t>
            </a:r>
          </a:p>
        </p:txBody>
      </p:sp>
      <p:sp>
        <p:nvSpPr>
          <p:cNvPr id="5" name="Rectangle 4"/>
          <p:cNvSpPr/>
          <p:nvPr/>
        </p:nvSpPr>
        <p:spPr>
          <a:xfrm>
            <a:off x="741405" y="1444358"/>
            <a:ext cx="7735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modal; 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modal;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Pembinaan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, </a:t>
            </a:r>
            <a:r>
              <a:rPr lang="en-US" dirty="0" err="1"/>
              <a:t>persetujuan</a:t>
            </a:r>
            <a:r>
              <a:rPr lang="en-US" dirty="0"/>
              <a:t>,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 yang </a:t>
            </a:r>
            <a:r>
              <a:rPr lang="en-US" dirty="0" err="1"/>
              <a:t>bergerak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modal;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keterbukaan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Emiten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Perusahaan </a:t>
            </a:r>
            <a:r>
              <a:rPr lang="en-US" dirty="0" err="1"/>
              <a:t>Publik</a:t>
            </a:r>
            <a:r>
              <a:rPr lang="en-US" dirty="0"/>
              <a:t>;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/>
              <a:t>keberatan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Bursa </a:t>
            </a:r>
            <a:r>
              <a:rPr lang="en-US" dirty="0" err="1"/>
              <a:t>Efek</a:t>
            </a:r>
            <a:r>
              <a:rPr lang="en-US" dirty="0"/>
              <a:t>, </a:t>
            </a:r>
            <a:r>
              <a:rPr lang="en-US" dirty="0" err="1"/>
              <a:t>Kliring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Penjaminan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617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558" y="952662"/>
            <a:ext cx="83408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atin typeface="Cambria" pitchFamily="18" charset="0"/>
              </a:rPr>
              <a:t>Penetapan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ketentuan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akuntansi</a:t>
            </a:r>
            <a:r>
              <a:rPr lang="en-US" sz="2000" dirty="0">
                <a:latin typeface="Cambria" pitchFamily="18" charset="0"/>
              </a:rPr>
              <a:t> di </a:t>
            </a:r>
            <a:r>
              <a:rPr lang="en-US" sz="2000" dirty="0" err="1">
                <a:latin typeface="Cambria" pitchFamily="18" charset="0"/>
              </a:rPr>
              <a:t>bidang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pasar</a:t>
            </a:r>
            <a:r>
              <a:rPr lang="en-US" sz="2000" dirty="0">
                <a:latin typeface="Cambria" pitchFamily="18" charset="0"/>
              </a:rPr>
              <a:t> modal; </a:t>
            </a:r>
            <a:endParaRPr lang="en-US" sz="2000" dirty="0" smtClean="0"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atin typeface="Cambria" pitchFamily="18" charset="0"/>
              </a:rPr>
              <a:t>Penyiapan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perumusan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kebijakan</a:t>
            </a:r>
            <a:r>
              <a:rPr lang="en-US" sz="2000" dirty="0">
                <a:latin typeface="Cambria" pitchFamily="18" charset="0"/>
              </a:rPr>
              <a:t> di </a:t>
            </a:r>
            <a:r>
              <a:rPr lang="en-US" sz="2000" dirty="0" err="1">
                <a:latin typeface="Cambria" pitchFamily="18" charset="0"/>
              </a:rPr>
              <a:t>bidang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lembaga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keuangan</a:t>
            </a:r>
            <a:r>
              <a:rPr lang="en-US" sz="2000" dirty="0">
                <a:latin typeface="Cambria" pitchFamily="18" charset="0"/>
              </a:rPr>
              <a:t>; </a:t>
            </a:r>
            <a:endParaRPr lang="en-US" sz="2000" dirty="0" smtClean="0"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atin typeface="Cambria" pitchFamily="18" charset="0"/>
              </a:rPr>
              <a:t>Pelaksanaan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kebijakan</a:t>
            </a:r>
            <a:r>
              <a:rPr lang="en-US" sz="2000" dirty="0">
                <a:latin typeface="Cambria" pitchFamily="18" charset="0"/>
              </a:rPr>
              <a:t> di </a:t>
            </a:r>
            <a:r>
              <a:rPr lang="en-US" sz="2000" dirty="0" err="1">
                <a:latin typeface="Cambria" pitchFamily="18" charset="0"/>
              </a:rPr>
              <a:t>bidang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lembaga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keuangan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sesuai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dengan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ketentuan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perundang-undangan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yang </a:t>
            </a:r>
            <a:r>
              <a:rPr lang="en-US" sz="2000" dirty="0" err="1">
                <a:latin typeface="Cambria" pitchFamily="18" charset="0"/>
              </a:rPr>
              <a:t>berlaku</a:t>
            </a:r>
            <a:r>
              <a:rPr lang="en-US" sz="2000" dirty="0">
                <a:latin typeface="Cambria" pitchFamily="18" charset="0"/>
              </a:rPr>
              <a:t>;  </a:t>
            </a:r>
            <a:endParaRPr lang="en-US" sz="2000" dirty="0" smtClean="0"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atin typeface="Cambria" pitchFamily="18" charset="0"/>
              </a:rPr>
              <a:t>Perumusan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standar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norma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pedoman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kriteria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prosedur</a:t>
            </a:r>
            <a:r>
              <a:rPr lang="en-US" sz="2000" dirty="0">
                <a:latin typeface="Cambria" pitchFamily="18" charset="0"/>
              </a:rPr>
              <a:t> di </a:t>
            </a:r>
            <a:r>
              <a:rPr lang="en-US" sz="2000" dirty="0" err="1">
                <a:latin typeface="Cambria" pitchFamily="18" charset="0"/>
              </a:rPr>
              <a:t>bidang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lembaga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keuangan</a:t>
            </a:r>
            <a:r>
              <a:rPr lang="en-US" sz="2000" dirty="0">
                <a:latin typeface="Cambria" pitchFamily="18" charset="0"/>
              </a:rPr>
              <a:t>; </a:t>
            </a:r>
            <a:endParaRPr lang="en-US" sz="2000" dirty="0" smtClean="0"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atin typeface="Cambria" pitchFamily="18" charset="0"/>
              </a:rPr>
              <a:t>Pemberian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bimbingan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teknis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evaluasi</a:t>
            </a:r>
            <a:r>
              <a:rPr lang="en-US" sz="2000" dirty="0">
                <a:latin typeface="Cambria" pitchFamily="18" charset="0"/>
              </a:rPr>
              <a:t> di </a:t>
            </a:r>
            <a:r>
              <a:rPr lang="en-US" sz="2000" dirty="0" err="1">
                <a:latin typeface="Cambria" pitchFamily="18" charset="0"/>
              </a:rPr>
              <a:t>bidang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lembaga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keuangan</a:t>
            </a:r>
            <a:r>
              <a:rPr lang="en-US" sz="2000" dirty="0">
                <a:latin typeface="Cambria" pitchFamily="18" charset="0"/>
              </a:rPr>
              <a:t>; </a:t>
            </a:r>
            <a:endParaRPr lang="en-US" sz="2000" dirty="0" smtClean="0"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atin typeface="Cambria" pitchFamily="18" charset="0"/>
              </a:rPr>
              <a:t>Pelaksanaan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tata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usaha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Badan</a:t>
            </a:r>
            <a:r>
              <a:rPr lang="en-US" sz="2000" dirty="0">
                <a:latin typeface="Cambria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632" y="444158"/>
            <a:ext cx="263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Lanjutan</a:t>
            </a:r>
            <a:r>
              <a:rPr lang="en-US" dirty="0" smtClean="0">
                <a:latin typeface="Cambria" pitchFamily="18" charset="0"/>
              </a:rPr>
              <a:t>: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4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6642" y="630197"/>
            <a:ext cx="3323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Otoritas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Keuangan</a:t>
            </a:r>
            <a:r>
              <a:rPr lang="en-US" sz="2400" b="1" dirty="0" smtClean="0"/>
              <a:t> (OJK)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285107" y="1833088"/>
            <a:ext cx="6722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Bapepam</a:t>
            </a:r>
            <a:r>
              <a:rPr lang="en-US" dirty="0" smtClean="0"/>
              <a:t>-LK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(OJK)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(OJK)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2013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21 </a:t>
            </a:r>
            <a:r>
              <a:rPr lang="en-US" dirty="0" err="1"/>
              <a:t>Tahun</a:t>
            </a:r>
            <a:r>
              <a:rPr lang="en-US" dirty="0"/>
              <a:t> 2011. </a:t>
            </a:r>
          </a:p>
        </p:txBody>
      </p:sp>
    </p:spTree>
    <p:extLst>
      <p:ext uri="{BB962C8B-B14F-4D97-AF65-F5344CB8AC3E}">
        <p14:creationId xmlns:p14="http://schemas.microsoft.com/office/powerpoint/2010/main" val="368961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1050323" y="271849"/>
            <a:ext cx="7216346" cy="8155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1729948" y="4204389"/>
            <a:ext cx="6252519" cy="9391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50" y="1180002"/>
            <a:ext cx="8259098" cy="763526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Lembaga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Penunjang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institusi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penunjang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turut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serta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mendukung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pengoperasian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Pasar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Modal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bertugas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berfungsi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melakukan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pelayanan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kepada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pegawai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itchFamily="18" charset="0"/>
              </a:rPr>
              <a:t>masyarakat</a:t>
            </a:r>
            <a:r>
              <a:rPr lang="en-US" sz="1600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/>
                <a:latin typeface="Cambria" pitchFamily="18" charset="0"/>
              </a:rPr>
              <a:t>umum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.</a:t>
            </a:r>
            <a:endParaRPr lang="en-US" sz="160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84" y="2063584"/>
            <a:ext cx="8325464" cy="194001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mbria" pitchFamily="18" charset="0"/>
              </a:rPr>
              <a:t>Kustodian</a:t>
            </a:r>
            <a:endParaRPr lang="en-US" sz="2400" dirty="0" smtClean="0">
              <a:latin typeface="Cambria" pitchFamily="18" charset="0"/>
            </a:endParaRPr>
          </a:p>
          <a:p>
            <a:r>
              <a:rPr lang="en-US" sz="2400" dirty="0" err="1" smtClean="0">
                <a:latin typeface="Cambria" pitchFamily="18" charset="0"/>
              </a:rPr>
              <a:t>Efek</a:t>
            </a:r>
            <a:r>
              <a:rPr lang="en-US" sz="2400" dirty="0" smtClean="0">
                <a:latin typeface="Cambria" pitchFamily="18" charset="0"/>
              </a:rPr>
              <a:t> </a:t>
            </a:r>
            <a:endParaRPr lang="en-US" sz="2400" dirty="0">
              <a:latin typeface="Cambria" pitchFamily="18" charset="0"/>
            </a:endParaRPr>
          </a:p>
          <a:p>
            <a:r>
              <a:rPr lang="en-US" sz="2400" dirty="0">
                <a:latin typeface="Cambria" pitchFamily="18" charset="0"/>
              </a:rPr>
              <a:t>Biro </a:t>
            </a:r>
            <a:r>
              <a:rPr lang="en-US" sz="2400" dirty="0" err="1">
                <a:latin typeface="Cambria" pitchFamily="18" charset="0"/>
              </a:rPr>
              <a:t>Administrasi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Efek</a:t>
            </a:r>
            <a:endParaRPr lang="en-US" sz="2400" dirty="0">
              <a:latin typeface="Cambria" pitchFamily="18" charset="0"/>
            </a:endParaRPr>
          </a:p>
          <a:p>
            <a:r>
              <a:rPr lang="en-US" sz="2400" dirty="0" err="1">
                <a:latin typeface="Cambria" pitchFamily="18" charset="0"/>
              </a:rPr>
              <a:t>Wali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Amanat</a:t>
            </a:r>
            <a:endParaRPr lang="en-US" sz="2400" dirty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161" y="4389740"/>
            <a:ext cx="579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itchFamily="18" charset="0"/>
              </a:rPr>
              <a:t>Lembaga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Penunjang</a:t>
            </a:r>
            <a:r>
              <a:rPr lang="en-US" sz="2400" dirty="0" smtClean="0">
                <a:latin typeface="Cambria" pitchFamily="18" charset="0"/>
              </a:rPr>
              <a:t> (</a:t>
            </a:r>
            <a:r>
              <a:rPr lang="en-US" sz="2400" dirty="0" err="1" smtClean="0">
                <a:latin typeface="Cambria" pitchFamily="18" charset="0"/>
              </a:rPr>
              <a:t>baca</a:t>
            </a:r>
            <a:r>
              <a:rPr lang="en-US" sz="2400" dirty="0" smtClean="0">
                <a:latin typeface="Cambria" pitchFamily="18" charset="0"/>
              </a:rPr>
              <a:t> Bab VI UUPM)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1161" y="345989"/>
            <a:ext cx="517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ambria" pitchFamily="18" charset="0"/>
              </a:rPr>
              <a:t>Pihak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</a:rPr>
              <a:t>Penunjang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</a:rPr>
              <a:t>Pasar</a:t>
            </a:r>
            <a:r>
              <a:rPr lang="en-US" sz="2800" b="1" dirty="0" smtClean="0">
                <a:latin typeface="Cambria" pitchFamily="18" charset="0"/>
              </a:rPr>
              <a:t> Modal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9747" y="278028"/>
            <a:ext cx="678386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/>
                <a:latin typeface="Cambria" pitchFamily="18" charset="0"/>
                <a:ea typeface="ＭＳ Ｐゴシック" pitchFamily="-107" charset="-128"/>
              </a:rPr>
              <a:t>PROFESI PENUNJANG PASAR 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Cambria" pitchFamily="18" charset="0"/>
                <a:ea typeface="ＭＳ Ｐゴシック" pitchFamily="-107" charset="-128"/>
              </a:rPr>
              <a:t>MODAL</a:t>
            </a:r>
            <a:endParaRPr lang="en-US" sz="2800" b="1" dirty="0" smtClean="0">
              <a:solidFill>
                <a:schemeClr val="tx1"/>
              </a:solidFill>
              <a:effectLst/>
              <a:latin typeface="Cambria" pitchFamily="18" charset="0"/>
              <a:ea typeface="ＭＳ Ｐゴシック" pitchFamily="-107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832" y="1279089"/>
            <a:ext cx="76982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err="1">
                <a:latin typeface="Cambria" pitchFamily="18" charset="0"/>
                <a:cs typeface="Times New Roman" pitchFamily="-65" charset="0"/>
              </a:rPr>
              <a:t>Akuntan</a:t>
            </a:r>
            <a:r>
              <a:rPr lang="en-US" sz="2000" b="1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b="1" dirty="0" err="1">
                <a:latin typeface="Cambria" pitchFamily="18" charset="0"/>
                <a:cs typeface="Times New Roman" pitchFamily="-65" charset="0"/>
              </a:rPr>
              <a:t>publik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membantu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emiten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dalam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menyusun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prospektus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 smtClean="0">
                <a:latin typeface="Cambria" pitchFamily="18" charset="0"/>
                <a:cs typeface="Times New Roman" pitchFamily="-65" charset="0"/>
              </a:rPr>
              <a:t>dan</a:t>
            </a:r>
            <a:r>
              <a:rPr lang="en-US" sz="2000" dirty="0" smtClean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 smtClean="0">
                <a:latin typeface="Cambria" pitchFamily="18" charset="0"/>
                <a:cs typeface="Times New Roman" pitchFamily="-65" charset="0"/>
              </a:rPr>
              <a:t>laporan</a:t>
            </a:r>
            <a:r>
              <a:rPr lang="en-US" sz="2000" dirty="0" smtClean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tahunan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sehingga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tersaji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memenuhi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ketentuan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smtClean="0">
                <a:latin typeface="Cambria" pitchFamily="18" charset="0"/>
                <a:cs typeface="Times New Roman" pitchFamily="-65" charset="0"/>
              </a:rPr>
              <a:t>yang </a:t>
            </a:r>
            <a:r>
              <a:rPr lang="en-US" sz="2000" dirty="0" err="1" smtClean="0">
                <a:latin typeface="Cambria" pitchFamily="18" charset="0"/>
                <a:cs typeface="Times New Roman" pitchFamily="-65" charset="0"/>
              </a:rPr>
              <a:t>ditetapkan</a:t>
            </a:r>
            <a:r>
              <a:rPr lang="en-US" sz="2000" dirty="0" smtClean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oleh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Bapepam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dan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bursa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efek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. </a:t>
            </a:r>
          </a:p>
          <a:p>
            <a:pPr marL="285750" indent="-28575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err="1">
                <a:latin typeface="Cambria" pitchFamily="18" charset="0"/>
                <a:cs typeface="Times New Roman" pitchFamily="-65" charset="0"/>
              </a:rPr>
              <a:t>Notaris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berperan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ketika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emiten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,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perusahaan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sekuritas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,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dan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pihak-pihak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lainnya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menyusun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anggaran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dasar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dan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 smtClean="0">
                <a:latin typeface="Cambria" pitchFamily="18" charset="0"/>
                <a:cs typeface="Times New Roman" pitchFamily="-65" charset="0"/>
              </a:rPr>
              <a:t>kontrak-kontrak</a:t>
            </a:r>
            <a:r>
              <a:rPr lang="en-US" sz="2000" dirty="0" smtClean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 smtClean="0">
                <a:latin typeface="Cambria" pitchFamily="18" charset="0"/>
                <a:cs typeface="Times New Roman" pitchFamily="-65" charset="0"/>
              </a:rPr>
              <a:t>kegiatan</a:t>
            </a:r>
            <a:endParaRPr lang="en-US" sz="2000" dirty="0">
              <a:latin typeface="Cambria" pitchFamily="18" charset="0"/>
              <a:cs typeface="Times New Roman" pitchFamily="-65" charset="0"/>
            </a:endParaRPr>
          </a:p>
          <a:p>
            <a:pPr marL="285750" indent="-28575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err="1" smtClean="0">
                <a:latin typeface="Cambria" pitchFamily="18" charset="0"/>
                <a:cs typeface="Times New Roman" pitchFamily="-65" charset="0"/>
              </a:rPr>
              <a:t>Konsultan</a:t>
            </a:r>
            <a:r>
              <a:rPr lang="en-US" sz="2000" b="1" dirty="0" smtClean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b="1" dirty="0" err="1">
                <a:latin typeface="Cambria" pitchFamily="18" charset="0"/>
                <a:cs typeface="Times New Roman" pitchFamily="-65" charset="0"/>
              </a:rPr>
              <a:t>hukum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membantu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dalam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melakukan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kegiatannya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agar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sesuai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dan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tidak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melanggar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ketentuan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yang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berlaku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dan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 smtClean="0">
                <a:latin typeface="Cambria" pitchFamily="18" charset="0"/>
                <a:cs typeface="Times New Roman" pitchFamily="-65" charset="0"/>
              </a:rPr>
              <a:t>aspek</a:t>
            </a:r>
            <a:r>
              <a:rPr lang="en-US" sz="2000" dirty="0" smtClean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 smtClean="0">
                <a:latin typeface="Cambria" pitchFamily="18" charset="0"/>
                <a:cs typeface="Times New Roman" pitchFamily="-65" charset="0"/>
              </a:rPr>
              <a:t>hukum</a:t>
            </a:r>
            <a:r>
              <a:rPr lang="en-US" sz="2000" dirty="0" smtClean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 smtClean="0">
                <a:latin typeface="Cambria" pitchFamily="18" charset="0"/>
                <a:cs typeface="Times New Roman" pitchFamily="-65" charset="0"/>
              </a:rPr>
              <a:t>lainnya</a:t>
            </a:r>
            <a:r>
              <a:rPr lang="en-US" sz="2000" dirty="0" smtClean="0">
                <a:latin typeface="Cambria" pitchFamily="18" charset="0"/>
                <a:cs typeface="Times New Roman" pitchFamily="-65" charset="0"/>
              </a:rPr>
              <a:t>.</a:t>
            </a:r>
          </a:p>
          <a:p>
            <a:pPr marL="285750" indent="-28575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latin typeface="Cambria" pitchFamily="18" charset="0"/>
                <a:cs typeface="Times New Roman" pitchFamily="-65" charset="0"/>
              </a:rPr>
              <a:t>Perusahaan </a:t>
            </a:r>
            <a:r>
              <a:rPr lang="en-US" sz="2000" b="1" dirty="0" err="1">
                <a:latin typeface="Cambria" pitchFamily="18" charset="0"/>
                <a:cs typeface="Times New Roman" pitchFamily="-65" charset="0"/>
              </a:rPr>
              <a:t>penilai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berperan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dalam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penentuan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nilai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wajar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 smtClean="0">
                <a:latin typeface="Cambria" pitchFamily="18" charset="0"/>
                <a:cs typeface="Times New Roman" pitchFamily="-65" charset="0"/>
              </a:rPr>
              <a:t>atas</a:t>
            </a:r>
            <a:r>
              <a:rPr lang="en-US" sz="2000" dirty="0" smtClean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 smtClean="0">
                <a:latin typeface="Cambria" pitchFamily="18" charset="0"/>
                <a:cs typeface="Times New Roman" pitchFamily="-65" charset="0"/>
              </a:rPr>
              <a:t>suatu</a:t>
            </a:r>
            <a:r>
              <a:rPr lang="en-US" sz="2000" dirty="0" smtClean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aktiva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perusahaan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dalam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 proses </a:t>
            </a:r>
            <a:r>
              <a:rPr lang="en-US" sz="2000" dirty="0" err="1">
                <a:latin typeface="Cambria" pitchFamily="18" charset="0"/>
                <a:cs typeface="Times New Roman" pitchFamily="-65" charset="0"/>
              </a:rPr>
              <a:t>emisi</a:t>
            </a:r>
            <a:r>
              <a:rPr lang="en-US" sz="2000" dirty="0">
                <a:latin typeface="Cambria" pitchFamily="18" charset="0"/>
                <a:cs typeface="Times New Roman" pitchFamily="-65" charset="0"/>
              </a:rPr>
              <a:t>.</a:t>
            </a:r>
          </a:p>
          <a:p>
            <a:pPr marL="285750" indent="-28575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en-US" sz="2000" dirty="0">
              <a:latin typeface="Cambria" pitchFamily="18" charset="0"/>
              <a:cs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30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On-screen Show (16:9)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3_Office Theme</vt:lpstr>
      <vt:lpstr>Pihak-Pihak Terkait Dan Lembaga Penunjang Pasar Modal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Lembaga Penunjang adalah institusi penunjang yang turut serta mendukung pengoperasian Pasar Modal dan bertugas dan berfungsi melakukan pelayanan kepada pegawai dan masyarakat umum.</vt:lpstr>
      <vt:lpstr>PROFESI PENUNJANG PASAR MODAL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2022-09-26T02:56:01Z</dcterms:modified>
</cp:coreProperties>
</file>