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79" r:id="rId2"/>
    <p:sldId id="1480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1481" r:id="rId11"/>
    <p:sldId id="1482" r:id="rId12"/>
    <p:sldId id="1483" r:id="rId13"/>
    <p:sldId id="1484" r:id="rId14"/>
    <p:sldId id="1485" r:id="rId15"/>
    <p:sldId id="1486" r:id="rId16"/>
    <p:sldId id="1487" r:id="rId17"/>
    <p:sldId id="1488" r:id="rId18"/>
    <p:sldId id="1489" r:id="rId19"/>
    <p:sldId id="1490" r:id="rId20"/>
    <p:sldId id="1491" r:id="rId21"/>
    <p:sldId id="1492" r:id="rId22"/>
    <p:sldId id="1493" r:id="rId23"/>
    <p:sldId id="1495" r:id="rId24"/>
    <p:sldId id="1496" r:id="rId25"/>
    <p:sldId id="1497" r:id="rId26"/>
    <p:sldId id="1498" r:id="rId27"/>
    <p:sldId id="1499" r:id="rId28"/>
    <p:sldId id="1500" r:id="rId29"/>
    <p:sldId id="1501" r:id="rId30"/>
    <p:sldId id="1502" r:id="rId31"/>
    <p:sldId id="1503" r:id="rId32"/>
    <p:sldId id="1504" r:id="rId33"/>
    <p:sldId id="1505" r:id="rId34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324" y="6248400"/>
            <a:ext cx="20721003" cy="1676400"/>
          </a:xfrm>
        </p:spPr>
        <p:txBody>
          <a:bodyPr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6647" y="8382000"/>
            <a:ext cx="16658061" cy="1981200"/>
          </a:xfrm>
        </p:spPr>
        <p:txBody>
          <a:bodyPr/>
          <a:lstStyle>
            <a:lvl1pPr marL="0" indent="0" algn="ctr">
              <a:buFontTx/>
              <a:buNone/>
              <a:defRPr sz="8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F13E43-B16C-B64B-9601-1ED36FF6F6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4F39-C372-424A-ACB1-51666BDCC4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139925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  <p:sldLayoutId id="2147484722" r:id="rId18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pPr eaLnBrk="1" hangingPunct="1"/>
            <a:r>
              <a:rPr lang="en-US" altLang="en-US" sz="96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Pengembangan</a:t>
            </a:r>
            <a:r>
              <a:rPr lang="en-US" altLang="en-US" sz="9600" b="1" i="1" dirty="0">
                <a:solidFill>
                  <a:srgbClr val="FF0000"/>
                </a:solidFill>
                <a:latin typeface="Arial" panose="020B0604020202020204" pitchFamily="34" charset="0"/>
              </a:rPr>
              <a:t> Enterprise Resource Planning Systems</a:t>
            </a: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AB078-61CE-994F-B6AC-D503C02D6C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C42D7FB-D763-1448-A47C-11ECBB628575}"/>
              </a:ext>
            </a:extLst>
          </p:cNvPr>
          <p:cNvSpPr txBox="1">
            <a:spLocks noChangeArrowheads="1"/>
          </p:cNvSpPr>
          <p:nvPr/>
        </p:nvSpPr>
        <p:spPr>
          <a:xfrm>
            <a:off x="3100753" y="2467707"/>
            <a:ext cx="17391185" cy="9255369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>
                <a:latin typeface="Arial" panose="020B0604020202020204" pitchFamily="34" charset="0"/>
              </a:rPr>
              <a:t>1972: Lima </a:t>
            </a:r>
            <a:r>
              <a:rPr lang="en-ID" altLang="en-US" sz="4000" dirty="0" err="1">
                <a:latin typeface="Arial" panose="020B0604020202020204" pitchFamily="34" charset="0"/>
              </a:rPr>
              <a:t>pendiri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sistem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analist</a:t>
            </a:r>
            <a:r>
              <a:rPr lang="en-ID" altLang="en-US" sz="4000" dirty="0">
                <a:latin typeface="Arial" panose="020B0604020202020204" pitchFamily="34" charset="0"/>
              </a:rPr>
              <a:t> IBM di </a:t>
            </a:r>
            <a:r>
              <a:rPr lang="en-ID" altLang="en-US" sz="4000" dirty="0" err="1">
                <a:latin typeface="Arial" panose="020B0604020202020204" pitchFamily="34" charset="0"/>
              </a:rPr>
              <a:t>Jerman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membentuk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i="1" dirty="0" err="1">
                <a:latin typeface="Arial" panose="020B0604020202020204" pitchFamily="34" charset="0"/>
              </a:rPr>
              <a:t>Systemanalyse</a:t>
            </a:r>
            <a:r>
              <a:rPr lang="en-ID" altLang="en-US" sz="4000" i="1" dirty="0">
                <a:latin typeface="Arial" panose="020B0604020202020204" pitchFamily="34" charset="0"/>
              </a:rPr>
              <a:t> und </a:t>
            </a:r>
            <a:r>
              <a:rPr lang="en-ID" altLang="en-US" sz="4000" i="1" dirty="0" err="1">
                <a:latin typeface="Arial" panose="020B0604020202020204" pitchFamily="34" charset="0"/>
              </a:rPr>
              <a:t>Programmentwicklung</a:t>
            </a:r>
            <a:r>
              <a:rPr lang="en-ID" altLang="en-US" sz="4000" i="1" dirty="0">
                <a:latin typeface="Arial" panose="020B0604020202020204" pitchFamily="34" charset="0"/>
              </a:rPr>
              <a:t> </a:t>
            </a:r>
            <a:r>
              <a:rPr lang="en-ID" altLang="en-US" sz="4000" dirty="0">
                <a:latin typeface="Arial" panose="020B0604020202020204" pitchFamily="34" charset="0"/>
              </a:rPr>
              <a:t>(Systems Analysis and Program Development, </a:t>
            </a:r>
            <a:r>
              <a:rPr lang="en-ID" altLang="en-US" sz="4000" dirty="0" err="1">
                <a:latin typeface="Arial" panose="020B0604020202020204" pitchFamily="34" charset="0"/>
              </a:rPr>
              <a:t>atau</a:t>
            </a:r>
            <a:r>
              <a:rPr lang="en-ID" altLang="en-US" sz="4000" dirty="0">
                <a:latin typeface="Arial" panose="020B0604020202020204" pitchFamily="34" charset="0"/>
              </a:rPr>
              <a:t> SAP)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Arial" panose="020B0604020202020204" pitchFamily="34" charset="0"/>
              </a:rPr>
              <a:t>Tujuan</a:t>
            </a:r>
            <a:r>
              <a:rPr lang="en-ID" altLang="en-US" sz="4000" dirty="0">
                <a:latin typeface="Arial" panose="020B0604020202020204" pitchFamily="34" charset="0"/>
              </a:rPr>
              <a:t> SAP: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Membangun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produk</a:t>
            </a:r>
            <a:r>
              <a:rPr lang="en-ID" altLang="en-US" dirty="0">
                <a:latin typeface="Arial" panose="020B0604020202020204" pitchFamily="34" charset="0"/>
              </a:rPr>
              <a:t> software </a:t>
            </a:r>
            <a:r>
              <a:rPr lang="en-ID" altLang="en-US" dirty="0" err="1">
                <a:latin typeface="Arial" panose="020B0604020202020204" pitchFamily="34" charset="0"/>
              </a:rPr>
              <a:t>standart</a:t>
            </a:r>
            <a:r>
              <a:rPr lang="en-ID" altLang="en-US" dirty="0">
                <a:latin typeface="Arial" panose="020B0604020202020204" pitchFamily="34" charset="0"/>
              </a:rPr>
              <a:t> yang </a:t>
            </a:r>
            <a:r>
              <a:rPr lang="en-ID" altLang="en-US" dirty="0" err="1">
                <a:latin typeface="Arial" panose="020B0604020202020204" pitchFamily="34" charset="0"/>
              </a:rPr>
              <a:t>dapat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dikonfigurasi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untuk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memenuhi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kebutuhan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setiap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perusahaan</a:t>
            </a:r>
            <a:endParaRPr lang="en-ID" altLang="en-US" dirty="0">
              <a:latin typeface="Arial" panose="020B0604020202020204" pitchFamily="34" charset="0"/>
            </a:endParaRP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Ketersediaan</a:t>
            </a:r>
            <a:r>
              <a:rPr lang="en-ID" altLang="en-US" dirty="0">
                <a:latin typeface="Arial" panose="020B0604020202020204" pitchFamily="34" charset="0"/>
              </a:rPr>
              <a:t> data </a:t>
            </a:r>
            <a:r>
              <a:rPr lang="en-ID" altLang="en-US" dirty="0" err="1">
                <a:latin typeface="Arial" panose="020B0604020202020204" pitchFamily="34" charset="0"/>
              </a:rPr>
              <a:t>secara</a:t>
            </a:r>
            <a:r>
              <a:rPr lang="en-ID" altLang="en-US" dirty="0">
                <a:latin typeface="Arial" panose="020B0604020202020204" pitchFamily="34" charset="0"/>
              </a:rPr>
              <a:t> real time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latin typeface="Arial" panose="020B0604020202020204" pitchFamily="34" charset="0"/>
              </a:rPr>
              <a:t>User </a:t>
            </a:r>
            <a:r>
              <a:rPr lang="en-ID" altLang="en-US" dirty="0" err="1">
                <a:latin typeface="Arial" panose="020B0604020202020204" pitchFamily="34" charset="0"/>
              </a:rPr>
              <a:t>bekerja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didepan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layar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komputer</a:t>
            </a:r>
            <a:r>
              <a:rPr lang="en-ID" altLang="en-US" dirty="0">
                <a:latin typeface="Arial" panose="020B0604020202020204" pitchFamily="34" charset="0"/>
              </a:rPr>
              <a:t>, </a:t>
            </a:r>
            <a:r>
              <a:rPr lang="en-ID" altLang="en-US" dirty="0" err="1">
                <a:latin typeface="Arial" panose="020B0604020202020204" pitchFamily="34" charset="0"/>
              </a:rPr>
              <a:t>tidak</a:t>
            </a:r>
            <a:r>
              <a:rPr lang="en-ID" altLang="en-US" dirty="0">
                <a:latin typeface="Arial" panose="020B0604020202020204" pitchFamily="34" charset="0"/>
              </a:rPr>
              <a:t> di </a:t>
            </a:r>
            <a:r>
              <a:rPr lang="en-ID" altLang="en-US" dirty="0" err="1">
                <a:latin typeface="Arial" panose="020B0604020202020204" pitchFamily="34" charset="0"/>
              </a:rPr>
              <a:t>depan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tumpukan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kertas</a:t>
            </a:r>
            <a:endParaRPr lang="en-ID" altLang="en-US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Arial" panose="020B0604020202020204" pitchFamily="34" charset="0"/>
              </a:rPr>
              <a:t>Selama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kerja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mereka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untuk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perusahaan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kimia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Jerman</a:t>
            </a:r>
            <a:r>
              <a:rPr lang="en-ID" altLang="en-US" sz="4000" dirty="0">
                <a:latin typeface="Arial" panose="020B0604020202020204" pitchFamily="34" charset="0"/>
              </a:rPr>
              <a:t> ICI, Plattner </a:t>
            </a:r>
            <a:r>
              <a:rPr lang="en-ID" altLang="en-US" sz="4000" dirty="0" err="1">
                <a:latin typeface="Arial" panose="020B0604020202020204" pitchFamily="34" charset="0"/>
              </a:rPr>
              <a:t>dan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Hopp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telah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mengembangkan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gagasan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pengembangan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perangkat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lunak</a:t>
            </a:r>
            <a:r>
              <a:rPr lang="en-ID" altLang="en-US" sz="4000" dirty="0">
                <a:latin typeface="Arial" panose="020B0604020202020204" pitchFamily="34" charset="0"/>
              </a:rPr>
              <a:t> modular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latin typeface="Arial" panose="020B0604020202020204" pitchFamily="34" charset="0"/>
              </a:rPr>
              <a:t>Modul </a:t>
            </a:r>
            <a:r>
              <a:rPr lang="en-ID" altLang="en-US" dirty="0" err="1">
                <a:latin typeface="Arial" panose="020B0604020202020204" pitchFamily="34" charset="0"/>
              </a:rPr>
              <a:t>perangkat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lunak</a:t>
            </a:r>
            <a:r>
              <a:rPr lang="en-ID" altLang="en-US" dirty="0">
                <a:latin typeface="Arial" panose="020B0604020202020204" pitchFamily="34" charset="0"/>
              </a:rPr>
              <a:t>: program </a:t>
            </a:r>
            <a:r>
              <a:rPr lang="en-ID" altLang="en-US" dirty="0" err="1">
                <a:latin typeface="Arial" panose="020B0604020202020204" pitchFamily="34" charset="0"/>
              </a:rPr>
              <a:t>individu</a:t>
            </a:r>
            <a:r>
              <a:rPr lang="en-ID" altLang="en-US" dirty="0">
                <a:latin typeface="Arial" panose="020B0604020202020204" pitchFamily="34" charset="0"/>
              </a:rPr>
              <a:t> yang </a:t>
            </a:r>
            <a:r>
              <a:rPr lang="en-ID" altLang="en-US" dirty="0" err="1">
                <a:latin typeface="Arial" panose="020B0604020202020204" pitchFamily="34" charset="0"/>
              </a:rPr>
              <a:t>dapat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dibeli</a:t>
            </a:r>
            <a:r>
              <a:rPr lang="en-ID" altLang="en-US" dirty="0">
                <a:latin typeface="Arial" panose="020B0604020202020204" pitchFamily="34" charset="0"/>
              </a:rPr>
              <a:t>, </a:t>
            </a:r>
            <a:r>
              <a:rPr lang="en-ID" altLang="en-US" dirty="0" err="1">
                <a:latin typeface="Arial" panose="020B0604020202020204" pitchFamily="34" charset="0"/>
              </a:rPr>
              <a:t>diinstal</a:t>
            </a:r>
            <a:r>
              <a:rPr lang="en-ID" altLang="en-US" dirty="0">
                <a:latin typeface="Arial" panose="020B0604020202020204" pitchFamily="34" charset="0"/>
              </a:rPr>
              <a:t>, </a:t>
            </a:r>
            <a:r>
              <a:rPr lang="en-ID" altLang="en-US" dirty="0" err="1">
                <a:latin typeface="Arial" panose="020B0604020202020204" pitchFamily="34" charset="0"/>
              </a:rPr>
              <a:t>dan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dijalankan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secara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terpisah</a:t>
            </a:r>
            <a:r>
              <a:rPr lang="en-ID" altLang="en-US" dirty="0">
                <a:latin typeface="Arial" panose="020B0604020202020204" pitchFamily="34" charset="0"/>
              </a:rPr>
              <a:t>, </a:t>
            </a:r>
            <a:r>
              <a:rPr lang="en-ID" altLang="en-US" dirty="0" err="1">
                <a:latin typeface="Arial" panose="020B0604020202020204" pitchFamily="34" charset="0"/>
              </a:rPr>
              <a:t>tetapi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semua</a:t>
            </a:r>
            <a:r>
              <a:rPr lang="en-ID" altLang="en-US" dirty="0">
                <a:latin typeface="Arial" panose="020B0604020202020204" pitchFamily="34" charset="0"/>
              </a:rPr>
              <a:t> data </a:t>
            </a:r>
            <a:r>
              <a:rPr lang="en-ID" altLang="en-US" dirty="0" err="1">
                <a:latin typeface="Arial" panose="020B0604020202020204" pitchFamily="34" charset="0"/>
              </a:rPr>
              <a:t>diekstrak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dari</a:t>
            </a:r>
            <a:r>
              <a:rPr lang="en-ID" altLang="en-US" dirty="0">
                <a:latin typeface="Arial" panose="020B0604020202020204" pitchFamily="34" charset="0"/>
              </a:rPr>
              <a:t> database </a:t>
            </a:r>
            <a:r>
              <a:rPr lang="en-ID" altLang="en-US" dirty="0" err="1">
                <a:latin typeface="Arial" panose="020B0604020202020204" pitchFamily="34" charset="0"/>
              </a:rPr>
              <a:t>umum</a:t>
            </a:r>
            <a:endParaRPr lang="en-ID" altLang="en-US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>
                <a:latin typeface="Arial" panose="020B0604020202020204" pitchFamily="34" charset="0"/>
              </a:rPr>
              <a:t>1982: SAP </a:t>
            </a:r>
            <a:r>
              <a:rPr lang="en-ID" altLang="en-US" sz="4000" dirty="0" err="1">
                <a:latin typeface="Arial" panose="020B0604020202020204" pitchFamily="34" charset="0"/>
              </a:rPr>
              <a:t>merilis</a:t>
            </a:r>
            <a:r>
              <a:rPr lang="en-ID" altLang="en-US" sz="4000" dirty="0">
                <a:latin typeface="Arial" panose="020B0604020202020204" pitchFamily="34" charset="0"/>
              </a:rPr>
              <a:t> </a:t>
            </a:r>
            <a:r>
              <a:rPr lang="en-ID" altLang="en-US" sz="4000" dirty="0" err="1">
                <a:latin typeface="Arial" panose="020B0604020202020204" pitchFamily="34" charset="0"/>
              </a:rPr>
              <a:t>paket</a:t>
            </a:r>
            <a:r>
              <a:rPr lang="en-ID" altLang="en-US" sz="4000" dirty="0">
                <a:latin typeface="Arial" panose="020B0604020202020204" pitchFamily="34" charset="0"/>
              </a:rPr>
              <a:t> software ERP R / 2 mainframe.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69F1D882-869B-CD4C-B79D-2BBE232C1C66}"/>
              </a:ext>
            </a:extLst>
          </p:cNvPr>
          <p:cNvSpPr txBox="1">
            <a:spLocks noChangeArrowheads="1"/>
          </p:cNvSpPr>
          <p:nvPr/>
        </p:nvSpPr>
        <p:spPr>
          <a:xfrm>
            <a:off x="3845169" y="1008184"/>
            <a:ext cx="14278708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ERP Software Emerges: SAP and R/3</a:t>
            </a:r>
          </a:p>
        </p:txBody>
      </p:sp>
    </p:spTree>
    <p:extLst>
      <p:ext uri="{BB962C8B-B14F-4D97-AF65-F5344CB8AC3E}">
        <p14:creationId xmlns:p14="http://schemas.microsoft.com/office/powerpoint/2010/main" val="189651774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F0EA7-1DE1-4341-9633-05B2CE2218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060236E-0F6B-5E41-BF5D-B03AF3C7087C}"/>
              </a:ext>
            </a:extLst>
          </p:cNvPr>
          <p:cNvSpPr txBox="1">
            <a:spLocks noChangeArrowheads="1"/>
          </p:cNvSpPr>
          <p:nvPr/>
        </p:nvSpPr>
        <p:spPr>
          <a:xfrm>
            <a:off x="1336430" y="2608385"/>
            <a:ext cx="22418431" cy="51816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1980: penjualan tumbuh pesat; SAP memperluas kemampuan perangkat lunak dan diperluas ke pasar internasional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Tahun 1988, SAP telah mendirikan banyak anak perusahaan di luar negeri.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1988: SAP memulai pengembangan </a:t>
            </a:r>
            <a:r>
              <a:rPr lang="id-ID" altLang="en-US" sz="4400" dirty="0" err="1">
                <a:latin typeface="Arial" panose="020B0604020202020204" pitchFamily="34" charset="0"/>
              </a:rPr>
              <a:t>R</a:t>
            </a:r>
            <a:r>
              <a:rPr lang="id-ID" altLang="en-US" sz="4400" dirty="0">
                <a:latin typeface="Arial" panose="020B0604020202020204" pitchFamily="34" charset="0"/>
              </a:rPr>
              <a:t> / 3 sistem untuk memanfaatkan </a:t>
            </a:r>
            <a:r>
              <a:rPr lang="id-ID" altLang="en-US" sz="4400" dirty="0" err="1">
                <a:latin typeface="Arial" panose="020B0604020202020204" pitchFamily="34" charset="0"/>
              </a:rPr>
              <a:t>client</a:t>
            </a:r>
            <a:r>
              <a:rPr lang="id-ID" altLang="en-US" sz="4400" dirty="0">
                <a:latin typeface="Arial" panose="020B0604020202020204" pitchFamily="34" charset="0"/>
              </a:rPr>
              <a:t>-server teknologi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1992: versi pertama dari SAP </a:t>
            </a:r>
            <a:r>
              <a:rPr lang="id-ID" altLang="en-US" sz="4400" dirty="0" err="1">
                <a:latin typeface="Arial" panose="020B0604020202020204" pitchFamily="34" charset="0"/>
              </a:rPr>
              <a:t>R</a:t>
            </a:r>
            <a:r>
              <a:rPr lang="id-ID" altLang="en-US" sz="4400" dirty="0">
                <a:latin typeface="Arial" panose="020B0604020202020204" pitchFamily="34" charset="0"/>
              </a:rPr>
              <a:t> / 3 dirilis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Sistem SAP </a:t>
            </a:r>
            <a:r>
              <a:rPr lang="id-ID" altLang="en-US" sz="4400" dirty="0" err="1">
                <a:latin typeface="Arial" panose="020B0604020202020204" pitchFamily="34" charset="0"/>
              </a:rPr>
              <a:t>R</a:t>
            </a:r>
            <a:r>
              <a:rPr lang="id-ID" altLang="en-US" sz="4400" dirty="0">
                <a:latin typeface="Arial" panose="020B0604020202020204" pitchFamily="34" charset="0"/>
              </a:rPr>
              <a:t> / 3 dirancang menggunakan pendekatan arsitektur terbuka (</a:t>
            </a:r>
            <a:r>
              <a:rPr lang="id-ID" altLang="en-US" sz="4400" i="1" dirty="0">
                <a:latin typeface="Arial" panose="020B0604020202020204" pitchFamily="34" charset="0"/>
              </a:rPr>
              <a:t>Open </a:t>
            </a:r>
            <a:r>
              <a:rPr lang="id-ID" altLang="en-US" sz="4400" i="1" dirty="0" err="1">
                <a:latin typeface="Arial" panose="020B0604020202020204" pitchFamily="34" charset="0"/>
              </a:rPr>
              <a:t>Architecture</a:t>
            </a:r>
            <a:r>
              <a:rPr lang="id-ID" altLang="en-US" sz="4400" dirty="0">
                <a:latin typeface="Arial" panose="020B0604020202020204" pitchFamily="34" charset="0"/>
              </a:rPr>
              <a:t>).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Open </a:t>
            </a:r>
            <a:r>
              <a:rPr lang="id-ID" altLang="en-US" sz="4400" dirty="0" err="1">
                <a:latin typeface="Arial" panose="020B0604020202020204" pitchFamily="34" charset="0"/>
              </a:rPr>
              <a:t>Architecture</a:t>
            </a:r>
            <a:r>
              <a:rPr lang="id-ID" altLang="en-US" sz="4400" dirty="0">
                <a:latin typeface="Arial" panose="020B0604020202020204" pitchFamily="34" charset="0"/>
              </a:rPr>
              <a:t>: perusahaan perangkat lunak pihak ketiga didorong untuk mengembangkan </a:t>
            </a:r>
            <a:r>
              <a:rPr lang="id-ID" altLang="en-US" sz="4400" i="1" dirty="0" err="1">
                <a:latin typeface="Arial" panose="020B0604020202020204" pitchFamily="34" charset="0"/>
              </a:rPr>
              <a:t>add-on</a:t>
            </a:r>
            <a:r>
              <a:rPr lang="id-ID" altLang="en-US" sz="4400" dirty="0">
                <a:latin typeface="Arial" panose="020B0604020202020204" pitchFamily="34" charset="0"/>
              </a:rPr>
              <a:t> produk perangkat lunak yang dapat diintegrasikan dengan perangkat lunak yang ada.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Open </a:t>
            </a:r>
            <a:r>
              <a:rPr lang="id-ID" altLang="en-US" sz="4400" dirty="0" err="1">
                <a:latin typeface="Arial" panose="020B0604020202020204" pitchFamily="34" charset="0"/>
              </a:rPr>
              <a:t>Architecture</a:t>
            </a:r>
            <a:r>
              <a:rPr lang="id-ID" altLang="en-US" sz="4400" dirty="0">
                <a:latin typeface="Arial" panose="020B0604020202020204" pitchFamily="34" charset="0"/>
              </a:rPr>
              <a:t> juga memudahkan bagi perusahaan untuk mengintegrasikan perangkat keras mereka produk, seperti </a:t>
            </a:r>
            <a:r>
              <a:rPr lang="id-ID" altLang="en-US" sz="4400" dirty="0" err="1">
                <a:latin typeface="Arial" panose="020B0604020202020204" pitchFamily="34" charset="0"/>
              </a:rPr>
              <a:t>barcode</a:t>
            </a:r>
            <a:r>
              <a:rPr lang="id-ID" altLang="en-US" sz="4400" dirty="0">
                <a:latin typeface="Arial" panose="020B0604020202020204" pitchFamily="34" charset="0"/>
              </a:rPr>
              <a:t> </a:t>
            </a:r>
            <a:r>
              <a:rPr lang="id-ID" altLang="en-US" sz="4400" dirty="0" err="1">
                <a:latin typeface="Arial" panose="020B0604020202020204" pitchFamily="34" charset="0"/>
              </a:rPr>
              <a:t>scanner</a:t>
            </a:r>
            <a:r>
              <a:rPr lang="id-ID" altLang="en-US" sz="4400" dirty="0">
                <a:latin typeface="Arial" panose="020B0604020202020204" pitchFamily="34" charset="0"/>
              </a:rPr>
              <a:t>, personal digital asisten (PDA), ponsel, dan sistem informasi global dengan sistem SAP.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2D9EA0-A4C9-904E-A821-6C5C559C5B3D}"/>
              </a:ext>
            </a:extLst>
          </p:cNvPr>
          <p:cNvSpPr txBox="1">
            <a:spLocks noChangeArrowheads="1"/>
          </p:cNvSpPr>
          <p:nvPr/>
        </p:nvSpPr>
        <p:spPr>
          <a:xfrm>
            <a:off x="3452443" y="304800"/>
            <a:ext cx="1776632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>
                <a:solidFill>
                  <a:srgbClr val="FF0000"/>
                </a:solidFill>
                <a:latin typeface="Arial" panose="020B0604020202020204" pitchFamily="34" charset="0"/>
              </a:rPr>
              <a:t>SAP Begins Developing Software Modules</a:t>
            </a:r>
            <a:endParaRPr lang="en-ID" altLang="en-US" sz="6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24597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9547F-C767-6947-A34D-563D9C7D9F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6B22D3-2667-8D4A-BE7F-4EDA182E716A}"/>
              </a:ext>
            </a:extLst>
          </p:cNvPr>
          <p:cNvSpPr txBox="1">
            <a:spLocks noChangeArrowheads="1"/>
          </p:cNvSpPr>
          <p:nvPr/>
        </p:nvSpPr>
        <p:spPr>
          <a:xfrm>
            <a:off x="1365738" y="2608379"/>
            <a:ext cx="22455554" cy="9999545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000" dirty="0">
                <a:latin typeface="Arial" panose="020B0604020202020204" pitchFamily="34" charset="0"/>
              </a:rPr>
              <a:t>Akhir era 1990: Masalah tahun 2000 (atau Y2K) memotivasi banyak perusahaan untuk pindah ke sistem ERP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Pada tahun 2000, SAP AG memiliki 22.000 karyawan di 50 negara dan 10 juta pengguna pada 30.000 instalasi di seluruh dunia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000" dirty="0">
                <a:latin typeface="Arial" panose="020B0604020202020204" pitchFamily="34" charset="0"/>
              </a:rPr>
              <a:t>Pada tahun 2000, persaingan SAP di pasar ERP: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Oracle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 err="1">
                <a:latin typeface="Arial" panose="020B0604020202020204" pitchFamily="34" charset="0"/>
              </a:rPr>
              <a:t>PeopleSoft</a:t>
            </a:r>
            <a:endParaRPr lang="id-ID" altLang="en-US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000" dirty="0">
                <a:latin typeface="Arial" panose="020B0604020202020204" pitchFamily="34" charset="0"/>
              </a:rPr>
              <a:t>Akhir 2004: Oracle berhasil dalam usahanya untuk mengambil alih </a:t>
            </a:r>
            <a:r>
              <a:rPr lang="id-ID" altLang="en-US" sz="4000" dirty="0" err="1">
                <a:latin typeface="Arial" panose="020B0604020202020204" pitchFamily="34" charset="0"/>
              </a:rPr>
              <a:t>PeopleSoft</a:t>
            </a:r>
            <a:endParaRPr lang="id-ID" altLang="en-US" sz="4000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000" dirty="0">
                <a:latin typeface="Arial" panose="020B0604020202020204" pitchFamily="34" charset="0"/>
              </a:rPr>
              <a:t>Oracle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Pesaing terbesar SAP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Dimulai pada tahun 1977 sebagai </a:t>
            </a:r>
            <a:r>
              <a:rPr lang="id-ID" altLang="en-US" dirty="0" err="1">
                <a:latin typeface="Arial" panose="020B0604020202020204" pitchFamily="34" charset="0"/>
              </a:rPr>
              <a:t>Software</a:t>
            </a:r>
            <a:r>
              <a:rPr lang="id-ID" altLang="en-US" dirty="0">
                <a:latin typeface="Arial" panose="020B0604020202020204" pitchFamily="34" charset="0"/>
              </a:rPr>
              <a:t> Development </a:t>
            </a:r>
            <a:r>
              <a:rPr lang="id-ID" altLang="en-US" dirty="0" err="1">
                <a:latin typeface="Arial" panose="020B0604020202020204" pitchFamily="34" charset="0"/>
              </a:rPr>
              <a:t>Laboratories</a:t>
            </a:r>
            <a:r>
              <a:rPr lang="id-ID" altLang="en-US" dirty="0">
                <a:latin typeface="Arial" panose="020B0604020202020204" pitchFamily="34" charset="0"/>
              </a:rPr>
              <a:t> (SDL)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Pendiri: Larry Ellison, Bob </a:t>
            </a:r>
            <a:r>
              <a:rPr lang="id-ID" altLang="en-US" dirty="0" err="1">
                <a:latin typeface="Arial" panose="020B0604020202020204" pitchFamily="34" charset="0"/>
              </a:rPr>
              <a:t>Miner</a:t>
            </a:r>
            <a:r>
              <a:rPr lang="id-ID" altLang="en-US" dirty="0">
                <a:latin typeface="Arial" panose="020B0604020202020204" pitchFamily="34" charset="0"/>
              </a:rPr>
              <a:t>, Ed </a:t>
            </a:r>
            <a:r>
              <a:rPr lang="id-ID" altLang="en-US" dirty="0" err="1">
                <a:latin typeface="Arial" panose="020B0604020202020204" pitchFamily="34" charset="0"/>
              </a:rPr>
              <a:t>Oates</a:t>
            </a:r>
            <a:r>
              <a:rPr lang="id-ID" altLang="en-US" dirty="0">
                <a:latin typeface="Arial" panose="020B0604020202020204" pitchFamily="34" charset="0"/>
              </a:rPr>
              <a:t> dan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000" dirty="0" err="1">
                <a:latin typeface="Arial" panose="020B0604020202020204" pitchFamily="34" charset="0"/>
              </a:rPr>
              <a:t>PeopleSoft</a:t>
            </a:r>
            <a:endParaRPr lang="id-ID" altLang="en-US" sz="4000" dirty="0">
              <a:latin typeface="Arial" panose="020B0604020202020204" pitchFamily="34" charset="0"/>
            </a:endParaRP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Didirikan oleh David </a:t>
            </a:r>
            <a:r>
              <a:rPr lang="id-ID" altLang="en-US" dirty="0" err="1">
                <a:latin typeface="Arial" panose="020B0604020202020204" pitchFamily="34" charset="0"/>
              </a:rPr>
              <a:t>Duffield</a:t>
            </a:r>
            <a:r>
              <a:rPr lang="id-ID" altLang="en-US" dirty="0">
                <a:latin typeface="Arial" panose="020B0604020202020204" pitchFamily="34" charset="0"/>
              </a:rPr>
              <a:t>, seorang karyawan IBM mantan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dirty="0">
                <a:latin typeface="Arial" panose="020B0604020202020204" pitchFamily="34" charset="0"/>
              </a:rPr>
              <a:t>Saat ini, </a:t>
            </a:r>
            <a:r>
              <a:rPr lang="id-ID" altLang="en-US" dirty="0" err="1">
                <a:latin typeface="Arial" panose="020B0604020202020204" pitchFamily="34" charset="0"/>
              </a:rPr>
              <a:t>PeopleSoft</a:t>
            </a:r>
            <a:r>
              <a:rPr lang="id-ID" altLang="en-US" dirty="0">
                <a:latin typeface="Arial" panose="020B0604020202020204" pitchFamily="34" charset="0"/>
              </a:rPr>
              <a:t>, di bawah Oracle, adalah pilihan perangkat lunak populer untuk mengelola sumber daya manusia dan kegiatan keuangan di universitas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41AEB6E-6E17-7A4F-BD28-581C3FE1314C}"/>
              </a:ext>
            </a:extLst>
          </p:cNvPr>
          <p:cNvSpPr txBox="1">
            <a:spLocks noChangeArrowheads="1"/>
          </p:cNvSpPr>
          <p:nvPr/>
        </p:nvSpPr>
        <p:spPr>
          <a:xfrm>
            <a:off x="6594232" y="1055078"/>
            <a:ext cx="909124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New Directions in ERP</a:t>
            </a:r>
          </a:p>
        </p:txBody>
      </p:sp>
    </p:spTree>
    <p:extLst>
      <p:ext uri="{BB962C8B-B14F-4D97-AF65-F5344CB8AC3E}">
        <p14:creationId xmlns:p14="http://schemas.microsoft.com/office/powerpoint/2010/main" val="2779322734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F5BA8-ACD2-B940-80FE-D73BB98A36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A5D4DB2-85D4-9F4C-8706-49F64A964D6D}"/>
              </a:ext>
            </a:extLst>
          </p:cNvPr>
          <p:cNvSpPr txBox="1">
            <a:spLocks noChangeArrowheads="1"/>
          </p:cNvSpPr>
          <p:nvPr/>
        </p:nvSpPr>
        <p:spPr>
          <a:xfrm>
            <a:off x="2116137" y="2491154"/>
            <a:ext cx="7895371" cy="51816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4800" dirty="0">
                <a:latin typeface="Arial" panose="020B0604020202020204" pitchFamily="34" charset="0"/>
              </a:rPr>
              <a:t>Versi terbaru dari sistem ERP oleh SAP dan perusahaan lain memungkinkan: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4800" dirty="0">
                <a:latin typeface="Arial" panose="020B0604020202020204" pitchFamily="34" charset="0"/>
              </a:rPr>
              <a:t>Semua bidang bisnis untuk mengakses </a:t>
            </a:r>
            <a:r>
              <a:rPr lang="id-ID" altLang="en-US" sz="4800" dirty="0" err="1">
                <a:latin typeface="Arial" panose="020B0604020202020204" pitchFamily="34" charset="0"/>
              </a:rPr>
              <a:t>database</a:t>
            </a:r>
            <a:r>
              <a:rPr lang="id-ID" altLang="en-US" sz="4800" dirty="0">
                <a:latin typeface="Arial" panose="020B0604020202020204" pitchFamily="34" charset="0"/>
              </a:rPr>
              <a:t> yang sama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4800" dirty="0">
                <a:latin typeface="Arial" panose="020B0604020202020204" pitchFamily="34" charset="0"/>
              </a:rPr>
              <a:t>Penghapusan data yang berlebihan dan komunikasi tertinggal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4800" dirty="0">
                <a:latin typeface="Arial" panose="020B0604020202020204" pitchFamily="34" charset="0"/>
              </a:rPr>
              <a:t>Data akan dimasukkan sekali dan kemudian digunakan di seluruh organisasi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B807EA-734F-7F4B-B77F-10F8B5923DF0}"/>
              </a:ext>
            </a:extLst>
          </p:cNvPr>
          <p:cNvSpPr txBox="1">
            <a:spLocks noChangeArrowheads="1"/>
          </p:cNvSpPr>
          <p:nvPr/>
        </p:nvSpPr>
        <p:spPr>
          <a:xfrm>
            <a:off x="6594232" y="1055078"/>
            <a:ext cx="909124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New Directions in ERP</a:t>
            </a:r>
          </a:p>
        </p:txBody>
      </p:sp>
      <p:pic>
        <p:nvPicPr>
          <p:cNvPr id="8" name="Picture 5" descr="Fig02-04">
            <a:extLst>
              <a:ext uri="{FF2B5EF4-FFF2-40B4-BE49-F238E27FC236}">
                <a16:creationId xmlns:a16="http://schemas.microsoft.com/office/drawing/2014/main" id="{731680A1-4D9E-AB4B-87F5-C397C3A13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5"/>
          <a:stretch>
            <a:fillRect/>
          </a:stretch>
        </p:blipFill>
        <p:spPr bwMode="auto">
          <a:xfrm>
            <a:off x="12918832" y="2363717"/>
            <a:ext cx="9729558" cy="8538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0ACFE650-B797-C34C-828C-DB51E4124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8831" y="10656274"/>
            <a:ext cx="101287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chemeClr val="tx2"/>
                </a:solidFill>
              </a:rPr>
              <a:t>Data flow within an integrated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100414551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130CD6-DEB5-544D-9E91-685A52E931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>
                <a:solidFill>
                  <a:schemeClr val="tx2"/>
                </a:solidFill>
              </a:rPr>
              <a:pPr/>
              <a:t>14</a:t>
            </a:fld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1A716A2-40A5-8342-91E4-36457D47454A}"/>
              </a:ext>
            </a:extLst>
          </p:cNvPr>
          <p:cNvSpPr txBox="1">
            <a:spLocks noChangeArrowheads="1"/>
          </p:cNvSpPr>
          <p:nvPr/>
        </p:nvSpPr>
        <p:spPr>
          <a:xfrm>
            <a:off x="914399" y="2702168"/>
            <a:ext cx="10621109" cy="9466385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>
                <a:solidFill>
                  <a:schemeClr val="tx2"/>
                </a:solidFill>
                <a:latin typeface="Arial" panose="020B0604020202020204" pitchFamily="34" charset="0"/>
              </a:rPr>
              <a:t>Current SAP ERP system: SAP ECC 6.0 (Enterprise Central Component 6.0)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Sales and Distribution (SD)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Materials Management (MM)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Production Planning (PP)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Quality Management (QM)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Plant Maintenance (PM)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Asset Management (AM) module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D" altLang="en-US" sz="4000" dirty="0">
                <a:solidFill>
                  <a:schemeClr val="tx2"/>
                </a:solidFill>
                <a:latin typeface="Arial" panose="020B0604020202020204" pitchFamily="34" charset="0"/>
              </a:rPr>
              <a:t>Current SAP ERP system: SAP ECC 6.0 (Enterprise Central Component 6.0) (cont’d.)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Human Resources (HR)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Project System (PS)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Financial Accounting (FI)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Controlling (CO)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dirty="0">
                <a:solidFill>
                  <a:schemeClr val="tx2"/>
                </a:solidFill>
                <a:latin typeface="Arial" panose="020B0604020202020204" pitchFamily="34" charset="0"/>
              </a:rPr>
              <a:t>Workflow (WF) module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endParaRPr lang="en-ID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D" altLang="en-US" sz="40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6364A88-B0DC-D24B-A245-8E637CE68A50}"/>
              </a:ext>
            </a:extLst>
          </p:cNvPr>
          <p:cNvSpPr txBox="1">
            <a:spLocks noChangeArrowheads="1"/>
          </p:cNvSpPr>
          <p:nvPr/>
        </p:nvSpPr>
        <p:spPr>
          <a:xfrm>
            <a:off x="6594232" y="1055078"/>
            <a:ext cx="909124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New Directions in ERP</a:t>
            </a:r>
          </a:p>
        </p:txBody>
      </p:sp>
      <p:pic>
        <p:nvPicPr>
          <p:cNvPr id="8" name="Picture 6" descr="Fig02-05">
            <a:extLst>
              <a:ext uri="{FF2B5EF4-FFF2-40B4-BE49-F238E27FC236}">
                <a16:creationId xmlns:a16="http://schemas.microsoft.com/office/drawing/2014/main" id="{591DFB17-7E5E-214C-9E18-631C16B2B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53"/>
          <a:stretch>
            <a:fillRect/>
          </a:stretch>
        </p:blipFill>
        <p:spPr bwMode="auto">
          <a:xfrm>
            <a:off x="12826330" y="2139463"/>
            <a:ext cx="10010224" cy="857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82DD3186-EBE6-2044-9E5D-0A468DF9E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0062" y="10933724"/>
            <a:ext cx="656492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chemeClr val="tx2"/>
                </a:solidFill>
              </a:rPr>
              <a:t>Modules within the SAP ERP integrated information systems environment (Courtesy of SAP AG)</a:t>
            </a:r>
          </a:p>
        </p:txBody>
      </p:sp>
    </p:spTree>
    <p:extLst>
      <p:ext uri="{BB962C8B-B14F-4D97-AF65-F5344CB8AC3E}">
        <p14:creationId xmlns:p14="http://schemas.microsoft.com/office/powerpoint/2010/main" val="13253179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FBC60-BDD3-2840-9389-0CD83CBD56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D44E53E-5C44-ED46-98A9-ACA7F058FC77}"/>
              </a:ext>
            </a:extLst>
          </p:cNvPr>
          <p:cNvSpPr txBox="1">
            <a:spLocks noChangeArrowheads="1"/>
          </p:cNvSpPr>
          <p:nvPr/>
        </p:nvSpPr>
        <p:spPr>
          <a:xfrm>
            <a:off x="3892062" y="844059"/>
            <a:ext cx="1842867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SAP ERP Software Implementation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CC26B38-1DD4-8442-A30F-5DFCEF7496C0}"/>
              </a:ext>
            </a:extLst>
          </p:cNvPr>
          <p:cNvSpPr txBox="1">
            <a:spLocks noChangeArrowheads="1"/>
          </p:cNvSpPr>
          <p:nvPr/>
        </p:nvSpPr>
        <p:spPr>
          <a:xfrm>
            <a:off x="2116138" y="2274270"/>
            <a:ext cx="20204599" cy="923778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Tidak semua perusahaan yang menggunakan SAP menggunakan semua modul ERP SAP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Tingkat integrasi data perusahaan paling tinggi ketika menggunakan satu vendor untuk memasok semua modul-modulnya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Pilihan konfigurasi memungkinkan perusahaan untuk menyesuaikan modul yang telah dipilih sesuai dengan kebutuhan perusahaan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d-ID" altLang="en-US" sz="4400" dirty="0" err="1">
                <a:latin typeface="Arial" panose="020B0604020202020204" pitchFamily="34" charset="0"/>
              </a:rPr>
              <a:t>Fitur</a:t>
            </a:r>
            <a:r>
              <a:rPr lang="id-ID" altLang="en-US" sz="4400" dirty="0">
                <a:latin typeface="Arial" panose="020B0604020202020204" pitchFamily="34" charset="0"/>
              </a:rPr>
              <a:t> ERP SAP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Perangkat lunak yang dapat memberikan real-</a:t>
            </a:r>
            <a:r>
              <a:rPr lang="id-ID" altLang="en-US" sz="4400" dirty="0" err="1">
                <a:latin typeface="Arial" panose="020B0604020202020204" pitchFamily="34" charset="0"/>
              </a:rPr>
              <a:t>time</a:t>
            </a:r>
            <a:r>
              <a:rPr lang="id-ID" altLang="en-US" sz="4400" dirty="0">
                <a:latin typeface="Arial" panose="020B0604020202020204" pitchFamily="34" charset="0"/>
              </a:rPr>
              <a:t> integrasi ERP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 err="1">
                <a:latin typeface="Arial" panose="020B0604020202020204" pitchFamily="34" charset="0"/>
              </a:rPr>
              <a:t>Usabilitas</a:t>
            </a:r>
            <a:r>
              <a:rPr lang="id-ID" altLang="en-US" sz="4400" dirty="0">
                <a:latin typeface="Arial" panose="020B0604020202020204" pitchFamily="34" charset="0"/>
              </a:rPr>
              <a:t> oleh perusahaan besar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Biaya tinggi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Otomatisasi </a:t>
            </a:r>
            <a:r>
              <a:rPr lang="id-ID" altLang="en-US" sz="4400" dirty="0" err="1">
                <a:latin typeface="Arial" panose="020B0604020202020204" pitchFamily="34" charset="0"/>
              </a:rPr>
              <a:t>update</a:t>
            </a:r>
            <a:r>
              <a:rPr lang="id-ID" altLang="en-US" sz="4400" dirty="0">
                <a:latin typeface="Arial" panose="020B0604020202020204" pitchFamily="34" charset="0"/>
              </a:rPr>
              <a:t> data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id-ID" altLang="en-US" sz="4400" dirty="0">
                <a:latin typeface="Arial" panose="020B0604020202020204" pitchFamily="34" charset="0"/>
              </a:rPr>
              <a:t>Penerapan praktik terbaik</a:t>
            </a:r>
          </a:p>
          <a:p>
            <a:pPr marL="2400300" lvl="2" indent="-571500">
              <a:buFont typeface="Arial" panose="020B0604020202020204" pitchFamily="34" charset="0"/>
              <a:buChar char="•"/>
            </a:pPr>
            <a:r>
              <a:rPr lang="id-ID" altLang="en-US" sz="4400" dirty="0" err="1">
                <a:latin typeface="Arial" panose="020B0604020202020204" pitchFamily="34" charset="0"/>
              </a:rPr>
              <a:t>Praktek</a:t>
            </a:r>
            <a:r>
              <a:rPr lang="id-ID" altLang="en-US" sz="4400" dirty="0">
                <a:latin typeface="Arial" panose="020B0604020202020204" pitchFamily="34" charset="0"/>
              </a:rPr>
              <a:t> terbaik: desainer perangkat lunak SAP memilih yang terbaik, cara yang paling efisien dalam proses bisnis yang harus ditangani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d-ID" alt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58380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C367C-3257-E042-B481-69A2E9E95E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B7B6A5B-1AC0-5C49-9E3C-DDBFD02053E0}"/>
              </a:ext>
            </a:extLst>
          </p:cNvPr>
          <p:cNvSpPr txBox="1">
            <a:spLocks noChangeArrowheads="1"/>
          </p:cNvSpPr>
          <p:nvPr/>
        </p:nvSpPr>
        <p:spPr>
          <a:xfrm>
            <a:off x="3305908" y="937844"/>
            <a:ext cx="18733477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Responses of the Software to the Changing Market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94BD5A9-1C46-BD42-9BF9-7D32A96484A4}"/>
              </a:ext>
            </a:extLst>
          </p:cNvPr>
          <p:cNvSpPr txBox="1">
            <a:spLocks noChangeArrowheads="1"/>
          </p:cNvSpPr>
          <p:nvPr/>
        </p:nvSpPr>
        <p:spPr>
          <a:xfrm>
            <a:off x="3118339" y="2555631"/>
            <a:ext cx="18921046" cy="7391394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Pada pertengahan 1990-an, banyak perusahaan mengeluh tentang sulitnya mengimplementasikan sistem SAP </a:t>
            </a:r>
            <a:r>
              <a:rPr lang="id-ID" altLang="en-US" sz="5400" dirty="0" err="1">
                <a:latin typeface="Arial" panose="020B0604020202020204" pitchFamily="34" charset="0"/>
              </a:rPr>
              <a:t>R</a:t>
            </a:r>
            <a:r>
              <a:rPr lang="id-ID" altLang="en-US" sz="5400" dirty="0">
                <a:latin typeface="Arial" panose="020B0604020202020204" pitchFamily="34" charset="0"/>
              </a:rPr>
              <a:t> / 3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SAP </a:t>
            </a:r>
            <a:r>
              <a:rPr lang="id-ID" altLang="en-US" sz="5400" dirty="0" err="1">
                <a:latin typeface="Arial" panose="020B0604020202020204" pitchFamily="34" charset="0"/>
              </a:rPr>
              <a:t>merespon</a:t>
            </a:r>
            <a:r>
              <a:rPr lang="id-ID" altLang="en-US" sz="5400" dirty="0">
                <a:latin typeface="Arial" panose="020B0604020202020204" pitchFamily="34" charset="0"/>
              </a:rPr>
              <a:t> dengan mengembangkan implementasi metodologi  </a:t>
            </a:r>
            <a:r>
              <a:rPr lang="id-ID" altLang="en-US" sz="5400" dirty="0" err="1">
                <a:latin typeface="Arial" panose="020B0604020202020204" pitchFamily="34" charset="0"/>
              </a:rPr>
              <a:t>Accelerated</a:t>
            </a:r>
            <a:r>
              <a:rPr lang="id-ID" altLang="en-US" sz="5400" dirty="0">
                <a:latin typeface="Arial" panose="020B0604020202020204" pitchFamily="34" charset="0"/>
              </a:rPr>
              <a:t> SAP (ASAP) 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Memudahkan proses implementasi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SAP terus memperluas kemampuan SAP ERP dengan tambahan, produk terpisah yang berjalan pada perangkat keras yang terpisah dan mengekstrak data dari sistem ERP SAP</a:t>
            </a:r>
          </a:p>
        </p:txBody>
      </p:sp>
    </p:spTree>
    <p:extLst>
      <p:ext uri="{BB962C8B-B14F-4D97-AF65-F5344CB8AC3E}">
        <p14:creationId xmlns:p14="http://schemas.microsoft.com/office/powerpoint/2010/main" val="3998205070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3E396-B79D-DE43-B423-149064AEB0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2BB997A-D51B-4B40-B896-5FBD21858C3E}"/>
              </a:ext>
            </a:extLst>
          </p:cNvPr>
          <p:cNvSpPr txBox="1">
            <a:spLocks noChangeArrowheads="1"/>
          </p:cNvSpPr>
          <p:nvPr/>
        </p:nvSpPr>
        <p:spPr>
          <a:xfrm>
            <a:off x="4431323" y="656490"/>
            <a:ext cx="13927015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Choosing Consultants and Vendors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B24905B-CB6D-9549-A953-371471DAC4DA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1" y="3030414"/>
            <a:ext cx="20843630" cy="8598879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Satu orang tidak dapat sepenuhnya memahami sistem ERP tunggal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Sebelum memilih vendor perangkat lunak, sebagian besar perusahaan: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Mempelajari kebutuhan mereka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id-ID" altLang="en-US" sz="5400" dirty="0">
                <a:latin typeface="Arial" panose="020B0604020202020204" pitchFamily="34" charset="0"/>
              </a:rPr>
              <a:t>Memakai sebuah tim konsultan eksternal dari perangkat lunak untuk membantu memilih vendor perangkat lunak yang tepat dan pendekatan terbaik untuk menerapkan ERP</a:t>
            </a:r>
          </a:p>
        </p:txBody>
      </p:sp>
    </p:spTree>
    <p:extLst>
      <p:ext uri="{BB962C8B-B14F-4D97-AF65-F5344CB8AC3E}">
        <p14:creationId xmlns:p14="http://schemas.microsoft.com/office/powerpoint/2010/main" val="3952826057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2218E-E4D8-7443-B942-61E3C51BD6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8D79FF0-86EB-DF43-81B9-ABC2EFD44838}"/>
              </a:ext>
            </a:extLst>
          </p:cNvPr>
          <p:cNvSpPr txBox="1">
            <a:spLocks noChangeArrowheads="1"/>
          </p:cNvSpPr>
          <p:nvPr/>
        </p:nvSpPr>
        <p:spPr>
          <a:xfrm>
            <a:off x="2749184" y="656492"/>
            <a:ext cx="19205040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>
                <a:solidFill>
                  <a:srgbClr val="FF0000"/>
                </a:solidFill>
                <a:latin typeface="Arial" panose="020B0604020202020204" pitchFamily="34" charset="0"/>
              </a:rPr>
              <a:t>The Significance and Benefits of ERP Software and Systems</a:t>
            </a:r>
            <a:endParaRPr lang="en-ID" altLang="en-US" sz="6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4A840FD-50C3-A24D-841B-2E88F0ADABFA}"/>
              </a:ext>
            </a:extLst>
          </p:cNvPr>
          <p:cNvSpPr txBox="1">
            <a:spLocks noChangeArrowheads="1"/>
          </p:cNvSpPr>
          <p:nvPr/>
        </p:nvSpPr>
        <p:spPr>
          <a:xfrm>
            <a:off x="2116138" y="3593123"/>
            <a:ext cx="20110938" cy="51816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Arial" panose="020B0604020202020204" pitchFamily="34" charset="0"/>
              <a:buChar char="•"/>
            </a:pPr>
            <a:r>
              <a:rPr lang="en-ID" altLang="en-US" sz="5400" dirty="0">
                <a:latin typeface="Arial" panose="020B0604020202020204" pitchFamily="34" charset="0"/>
              </a:rPr>
              <a:t>Proses </a:t>
            </a:r>
            <a:r>
              <a:rPr lang="en-ID" altLang="en-US" sz="5400" dirty="0" err="1">
                <a:latin typeface="Arial" panose="020B0604020202020204" pitchFamily="34" charset="0"/>
              </a:rPr>
              <a:t>bisnis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lebih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efisien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dengan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biaya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lebih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sedikit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dibandingkan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mereka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dalam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sistem</a:t>
            </a:r>
            <a:r>
              <a:rPr lang="en-ID" altLang="en-US" sz="5400" dirty="0">
                <a:latin typeface="Arial" panose="020B0604020202020204" pitchFamily="34" charset="0"/>
              </a:rPr>
              <a:t> yang </a:t>
            </a:r>
            <a:r>
              <a:rPr lang="en-ID" altLang="en-US" sz="5400" dirty="0" err="1">
                <a:latin typeface="Arial" panose="020B0604020202020204" pitchFamily="34" charset="0"/>
              </a:rPr>
              <a:t>tidak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terintegrasi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Lebih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mudah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integrasi</a:t>
            </a:r>
            <a:r>
              <a:rPr lang="en-ID" altLang="en-US" sz="5400" dirty="0">
                <a:latin typeface="Arial" panose="020B0604020202020204" pitchFamily="34" charset="0"/>
              </a:rPr>
              <a:t> global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Mengintegrasikan</a:t>
            </a:r>
            <a:r>
              <a:rPr lang="en-ID" altLang="en-US" sz="5400" dirty="0">
                <a:latin typeface="Arial" panose="020B0604020202020204" pitchFamily="34" charset="0"/>
              </a:rPr>
              <a:t> orang </a:t>
            </a:r>
            <a:r>
              <a:rPr lang="en-ID" altLang="en-US" sz="5400" dirty="0" err="1">
                <a:latin typeface="Arial" panose="020B0604020202020204" pitchFamily="34" charset="0"/>
              </a:rPr>
              <a:t>dan</a:t>
            </a:r>
            <a:r>
              <a:rPr lang="en-ID" altLang="en-US" sz="5400" dirty="0">
                <a:latin typeface="Arial" panose="020B0604020202020204" pitchFamily="34" charset="0"/>
              </a:rPr>
              <a:t> data </a:t>
            </a:r>
            <a:r>
              <a:rPr lang="en-ID" altLang="en-US" sz="5400" dirty="0" err="1">
                <a:latin typeface="Arial" panose="020B0604020202020204" pitchFamily="34" charset="0"/>
              </a:rPr>
              <a:t>sambil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menghilangkan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kebutuhan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untuk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memperbarui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memperbaiki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banyak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sistem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komputer</a:t>
            </a:r>
            <a:r>
              <a:rPr lang="en-ID" altLang="en-US" sz="5400" dirty="0">
                <a:latin typeface="Arial" panose="020B0604020202020204" pitchFamily="34" charset="0"/>
              </a:rPr>
              <a:t> yang </a:t>
            </a:r>
            <a:r>
              <a:rPr lang="en-ID" altLang="en-US" sz="5400" dirty="0" err="1">
                <a:latin typeface="Arial" panose="020B0604020202020204" pitchFamily="34" charset="0"/>
              </a:rPr>
              <a:t>terpisah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Memungkinkan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manajemen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untuk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mengelola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operasi</a:t>
            </a:r>
            <a:r>
              <a:rPr lang="en-ID" altLang="en-US" sz="5400" dirty="0">
                <a:latin typeface="Arial" panose="020B0604020202020204" pitchFamily="34" charset="0"/>
              </a:rPr>
              <a:t>, </a:t>
            </a:r>
            <a:r>
              <a:rPr lang="en-ID" altLang="en-US" sz="5400" dirty="0" err="1">
                <a:latin typeface="Arial" panose="020B0604020202020204" pitchFamily="34" charset="0"/>
              </a:rPr>
              <a:t>tidak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hanya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memantau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mereka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Dapat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secara</a:t>
            </a:r>
            <a:r>
              <a:rPr lang="en-ID" altLang="en-US" sz="5400" dirty="0">
                <a:latin typeface="Arial" panose="020B0604020202020204" pitchFamily="34" charset="0"/>
              </a:rPr>
              <a:t> dramatis </a:t>
            </a:r>
            <a:r>
              <a:rPr lang="en-ID" altLang="en-US" sz="5400" dirty="0" err="1">
                <a:latin typeface="Arial" panose="020B0604020202020204" pitchFamily="34" charset="0"/>
              </a:rPr>
              <a:t>mengurangi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biaya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meningkatkan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efisiensi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operasional</a:t>
            </a:r>
            <a:endParaRPr lang="en-ID" altLang="en-US" sz="5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123385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2D21F4-6883-C24E-B91C-60B41B79B6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3324F5F-D2F6-9146-BF95-1FBFBECAA3C1}"/>
              </a:ext>
            </a:extLst>
          </p:cNvPr>
          <p:cNvSpPr txBox="1">
            <a:spLocks noChangeArrowheads="1"/>
          </p:cNvSpPr>
          <p:nvPr/>
        </p:nvSpPr>
        <p:spPr>
          <a:xfrm>
            <a:off x="6166338" y="726832"/>
            <a:ext cx="12098215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Pendekatan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Implementasi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8487075-EE2B-074B-A0F8-852A8B57EBAE}"/>
              </a:ext>
            </a:extLst>
          </p:cNvPr>
          <p:cNvSpPr txBox="1">
            <a:spLocks noChangeArrowheads="1"/>
          </p:cNvSpPr>
          <p:nvPr/>
        </p:nvSpPr>
        <p:spPr>
          <a:xfrm>
            <a:off x="2116138" y="9952892"/>
            <a:ext cx="20790754" cy="23622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ID" altLang="en-US" sz="3600" i="1" dirty="0">
                <a:latin typeface="Arial" panose="020B0604020202020204" pitchFamily="34" charset="0"/>
              </a:rPr>
              <a:t>1. The Big Bang</a:t>
            </a:r>
          </a:p>
          <a:p>
            <a:pPr eaLnBrk="1" hangingPunct="1">
              <a:lnSpc>
                <a:spcPct val="80000"/>
              </a:lnSpc>
            </a:pPr>
            <a:r>
              <a:rPr lang="en-ID" altLang="en-US" sz="3600" dirty="0" err="1">
                <a:latin typeface="Arial" panose="020B0604020202020204" pitchFamily="34" charset="0"/>
              </a:rPr>
              <a:t>Strategi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penerapan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seluruh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modul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dalam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paket</a:t>
            </a:r>
            <a:r>
              <a:rPr lang="en-ID" altLang="en-US" sz="3600" dirty="0">
                <a:latin typeface="Arial" panose="020B0604020202020204" pitchFamily="34" charset="0"/>
              </a:rPr>
              <a:t> ERP </a:t>
            </a:r>
            <a:r>
              <a:rPr lang="en-ID" altLang="en-US" sz="3600" dirty="0" err="1">
                <a:latin typeface="Arial" panose="020B0604020202020204" pitchFamily="34" charset="0"/>
              </a:rPr>
              <a:t>secara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simultan</a:t>
            </a:r>
            <a:r>
              <a:rPr lang="en-ID" altLang="en-US" sz="3600" dirty="0">
                <a:latin typeface="Arial" panose="020B0604020202020204" pitchFamily="34" charset="0"/>
              </a:rPr>
              <a:t> di </a:t>
            </a:r>
            <a:r>
              <a:rPr lang="en-ID" altLang="en-US" sz="3600" dirty="0" err="1">
                <a:latin typeface="Arial" panose="020B0604020202020204" pitchFamily="34" charset="0"/>
              </a:rPr>
              <a:t>seluruh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fungsi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perusahaan</a:t>
            </a:r>
            <a:r>
              <a:rPr lang="en-ID" altLang="en-US" sz="36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ID" altLang="en-US" sz="3600" dirty="0" err="1">
                <a:latin typeface="Arial" panose="020B0604020202020204" pitchFamily="34" charset="0"/>
              </a:rPr>
              <a:t>Kelebihannya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adalah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hanya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memerlukan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sedikit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i="1" dirty="0">
                <a:latin typeface="Arial" panose="020B0604020202020204" pitchFamily="34" charset="0"/>
              </a:rPr>
              <a:t>interface </a:t>
            </a:r>
            <a:r>
              <a:rPr lang="en-ID" altLang="en-US" sz="3600" dirty="0" err="1">
                <a:latin typeface="Arial" panose="020B0604020202020204" pitchFamily="34" charset="0"/>
              </a:rPr>
              <a:t>antara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sistem</a:t>
            </a:r>
            <a:r>
              <a:rPr lang="en-ID" altLang="en-US" sz="3600" dirty="0">
                <a:latin typeface="Arial" panose="020B0604020202020204" pitchFamily="34" charset="0"/>
              </a:rPr>
              <a:t> lama </a:t>
            </a:r>
            <a:r>
              <a:rPr lang="en-ID" altLang="en-US" sz="3600" dirty="0" err="1">
                <a:latin typeface="Arial" panose="020B0604020202020204" pitchFamily="34" charset="0"/>
              </a:rPr>
              <a:t>dan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sistem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baru</a:t>
            </a:r>
            <a:r>
              <a:rPr lang="en-ID" altLang="en-US" sz="3600" dirty="0">
                <a:latin typeface="Arial" panose="020B0604020202020204" pitchFamily="34" charset="0"/>
              </a:rPr>
              <a:t>, </a:t>
            </a:r>
            <a:r>
              <a:rPr lang="en-ID" altLang="en-US" sz="3600" dirty="0" err="1">
                <a:latin typeface="Arial" panose="020B0604020202020204" pitchFamily="34" charset="0"/>
              </a:rPr>
              <a:t>sangat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efisien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dari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segi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waktu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dan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hasilnya</a:t>
            </a:r>
            <a:r>
              <a:rPr lang="en-ID" altLang="en-US" sz="3600" dirty="0">
                <a:latin typeface="Arial" panose="020B0604020202020204" pitchFamily="34" charset="0"/>
              </a:rPr>
              <a:t> optimal.</a:t>
            </a:r>
          </a:p>
          <a:p>
            <a:pPr eaLnBrk="1" hangingPunct="1">
              <a:lnSpc>
                <a:spcPct val="80000"/>
              </a:lnSpc>
            </a:pPr>
            <a:r>
              <a:rPr lang="en-ID" altLang="en-US" sz="3600" dirty="0" err="1">
                <a:latin typeface="Arial" panose="020B0604020202020204" pitchFamily="34" charset="0"/>
              </a:rPr>
              <a:t>Kekurangannya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adalah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implementasi</a:t>
            </a:r>
            <a:r>
              <a:rPr lang="en-ID" altLang="en-US" sz="3600" dirty="0">
                <a:latin typeface="Arial" panose="020B0604020202020204" pitchFamily="34" charset="0"/>
              </a:rPr>
              <a:t> yang </a:t>
            </a:r>
            <a:r>
              <a:rPr lang="en-ID" altLang="en-US" sz="3600" dirty="0" err="1">
                <a:latin typeface="Arial" panose="020B0604020202020204" pitchFamily="34" charset="0"/>
              </a:rPr>
              <a:t>kompleks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sehingga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resiko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kegagalan</a:t>
            </a:r>
            <a:r>
              <a:rPr lang="en-ID" altLang="en-US" sz="3600" dirty="0">
                <a:latin typeface="Arial" panose="020B0604020202020204" pitchFamily="34" charset="0"/>
              </a:rPr>
              <a:t> </a:t>
            </a:r>
            <a:r>
              <a:rPr lang="en-ID" altLang="en-US" sz="3600" dirty="0" err="1">
                <a:latin typeface="Arial" panose="020B0604020202020204" pitchFamily="34" charset="0"/>
              </a:rPr>
              <a:t>tinggi</a:t>
            </a:r>
            <a:r>
              <a:rPr lang="en-ID" altLang="en-US" sz="3600" dirty="0">
                <a:latin typeface="Arial" panose="020B0604020202020204" pitchFamily="34" charset="0"/>
              </a:rPr>
              <a:t>.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7756EF30-5870-5C4F-913B-16DCEC682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800" y="1817075"/>
            <a:ext cx="16627784" cy="77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4793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</a:t>
            </a:r>
          </a:p>
          <a:p>
            <a:pPr lvl="1"/>
            <a:r>
              <a:rPr lang="en-US" dirty="0"/>
              <a:t>Modul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CBEBD9-C95F-F549-9DD5-8608E684E3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2D6A929-544A-1A44-838A-CF94C91E49CF}"/>
              </a:ext>
            </a:extLst>
          </p:cNvPr>
          <p:cNvSpPr txBox="1">
            <a:spLocks noChangeArrowheads="1"/>
          </p:cNvSpPr>
          <p:nvPr/>
        </p:nvSpPr>
        <p:spPr>
          <a:xfrm>
            <a:off x="4618892" y="679936"/>
            <a:ext cx="16365416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Pendekatan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Implementasi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(</a:t>
            </a:r>
            <a:r>
              <a:rPr lang="en-ID" altLang="en-US" sz="6000" b="1" i="1" dirty="0">
                <a:solidFill>
                  <a:srgbClr val="FF0000"/>
                </a:solidFill>
                <a:latin typeface="Arial" panose="020B0604020202020204" pitchFamily="34" charset="0"/>
              </a:rPr>
              <a:t>cont’d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20ADFE1-F5D3-6D4C-A7D6-E69FACE018AE}"/>
              </a:ext>
            </a:extLst>
          </p:cNvPr>
          <p:cNvSpPr txBox="1">
            <a:spLocks noChangeArrowheads="1"/>
          </p:cNvSpPr>
          <p:nvPr/>
        </p:nvSpPr>
        <p:spPr>
          <a:xfrm>
            <a:off x="1688124" y="2373923"/>
            <a:ext cx="20843630" cy="5011619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81050"/>
            <a:r>
              <a:rPr lang="en-ID" altLang="en-US" sz="4000" b="1" i="1" dirty="0">
                <a:latin typeface="Century Schoolbook" panose="02040604050505020304" pitchFamily="18" charset="0"/>
              </a:rPr>
              <a:t>2. Step-by step (Phased Approach)</a:t>
            </a:r>
          </a:p>
          <a:p>
            <a:pPr marL="571500" indent="-571500" algn="just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Melakukan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implementasi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sedikit</a:t>
            </a:r>
            <a:r>
              <a:rPr lang="en-ID" altLang="en-US" sz="4000" dirty="0">
                <a:latin typeface="Century Schoolbook" panose="02040604050505020304" pitchFamily="18" charset="0"/>
              </a:rPr>
              <a:t> demi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sedikit</a:t>
            </a:r>
            <a:r>
              <a:rPr lang="en-ID" altLang="en-US" sz="4000" dirty="0">
                <a:latin typeface="Century Schoolbook" panose="02040604050505020304" pitchFamily="18" charset="0"/>
              </a:rPr>
              <a:t>.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Tahap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selanjutnya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berkonsentrasi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mengimplementasikan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modul</a:t>
            </a:r>
            <a:r>
              <a:rPr lang="en-ID" altLang="en-US" sz="4000" dirty="0">
                <a:latin typeface="Century Schoolbook" panose="02040604050505020304" pitchFamily="18" charset="0"/>
              </a:rPr>
              <a:t> yang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terkait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algn="just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Keseluruhan</a:t>
            </a:r>
            <a:r>
              <a:rPr lang="en-ID" altLang="en-US" sz="4000" dirty="0">
                <a:latin typeface="Century Schoolbook" panose="02040604050505020304" pitchFamily="18" charset="0"/>
              </a:rPr>
              <a:t> proses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bisnis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harus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terlebih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dahulu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disiapkan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algn="just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Kelebihannya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adalah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kompleksitas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dapat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dikurangi</a:t>
            </a:r>
            <a:r>
              <a:rPr lang="en-ID" altLang="en-US" sz="4000" dirty="0">
                <a:latin typeface="Century Schoolbook" panose="02040604050505020304" pitchFamily="18" charset="0"/>
              </a:rPr>
              <a:t>,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memungkinkan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terjadinya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perbaikan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proyek</a:t>
            </a:r>
            <a:r>
              <a:rPr lang="en-ID" altLang="en-US" sz="4000" dirty="0">
                <a:latin typeface="Century Schoolbook" panose="02040604050505020304" pitchFamily="18" charset="0"/>
              </a:rPr>
              <a:t> yang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datang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akibat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konsultasi</a:t>
            </a:r>
            <a:r>
              <a:rPr lang="en-ID" altLang="en-US" sz="4000" dirty="0">
                <a:latin typeface="Century Schoolbook" panose="02040604050505020304" pitchFamily="18" charset="0"/>
              </a:rPr>
              <a:t> internal,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ongkos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tidak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terlalu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membebani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algn="just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Kekurangan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adalah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waktu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implementasi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keseluruhan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lebih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panjang</a:t>
            </a:r>
            <a:r>
              <a:rPr lang="en-ID" altLang="en-US" sz="4000" dirty="0">
                <a:latin typeface="Century Schoolbook" panose="02040604050505020304" pitchFamily="18" charset="0"/>
              </a:rPr>
              <a:t>.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Manfaat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dari</a:t>
            </a:r>
            <a:r>
              <a:rPr lang="en-ID" altLang="en-US" sz="4000" dirty="0">
                <a:latin typeface="Century Schoolbook" panose="02040604050505020304" pitchFamily="18" charset="0"/>
              </a:rPr>
              <a:t> ERP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hanya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dapat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dirasakan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sedikit</a:t>
            </a:r>
            <a:r>
              <a:rPr lang="en-ID" altLang="en-US" sz="4000" dirty="0">
                <a:latin typeface="Century Schoolbook" panose="02040604050505020304" pitchFamily="18" charset="0"/>
              </a:rPr>
              <a:t> demi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sedikit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akibatnya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hasil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tidak</a:t>
            </a:r>
            <a:r>
              <a:rPr lang="en-ID" altLang="en-US" sz="4000" dirty="0">
                <a:latin typeface="Century Schoolbook" panose="02040604050505020304" pitchFamily="18" charset="0"/>
              </a:rPr>
              <a:t> optimal. </a:t>
            </a:r>
          </a:p>
          <a:p>
            <a:pPr defTabSz="781050"/>
            <a:r>
              <a:rPr lang="en-ID" altLang="en-US" sz="4000" b="1" i="1" dirty="0">
                <a:latin typeface="Century Schoolbook" panose="02040604050505020304" pitchFamily="18" charset="0"/>
              </a:rPr>
              <a:t>3. Small Bang (Pilot Approach)</a:t>
            </a:r>
          </a:p>
          <a:p>
            <a:pPr marL="571500" indent="-571500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Pembuatan</a:t>
            </a:r>
            <a:r>
              <a:rPr lang="en-ID" altLang="en-US" sz="4000" dirty="0">
                <a:latin typeface="Century Schoolbook" panose="02040604050505020304" pitchFamily="18" charset="0"/>
              </a:rPr>
              <a:t> model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implementasi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pada</a:t>
            </a:r>
            <a:r>
              <a:rPr lang="en-ID" altLang="en-US" sz="4000" dirty="0">
                <a:latin typeface="Century Schoolbook" panose="02040604050505020304" pitchFamily="18" charset="0"/>
              </a:rPr>
              <a:t> salah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satu</a:t>
            </a:r>
            <a:r>
              <a:rPr lang="en-ID" altLang="en-US" sz="4000" dirty="0">
                <a:latin typeface="Century Schoolbook" panose="02040604050505020304" pitchFamily="18" charset="0"/>
              </a:rPr>
              <a:t> site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atau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fungsi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perusahaan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sebagai</a:t>
            </a:r>
            <a:r>
              <a:rPr lang="en-ID" altLang="en-US" sz="4000" dirty="0">
                <a:latin typeface="Century Schoolbook" panose="02040604050505020304" pitchFamily="18" charset="0"/>
              </a:rPr>
              <a:t> pilot project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diteruskan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ke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fungsi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atau</a:t>
            </a:r>
            <a:r>
              <a:rPr lang="en-ID" altLang="en-US" sz="4000" dirty="0">
                <a:latin typeface="Century Schoolbook" panose="02040604050505020304" pitchFamily="18" charset="0"/>
              </a:rPr>
              <a:t> site yang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terkait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Kelebihannya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adalah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biaya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relatif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rendah</a:t>
            </a:r>
            <a:r>
              <a:rPr lang="en-ID" altLang="en-US" sz="4000" dirty="0">
                <a:latin typeface="Century Schoolbook" panose="02040604050505020304" pitchFamily="18" charset="0"/>
              </a:rPr>
              <a:t>,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kompleksitas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berkurang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defTabSz="781050">
              <a:buFont typeface="Arial" panose="020B0604020202020204" pitchFamily="34" charset="0"/>
              <a:buChar char="•"/>
            </a:pPr>
            <a:r>
              <a:rPr lang="en-ID" altLang="en-US" sz="4000" dirty="0" err="1">
                <a:latin typeface="Century Schoolbook" panose="02040604050505020304" pitchFamily="18" charset="0"/>
              </a:rPr>
              <a:t>Kekurangannya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adalah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adalah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membutuhkan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banyak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customisasi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akibat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adanya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operasi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spesifik</a:t>
            </a:r>
            <a:r>
              <a:rPr lang="en-ID" altLang="en-US" sz="4000" dirty="0">
                <a:latin typeface="Century Schoolbook" panose="02040604050505020304" pitchFamily="18" charset="0"/>
              </a:rPr>
              <a:t> </a:t>
            </a:r>
            <a:r>
              <a:rPr lang="en-ID" altLang="en-US" sz="4000" dirty="0" err="1">
                <a:latin typeface="Century Schoolbook" panose="02040604050505020304" pitchFamily="18" charset="0"/>
              </a:rPr>
              <a:t>antarsite</a:t>
            </a:r>
            <a:r>
              <a:rPr lang="en-ID" altLang="en-US" sz="4000" dirty="0">
                <a:latin typeface="Century Schoolbook" panose="02040604050505020304" pitchFamily="18" charset="0"/>
              </a:rPr>
              <a:t>.</a:t>
            </a:r>
          </a:p>
          <a:p>
            <a:pPr marL="571500" indent="-571500" defTabSz="781050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ID" altLang="en-US" sz="4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353129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F9F96-9C43-DA44-A613-937BF7D173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261EC36-D745-7842-82F1-D7FA2765A919}"/>
              </a:ext>
            </a:extLst>
          </p:cNvPr>
          <p:cNvSpPr txBox="1">
            <a:spLocks noChangeArrowheads="1"/>
          </p:cNvSpPr>
          <p:nvPr/>
        </p:nvSpPr>
        <p:spPr>
          <a:xfrm>
            <a:off x="5492261" y="304800"/>
            <a:ext cx="12068907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Pertanyaan</a:t>
            </a:r>
            <a:r>
              <a:rPr lang="en-ID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sekitar</a:t>
            </a:r>
            <a:r>
              <a:rPr lang="en-ID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ERP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7EA0AF2-265D-5D49-B78D-C32E540EB453}"/>
              </a:ext>
            </a:extLst>
          </p:cNvPr>
          <p:cNvSpPr txBox="1">
            <a:spLocks noChangeArrowheads="1"/>
          </p:cNvSpPr>
          <p:nvPr/>
        </p:nvSpPr>
        <p:spPr>
          <a:xfrm>
            <a:off x="3399692" y="2420814"/>
            <a:ext cx="19483754" cy="51816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Berapa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besar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biaya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sistem</a:t>
            </a:r>
            <a:r>
              <a:rPr lang="en-ID" altLang="en-US" dirty="0">
                <a:latin typeface="Arial" panose="020B0604020202020204" pitchFamily="34" charset="0"/>
              </a:rPr>
              <a:t> ERP 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Haruskah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setiap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perusahaan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membeli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paket</a:t>
            </a:r>
            <a:r>
              <a:rPr lang="en-ID" altLang="en-US" dirty="0">
                <a:latin typeface="Arial" panose="020B0604020202020204" pitchFamily="34" charset="0"/>
              </a:rPr>
              <a:t> ERP 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Apakah</a:t>
            </a:r>
            <a:r>
              <a:rPr lang="en-ID" altLang="en-US" dirty="0">
                <a:latin typeface="Arial" panose="020B0604020202020204" pitchFamily="34" charset="0"/>
              </a:rPr>
              <a:t> software ERP </a:t>
            </a:r>
            <a:r>
              <a:rPr lang="en-ID" altLang="en-US" dirty="0" err="1">
                <a:latin typeface="Arial" panose="020B0604020202020204" pitchFamily="34" charset="0"/>
              </a:rPr>
              <a:t>tidak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fleksibel</a:t>
            </a:r>
            <a:r>
              <a:rPr lang="en-ID" altLang="en-US" dirty="0">
                <a:latin typeface="Arial" panose="020B0604020202020204" pitchFamily="34" charset="0"/>
              </a:rPr>
              <a:t> 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Apa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timbal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balik</a:t>
            </a:r>
            <a:r>
              <a:rPr lang="en-ID" altLang="en-US" dirty="0">
                <a:latin typeface="Arial" panose="020B0604020202020204" pitchFamily="34" charset="0"/>
              </a:rPr>
              <a:t> yang </a:t>
            </a:r>
            <a:r>
              <a:rPr lang="en-ID" altLang="en-US" dirty="0" err="1">
                <a:latin typeface="Arial" panose="020B0604020202020204" pitchFamily="34" charset="0"/>
              </a:rPr>
              <a:t>didapatkan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dari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investasi</a:t>
            </a:r>
            <a:r>
              <a:rPr lang="en-ID" altLang="en-US" dirty="0">
                <a:latin typeface="Arial" panose="020B0604020202020204" pitchFamily="34" charset="0"/>
              </a:rPr>
              <a:t> ERP 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Berapa</a:t>
            </a:r>
            <a:r>
              <a:rPr lang="en-ID" altLang="en-US" dirty="0">
                <a:latin typeface="Arial" panose="020B0604020202020204" pitchFamily="34" charset="0"/>
              </a:rPr>
              <a:t> lama </a:t>
            </a:r>
            <a:r>
              <a:rPr lang="en-ID" altLang="en-US" dirty="0" err="1">
                <a:latin typeface="Arial" panose="020B0604020202020204" pitchFamily="34" charset="0"/>
              </a:rPr>
              <a:t>waktu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untuk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melihat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nilai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balik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dari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investasi</a:t>
            </a:r>
            <a:r>
              <a:rPr lang="en-ID" altLang="en-US" dirty="0">
                <a:latin typeface="Arial" panose="020B0604020202020204" pitchFamily="34" charset="0"/>
              </a:rPr>
              <a:t> ERP ?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dirty="0" err="1">
                <a:latin typeface="Arial" panose="020B0604020202020204" pitchFamily="34" charset="0"/>
              </a:rPr>
              <a:t>Mengapa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hanya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sebagian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perusahaan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saja</a:t>
            </a:r>
            <a:r>
              <a:rPr lang="en-ID" altLang="en-US" dirty="0">
                <a:latin typeface="Arial" panose="020B0604020202020204" pitchFamily="34" charset="0"/>
              </a:rPr>
              <a:t> yang </a:t>
            </a:r>
            <a:r>
              <a:rPr lang="en-ID" altLang="en-US" dirty="0" err="1">
                <a:latin typeface="Arial" panose="020B0604020202020204" pitchFamily="34" charset="0"/>
              </a:rPr>
              <a:t>sukses</a:t>
            </a:r>
            <a:r>
              <a:rPr lang="en-ID" altLang="en-US" dirty="0">
                <a:latin typeface="Arial" panose="020B0604020202020204" pitchFamily="34" charset="0"/>
              </a:rPr>
              <a:t> </a:t>
            </a:r>
            <a:r>
              <a:rPr lang="en-ID" altLang="en-US" dirty="0" err="1">
                <a:latin typeface="Arial" panose="020B0604020202020204" pitchFamily="34" charset="0"/>
              </a:rPr>
              <a:t>dengan</a:t>
            </a:r>
            <a:r>
              <a:rPr lang="en-ID" altLang="en-US" dirty="0">
                <a:latin typeface="Arial" panose="020B0604020202020204" pitchFamily="34" charset="0"/>
              </a:rPr>
              <a:t> ERP </a:t>
            </a:r>
            <a:r>
              <a:rPr lang="en-ID" altLang="en-US" dirty="0" err="1">
                <a:latin typeface="Arial" panose="020B0604020202020204" pitchFamily="34" charset="0"/>
              </a:rPr>
              <a:t>daripada</a:t>
            </a:r>
            <a:r>
              <a:rPr lang="en-ID" altLang="en-US" dirty="0">
                <a:latin typeface="Arial" panose="020B0604020202020204" pitchFamily="34" charset="0"/>
              </a:rPr>
              <a:t> yang lain ?</a:t>
            </a:r>
          </a:p>
        </p:txBody>
      </p:sp>
    </p:spTree>
    <p:extLst>
      <p:ext uri="{BB962C8B-B14F-4D97-AF65-F5344CB8AC3E}">
        <p14:creationId xmlns:p14="http://schemas.microsoft.com/office/powerpoint/2010/main" val="346453797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36EE6-31F5-654A-BDE9-17C4910ACA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54F39-C372-424A-ACB1-51666BDCC438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AEA9E1F-A90C-7E49-ADAB-ABBEE78E6A83}"/>
              </a:ext>
            </a:extLst>
          </p:cNvPr>
          <p:cNvSpPr txBox="1">
            <a:spLocks noChangeArrowheads="1"/>
          </p:cNvSpPr>
          <p:nvPr/>
        </p:nvSpPr>
        <p:spPr>
          <a:xfrm>
            <a:off x="3348628" y="867507"/>
            <a:ext cx="18852398" cy="7620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Berapa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besar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biaya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ID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sistem</a:t>
            </a:r>
            <a:r>
              <a:rPr lang="en-ID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CFD9FDF-64B4-0540-A9FC-756E4E1C21AF}"/>
              </a:ext>
            </a:extLst>
          </p:cNvPr>
          <p:cNvSpPr txBox="1">
            <a:spLocks noChangeArrowheads="1"/>
          </p:cNvSpPr>
          <p:nvPr/>
        </p:nvSpPr>
        <p:spPr>
          <a:xfrm>
            <a:off x="3094892" y="2842844"/>
            <a:ext cx="19741662" cy="5181600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Font typeface="Arial" panose="020B0604020202020204" pitchFamily="34" charset="0"/>
              <a:defRPr lang="en-US" sz="6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1pPr>
            <a:lvl2pPr marL="9144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40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2pPr>
            <a:lvl3pPr marL="18288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6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3pPr>
            <a:lvl4pPr marL="27432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4pPr>
            <a:lvl5pPr marL="3657600" algn="l" defTabSz="1827213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defRPr lang="en-US" sz="3200" kern="1200" dirty="0">
                <a:solidFill>
                  <a:schemeClr val="tx1"/>
                </a:solidFill>
                <a:latin typeface="Lato" panose="020F0502020204030203" pitchFamily="34" charset="0"/>
                <a:ea typeface="+mn-ea"/>
                <a:cs typeface="+mn-cs"/>
              </a:defRPr>
            </a:lvl5pPr>
            <a:lvl6pPr marL="5028194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2411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6628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0846" indent="-457109" algn="l" defTabSz="182843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Ukuran</a:t>
            </a:r>
            <a:r>
              <a:rPr lang="en-ID" altLang="en-US" sz="5400" dirty="0">
                <a:latin typeface="Arial" panose="020B0604020202020204" pitchFamily="34" charset="0"/>
              </a:rPr>
              <a:t> software ERP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Berkaitan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dengan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ukuran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layanan</a:t>
            </a:r>
            <a:r>
              <a:rPr lang="en-ID" altLang="en-US" sz="5400" dirty="0">
                <a:latin typeface="Arial" panose="020B0604020202020204" pitchFamily="34" charset="0"/>
              </a:rPr>
              <a:t> ERP </a:t>
            </a:r>
            <a:r>
              <a:rPr lang="en-ID" altLang="en-US" sz="5400" dirty="0" err="1">
                <a:latin typeface="Arial" panose="020B0604020202020204" pitchFamily="34" charset="0"/>
              </a:rPr>
              <a:t>pada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perusahaan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Membutuhkan</a:t>
            </a:r>
            <a:r>
              <a:rPr lang="en-ID" altLang="en-US" sz="5400" dirty="0">
                <a:latin typeface="Arial" panose="020B0604020202020204" pitchFamily="34" charset="0"/>
              </a:rPr>
              <a:t> hardware </a:t>
            </a:r>
            <a:r>
              <a:rPr lang="en-ID" altLang="en-US" sz="5400" dirty="0" err="1">
                <a:latin typeface="Arial" panose="020B0604020202020204" pitchFamily="34" charset="0"/>
              </a:rPr>
              <a:t>baru</a:t>
            </a:r>
            <a:r>
              <a:rPr lang="en-ID" altLang="en-US" sz="5400" dirty="0">
                <a:latin typeface="Arial" panose="020B0604020202020204" pitchFamily="34" charset="0"/>
              </a:rPr>
              <a:t> yang </a:t>
            </a:r>
            <a:r>
              <a:rPr lang="en-ID" altLang="en-US" sz="5400" dirty="0" err="1">
                <a:latin typeface="Arial" panose="020B0604020202020204" pitchFamily="34" charset="0"/>
              </a:rPr>
              <a:t>dapat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menjalankan</a:t>
            </a:r>
            <a:r>
              <a:rPr lang="en-ID" altLang="en-US" sz="5400" dirty="0">
                <a:latin typeface="Arial" panose="020B0604020202020204" pitchFamily="34" charset="0"/>
              </a:rPr>
              <a:t> software ERP yang </a:t>
            </a:r>
            <a:r>
              <a:rPr lang="en-ID" altLang="en-US" sz="5400" dirty="0" err="1">
                <a:latin typeface="Arial" panose="020B0604020202020204" pitchFamily="34" charset="0"/>
              </a:rPr>
              <a:t>kompleks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Biaya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konsultan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analis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Waktu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untuk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implementasi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Menyebabkan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gangguan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bisnis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Pelatihan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ID" altLang="en-US" sz="5400" dirty="0" err="1">
                <a:latin typeface="Arial" panose="020B0604020202020204" pitchFamily="34" charset="0"/>
              </a:rPr>
              <a:t>Biaya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waktu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dan</a:t>
            </a:r>
            <a:r>
              <a:rPr lang="en-ID" altLang="en-US" sz="5400" dirty="0">
                <a:latin typeface="Arial" panose="020B0604020202020204" pitchFamily="34" charset="0"/>
              </a:rPr>
              <a:t> </a:t>
            </a:r>
            <a:r>
              <a:rPr lang="en-ID" altLang="en-US" sz="5400" dirty="0" err="1">
                <a:latin typeface="Arial" panose="020B0604020202020204" pitchFamily="34" charset="0"/>
              </a:rPr>
              <a:t>uang</a:t>
            </a:r>
            <a:endParaRPr lang="en-ID" altLang="en-US" sz="5400" dirty="0">
              <a:latin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ID" altLang="en-US" sz="5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75233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5D9FD-A414-8D43-9C2E-61E97EC283D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EED3BFE-F4A9-C749-AADB-A49340923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Haruskah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setiap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perusahaan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membeli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paket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0FBE246-1C17-594D-A585-7F162BAA7733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</a:rPr>
              <a:t>Sebagian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operasi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bisnis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sebagian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segmen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operasi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mungkin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cocok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constraint ERP.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Kadang-kadang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siap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ERP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Implementasi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hasilnya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sulit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ketika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manajemen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penuh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memahami</a:t>
            </a:r>
            <a:r>
              <a:rPr lang="en-US" altLang="en-US" dirty="0">
                <a:latin typeface="Arial" panose="020B0604020202020204" pitchFamily="34" charset="0"/>
              </a:rPr>
              <a:t> proses </a:t>
            </a:r>
            <a:r>
              <a:rPr lang="en-US" altLang="en-US" dirty="0" err="1">
                <a:latin typeface="Arial" panose="020B0604020202020204" pitchFamily="34" charset="0"/>
              </a:rPr>
              <a:t>bisnisnya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sendiri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membuat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keputusan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implementasi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dalam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waktu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tepat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5497197"/>
      </p:ext>
    </p:extLst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BAF37-8183-CB46-BD28-04F213A216A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BE11C28-AAF5-CB43-9D36-5770EFBC0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1080" y="2016371"/>
            <a:ext cx="21775490" cy="1963737"/>
          </a:xfrm>
        </p:spPr>
        <p:txBody>
          <a:bodyPr/>
          <a:lstStyle/>
          <a:p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Apakah</a:t>
            </a:r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software ERP </a:t>
            </a:r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tidak</a:t>
            </a:r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fleksibel</a:t>
            </a:r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F2A6C7C-E130-5F40-B34D-6D02B3202524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410" y="3875089"/>
            <a:ext cx="21775490" cy="6792912"/>
          </a:xfrm>
        </p:spPr>
        <p:txBody>
          <a:bodyPr/>
          <a:lstStyle/>
          <a:p>
            <a:r>
              <a:rPr lang="en-US" altLang="en-US" sz="5400" dirty="0">
                <a:latin typeface="Arial" panose="020B0604020202020204" pitchFamily="34" charset="0"/>
              </a:rPr>
              <a:t>Banyak orang </a:t>
            </a:r>
            <a:r>
              <a:rPr lang="en-US" altLang="en-US" sz="5400" dirty="0" err="1">
                <a:latin typeface="Arial" panose="020B0604020202020204" pitchFamily="34" charset="0"/>
              </a:rPr>
              <a:t>mengklaim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bahwa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sistem</a:t>
            </a:r>
            <a:r>
              <a:rPr lang="en-US" altLang="en-US" sz="5400" dirty="0">
                <a:latin typeface="Arial" panose="020B0604020202020204" pitchFamily="34" charset="0"/>
              </a:rPr>
              <a:t> ERP, </a:t>
            </a:r>
            <a:r>
              <a:rPr lang="en-US" altLang="en-US" sz="5400" dirty="0" err="1">
                <a:latin typeface="Arial" panose="020B0604020202020204" pitchFamily="34" charset="0"/>
              </a:rPr>
              <a:t>khususnya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sistem</a:t>
            </a:r>
            <a:r>
              <a:rPr lang="en-US" altLang="en-US" sz="5400" dirty="0">
                <a:latin typeface="Arial" panose="020B0604020202020204" pitchFamily="34" charset="0"/>
              </a:rPr>
              <a:t> SAP, </a:t>
            </a:r>
            <a:r>
              <a:rPr lang="en-US" altLang="en-US" sz="5400" dirty="0" err="1">
                <a:latin typeface="Arial" panose="020B0604020202020204" pitchFamily="34" charset="0"/>
              </a:rPr>
              <a:t>adalah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kaku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sz="5400" dirty="0" err="1">
                <a:latin typeface="Arial" panose="020B0604020202020204" pitchFamily="34" charset="0"/>
              </a:rPr>
              <a:t>Pilihan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kustomisasi</a:t>
            </a:r>
            <a:r>
              <a:rPr lang="en-US" altLang="en-US" sz="5400" dirty="0">
                <a:latin typeface="Arial" panose="020B0604020202020204" pitchFamily="34" charset="0"/>
              </a:rPr>
              <a:t> yang </a:t>
            </a:r>
            <a:r>
              <a:rPr lang="en-US" altLang="en-US" sz="5400" dirty="0" err="1">
                <a:latin typeface="Arial" panose="020B0604020202020204" pitchFamily="34" charset="0"/>
              </a:rPr>
              <a:t>ditawarkan</a:t>
            </a:r>
            <a:r>
              <a:rPr lang="en-US" altLang="en-US" sz="5400" dirty="0">
                <a:latin typeface="Arial" panose="020B0604020202020204" pitchFamily="34" charset="0"/>
              </a:rPr>
              <a:t> ERP SAP</a:t>
            </a:r>
          </a:p>
          <a:p>
            <a:pPr lvl="1"/>
            <a:r>
              <a:rPr lang="en-US" altLang="en-US" sz="5400" dirty="0" err="1">
                <a:latin typeface="Arial" panose="020B0604020202020204" pitchFamily="34" charset="0"/>
              </a:rPr>
              <a:t>Sejumlah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pilihan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konfigurasi</a:t>
            </a:r>
            <a:r>
              <a:rPr lang="en-US" altLang="en-US" sz="5400" dirty="0">
                <a:latin typeface="Arial" panose="020B0604020202020204" pitchFamily="34" charset="0"/>
              </a:rPr>
              <a:t> yang </a:t>
            </a:r>
            <a:r>
              <a:rPr lang="en-US" altLang="en-US" sz="5400" dirty="0" err="1">
                <a:latin typeface="Arial" panose="020B0604020202020204" pitchFamily="34" charset="0"/>
              </a:rPr>
              <a:t>membantu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mengkustomisasi</a:t>
            </a:r>
            <a:r>
              <a:rPr lang="en-US" altLang="en-US" sz="5400" dirty="0">
                <a:latin typeface="Arial" panose="020B0604020202020204" pitchFamily="34" charset="0"/>
              </a:rPr>
              <a:t> software agar </a:t>
            </a:r>
            <a:r>
              <a:rPr lang="en-US" altLang="en-US" sz="5400" dirty="0" err="1">
                <a:latin typeface="Arial" panose="020B0604020202020204" pitchFamily="34" charset="0"/>
              </a:rPr>
              <a:t>sesuai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dengan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bisnisnya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en-US" altLang="en-US" sz="5400" dirty="0">
                <a:latin typeface="Arial" panose="020B0604020202020204" pitchFamily="34" charset="0"/>
              </a:rPr>
              <a:t>Programmer </a:t>
            </a:r>
            <a:r>
              <a:rPr lang="en-US" altLang="en-US" sz="5400" dirty="0" err="1">
                <a:latin typeface="Arial" panose="020B0604020202020204" pitchFamily="34" charset="0"/>
              </a:rPr>
              <a:t>dapat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menulis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rutin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khusus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menggunakan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b="1" dirty="0">
                <a:latin typeface="Arial" panose="020B0604020202020204" pitchFamily="34" charset="0"/>
              </a:rPr>
              <a:t>Advanced Business Application Programming (ABAP)</a:t>
            </a:r>
            <a:endParaRPr lang="en-US" altLang="en-US" sz="5400" dirty="0">
              <a:latin typeface="Arial" panose="020B0604020202020204" pitchFamily="34" charset="0"/>
            </a:endParaRPr>
          </a:p>
          <a:p>
            <a:r>
              <a:rPr lang="id-ID" altLang="en-US" sz="5400" dirty="0">
                <a:latin typeface="Arial" panose="020B0604020202020204" pitchFamily="34" charset="0"/>
              </a:rPr>
              <a:t>Begitu sistem ERP ada di tempat, coba</a:t>
            </a:r>
            <a:r>
              <a:rPr lang="en-US" altLang="en-US" sz="5400" dirty="0" err="1">
                <a:latin typeface="Arial" panose="020B0604020202020204" pitchFamily="34" charset="0"/>
              </a:rPr>
              <a:t>lah</a:t>
            </a:r>
            <a:r>
              <a:rPr lang="id-ID" altLang="en-US" sz="5400" dirty="0">
                <a:latin typeface="Arial" panose="020B0604020202020204" pitchFamily="34" charset="0"/>
              </a:rPr>
              <a:t> untuk </a:t>
            </a:r>
            <a:r>
              <a:rPr lang="id-ID" altLang="en-US" sz="5400" dirty="0" err="1">
                <a:latin typeface="Arial" panose="020B0604020202020204" pitchFamily="34" charset="0"/>
              </a:rPr>
              <a:t>mengkonfigurasi</a:t>
            </a:r>
            <a:r>
              <a:rPr lang="id-ID" altLang="en-US" sz="5400" dirty="0">
                <a:latin typeface="Arial" panose="020B0604020202020204" pitchFamily="34" charset="0"/>
              </a:rPr>
              <a:t> ulang sambil tetap mempertahankan integritas data yang mahal dan menyita waktu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734738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23DDC-5F24-8F4E-807F-D1D0FB11BB9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CAD32BD-291F-4E40-91ED-D067E847C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02160" y="1172307"/>
            <a:ext cx="21775490" cy="1963737"/>
          </a:xfrm>
        </p:spPr>
        <p:txBody>
          <a:bodyPr/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Apa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timbal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balik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didapatkan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dari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investasi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A212A0-581D-C747-82FA-9B40C4B718AC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410" y="3851643"/>
            <a:ext cx="21775490" cy="6792912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ERP </a:t>
            </a:r>
            <a:r>
              <a:rPr lang="en-US" altLang="en-US" dirty="0" err="1">
                <a:latin typeface="Arial" panose="020B0604020202020204" pitchFamily="34" charset="0"/>
              </a:rPr>
              <a:t>menghilangkan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redundansi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usaha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duplikasi</a:t>
            </a:r>
            <a:r>
              <a:rPr lang="en-US" altLang="en-US" dirty="0">
                <a:latin typeface="Arial" panose="020B0604020202020204" pitchFamily="34" charset="0"/>
              </a:rPr>
              <a:t> data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memicu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penghematan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dalam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biaya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operasi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membantu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memproduksi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barang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layanan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cepat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Perusahaan yang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mengimplementasikan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bisa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jadi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ketinggalan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bisnis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kompetitor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mempunyai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ERP.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Penggunaan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secara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pelan-pelan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bisa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banyak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mengurangi</a:t>
            </a:r>
            <a:r>
              <a:rPr lang="en-US" altLang="en-US" dirty="0">
                <a:latin typeface="Arial" panose="020B0604020202020204" pitchFamily="34" charset="0"/>
              </a:rPr>
              <a:t> ‘</a:t>
            </a:r>
            <a:r>
              <a:rPr lang="en-US" altLang="en-US" dirty="0" err="1">
                <a:latin typeface="Arial" panose="020B0604020202020204" pitchFamily="34" charset="0"/>
              </a:rPr>
              <a:t>frustasi</a:t>
            </a:r>
            <a:r>
              <a:rPr lang="en-US" altLang="en-US" dirty="0">
                <a:latin typeface="Arial" panose="020B0604020202020204" pitchFamily="34" charset="0"/>
              </a:rPr>
              <a:t>’ </a:t>
            </a:r>
            <a:r>
              <a:rPr lang="en-US" altLang="en-US" dirty="0" err="1">
                <a:latin typeface="Arial" panose="020B0604020202020204" pitchFamily="34" charset="0"/>
              </a:rPr>
              <a:t>personil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r>
              <a:rPr lang="en-US" altLang="en-US" dirty="0">
                <a:latin typeface="Arial" panose="020B0604020202020204" pitchFamily="34" charset="0"/>
              </a:rPr>
              <a:t>, supplier, distributor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customer.</a:t>
            </a:r>
          </a:p>
        </p:txBody>
      </p:sp>
    </p:spTree>
    <p:extLst>
      <p:ext uri="{BB962C8B-B14F-4D97-AF65-F5344CB8AC3E}">
        <p14:creationId xmlns:p14="http://schemas.microsoft.com/office/powerpoint/2010/main" val="896695590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F6C88-6C9C-584C-A4B2-EB042DF0B650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7FF623C-2E24-3246-B7F4-9CFF64F1D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Apa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timbal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balik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didapatkan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dari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investasi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? (cont’d.)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0AE151D-6E5B-644C-9335-6AF141F656A7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</a:rPr>
              <a:t>Hemat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biaya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keuntungan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meningkat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terjadi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pada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lebih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beberapa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tahun</a:t>
            </a:r>
            <a:endParaRPr lang="en-US" altLang="en-US" dirty="0">
              <a:latin typeface="Arial" panose="020B0604020202020204" pitchFamily="34" charset="0"/>
            </a:endParaRP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Sulit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menilai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dalam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bentuk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uang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mengenai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keuntungan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didapat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investasi</a:t>
            </a:r>
            <a:r>
              <a:rPr lang="en-US" altLang="en-US" dirty="0">
                <a:latin typeface="Arial" panose="020B0604020202020204" pitchFamily="34" charset="0"/>
              </a:rPr>
              <a:t> ERP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Implementasi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butuh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waktu</a:t>
            </a:r>
            <a:endParaRPr lang="en-US" altLang="en-US" dirty="0">
              <a:latin typeface="Arial" panose="020B0604020202020204" pitchFamily="34" charset="0"/>
            </a:endParaRP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Faktor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bisnis</a:t>
            </a:r>
            <a:r>
              <a:rPr lang="en-US" altLang="en-US" dirty="0">
                <a:latin typeface="Arial" panose="020B0604020202020204" pitchFamily="34" charset="0"/>
              </a:rPr>
              <a:t> yang lain </a:t>
            </a:r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mempengarui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biaya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keuntungan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endParaRPr lang="en-US" altLang="en-US" dirty="0">
              <a:latin typeface="Arial" panose="020B0604020202020204" pitchFamily="34" charset="0"/>
            </a:endParaRP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Sulit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mengisolasi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akibat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secara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mandiri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menyediakan</a:t>
            </a:r>
            <a:r>
              <a:rPr lang="en-US" altLang="en-US" dirty="0">
                <a:latin typeface="Arial" panose="020B0604020202020204" pitchFamily="34" charset="0"/>
              </a:rPr>
              <a:t> data yang real-time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Meningkatkan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komunikasi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customer </a:t>
            </a:r>
            <a:r>
              <a:rPr lang="en-US" altLang="en-US" dirty="0" err="1">
                <a:latin typeface="Arial" panose="020B0604020202020204" pitchFamily="34" charset="0"/>
              </a:rPr>
              <a:t>eksternal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270753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B0A90-34E6-D14C-9A88-41931E2E54B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6F580C7-8292-8E48-83FD-CD0D6AEF7D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Berapa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lama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waktu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untuk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melihat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nilai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balik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dari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investasi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B6DEA39-6EF6-8549-B1B0-9C358D714CBB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Return on investment (ROI)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  <a:r>
              <a:rPr lang="en-US" altLang="en-US" b="1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penilaian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hasil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proyek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investasi</a:t>
            </a:r>
            <a:endParaRPr lang="en-US" altLang="en-US" dirty="0">
              <a:latin typeface="Arial" panose="020B0604020202020204" pitchFamily="34" charset="0"/>
            </a:endParaRP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Dihitung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pembagian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nilai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keuntungan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proyek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biaya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proyek</a:t>
            </a: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ROI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bisa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sulit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dikalkulasi</a:t>
            </a: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 err="1">
                <a:latin typeface="Arial" panose="020B0604020202020204" pitchFamily="34" charset="0"/>
              </a:rPr>
              <a:t>Peerstone</a:t>
            </a:r>
            <a:r>
              <a:rPr lang="en-US" altLang="en-US" dirty="0">
                <a:latin typeface="Arial" panose="020B0604020202020204" pitchFamily="34" charset="0"/>
              </a:rPr>
              <a:t> Research study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63 </a:t>
            </a:r>
            <a:r>
              <a:rPr lang="en-US" altLang="en-US" dirty="0" err="1">
                <a:latin typeface="Arial" panose="020B0604020202020204" pitchFamily="34" charset="0"/>
              </a:rPr>
              <a:t>persen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melakukan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kalkulasi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melaporkan</a:t>
            </a:r>
            <a:r>
              <a:rPr lang="en-US" altLang="en-US" dirty="0">
                <a:latin typeface="Arial" panose="020B0604020202020204" pitchFamily="34" charset="0"/>
              </a:rPr>
              <a:t> ROI </a:t>
            </a:r>
            <a:r>
              <a:rPr lang="en-US" altLang="en-US" dirty="0" err="1">
                <a:latin typeface="Arial" panose="020B0604020202020204" pitchFamily="34" charset="0"/>
              </a:rPr>
              <a:t>positif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ERP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Kebanyakan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merasa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bahwa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tujuan</a:t>
            </a:r>
            <a:r>
              <a:rPr lang="en-US" altLang="en-US" dirty="0">
                <a:latin typeface="Arial" panose="020B0604020202020204" pitchFamily="34" charset="0"/>
              </a:rPr>
              <a:t> non-</a:t>
            </a:r>
            <a:r>
              <a:rPr lang="en-US" altLang="en-US" dirty="0" err="1">
                <a:latin typeface="Arial" panose="020B0604020202020204" pitchFamily="34" charset="0"/>
              </a:rPr>
              <a:t>finansial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menjadi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alasan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instalasi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ERP-</a:t>
            </a:r>
            <a:r>
              <a:rPr lang="en-US" altLang="en-US" dirty="0" err="1">
                <a:latin typeface="Arial" panose="020B0604020202020204" pitchFamily="34" charset="0"/>
              </a:rPr>
              <a:t>nya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8485869"/>
      </p:ext>
    </p:extLst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64A309-7748-A142-9C77-8FBC79B725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4D2BEF2-E555-A64C-B205-D1CD7CC01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94003" y="234462"/>
            <a:ext cx="20785197" cy="1963737"/>
          </a:xfrm>
        </p:spPr>
        <p:txBody>
          <a:bodyPr/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Mengapa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hanya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sebagian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perusahaan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saja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sukses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dengan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daripada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yang lain 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D6EF0F6-941D-8144-9EE9-9FB289AE9BFA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410" y="2157049"/>
            <a:ext cx="21775490" cy="9284677"/>
          </a:xfrm>
        </p:spPr>
        <p:txBody>
          <a:bodyPr/>
          <a:lstStyle/>
          <a:p>
            <a:r>
              <a:rPr lang="id-ID" altLang="en-US" sz="4400" dirty="0">
                <a:latin typeface="Arial" panose="020B0604020202020204" pitchFamily="34" charset="0"/>
              </a:rPr>
              <a:t>Biasanya, </a:t>
            </a:r>
            <a:r>
              <a:rPr lang="en-US" altLang="en-US" sz="4400" dirty="0" err="1">
                <a:latin typeface="Arial" panose="020B0604020202020204" pitchFamily="34" charset="0"/>
              </a:rPr>
              <a:t>pemakaian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bertahap</a:t>
            </a:r>
            <a:r>
              <a:rPr lang="id-ID" altLang="en-US" sz="4400" dirty="0">
                <a:latin typeface="Arial" panose="020B0604020202020204" pitchFamily="34" charset="0"/>
              </a:rPr>
              <a:t> dan ROI rendah disebabkan oleh masalah orang dan harapan yang salah arah</a:t>
            </a:r>
            <a:r>
              <a:rPr lang="en-US" altLang="en-US" sz="4400" dirty="0">
                <a:latin typeface="Arial" panose="020B0604020202020204" pitchFamily="34" charset="0"/>
              </a:rPr>
              <a:t>, </a:t>
            </a:r>
            <a:r>
              <a:rPr lang="id-ID" altLang="en-US" sz="4400" dirty="0">
                <a:latin typeface="Arial" panose="020B0604020202020204" pitchFamily="34" charset="0"/>
              </a:rPr>
              <a:t>bukan kegagalan fungsi komputer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id-ID" altLang="en-US" sz="4400" dirty="0">
                <a:latin typeface="Arial" panose="020B0604020202020204" pitchFamily="34" charset="0"/>
              </a:rPr>
              <a:t>Eksekutif membabi buta berharap bahwa perangkat lunak baru akan </a:t>
            </a:r>
            <a:r>
              <a:rPr lang="en-US" altLang="en-US" sz="4400" dirty="0" err="1">
                <a:latin typeface="Arial" panose="020B0604020202020204" pitchFamily="34" charset="0"/>
              </a:rPr>
              <a:t>menyelesaikan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id-ID" altLang="en-US" sz="4400" dirty="0">
                <a:latin typeface="Arial" panose="020B0604020202020204" pitchFamily="34" charset="0"/>
              </a:rPr>
              <a:t>masalah bisnis mendasar yang tidak dapat </a:t>
            </a:r>
            <a:r>
              <a:rPr lang="en-US" altLang="en-US" sz="4400" dirty="0" err="1">
                <a:latin typeface="Arial" panose="020B0604020202020204" pitchFamily="34" charset="0"/>
              </a:rPr>
              <a:t>diselesaikan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id-ID" altLang="en-US" sz="4400" dirty="0">
                <a:latin typeface="Arial" panose="020B0604020202020204" pitchFamily="34" charset="0"/>
              </a:rPr>
              <a:t>oleh perangkat lunak </a:t>
            </a:r>
            <a:r>
              <a:rPr lang="id-ID" altLang="en-US" sz="4400" dirty="0" err="1">
                <a:latin typeface="Arial" panose="020B0604020202020204" pitchFamily="34" charset="0"/>
              </a:rPr>
              <a:t>apapun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en-US" altLang="en-US" sz="4400" dirty="0" err="1">
                <a:latin typeface="Arial" panose="020B0604020202020204" pitchFamily="34" charset="0"/>
              </a:rPr>
              <a:t>Eksekutif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manajer</a:t>
            </a:r>
            <a:r>
              <a:rPr lang="en-US" altLang="en-US" sz="4400" dirty="0">
                <a:latin typeface="Arial" panose="020B0604020202020204" pitchFamily="34" charset="0"/>
              </a:rPr>
              <a:t> IT </a:t>
            </a:r>
            <a:r>
              <a:rPr lang="en-US" altLang="en-US" sz="4400" dirty="0" err="1">
                <a:latin typeface="Arial" panose="020B0604020202020204" pitchFamily="34" charset="0"/>
              </a:rPr>
              <a:t>tidak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cukup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waktu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untuk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analisis</a:t>
            </a:r>
            <a:r>
              <a:rPr lang="en-US" altLang="en-US" sz="4400" dirty="0">
                <a:latin typeface="Arial" panose="020B0604020202020204" pitchFamily="34" charset="0"/>
              </a:rPr>
              <a:t> yang </a:t>
            </a:r>
            <a:r>
              <a:rPr lang="en-US" altLang="en-US" sz="4400" dirty="0" err="1">
                <a:latin typeface="Arial" panose="020B0604020202020204" pitchFamily="34" charset="0"/>
              </a:rPr>
              <a:t>baik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selama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fase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perencanaan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implementasi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id-ID" altLang="en-US" sz="4400" dirty="0">
                <a:latin typeface="Arial" panose="020B0604020202020204" pitchFamily="34" charset="0"/>
              </a:rPr>
              <a:t>Para eksekutif dan manajer </a:t>
            </a:r>
            <a:r>
              <a:rPr lang="en-US" altLang="en-US" sz="4400" dirty="0">
                <a:latin typeface="Arial" panose="020B0604020202020204" pitchFamily="34" charset="0"/>
              </a:rPr>
              <a:t>I</a:t>
            </a:r>
            <a:r>
              <a:rPr lang="id-ID" altLang="en-US" sz="4400" dirty="0" err="1">
                <a:latin typeface="Arial" panose="020B0604020202020204" pitchFamily="34" charset="0"/>
              </a:rPr>
              <a:t>T</a:t>
            </a:r>
            <a:r>
              <a:rPr lang="id-ID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mengabaikan</a:t>
            </a:r>
            <a:r>
              <a:rPr lang="id-ID" altLang="en-US" sz="4400" dirty="0">
                <a:latin typeface="Arial" panose="020B0604020202020204" pitchFamily="34" charset="0"/>
              </a:rPr>
              <a:t> pendidikan dan pelatihan karyawan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id-ID" altLang="en-US" sz="4400" dirty="0">
                <a:latin typeface="Arial" panose="020B0604020202020204" pitchFamily="34" charset="0"/>
              </a:rPr>
              <a:t>Perusahaan tidak menempatkan kepemilikan atau akuntabilitas untuk pelaksanaan proyek pada personel yang akan mengoperasikan sistem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id-ID" altLang="en-US" sz="4400" dirty="0">
                <a:latin typeface="Arial" panose="020B0604020202020204" pitchFamily="34" charset="0"/>
              </a:rPr>
              <a:t>Kecuali proyek besar seperti instalasi ERP dipromosikan dari atas ke bawah, itu pasti gagal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id-ID" altLang="en-US" sz="4400" dirty="0">
                <a:latin typeface="Arial" panose="020B0604020202020204" pitchFamily="34" charset="0"/>
              </a:rPr>
              <a:t>Implementasi ERP membawa sejumlah perubahan besar bagi pengguna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lvl="1"/>
            <a:r>
              <a:rPr lang="en-US" altLang="en-US" sz="4400" dirty="0" err="1">
                <a:latin typeface="Arial" panose="020B0604020202020204" pitchFamily="34" charset="0"/>
              </a:rPr>
              <a:t>Bagi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banyak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pengguna</a:t>
            </a:r>
            <a:r>
              <a:rPr lang="en-US" altLang="en-US" sz="4400" dirty="0">
                <a:latin typeface="Arial" panose="020B0604020202020204" pitchFamily="34" charset="0"/>
              </a:rPr>
              <a:t>, </a:t>
            </a:r>
            <a:r>
              <a:rPr lang="en-US" altLang="en-US" sz="4400" dirty="0" err="1">
                <a:latin typeface="Arial" panose="020B0604020202020204" pitchFamily="34" charset="0"/>
              </a:rPr>
              <a:t>dibutuhkan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beberapa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tahun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sebelum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mereka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dapat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mendapat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kebaikan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dari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banyak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kemampuan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sistem</a:t>
            </a:r>
            <a:r>
              <a:rPr lang="en-US" altLang="en-US" sz="4400" dirty="0">
                <a:latin typeface="Arial" panose="020B0604020202020204" pitchFamily="34" charset="0"/>
              </a:rPr>
              <a:t> ERP</a:t>
            </a:r>
          </a:p>
          <a:p>
            <a:pPr lvl="1"/>
            <a:r>
              <a:rPr lang="en-US" altLang="en-US" sz="4400" dirty="0" err="1">
                <a:latin typeface="Arial" panose="020B0604020202020204" pitchFamily="34" charset="0"/>
              </a:rPr>
              <a:t>Kebanyakan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instalasi</a:t>
            </a:r>
            <a:r>
              <a:rPr lang="en-US" altLang="en-US" sz="4400" dirty="0">
                <a:latin typeface="Arial" panose="020B0604020202020204" pitchFamily="34" charset="0"/>
              </a:rPr>
              <a:t> ERP yang </a:t>
            </a:r>
            <a:r>
              <a:rPr lang="en-US" altLang="en-US" sz="4400" dirty="0" err="1">
                <a:latin typeface="Arial" panose="020B0604020202020204" pitchFamily="34" charset="0"/>
              </a:rPr>
              <a:t>dilakukan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menghasilkan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keuntungan</a:t>
            </a:r>
            <a:endParaRPr lang="en-US" altLang="en-US" sz="4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3346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D762A-EC68-C04B-8EC1-AFA35664841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2579879-90C3-BB4C-A2A4-1F1D7B090971}"/>
              </a:ext>
            </a:extLst>
          </p:cNvPr>
          <p:cNvSpPr txBox="1">
            <a:spLocks noChangeArrowheads="1"/>
          </p:cNvSpPr>
          <p:nvPr/>
        </p:nvSpPr>
        <p:spPr>
          <a:xfrm>
            <a:off x="2602160" y="211015"/>
            <a:ext cx="21775490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altLang="en-US" sz="6000" b="1">
                <a:solidFill>
                  <a:srgbClr val="FF0000"/>
                </a:solidFill>
                <a:latin typeface="Arial" panose="020B0604020202020204" pitchFamily="34" charset="0"/>
              </a:rPr>
              <a:t>Kemampuan tambahan dalam ERP</a:t>
            </a:r>
            <a:endParaRPr lang="en-ID" altLang="en-US" sz="6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EB3CD4D-2842-D644-B712-E3F74D876A16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163" y="2555875"/>
            <a:ext cx="21775737" cy="9331325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Sales production</a:t>
            </a:r>
          </a:p>
          <a:p>
            <a:pPr lvl="1"/>
            <a:r>
              <a:rPr lang="en-US" altLang="en-US" sz="6000" dirty="0" err="1">
                <a:latin typeface="Arial" panose="020B0604020202020204" pitchFamily="34" charset="0"/>
              </a:rPr>
              <a:t>Aplikasi</a:t>
            </a:r>
            <a:r>
              <a:rPr lang="en-US" altLang="en-US" sz="6000" dirty="0">
                <a:latin typeface="Arial" panose="020B0604020202020204" pitchFamily="34" charset="0"/>
              </a:rPr>
              <a:t> Customer Relationship Management (CRM)</a:t>
            </a:r>
          </a:p>
          <a:p>
            <a:pPr lvl="2"/>
            <a:r>
              <a:rPr lang="en-US" altLang="en-US" sz="6000" dirty="0" err="1">
                <a:latin typeface="Arial" panose="020B0604020202020204" pitchFamily="34" charset="0"/>
              </a:rPr>
              <a:t>Meningkatkan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efisiensi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tenaga</a:t>
            </a:r>
            <a:r>
              <a:rPr lang="en-US" altLang="en-US" sz="6000" dirty="0">
                <a:latin typeface="Arial" panose="020B0604020202020204" pitchFamily="34" charset="0"/>
              </a:rPr>
              <a:t> sales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Data analysis</a:t>
            </a:r>
          </a:p>
          <a:p>
            <a:pPr lvl="1"/>
            <a:r>
              <a:rPr lang="en-US" altLang="en-US" sz="6000" b="1" dirty="0">
                <a:latin typeface="Arial" panose="020B0604020202020204" pitchFamily="34" charset="0"/>
              </a:rPr>
              <a:t>Data mining</a:t>
            </a:r>
            <a:r>
              <a:rPr lang="en-US" altLang="en-US" sz="6000" dirty="0">
                <a:latin typeface="Arial" panose="020B0604020202020204" pitchFamily="34" charset="0"/>
              </a:rPr>
              <a:t>:</a:t>
            </a:r>
            <a:r>
              <a:rPr lang="en-US" altLang="en-US" sz="6000" b="1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Analisis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statistik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logikal</a:t>
            </a:r>
            <a:r>
              <a:rPr lang="en-US" altLang="en-US" sz="6000" dirty="0">
                <a:latin typeface="Arial" panose="020B0604020202020204" pitchFamily="34" charset="0"/>
              </a:rPr>
              <a:t> set data </a:t>
            </a:r>
            <a:r>
              <a:rPr lang="en-US" altLang="en-US" sz="6000" dirty="0" err="1">
                <a:latin typeface="Arial" panose="020B0604020202020204" pitchFamily="34" charset="0"/>
              </a:rPr>
              <a:t>transaksi</a:t>
            </a:r>
            <a:r>
              <a:rPr lang="en-US" altLang="en-US" sz="6000" dirty="0">
                <a:latin typeface="Arial" panose="020B0604020202020204" pitchFamily="34" charset="0"/>
              </a:rPr>
              <a:t> yang </a:t>
            </a:r>
            <a:r>
              <a:rPr lang="en-US" altLang="en-US" sz="6000" dirty="0" err="1">
                <a:latin typeface="Arial" panose="020B0604020202020204" pitchFamily="34" charset="0"/>
              </a:rPr>
              <a:t>besar</a:t>
            </a:r>
            <a:r>
              <a:rPr lang="en-US" altLang="en-US" sz="6000" dirty="0">
                <a:latin typeface="Arial" panose="020B0604020202020204" pitchFamily="34" charset="0"/>
              </a:rPr>
              <a:t>, </a:t>
            </a:r>
            <a:r>
              <a:rPr lang="en-US" altLang="en-US" sz="6000" dirty="0" err="1">
                <a:latin typeface="Arial" panose="020B0604020202020204" pitchFamily="34" charset="0"/>
              </a:rPr>
              <a:t>mencari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pola</a:t>
            </a:r>
            <a:r>
              <a:rPr lang="en-US" altLang="en-US" sz="6000" dirty="0">
                <a:latin typeface="Arial" panose="020B0604020202020204" pitchFamily="34" charset="0"/>
              </a:rPr>
              <a:t> yang </a:t>
            </a:r>
            <a:r>
              <a:rPr lang="en-US" altLang="en-US" sz="6000" dirty="0" err="1">
                <a:latin typeface="Arial" panose="020B0604020202020204" pitchFamily="34" charset="0"/>
              </a:rPr>
              <a:t>dapat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mengarah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pada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pembuatan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keputusan</a:t>
            </a:r>
            <a:r>
              <a:rPr lang="en-US" altLang="en-US" sz="6000" dirty="0">
                <a:latin typeface="Arial" panose="020B0604020202020204" pitchFamily="34" charset="0"/>
              </a:rPr>
              <a:t>.</a:t>
            </a:r>
            <a:endParaRPr lang="en-US" altLang="en-US" sz="6000" b="1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Internet connectivity</a:t>
            </a:r>
          </a:p>
          <a:p>
            <a:pPr lvl="1"/>
            <a:r>
              <a:rPr lang="en-US" altLang="en-US" sz="6000" dirty="0" err="1">
                <a:latin typeface="Arial" panose="020B0604020202020204" pitchFamily="34" charset="0"/>
              </a:rPr>
              <a:t>Layanan</a:t>
            </a:r>
            <a:r>
              <a:rPr lang="en-US" altLang="en-US" sz="6000" dirty="0">
                <a:latin typeface="Arial" panose="020B0604020202020204" pitchFamily="34" charset="0"/>
              </a:rPr>
              <a:t> web</a:t>
            </a:r>
          </a:p>
        </p:txBody>
      </p:sp>
    </p:spTree>
    <p:extLst>
      <p:ext uri="{BB962C8B-B14F-4D97-AF65-F5344CB8AC3E}">
        <p14:creationId xmlns:p14="http://schemas.microsoft.com/office/powerpoint/2010/main" val="309307408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81E8637C-CB0E-5C42-B5C7-FAFAA6338A8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A8E1FF72-FAC8-0541-97F9-672BB55D270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1C669FA-6B70-1D47-B15A-2B80B64D173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1251357E-6F06-1F46-9B6A-060C1F3F2080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3</a:t>
            </a:fld>
            <a:endParaRPr lang="en-US" altLang="en-US" sz="2800">
              <a:solidFill>
                <a:srgbClr val="222222"/>
              </a:solidFill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9B7FD7A8-918C-B542-8D70-C9F5D3B370E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		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		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			</a:t>
            </a:r>
            <a:endParaRPr lang="en-US" altLang="en-US" sz="8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727FCB71-9B67-7A42-816C-6C7DF270717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z="3600" dirty="0">
              <a:latin typeface="Arial" panose="020B0604020202020204" pitchFamily="34" charset="0"/>
            </a:endParaRPr>
          </a:p>
          <a:p>
            <a:endParaRPr lang="en-US" altLang="en-US" sz="3600" dirty="0">
              <a:latin typeface="Arial" panose="020B0604020202020204" pitchFamily="34" charset="0"/>
            </a:endParaRPr>
          </a:p>
          <a:p>
            <a:endParaRPr lang="en-US" altLang="en-US" sz="3600" dirty="0"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0619E6-41C8-CC4C-8EE5-FB87AA6E50DF}"/>
              </a:ext>
            </a:extLst>
          </p:cNvPr>
          <p:cNvSpPr txBox="1"/>
          <p:nvPr/>
        </p:nvSpPr>
        <p:spPr>
          <a:xfrm>
            <a:off x="2180492" y="2515910"/>
            <a:ext cx="21242215" cy="1089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Persaingan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</a:t>
            </a:r>
            <a:r>
              <a:rPr lang="en-US" altLang="en-US" sz="5400" dirty="0">
                <a:latin typeface="Arial" panose="020B0604020202020204" pitchFamily="34" charset="0"/>
              </a:rPr>
              <a:t>, </a:t>
            </a:r>
            <a:r>
              <a:rPr lang="en-US" altLang="en-US" sz="5400" dirty="0" err="1">
                <a:latin typeface="Arial" panose="020B0604020202020204" pitchFamily="34" charset="0"/>
              </a:rPr>
              <a:t>perusahaan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berusaha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untuk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melayani</a:t>
            </a:r>
            <a:r>
              <a:rPr lang="en-US" altLang="en-US" sz="5400" dirty="0">
                <a:latin typeface="Arial" panose="020B0604020202020204" pitchFamily="34" charset="0"/>
              </a:rPr>
              <a:t> customer </a:t>
            </a:r>
            <a:r>
              <a:rPr lang="en-US" altLang="en-US" sz="5400" dirty="0" err="1">
                <a:latin typeface="Arial" panose="020B0604020202020204" pitchFamily="34" charset="0"/>
              </a:rPr>
              <a:t>dengan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barang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layanan</a:t>
            </a:r>
            <a:r>
              <a:rPr lang="en-US" altLang="en-US" sz="5400" dirty="0">
                <a:latin typeface="Arial" panose="020B0604020202020204" pitchFamily="34" charset="0"/>
              </a:rPr>
              <a:t> yang </a:t>
            </a:r>
            <a:r>
              <a:rPr lang="en-US" altLang="en-US" sz="5400" dirty="0" err="1">
                <a:latin typeface="Arial" panose="020B0604020202020204" pitchFamily="34" charset="0"/>
              </a:rPr>
              <a:t>lebih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cepat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lebih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sedikit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biaya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dari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pada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pesaingnya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Sistem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informasi</a:t>
            </a:r>
            <a:r>
              <a:rPr lang="en-US" altLang="en-US" sz="5400" dirty="0">
                <a:latin typeface="Arial" panose="020B0604020202020204" pitchFamily="34" charset="0"/>
              </a:rPr>
              <a:t> yang </a:t>
            </a:r>
            <a:r>
              <a:rPr lang="en-US" altLang="en-US" sz="5400" dirty="0" err="1">
                <a:latin typeface="Arial" panose="020B0604020202020204" pitchFamily="34" charset="0"/>
              </a:rPr>
              <a:t>efisien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terintegrasi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menjadi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sangat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penting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bagi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perusahaan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dalam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persaingan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bisnisnya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Sistem</a:t>
            </a:r>
            <a:r>
              <a:rPr lang="en-US" altLang="en-US" sz="5400" dirty="0">
                <a:latin typeface="Arial" panose="020B0604020202020204" pitchFamily="34" charset="0"/>
              </a:rPr>
              <a:t> Enterprise Resource Planning (ERP) </a:t>
            </a:r>
            <a:r>
              <a:rPr lang="en-US" altLang="en-US" sz="5400" dirty="0" err="1">
                <a:latin typeface="Arial" panose="020B0604020202020204" pitchFamily="34" charset="0"/>
              </a:rPr>
              <a:t>dapat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membantu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mengintegrasikan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operasi-operasi</a:t>
            </a:r>
            <a:r>
              <a:rPr lang="en-US" altLang="en-US" sz="5400" dirty="0">
                <a:latin typeface="Arial" panose="020B0604020202020204" pitchFamily="34" charset="0"/>
              </a:rPr>
              <a:t>:</a:t>
            </a:r>
          </a:p>
          <a:p>
            <a:pPr marL="1143000" lvl="1" indent="-685800" algn="just">
              <a:buFont typeface="Courier New" panose="02070309020205020404" pitchFamily="49" charset="0"/>
              <a:buChar char="o"/>
            </a:pPr>
            <a:r>
              <a:rPr lang="en-US" altLang="en-US" sz="5400" dirty="0" err="1">
                <a:latin typeface="Arial" panose="020B0604020202020204" pitchFamily="34" charset="0"/>
              </a:rPr>
              <a:t>Bertindak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seperti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lingkungan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komputasi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perusahaan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marL="1143000" lvl="1" indent="-685800" algn="just">
              <a:buFont typeface="Courier New" panose="02070309020205020404" pitchFamily="49" charset="0"/>
              <a:buChar char="o"/>
            </a:pPr>
            <a:r>
              <a:rPr lang="en-US" altLang="en-US" sz="5400" dirty="0" err="1">
                <a:latin typeface="Arial" panose="020B0604020202020204" pitchFamily="34" charset="0"/>
              </a:rPr>
              <a:t>Termasuk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sebuah</a:t>
            </a:r>
            <a:r>
              <a:rPr lang="en-US" altLang="en-US" sz="5400" dirty="0">
                <a:latin typeface="Arial" panose="020B0604020202020204" pitchFamily="34" charset="0"/>
              </a:rPr>
              <a:t> database yang di-share </a:t>
            </a:r>
            <a:r>
              <a:rPr lang="en-US" altLang="en-US" sz="5400" dirty="0" err="1">
                <a:latin typeface="Arial" panose="020B0604020202020204" pitchFamily="34" charset="0"/>
              </a:rPr>
              <a:t>oleh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semua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bidang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fungsional</a:t>
            </a:r>
            <a:endParaRPr lang="en-US" altLang="en-US" sz="5400" dirty="0">
              <a:latin typeface="Arial" panose="020B0604020202020204" pitchFamily="34" charset="0"/>
            </a:endParaRPr>
          </a:p>
          <a:p>
            <a:pPr marL="1143000" lvl="1" indent="-685800" algn="just">
              <a:buFont typeface="Courier New" panose="02070309020205020404" pitchFamily="49" charset="0"/>
              <a:buChar char="o"/>
            </a:pPr>
            <a:r>
              <a:rPr lang="en-US" altLang="en-US" sz="5400" dirty="0" err="1">
                <a:latin typeface="Arial" panose="020B0604020202020204" pitchFamily="34" charset="0"/>
              </a:rPr>
              <a:t>Dalam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konsisten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menerimakan</a:t>
            </a:r>
            <a:r>
              <a:rPr lang="en-US" altLang="en-US" sz="5400" dirty="0">
                <a:latin typeface="Arial" panose="020B0604020202020204" pitchFamily="34" charset="0"/>
              </a:rPr>
              <a:t> data </a:t>
            </a:r>
            <a:r>
              <a:rPr lang="en-US" altLang="en-US" sz="5400" dirty="0" err="1">
                <a:latin typeface="Arial" panose="020B0604020202020204" pitchFamily="34" charset="0"/>
              </a:rPr>
              <a:t>melintasi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semua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fungsi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secara</a:t>
            </a:r>
            <a:r>
              <a:rPr lang="en-US" altLang="en-US" sz="5400" dirty="0">
                <a:latin typeface="Arial" panose="020B0604020202020204" pitchFamily="34" charset="0"/>
              </a:rPr>
              <a:t> real time.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53C5C6-CFC0-D549-8C7F-B20959BF4C48}"/>
              </a:ext>
            </a:extLst>
          </p:cNvPr>
          <p:cNvSpPr txBox="1"/>
          <p:nvPr/>
        </p:nvSpPr>
        <p:spPr>
          <a:xfrm>
            <a:off x="8159261" y="890954"/>
            <a:ext cx="616867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Introduction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936453559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EAFA6-05BE-3140-8566-D4CC8196DAE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406D222-C6E4-2141-9084-1333DFA93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5163" y="257175"/>
            <a:ext cx="19870737" cy="1963738"/>
          </a:xfrm>
        </p:spPr>
        <p:txBody>
          <a:bodyPr/>
          <a:lstStyle/>
          <a:p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The Internet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617E725-0D21-3C4D-8610-7FD61D6A5911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163" y="2220913"/>
            <a:ext cx="21775737" cy="9666287"/>
          </a:xfrm>
        </p:spPr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</a:rPr>
              <a:t>Saat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ini</a:t>
            </a:r>
            <a:r>
              <a:rPr lang="en-US" altLang="en-US" dirty="0">
                <a:latin typeface="Arial" panose="020B0604020202020204" pitchFamily="34" charset="0"/>
              </a:rPr>
              <a:t>, user </a:t>
            </a:r>
            <a:r>
              <a:rPr lang="en-US" altLang="en-US" dirty="0" err="1">
                <a:latin typeface="Arial" panose="020B0604020202020204" pitchFamily="34" charset="0"/>
              </a:rPr>
              <a:t>seringkali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butuh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akses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ke</a:t>
            </a:r>
            <a:r>
              <a:rPr lang="en-US" altLang="en-US" dirty="0">
                <a:latin typeface="Arial" panose="020B0604020202020204" pitchFamily="34" charset="0"/>
              </a:rPr>
              <a:t> database </a:t>
            </a:r>
            <a:r>
              <a:rPr lang="en-US" altLang="en-US" dirty="0" err="1">
                <a:latin typeface="Arial" panose="020B0604020202020204" pitchFamily="34" charset="0"/>
              </a:rPr>
              <a:t>pusat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langsung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internet.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Developer ERP </a:t>
            </a:r>
            <a:r>
              <a:rPr lang="en-US" altLang="en-US" dirty="0" err="1">
                <a:latin typeface="Arial" panose="020B0604020202020204" pitchFamily="34" charset="0"/>
              </a:rPr>
              <a:t>sudah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menyandingkan</a:t>
            </a:r>
            <a:r>
              <a:rPr lang="en-US" altLang="en-US" dirty="0">
                <a:latin typeface="Arial" panose="020B0604020202020204" pitchFamily="34" charset="0"/>
              </a:rPr>
              <a:t> Web-based systems </a:t>
            </a:r>
            <a:r>
              <a:rPr lang="en-US" altLang="en-US" dirty="0" err="1">
                <a:latin typeface="Arial" panose="020B0604020202020204" pitchFamily="34" charset="0"/>
              </a:rPr>
              <a:t>dengan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produk</a:t>
            </a:r>
            <a:r>
              <a:rPr lang="en-US" altLang="en-US" dirty="0">
                <a:latin typeface="Arial" panose="020B0604020202020204" pitchFamily="34" charset="0"/>
              </a:rPr>
              <a:t> ERP-</a:t>
            </a:r>
            <a:r>
              <a:rPr lang="en-US" altLang="en-US" dirty="0" err="1">
                <a:latin typeface="Arial" panose="020B0604020202020204" pitchFamily="34" charset="0"/>
              </a:rPr>
              <a:t>nya</a:t>
            </a: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b="1" dirty="0">
                <a:latin typeface="Arial" panose="020B0604020202020204" pitchFamily="34" charset="0"/>
              </a:rPr>
              <a:t>Electronic commerce </a:t>
            </a:r>
            <a:r>
              <a:rPr lang="en-US" altLang="en-US" dirty="0">
                <a:latin typeface="Arial" panose="020B0604020202020204" pitchFamily="34" charset="0"/>
              </a:rPr>
              <a:t>(</a:t>
            </a:r>
            <a:r>
              <a:rPr lang="en-US" altLang="en-US" dirty="0" err="1">
                <a:latin typeface="Arial" panose="020B0604020202020204" pitchFamily="34" charset="0"/>
              </a:rPr>
              <a:t>atau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b="1" dirty="0">
                <a:latin typeface="Arial" panose="020B0604020202020204" pitchFamily="34" charset="0"/>
              </a:rPr>
              <a:t>e-commerce</a:t>
            </a:r>
            <a:r>
              <a:rPr lang="en-US" altLang="en-US" dirty="0"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Menghubungkan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bisnis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melalui</a:t>
            </a:r>
            <a:r>
              <a:rPr lang="en-US" altLang="en-US" dirty="0">
                <a:latin typeface="Arial" panose="020B0604020202020204" pitchFamily="34" charset="0"/>
              </a:rPr>
              <a:t> internet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Aktivitas</a:t>
            </a:r>
            <a:r>
              <a:rPr lang="en-US" altLang="en-US" dirty="0">
                <a:latin typeface="Arial" panose="020B0604020202020204" pitchFamily="34" charset="0"/>
              </a:rPr>
              <a:t> lain </a:t>
            </a:r>
            <a:r>
              <a:rPr lang="en-US" altLang="en-US" dirty="0" err="1">
                <a:latin typeface="Arial" panose="020B0604020202020204" pitchFamily="34" charset="0"/>
              </a:rPr>
              <a:t>dimana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ERP </a:t>
            </a:r>
            <a:r>
              <a:rPr lang="en-US" altLang="en-US" dirty="0" err="1">
                <a:latin typeface="Arial" panose="020B0604020202020204" pitchFamily="34" charset="0"/>
              </a:rPr>
              <a:t>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membantu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mengelolanya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9436786"/>
      </p:ext>
    </p:extLst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43641-8E53-1F4B-8133-84C0FF87AFA6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7715C14-CBFD-934A-A234-4018C3A8A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36095" y="304800"/>
            <a:ext cx="19659782" cy="1963737"/>
          </a:xfrm>
        </p:spPr>
        <p:txBody>
          <a:bodyPr/>
          <a:lstStyle/>
          <a:p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The Internet (cont’d.)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05C3FAC-C31F-F749-9CF2-4F45F75F5152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>
          <a:xfrm>
            <a:off x="1300163" y="2268538"/>
            <a:ext cx="21775737" cy="9618662"/>
          </a:xfrm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Web services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atau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b="1" dirty="0">
                <a:latin typeface="Arial" panose="020B0604020202020204" pitchFamily="34" charset="0"/>
              </a:rPr>
              <a:t>service-oriented architecture (SOA)</a:t>
            </a:r>
            <a:endParaRPr lang="en-US" altLang="en-US" dirty="0">
              <a:latin typeface="Arial" panose="020B0604020202020204" pitchFamily="34" charset="0"/>
            </a:endParaRPr>
          </a:p>
          <a:p>
            <a:pPr lvl="1"/>
            <a:r>
              <a:rPr lang="en-US" altLang="en-US" sz="6000" dirty="0">
                <a:latin typeface="Arial" panose="020B0604020202020204" pitchFamily="34" charset="0"/>
              </a:rPr>
              <a:t>Web services: Software yang </a:t>
            </a:r>
            <a:r>
              <a:rPr lang="en-US" altLang="en-US" sz="6000" dirty="0" err="1">
                <a:latin typeface="Arial" panose="020B0604020202020204" pitchFamily="34" charset="0"/>
              </a:rPr>
              <a:t>membuat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sistem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bisa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menukar</a:t>
            </a:r>
            <a:r>
              <a:rPr lang="en-US" altLang="en-US" sz="6000" dirty="0">
                <a:latin typeface="Arial" panose="020B0604020202020204" pitchFamily="34" charset="0"/>
              </a:rPr>
              <a:t> data </a:t>
            </a:r>
            <a:r>
              <a:rPr lang="en-US" altLang="en-US" sz="6000" dirty="0" err="1">
                <a:latin typeface="Arial" panose="020B0604020202020204" pitchFamily="34" charset="0"/>
              </a:rPr>
              <a:t>tanpa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bingung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dengan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hubungan</a:t>
            </a:r>
            <a:r>
              <a:rPr lang="en-US" altLang="en-US" sz="6000" dirty="0">
                <a:latin typeface="Arial" panose="020B0604020202020204" pitchFamily="34" charset="0"/>
              </a:rPr>
              <a:t> software.</a:t>
            </a:r>
          </a:p>
          <a:p>
            <a:pPr lvl="1"/>
            <a:r>
              <a:rPr lang="en-US" altLang="en-US" sz="6000" dirty="0">
                <a:latin typeface="Arial" panose="020B0604020202020204" pitchFamily="34" charset="0"/>
              </a:rPr>
              <a:t>Web services </a:t>
            </a:r>
            <a:r>
              <a:rPr lang="en-US" altLang="en-US" sz="6000" dirty="0" err="1">
                <a:latin typeface="Arial" panose="020B0604020202020204" pitchFamily="34" charset="0"/>
              </a:rPr>
              <a:t>membuat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sistem</a:t>
            </a:r>
            <a:r>
              <a:rPr lang="en-US" altLang="en-US" sz="6000" dirty="0">
                <a:latin typeface="Arial" panose="020B0604020202020204" pitchFamily="34" charset="0"/>
              </a:rPr>
              <a:t> ERP </a:t>
            </a:r>
            <a:r>
              <a:rPr lang="en-US" altLang="en-US" sz="6000" dirty="0" err="1">
                <a:latin typeface="Arial" panose="020B0604020202020204" pitchFamily="34" charset="0"/>
              </a:rPr>
              <a:t>lebih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mudah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dikelola</a:t>
            </a:r>
            <a:r>
              <a:rPr lang="en-US" altLang="en-US" sz="6000" dirty="0">
                <a:latin typeface="Arial" panose="020B0604020202020204" pitchFamily="34" charset="0"/>
              </a:rPr>
              <a:t>, </a:t>
            </a:r>
            <a:r>
              <a:rPr lang="en-US" altLang="en-US" sz="6000" dirty="0" err="1">
                <a:latin typeface="Arial" panose="020B0604020202020204" pitchFamily="34" charset="0"/>
              </a:rPr>
              <a:t>khususnya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ketika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berhadapan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dengan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aplikasi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dan</a:t>
            </a:r>
            <a:r>
              <a:rPr lang="en-US" altLang="en-US" sz="6000" dirty="0">
                <a:latin typeface="Arial" panose="020B0604020202020204" pitchFamily="34" charset="0"/>
              </a:rPr>
              <a:t> Web yang lain.</a:t>
            </a:r>
          </a:p>
          <a:p>
            <a:pPr lvl="1"/>
            <a:r>
              <a:rPr lang="en-US" altLang="en-US" sz="6000" dirty="0" err="1">
                <a:latin typeface="Arial" panose="020B0604020202020204" pitchFamily="34" charset="0"/>
              </a:rPr>
              <a:t>Pergeseran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dari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sistem</a:t>
            </a:r>
            <a:r>
              <a:rPr lang="en-US" altLang="en-US" sz="6000" dirty="0">
                <a:latin typeface="Arial" panose="020B0604020202020204" pitchFamily="34" charset="0"/>
              </a:rPr>
              <a:t> ERP client-server </a:t>
            </a:r>
            <a:r>
              <a:rPr lang="en-US" altLang="en-US" sz="6000" dirty="0" err="1">
                <a:latin typeface="Arial" panose="020B0604020202020204" pitchFamily="34" charset="0"/>
              </a:rPr>
              <a:t>tradisional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menjadi</a:t>
            </a:r>
            <a:r>
              <a:rPr lang="en-US" altLang="en-US" sz="6000" dirty="0">
                <a:latin typeface="Arial" panose="020B0604020202020204" pitchFamily="34" charset="0"/>
              </a:rPr>
              <a:t> </a:t>
            </a:r>
            <a:r>
              <a:rPr lang="en-US" altLang="en-US" sz="6000" dirty="0" err="1">
                <a:latin typeface="Arial" panose="020B0604020202020204" pitchFamily="34" charset="0"/>
              </a:rPr>
              <a:t>arsitektir</a:t>
            </a:r>
            <a:r>
              <a:rPr lang="en-US" altLang="en-US" sz="6000" dirty="0">
                <a:latin typeface="Arial" panose="020B0604020202020204" pitchFamily="34" charset="0"/>
              </a:rPr>
              <a:t> service-oriented </a:t>
            </a:r>
            <a:r>
              <a:rPr lang="en-US" altLang="en-US" sz="6000" dirty="0" err="1">
                <a:latin typeface="Arial" panose="020B0604020202020204" pitchFamily="34" charset="0"/>
              </a:rPr>
              <a:t>adalah</a:t>
            </a:r>
            <a:r>
              <a:rPr lang="en-US" altLang="en-US" sz="6000" dirty="0">
                <a:latin typeface="Arial" panose="020B0604020202020204" pitchFamily="34" charset="0"/>
              </a:rPr>
              <a:t> momentum yang </a:t>
            </a:r>
            <a:r>
              <a:rPr lang="en-US" altLang="en-US" sz="6000" dirty="0" err="1">
                <a:latin typeface="Arial" panose="020B0604020202020204" pitchFamily="34" charset="0"/>
              </a:rPr>
              <a:t>didapat</a:t>
            </a:r>
            <a:r>
              <a:rPr lang="en-US" altLang="en-US" sz="60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689217"/>
      </p:ext>
    </p:extLst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91C90-4C8E-624E-9C86-E9963E1A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84D06-3A12-A444-A305-92045C58CA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50EFE-38F0-194E-992A-CDFAA6B898D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129083"/>
      </p:ext>
    </p:extLst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72759-48DA-184C-9989-14A20AD0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9A482-2021-5E46-B7CC-DD2ED9A311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FA75E-42AB-784F-8575-C74614A0054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48087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id="{CCB8961C-A2FD-0D44-82C5-FE6BF1AB87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D3AA0F5-C0B9-154B-980A-A3C13988D1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9225" y="762000"/>
            <a:ext cx="16154400" cy="1488831"/>
          </a:xfrm>
        </p:spPr>
        <p:txBody>
          <a:bodyPr/>
          <a:lstStyle/>
          <a:p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Evolusi</a:t>
            </a:r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Sistem</a:t>
            </a:r>
            <a:r>
              <a:rPr lang="en-US" altLang="en-US" sz="8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8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Informasi</a:t>
            </a:r>
            <a:endParaRPr lang="en-US" altLang="en-US" sz="8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931C930-BDF1-E44C-B0A3-08F3523810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250831"/>
            <a:ext cx="21570461" cy="914400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 err="1">
                <a:latin typeface="Arial" panose="020B0604020202020204" pitchFamily="34" charset="0"/>
              </a:rPr>
              <a:t>Kebanyakan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perusahaan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mempunyai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sistem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informasi</a:t>
            </a:r>
            <a:r>
              <a:rPr lang="en-US" altLang="en-US" sz="4000" dirty="0">
                <a:latin typeface="Arial" panose="020B0604020202020204" pitchFamily="34" charset="0"/>
              </a:rPr>
              <a:t> yang </a:t>
            </a:r>
            <a:r>
              <a:rPr lang="en-US" altLang="en-US" sz="4000" dirty="0" err="1">
                <a:latin typeface="Arial" panose="020B0604020202020204" pitchFamily="34" charset="0"/>
              </a:rPr>
              <a:t>belum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terintegrasi</a:t>
            </a:r>
            <a:r>
              <a:rPr lang="en-US" altLang="en-US" sz="4000" dirty="0">
                <a:latin typeface="Arial" panose="020B0604020202020204" pitchFamily="34" charset="0"/>
              </a:rPr>
              <a:t>, </a:t>
            </a:r>
            <a:r>
              <a:rPr lang="en-US" altLang="en-US" sz="4000" dirty="0" err="1">
                <a:latin typeface="Arial" panose="020B0604020202020204" pitchFamily="34" charset="0"/>
              </a:rPr>
              <a:t>dimana</a:t>
            </a:r>
            <a:r>
              <a:rPr lang="en-US" altLang="en-US" sz="4000" dirty="0">
                <a:latin typeface="Arial" panose="020B0604020202020204" pitchFamily="34" charset="0"/>
              </a:rPr>
              <a:t> SI </a:t>
            </a:r>
            <a:r>
              <a:rPr lang="en-US" altLang="en-US" sz="4000" dirty="0" err="1">
                <a:latin typeface="Arial" panose="020B0604020202020204" pitchFamily="34" charset="0"/>
              </a:rPr>
              <a:t>tersebut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hanya</a:t>
            </a:r>
            <a:r>
              <a:rPr lang="en-US" altLang="en-US" sz="4000" dirty="0">
                <a:latin typeface="Arial" panose="020B0604020202020204" pitchFamily="34" charset="0"/>
              </a:rPr>
              <a:t> men-support </a:t>
            </a:r>
            <a:r>
              <a:rPr lang="en-US" altLang="en-US" sz="4000" dirty="0" err="1">
                <a:latin typeface="Arial" panose="020B0604020202020204" pitchFamily="34" charset="0"/>
              </a:rPr>
              <a:t>bidang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fungsional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bisnis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secara</a:t>
            </a:r>
            <a:r>
              <a:rPr lang="en-US" altLang="en-US" sz="4000" dirty="0">
                <a:latin typeface="Arial" panose="020B0604020202020204" pitchFamily="34" charset="0"/>
              </a:rPr>
              <a:t> individual </a:t>
            </a:r>
            <a:r>
              <a:rPr lang="en-US" altLang="en-US" sz="4000" dirty="0">
                <a:latin typeface="Arial" panose="020B0604020202020204" pitchFamily="34" charset="0"/>
                <a:sym typeface="Wingdings" pitchFamily="2" charset="2"/>
              </a:rPr>
              <a:t> </a:t>
            </a:r>
            <a:r>
              <a:rPr lang="en-US" altLang="en-US" sz="4000" dirty="0" err="1">
                <a:latin typeface="Arial" panose="020B0604020202020204" pitchFamily="34" charset="0"/>
                <a:sym typeface="Wingdings" pitchFamily="2" charset="2"/>
              </a:rPr>
              <a:t>disebut</a:t>
            </a:r>
            <a:r>
              <a:rPr lang="en-US" altLang="en-US" sz="4000" dirty="0">
                <a:latin typeface="Arial" panose="020B0604020202020204" pitchFamily="34" charset="0"/>
                <a:sym typeface="Wingdings" pitchFamily="2" charset="2"/>
              </a:rPr>
              <a:t> Silo</a:t>
            </a:r>
            <a:endParaRPr lang="en-US" altLang="en-US" sz="4000" dirty="0">
              <a:latin typeface="Arial" panose="020B0604020202020204" pitchFamily="34" charset="0"/>
            </a:endParaRP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Ada Marketing information system, Production information system, </a:t>
            </a:r>
            <a:r>
              <a:rPr lang="en-US" altLang="en-US" dirty="0" err="1">
                <a:latin typeface="Arial" panose="020B0604020202020204" pitchFamily="34" charset="0"/>
              </a:rPr>
              <a:t>dll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setiap</a:t>
            </a:r>
            <a:r>
              <a:rPr lang="en-US" altLang="en-US" dirty="0">
                <a:latin typeface="Arial" panose="020B0604020202020204" pitchFamily="34" charset="0"/>
              </a:rPr>
              <a:t> SI </a:t>
            </a:r>
            <a:r>
              <a:rPr lang="en-US" altLang="en-US" dirty="0" err="1">
                <a:latin typeface="Arial" panose="020B0604020202020204" pitchFamily="34" charset="0"/>
              </a:rPr>
              <a:t>mempunyai</a:t>
            </a:r>
            <a:r>
              <a:rPr lang="en-US" altLang="en-US" dirty="0">
                <a:latin typeface="Arial" panose="020B0604020202020204" pitchFamily="34" charset="0"/>
              </a:rPr>
              <a:t> hardware, software,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metode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pemrosesan</a:t>
            </a:r>
            <a:r>
              <a:rPr lang="en-US" altLang="en-US" dirty="0">
                <a:latin typeface="Arial" panose="020B0604020202020204" pitchFamily="34" charset="0"/>
              </a:rPr>
              <a:t> data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informasi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sendiri-sendiri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Sangat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tidak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efisien</a:t>
            </a:r>
            <a:endParaRPr lang="en-US" altLang="en-US" dirty="0">
              <a:latin typeface="Arial" panose="020B0604020202020204" pitchFamily="34" charset="0"/>
            </a:endParaRP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Contoh</a:t>
            </a:r>
            <a:r>
              <a:rPr lang="en-US" altLang="en-US" dirty="0">
                <a:latin typeface="Arial" panose="020B0604020202020204" pitchFamily="34" charset="0"/>
              </a:rPr>
              <a:t>: sales </a:t>
            </a:r>
            <a:r>
              <a:rPr lang="en-US" altLang="en-US" dirty="0" err="1">
                <a:latin typeface="Arial" panose="020B0604020202020204" pitchFamily="34" charset="0"/>
              </a:rPr>
              <a:t>mendapat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pesanan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pelanggan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sebuah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produk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maka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dia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harus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mencetak</a:t>
            </a:r>
            <a:r>
              <a:rPr lang="en-US" altLang="en-US" dirty="0">
                <a:latin typeface="Arial" panose="020B0604020202020204" pitchFamily="34" charset="0"/>
              </a:rPr>
              <a:t> nota </a:t>
            </a:r>
            <a:r>
              <a:rPr lang="en-US" altLang="en-US" dirty="0" err="1">
                <a:latin typeface="Arial" panose="020B0604020202020204" pitchFamily="34" charset="0"/>
              </a:rPr>
              <a:t>pesanan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kemudian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bagian</a:t>
            </a:r>
            <a:r>
              <a:rPr lang="en-US" altLang="en-US" dirty="0">
                <a:latin typeface="Arial" panose="020B0604020202020204" pitchFamily="34" charset="0"/>
              </a:rPr>
              <a:t> Accounting </a:t>
            </a:r>
            <a:r>
              <a:rPr lang="en-US" altLang="en-US" dirty="0" err="1">
                <a:latin typeface="Arial" panose="020B0604020202020204" pitchFamily="34" charset="0"/>
              </a:rPr>
              <a:t>harus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</a:t>
            </a:r>
            <a:r>
              <a:rPr lang="en-US" altLang="en-US" dirty="0">
                <a:latin typeface="Arial" panose="020B0604020202020204" pitchFamily="34" charset="0"/>
              </a:rPr>
              <a:t>-entry </a:t>
            </a:r>
            <a:r>
              <a:rPr lang="en-US" altLang="en-US" dirty="0" err="1">
                <a:latin typeface="Arial" panose="020B0604020202020204" pitchFamily="34" charset="0"/>
              </a:rPr>
              <a:t>kembali</a:t>
            </a:r>
            <a:r>
              <a:rPr lang="en-US" altLang="en-US" dirty="0">
                <a:latin typeface="Arial" panose="020B0604020202020204" pitchFamily="34" charset="0"/>
              </a:rPr>
              <a:t> data </a:t>
            </a:r>
            <a:r>
              <a:rPr lang="en-US" altLang="en-US" dirty="0" err="1">
                <a:latin typeface="Arial" panose="020B0604020202020204" pitchFamily="34" charset="0"/>
              </a:rPr>
              <a:t>tagihan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pelanggan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bagian</a:t>
            </a:r>
            <a:r>
              <a:rPr lang="en-US" altLang="en-US" dirty="0">
                <a:latin typeface="Arial" panose="020B0604020202020204" pitchFamily="34" charset="0"/>
              </a:rPr>
              <a:t> SCM </a:t>
            </a:r>
            <a:r>
              <a:rPr lang="en-US" altLang="en-US" dirty="0" err="1">
                <a:latin typeface="Arial" panose="020B0604020202020204" pitchFamily="34" charset="0"/>
              </a:rPr>
              <a:t>harus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meng</a:t>
            </a:r>
            <a:r>
              <a:rPr lang="en-US" altLang="en-US" dirty="0">
                <a:latin typeface="Arial" panose="020B0604020202020204" pitchFamily="34" charset="0"/>
              </a:rPr>
              <a:t>-entry </a:t>
            </a:r>
            <a:r>
              <a:rPr lang="en-US" altLang="en-US" dirty="0" err="1">
                <a:latin typeface="Arial" panose="020B0604020202020204" pitchFamily="34" charset="0"/>
              </a:rPr>
              <a:t>kembali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rencara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produksi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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Bisa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menimbulkan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inconsistency data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dan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waktu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kerja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tidak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sym typeface="Wingdings" pitchFamily="2" charset="2"/>
              </a:rPr>
              <a:t>efisien</a:t>
            </a:r>
            <a:r>
              <a:rPr lang="en-US" altLang="en-US" dirty="0">
                <a:latin typeface="Arial" panose="020B0604020202020204" pitchFamily="34" charset="0"/>
                <a:sym typeface="Wingdings" pitchFamily="2" charset="2"/>
              </a:rPr>
              <a:t>.</a:t>
            </a:r>
            <a:endParaRPr lang="en-US" altLang="en-US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000" dirty="0" err="1">
                <a:latin typeface="Arial" panose="020B0604020202020204" pitchFamily="34" charset="0"/>
              </a:rPr>
              <a:t>Sistem</a:t>
            </a:r>
            <a:r>
              <a:rPr lang="en-US" altLang="en-US" sz="4000" dirty="0">
                <a:latin typeface="Arial" panose="020B0604020202020204" pitchFamily="34" charset="0"/>
              </a:rPr>
              <a:t> ERP </a:t>
            </a:r>
            <a:r>
              <a:rPr lang="en-US" altLang="en-US" sz="4000" dirty="0" err="1">
                <a:latin typeface="Arial" panose="020B0604020202020204" pitchFamily="34" charset="0"/>
              </a:rPr>
              <a:t>saat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ini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merupakan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hasil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evolusi</a:t>
            </a:r>
            <a:r>
              <a:rPr lang="en-US" altLang="en-US" sz="4000" dirty="0">
                <a:latin typeface="Arial" panose="020B0604020202020204" pitchFamily="34" charset="0"/>
              </a:rPr>
              <a:t>: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latin typeface="Arial" panose="020B0604020202020204" pitchFamily="34" charset="0"/>
              </a:rPr>
              <a:t>Peningkatan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teknologi</a:t>
            </a:r>
            <a:r>
              <a:rPr lang="en-US" altLang="en-US" dirty="0">
                <a:latin typeface="Arial" panose="020B0604020202020204" pitchFamily="34" charset="0"/>
              </a:rPr>
              <a:t> hardware </a:t>
            </a:r>
            <a:r>
              <a:rPr lang="en-US" altLang="en-US" dirty="0" err="1">
                <a:latin typeface="Arial" panose="020B0604020202020204" pitchFamily="34" charset="0"/>
              </a:rPr>
              <a:t>dan</a:t>
            </a:r>
            <a:r>
              <a:rPr lang="en-US" altLang="en-US" dirty="0">
                <a:latin typeface="Arial" panose="020B0604020202020204" pitchFamily="34" charset="0"/>
              </a:rPr>
              <a:t> software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Pembangunan </a:t>
            </a:r>
            <a:r>
              <a:rPr lang="en-US" altLang="en-US" dirty="0" err="1">
                <a:latin typeface="Arial" panose="020B0604020202020204" pitchFamily="34" charset="0"/>
              </a:rPr>
              <a:t>visi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sistem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informasi</a:t>
            </a:r>
            <a:r>
              <a:rPr lang="en-US" altLang="en-US" dirty="0">
                <a:latin typeface="Arial" panose="020B0604020202020204" pitchFamily="34" charset="0"/>
              </a:rPr>
              <a:t> yang </a:t>
            </a:r>
            <a:r>
              <a:rPr lang="en-US" altLang="en-US" dirty="0" err="1">
                <a:latin typeface="Arial" panose="020B0604020202020204" pitchFamily="34" charset="0"/>
              </a:rPr>
              <a:t>terintegrasi</a:t>
            </a:r>
            <a:endParaRPr lang="en-US" altLang="en-US" dirty="0">
              <a:latin typeface="Arial" panose="020B0604020202020204" pitchFamily="34" charset="0"/>
            </a:endParaRP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Reengineering </a:t>
            </a:r>
            <a:r>
              <a:rPr lang="en-US" altLang="en-US" dirty="0" err="1">
                <a:latin typeface="Arial" panose="020B0604020202020204" pitchFamily="34" charset="0"/>
              </a:rPr>
              <a:t>perusahaan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untuk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bergeser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dari</a:t>
            </a:r>
            <a:r>
              <a:rPr lang="en-US" altLang="en-US" dirty="0">
                <a:latin typeface="Arial" panose="020B0604020202020204" pitchFamily="34" charset="0"/>
              </a:rPr>
              <a:t> functional focus </a:t>
            </a:r>
            <a:r>
              <a:rPr lang="en-US" altLang="en-US" dirty="0" err="1">
                <a:latin typeface="Arial" panose="020B0604020202020204" pitchFamily="34" charset="0"/>
              </a:rPr>
              <a:t>ke</a:t>
            </a:r>
            <a:r>
              <a:rPr lang="en-US" altLang="en-US" dirty="0">
                <a:latin typeface="Arial" panose="020B0604020202020204" pitchFamily="34" charset="0"/>
              </a:rPr>
              <a:t> business process focus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67DA77-5FBA-5E46-8544-C427B14F62A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CB090468-B89A-AF45-AEAB-1FFB1BD3E8E3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4</a:t>
            </a:fld>
            <a:endParaRPr lang="en-US" altLang="en-US" sz="280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40579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>
            <a:extLst>
              <a:ext uri="{FF2B5EF4-FFF2-40B4-BE49-F238E27FC236}">
                <a16:creationId xmlns:a16="http://schemas.microsoft.com/office/drawing/2014/main" id="{D49CEC23-E45A-F643-9E4F-6D5952681DC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BDF2E9BB-0221-DB49-9977-B2D33CC78FC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			</a:t>
            </a:r>
            <a:endParaRPr lang="en-US" altLang="en-US" sz="6000" b="1" dirty="0">
              <a:latin typeface="Arial" panose="020B0604020202020204" pitchFamily="34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7B7B7F8-243E-EB4D-ABD5-4FC71E7207B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1"/>
            <a:r>
              <a:rPr lang="en-US" altLang="en-US" sz="1200" dirty="0">
                <a:latin typeface="Arial" panose="020B0604020202020204" pitchFamily="34" charset="0"/>
              </a:rPr>
              <a:t>	.</a:t>
            </a:r>
          </a:p>
          <a:p>
            <a:endParaRPr lang="en-US" altLang="en-US" sz="3600" dirty="0"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145B60-7C59-6B4F-95E6-3BD9475E23F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385CAC29-41B1-0849-A839-8DB44968C09E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5</a:t>
            </a:fld>
            <a:endParaRPr lang="en-US" altLang="en-US" sz="2800">
              <a:solidFill>
                <a:srgbClr val="222222"/>
              </a:solidFill>
            </a:endParaRPr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542CC284-F0E9-EB45-BE10-7458D4EF83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694" y="3575404"/>
            <a:ext cx="956945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Rectangle 6">
            <a:extLst>
              <a:ext uri="{FF2B5EF4-FFF2-40B4-BE49-F238E27FC236}">
                <a16:creationId xmlns:a16="http://schemas.microsoft.com/office/drawing/2014/main" id="{B3BB4444-0E4C-5449-8942-DBDD646AF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878" y="7233365"/>
            <a:ext cx="12707816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Peningkatan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software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komputer</a:t>
            </a:r>
            <a:endParaRPr lang="en-US" altLang="en-US" sz="40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Era 1970: Software relational database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dibangun</a:t>
            </a:r>
            <a:endParaRPr lang="en-US" altLang="en-US" sz="40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 lvl="2" eaLnBrk="1" hangingPunct="1"/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Memberikan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kemampuan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bisnis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untuk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menyimpan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membaca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dan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menganalisa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volume data yang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besar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.</a:t>
            </a:r>
          </a:p>
          <a:p>
            <a:pPr lvl="1" eaLnBrk="1" hangingPunct="1"/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Era 1980: Software spreadsheet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menjadi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populer</a:t>
            </a:r>
            <a:endParaRPr lang="en-US" altLang="en-US" sz="4000" dirty="0">
              <a:solidFill>
                <a:schemeClr val="accent6"/>
              </a:solidFill>
              <a:latin typeface="Arial" panose="020B0604020202020204" pitchFamily="34" charset="0"/>
            </a:endParaRPr>
          </a:p>
          <a:p>
            <a:pPr lvl="2" eaLnBrk="1" hangingPunct="1"/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Manager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dapat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mengelola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analisis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bisnis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4000" dirty="0" err="1">
                <a:solidFill>
                  <a:schemeClr val="accent6"/>
                </a:solidFill>
                <a:latin typeface="Arial" panose="020B0604020202020204" pitchFamily="34" charset="0"/>
              </a:rPr>
              <a:t>kompleks</a:t>
            </a:r>
            <a:r>
              <a:rPr lang="en-US" altLang="en-US" sz="4000" dirty="0">
                <a:solidFill>
                  <a:schemeClr val="accent6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25E6D8-3DE7-7445-AB41-DBC861DE3E9C}"/>
              </a:ext>
            </a:extLst>
          </p:cNvPr>
          <p:cNvSpPr txBox="1"/>
          <p:nvPr/>
        </p:nvSpPr>
        <p:spPr>
          <a:xfrm>
            <a:off x="1008185" y="1930424"/>
            <a:ext cx="138097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Hardware </a:t>
            </a:r>
            <a:r>
              <a:rPr lang="en-US" altLang="en-US" sz="4000" dirty="0" err="1">
                <a:latin typeface="Arial" panose="020B0604020202020204" pitchFamily="34" charset="0"/>
              </a:rPr>
              <a:t>dan</a:t>
            </a:r>
            <a:r>
              <a:rPr lang="en-US" altLang="en-US" sz="4000" dirty="0">
                <a:latin typeface="Arial" panose="020B0604020202020204" pitchFamily="34" charset="0"/>
              </a:rPr>
              <a:t> software </a:t>
            </a:r>
            <a:r>
              <a:rPr lang="en-US" altLang="en-US" sz="4000" dirty="0" err="1">
                <a:latin typeface="Arial" panose="020B0604020202020204" pitchFamily="34" charset="0"/>
              </a:rPr>
              <a:t>komputer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berkembang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dengan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cepat</a:t>
            </a:r>
            <a:r>
              <a:rPr lang="en-US" altLang="en-US" sz="4000" dirty="0">
                <a:latin typeface="Arial" panose="020B0604020202020204" pitchFamily="34" charset="0"/>
              </a:rPr>
              <a:t> di era 1960 </a:t>
            </a:r>
            <a:r>
              <a:rPr lang="en-US" altLang="en-US" sz="4000" dirty="0" err="1">
                <a:latin typeface="Arial" panose="020B0604020202020204" pitchFamily="34" charset="0"/>
              </a:rPr>
              <a:t>dan</a:t>
            </a:r>
            <a:r>
              <a:rPr lang="en-US" altLang="en-US" sz="4000" dirty="0">
                <a:latin typeface="Arial" panose="020B0604020202020204" pitchFamily="34" charset="0"/>
              </a:rPr>
              <a:t> 1970</a:t>
            </a:r>
          </a:p>
          <a:p>
            <a:r>
              <a:rPr lang="en-US" altLang="en-US" sz="4000" dirty="0" err="1">
                <a:latin typeface="Arial" panose="020B0604020202020204" pitchFamily="34" charset="0"/>
              </a:rPr>
              <a:t>Komputer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bisnis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pertama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adalah</a:t>
            </a:r>
            <a:r>
              <a:rPr lang="en-US" altLang="en-US" sz="4000" dirty="0">
                <a:latin typeface="Arial" panose="020B0604020202020204" pitchFamily="34" charset="0"/>
              </a:rPr>
              <a:t> mainframe di </a:t>
            </a:r>
            <a:r>
              <a:rPr lang="en-US" altLang="en-US" sz="4000" dirty="0" err="1">
                <a:latin typeface="Arial" panose="020B0604020202020204" pitchFamily="34" charset="0"/>
              </a:rPr>
              <a:t>tahun</a:t>
            </a:r>
            <a:r>
              <a:rPr lang="en-US" altLang="en-US" sz="4000" dirty="0">
                <a:latin typeface="Arial" panose="020B0604020202020204" pitchFamily="34" charset="0"/>
              </a:rPr>
              <a:t> 1960.</a:t>
            </a:r>
          </a:p>
          <a:p>
            <a:pPr lvl="1"/>
            <a:r>
              <a:rPr lang="en-US" altLang="en-US" sz="4000" dirty="0">
                <a:latin typeface="Arial" panose="020B0604020202020204" pitchFamily="34" charset="0"/>
              </a:rPr>
              <a:t>Setelah </a:t>
            </a:r>
            <a:r>
              <a:rPr lang="en-US" altLang="en-US" sz="4000" dirty="0" err="1">
                <a:latin typeface="Arial" panose="020B0604020202020204" pitchFamily="34" charset="0"/>
              </a:rPr>
              <a:t>itu</a:t>
            </a:r>
            <a:r>
              <a:rPr lang="en-US" altLang="en-US" sz="4000" dirty="0">
                <a:latin typeface="Arial" panose="020B0604020202020204" pitchFamily="34" charset="0"/>
              </a:rPr>
              <a:t>, </a:t>
            </a:r>
            <a:r>
              <a:rPr lang="en-US" altLang="en-US" sz="4000" dirty="0" err="1">
                <a:latin typeface="Arial" panose="020B0604020202020204" pitchFamily="34" charset="0"/>
              </a:rPr>
              <a:t>komputer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tumbuh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lebih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cepat</a:t>
            </a:r>
            <a:r>
              <a:rPr lang="en-US" altLang="en-US" sz="4000" dirty="0">
                <a:latin typeface="Arial" panose="020B0604020202020204" pitchFamily="34" charset="0"/>
              </a:rPr>
              <a:t>, </a:t>
            </a:r>
            <a:r>
              <a:rPr lang="en-US" altLang="en-US" sz="4000" dirty="0" err="1">
                <a:latin typeface="Arial" panose="020B0604020202020204" pitchFamily="34" charset="0"/>
              </a:rPr>
              <a:t>lebih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kecil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dan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lebih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murah</a:t>
            </a:r>
            <a:r>
              <a:rPr lang="en-US" altLang="en-US" sz="4000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sz="4000" dirty="0">
                <a:latin typeface="Arial" panose="020B0604020202020204" pitchFamily="34" charset="0"/>
              </a:rPr>
              <a:t>Moore’s Law</a:t>
            </a:r>
          </a:p>
          <a:p>
            <a:pPr lvl="1"/>
            <a:r>
              <a:rPr lang="en-US" altLang="en-US" sz="4000" dirty="0" err="1">
                <a:latin typeface="Arial" panose="020B0604020202020204" pitchFamily="34" charset="0"/>
              </a:rPr>
              <a:t>Jumlah</a:t>
            </a:r>
            <a:r>
              <a:rPr lang="en-US" altLang="en-US" sz="4000" dirty="0">
                <a:latin typeface="Arial" panose="020B0604020202020204" pitchFamily="34" charset="0"/>
              </a:rPr>
              <a:t> transistor yang </a:t>
            </a:r>
            <a:r>
              <a:rPr lang="en-US" altLang="en-US" sz="4000" dirty="0" err="1">
                <a:latin typeface="Arial" panose="020B0604020202020204" pitchFamily="34" charset="0"/>
              </a:rPr>
              <a:t>dapat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dibangun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kedalam</a:t>
            </a:r>
            <a:r>
              <a:rPr lang="en-US" altLang="en-US" sz="4000" dirty="0">
                <a:latin typeface="Arial" panose="020B0604020202020204" pitchFamily="34" charset="0"/>
              </a:rPr>
              <a:t> chip </a:t>
            </a:r>
            <a:r>
              <a:rPr lang="en-US" altLang="en-US" sz="4000" dirty="0" err="1">
                <a:latin typeface="Arial" panose="020B0604020202020204" pitchFamily="34" charset="0"/>
              </a:rPr>
              <a:t>komputer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menjadi</a:t>
            </a:r>
            <a:r>
              <a:rPr lang="en-US" altLang="en-US" sz="4000" dirty="0">
                <a:latin typeface="Arial" panose="020B0604020202020204" pitchFamily="34" charset="0"/>
              </a:rPr>
              <a:t> 2 </a:t>
            </a:r>
            <a:r>
              <a:rPr lang="en-US" altLang="en-US" sz="4000" dirty="0" err="1">
                <a:latin typeface="Arial" panose="020B0604020202020204" pitchFamily="34" charset="0"/>
              </a:rPr>
              <a:t>kalinya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setiap</a:t>
            </a:r>
            <a:r>
              <a:rPr lang="en-US" altLang="en-US" sz="4000" dirty="0">
                <a:latin typeface="Arial" panose="020B0604020202020204" pitchFamily="34" charset="0"/>
              </a:rPr>
              <a:t> 18 </a:t>
            </a:r>
            <a:r>
              <a:rPr lang="en-US" altLang="en-US" sz="4000" dirty="0" err="1">
                <a:latin typeface="Arial" panose="020B0604020202020204" pitchFamily="34" charset="0"/>
              </a:rPr>
              <a:t>bulan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9D4589-0C8A-E24E-A736-3ACE5F517303}"/>
              </a:ext>
            </a:extLst>
          </p:cNvPr>
          <p:cNvSpPr txBox="1"/>
          <p:nvPr/>
        </p:nvSpPr>
        <p:spPr>
          <a:xfrm>
            <a:off x="3118338" y="207391"/>
            <a:ext cx="17626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Computer Hardware and Software Development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867951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>
            <a:extLst>
              <a:ext uri="{FF2B5EF4-FFF2-40B4-BE49-F238E27FC236}">
                <a16:creationId xmlns:a16="http://schemas.microsoft.com/office/drawing/2014/main" id="{2C23DF91-74F4-184D-822D-F297AB81CAD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C472635-2AD9-F64E-841C-910CF9E4ABB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8A1E624-FE5F-F544-96E0-2B5CBAC9C3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z="3600" dirty="0"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C932B57-953C-784E-AB58-957B7C9729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A2CCA822-3ED4-BF40-9857-53130F58CFBD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6</a:t>
            </a:fld>
            <a:endParaRPr lang="en-US" altLang="en-US" sz="2800">
              <a:solidFill>
                <a:srgbClr val="22222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E1A8CC-F11E-F54D-AF87-998200235448}"/>
              </a:ext>
            </a:extLst>
          </p:cNvPr>
          <p:cNvSpPr txBox="1"/>
          <p:nvPr/>
        </p:nvSpPr>
        <p:spPr>
          <a:xfrm>
            <a:off x="5017477" y="726831"/>
            <a:ext cx="15488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Usaha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membagi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sumber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daya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zaman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dulu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71BACF-6B51-A240-81F6-E8D1FE1EE7D9}"/>
              </a:ext>
            </a:extLst>
          </p:cNvPr>
          <p:cNvSpPr txBox="1"/>
          <p:nvPr/>
        </p:nvSpPr>
        <p:spPr>
          <a:xfrm>
            <a:off x="1524000" y="2415563"/>
            <a:ext cx="21527103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Semakin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populernya</a:t>
            </a:r>
            <a:r>
              <a:rPr lang="en-US" altLang="en-US" sz="4400" dirty="0">
                <a:latin typeface="Arial" panose="020B0604020202020204" pitchFamily="34" charset="0"/>
              </a:rPr>
              <a:t> PC </a:t>
            </a:r>
            <a:r>
              <a:rPr lang="en-US" altLang="en-US" sz="4400" dirty="0" err="1">
                <a:latin typeface="Arial" panose="020B0604020202020204" pitchFamily="34" charset="0"/>
              </a:rPr>
              <a:t>dalam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bisnis</a:t>
            </a:r>
            <a:r>
              <a:rPr lang="en-US" altLang="en-US" sz="4400" dirty="0">
                <a:latin typeface="Arial" panose="020B0604020202020204" pitchFamily="34" charset="0"/>
              </a:rPr>
              <a:t> di era 1980, </a:t>
            </a:r>
            <a:r>
              <a:rPr lang="en-US" altLang="en-US" sz="4400" dirty="0" err="1">
                <a:latin typeface="Arial" panose="020B0604020202020204" pitchFamily="34" charset="0"/>
              </a:rPr>
              <a:t>maka</a:t>
            </a:r>
            <a:r>
              <a:rPr lang="en-US" altLang="en-US" sz="4400" dirty="0">
                <a:latin typeface="Arial" panose="020B0604020202020204" pitchFamily="34" charset="0"/>
              </a:rPr>
              <a:t> manager </a:t>
            </a:r>
            <a:r>
              <a:rPr lang="en-US" altLang="en-US" sz="4400" dirty="0" err="1">
                <a:latin typeface="Arial" panose="020B0604020202020204" pitchFamily="34" charset="0"/>
              </a:rPr>
              <a:t>semakin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menyadari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akan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pentingnya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informasi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bisnis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dalam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masing-masing</a:t>
            </a:r>
            <a:r>
              <a:rPr lang="en-US" altLang="en-US" sz="4400" dirty="0">
                <a:latin typeface="Arial" panose="020B0604020202020204" pitchFamily="34" charset="0"/>
              </a:rPr>
              <a:t> PC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Tapi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cara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untuk</a:t>
            </a:r>
            <a:r>
              <a:rPr lang="en-US" altLang="en-US" sz="4400" dirty="0">
                <a:latin typeface="Arial" panose="020B0604020202020204" pitchFamily="34" charset="0"/>
              </a:rPr>
              <a:t> men-share-</a:t>
            </a:r>
            <a:r>
              <a:rPr lang="en-US" altLang="en-US" sz="4400" dirty="0" err="1">
                <a:latin typeface="Arial" panose="020B0604020202020204" pitchFamily="34" charset="0"/>
              </a:rPr>
              <a:t>nya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masih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sulit</a:t>
            </a:r>
            <a:r>
              <a:rPr lang="en-US" altLang="en-US" sz="4400" dirty="0">
                <a:latin typeface="Arial" panose="020B0604020202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Pertengahan</a:t>
            </a:r>
            <a:r>
              <a:rPr lang="en-US" altLang="en-US" sz="4400" dirty="0">
                <a:latin typeface="Arial" panose="020B0604020202020204" pitchFamily="34" charset="0"/>
              </a:rPr>
              <a:t> era 1980, </a:t>
            </a:r>
            <a:r>
              <a:rPr lang="en-US" altLang="en-US" sz="4400" dirty="0" err="1">
                <a:latin typeface="Arial" panose="020B0604020202020204" pitchFamily="34" charset="0"/>
              </a:rPr>
              <a:t>perkembangan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telekomunikasi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memungkinkan</a:t>
            </a:r>
            <a:r>
              <a:rPr lang="en-US" altLang="en-US" sz="4400" dirty="0">
                <a:latin typeface="Arial" panose="020B0604020202020204" pitchFamily="34" charset="0"/>
              </a:rPr>
              <a:t> user </a:t>
            </a:r>
            <a:r>
              <a:rPr lang="en-US" altLang="en-US" sz="4400" dirty="0" err="1">
                <a:latin typeface="Arial" panose="020B0604020202020204" pitchFamily="34" charset="0"/>
              </a:rPr>
              <a:t>untuk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berbagi</a:t>
            </a:r>
            <a:r>
              <a:rPr lang="en-US" altLang="en-US" sz="4400" dirty="0">
                <a:latin typeface="Arial" panose="020B0604020202020204" pitchFamily="34" charset="0"/>
              </a:rPr>
              <a:t> data </a:t>
            </a:r>
            <a:r>
              <a:rPr lang="en-US" altLang="en-US" sz="4400" dirty="0" err="1">
                <a:latin typeface="Arial" panose="020B0604020202020204" pitchFamily="34" charset="0"/>
              </a:rPr>
              <a:t>dan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perangkat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pada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jaringan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lokal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Arsitektur</a:t>
            </a:r>
            <a:r>
              <a:rPr lang="en-US" altLang="en-US" sz="4400" dirty="0">
                <a:latin typeface="Arial" panose="020B0604020202020204" pitchFamily="34" charset="0"/>
              </a:rPr>
              <a:t> Client-Server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 panose="020B0604020202020204" pitchFamily="34" charset="0"/>
              </a:rPr>
              <a:t>Scalability: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Bisa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menambah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perangkat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beru</a:t>
            </a:r>
            <a:r>
              <a:rPr lang="en-US" altLang="en-US" sz="4400" dirty="0">
                <a:latin typeface="Arial" panose="020B0604020202020204" pitchFamily="34" charset="0"/>
              </a:rPr>
              <a:t> di server </a:t>
            </a:r>
            <a:r>
              <a:rPr lang="en-US" altLang="en-US" sz="4400" dirty="0" err="1">
                <a:latin typeface="Arial" panose="020B0604020202020204" pitchFamily="34" charset="0"/>
              </a:rPr>
              <a:t>untuk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menambah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kapasitas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sumber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daya</a:t>
            </a:r>
            <a:r>
              <a:rPr lang="en-US" altLang="en-US" sz="4400" dirty="0">
                <a:latin typeface="Arial" panose="020B0604020202020204" pitchFamily="34" charset="0"/>
              </a:rPr>
              <a:t> yang </a:t>
            </a:r>
            <a:r>
              <a:rPr lang="en-US" altLang="en-US" sz="4400" dirty="0" err="1">
                <a:latin typeface="Arial" panose="020B0604020202020204" pitchFamily="34" charset="0"/>
              </a:rPr>
              <a:t>digunakan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bersama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tanpa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memodifikasi</a:t>
            </a:r>
            <a:r>
              <a:rPr lang="en-US" altLang="en-US" sz="4400" dirty="0">
                <a:latin typeface="Arial" panose="020B0604020202020204" pitchFamily="34" charset="0"/>
              </a:rPr>
              <a:t> PC </a:t>
            </a:r>
            <a:r>
              <a:rPr lang="en-US" altLang="en-US" sz="4400" dirty="0" err="1">
                <a:latin typeface="Arial" panose="020B0604020202020204" pitchFamily="34" charset="0"/>
              </a:rPr>
              <a:t>individu</a:t>
            </a:r>
            <a:r>
              <a:rPr lang="en-US" altLang="en-US" sz="4400" dirty="0">
                <a:latin typeface="Arial" panose="020B0604020202020204" pitchFamily="34" charset="0"/>
              </a:rPr>
              <a:t> yang </a:t>
            </a:r>
            <a:r>
              <a:rPr lang="en-US" altLang="en-US" sz="4400" dirty="0" err="1">
                <a:latin typeface="Arial" panose="020B0604020202020204" pitchFamily="34" charset="0"/>
              </a:rPr>
              <a:t>ada</a:t>
            </a:r>
            <a:endParaRPr lang="en-US" altLang="en-US" sz="4400" dirty="0">
              <a:latin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Diakhir</a:t>
            </a:r>
            <a:r>
              <a:rPr lang="en-US" altLang="en-US" sz="4400" dirty="0">
                <a:latin typeface="Arial" panose="020B0604020202020204" pitchFamily="34" charset="0"/>
              </a:rPr>
              <a:t> era 1980, hardware </a:t>
            </a:r>
            <a:r>
              <a:rPr lang="en-US" altLang="en-US" sz="4400" dirty="0" err="1">
                <a:latin typeface="Arial" panose="020B0604020202020204" pitchFamily="34" charset="0"/>
              </a:rPr>
              <a:t>perlu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mendukung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perkembangan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sistem</a:t>
            </a:r>
            <a:r>
              <a:rPr lang="en-US" altLang="en-US" sz="4400" dirty="0">
                <a:latin typeface="Arial" panose="020B0604020202020204" pitchFamily="34" charset="0"/>
              </a:rPr>
              <a:t> ERP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 panose="020B0604020202020204" pitchFamily="34" charset="0"/>
              </a:rPr>
              <a:t>Karena </a:t>
            </a:r>
            <a:r>
              <a:rPr lang="en-US" altLang="en-US" sz="4400" dirty="0" err="1">
                <a:latin typeface="Arial" panose="020B0604020202020204" pitchFamily="34" charset="0"/>
              </a:rPr>
              <a:t>sistem</a:t>
            </a:r>
            <a:r>
              <a:rPr lang="en-US" altLang="en-US" sz="4400" dirty="0">
                <a:latin typeface="Arial" panose="020B0604020202020204" pitchFamily="34" charset="0"/>
              </a:rPr>
              <a:t> ERP </a:t>
            </a:r>
            <a:r>
              <a:rPr lang="en-US" altLang="en-US" sz="4400" dirty="0" err="1">
                <a:latin typeface="Arial" panose="020B0604020202020204" pitchFamily="34" charset="0"/>
              </a:rPr>
              <a:t>membantu</a:t>
            </a:r>
            <a:r>
              <a:rPr lang="en-US" altLang="en-US" sz="4400" dirty="0">
                <a:latin typeface="Arial" panose="020B0604020202020204" pitchFamily="34" charset="0"/>
              </a:rPr>
              <a:t> manager </a:t>
            </a:r>
            <a:r>
              <a:rPr lang="en-US" altLang="en-US" sz="4400" dirty="0" err="1">
                <a:latin typeface="Arial" panose="020B0604020202020204" pitchFamily="34" charset="0"/>
              </a:rPr>
              <a:t>mengelola</a:t>
            </a:r>
            <a:r>
              <a:rPr lang="en-US" altLang="en-US" sz="4400" dirty="0">
                <a:latin typeface="Arial" panose="020B0604020202020204" pitchFamily="34" charset="0"/>
              </a:rPr>
              <a:t> proses </a:t>
            </a:r>
            <a:r>
              <a:rPr lang="en-US" altLang="en-US" sz="4400" dirty="0" err="1">
                <a:latin typeface="Arial" panose="020B0604020202020204" pitchFamily="34" charset="0"/>
              </a:rPr>
              <a:t>bisnis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perusahaan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secara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luas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menggunakan</a:t>
            </a:r>
            <a:r>
              <a:rPr lang="en-US" altLang="en-US" sz="4400" dirty="0">
                <a:latin typeface="Arial" panose="020B0604020202020204" pitchFamily="34" charset="0"/>
              </a:rPr>
              <a:t> database global.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altLang="en-US" sz="4400" dirty="0">
                <a:latin typeface="Arial" panose="020B0604020202020204" pitchFamily="34" charset="0"/>
              </a:rPr>
              <a:t>Database global </a:t>
            </a:r>
            <a:r>
              <a:rPr lang="en-US" altLang="en-US" sz="4400" dirty="0" err="1">
                <a:latin typeface="Arial" panose="020B0604020202020204" pitchFamily="34" charset="0"/>
              </a:rPr>
              <a:t>tersebut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menangani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jumlah</a:t>
            </a:r>
            <a:r>
              <a:rPr lang="en-US" altLang="en-US" sz="4400" dirty="0">
                <a:latin typeface="Arial" panose="020B0604020202020204" pitchFamily="34" charset="0"/>
              </a:rPr>
              <a:t> data yang </a:t>
            </a:r>
            <a:r>
              <a:rPr lang="en-US" altLang="en-US" sz="4400" dirty="0" err="1">
                <a:latin typeface="Arial" panose="020B0604020202020204" pitchFamily="34" charset="0"/>
              </a:rPr>
              <a:t>besar</a:t>
            </a:r>
            <a:r>
              <a:rPr lang="en-US" altLang="en-US" sz="4400" dirty="0">
                <a:latin typeface="Arial" panose="020B0604020202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en-US" sz="4400" dirty="0" err="1">
                <a:latin typeface="Arial" panose="020B0604020202020204" pitchFamily="34" charset="0"/>
              </a:rPr>
              <a:t>Pada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pertengahan</a:t>
            </a:r>
            <a:r>
              <a:rPr lang="en-US" altLang="en-US" sz="4400" dirty="0">
                <a:latin typeface="Arial" panose="020B0604020202020204" pitchFamily="34" charset="0"/>
              </a:rPr>
              <a:t> 1980, </a:t>
            </a:r>
            <a:r>
              <a:rPr lang="en-US" altLang="en-US" sz="4400" b="1" dirty="0">
                <a:latin typeface="Arial" panose="020B0604020202020204" pitchFamily="34" charset="0"/>
              </a:rPr>
              <a:t>database management system </a:t>
            </a:r>
            <a:r>
              <a:rPr lang="en-US" altLang="en-US" sz="4400" dirty="0">
                <a:latin typeface="Arial" panose="020B0604020202020204" pitchFamily="34" charset="0"/>
              </a:rPr>
              <a:t>(</a:t>
            </a:r>
            <a:r>
              <a:rPr lang="en-US" altLang="en-US" sz="4400" b="1" dirty="0">
                <a:latin typeface="Arial" panose="020B0604020202020204" pitchFamily="34" charset="0"/>
              </a:rPr>
              <a:t>DBMS</a:t>
            </a:r>
            <a:r>
              <a:rPr lang="en-US" altLang="en-US" sz="4400" dirty="0">
                <a:latin typeface="Arial" panose="020B0604020202020204" pitchFamily="34" charset="0"/>
              </a:rPr>
              <a:t>) </a:t>
            </a:r>
            <a:r>
              <a:rPr lang="en-US" altLang="en-US" sz="4400" dirty="0" err="1">
                <a:latin typeface="Arial" panose="020B0604020202020204" pitchFamily="34" charset="0"/>
              </a:rPr>
              <a:t>diperlukan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untuk</a:t>
            </a:r>
            <a:r>
              <a:rPr lang="en-US" altLang="en-US" sz="4400" dirty="0">
                <a:latin typeface="Arial" panose="020B0604020202020204" pitchFamily="34" charset="0"/>
              </a:rPr>
              <a:t> </a:t>
            </a:r>
            <a:r>
              <a:rPr lang="en-US" altLang="en-US" sz="4400" dirty="0" err="1">
                <a:latin typeface="Arial" panose="020B0604020202020204" pitchFamily="34" charset="0"/>
              </a:rPr>
              <a:t>mengelola</a:t>
            </a:r>
            <a:r>
              <a:rPr lang="en-US" altLang="en-US" sz="4400" dirty="0">
                <a:latin typeface="Arial" panose="020B0604020202020204" pitchFamily="34" charset="0"/>
              </a:rPr>
              <a:t> software ERP </a:t>
            </a:r>
            <a:r>
              <a:rPr lang="en-US" altLang="en-US" sz="4400" dirty="0" err="1">
                <a:latin typeface="Arial" panose="020B0604020202020204" pitchFamily="34" charset="0"/>
              </a:rPr>
              <a:t>kompleks</a:t>
            </a:r>
            <a:r>
              <a:rPr lang="en-US" altLang="en-US" sz="4400" dirty="0">
                <a:latin typeface="Arial" panose="020B0604020202020204" pitchFamily="34" charset="0"/>
              </a:rPr>
              <a:t> yang </a:t>
            </a:r>
            <a:r>
              <a:rPr lang="en-US" altLang="en-US" sz="4400" dirty="0" err="1">
                <a:latin typeface="Arial" panose="020B0604020202020204" pitchFamily="34" charset="0"/>
              </a:rPr>
              <a:t>ada</a:t>
            </a:r>
            <a:r>
              <a:rPr lang="en-US" altLang="en-US" sz="4400" dirty="0">
                <a:latin typeface="Arial" panose="020B0604020202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855540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>
            <a:extLst>
              <a:ext uri="{FF2B5EF4-FFF2-40B4-BE49-F238E27FC236}">
                <a16:creationId xmlns:a16="http://schemas.microsoft.com/office/drawing/2014/main" id="{F4FB9A8C-7114-DF41-BF2C-036FA5E7EEB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BD9E758-2BB9-B348-A08D-3864921334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1D4FF797-E9AD-154E-9537-FC3F6FB3AA3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D0C193-B1FE-F149-BB28-10E63A4F4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C3202EB6-E5B4-1841-8447-7269445EC80A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7</a:t>
            </a:fld>
            <a:endParaRPr lang="en-US" altLang="en-US" sz="2800">
              <a:solidFill>
                <a:srgbClr val="22222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2E8049-3F30-B143-B3FA-7C55A544A0D7}"/>
              </a:ext>
            </a:extLst>
          </p:cNvPr>
          <p:cNvSpPr txBox="1"/>
          <p:nvPr/>
        </p:nvSpPr>
        <p:spPr>
          <a:xfrm>
            <a:off x="1899137" y="2584906"/>
            <a:ext cx="20538832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5400" dirty="0">
                <a:latin typeface="Arial" panose="020B0604020202020204" pitchFamily="34" charset="0"/>
              </a:rPr>
              <a:t>Software manufacturing </a:t>
            </a:r>
            <a:r>
              <a:rPr lang="en-US" altLang="en-US" sz="5400" dirty="0" err="1">
                <a:latin typeface="Arial" panose="020B0604020202020204" pitchFamily="34" charset="0"/>
              </a:rPr>
              <a:t>dibangun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sejak</a:t>
            </a:r>
            <a:r>
              <a:rPr lang="en-US" altLang="en-US" sz="5400" dirty="0">
                <a:latin typeface="Arial" panose="020B0604020202020204" pitchFamily="34" charset="0"/>
              </a:rPr>
              <a:t> era 1960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1970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Berkembang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dari</a:t>
            </a:r>
            <a:r>
              <a:rPr lang="en-US" altLang="en-US" sz="5400" dirty="0">
                <a:latin typeface="Arial" panose="020B0604020202020204" pitchFamily="34" charset="0"/>
              </a:rPr>
              <a:t> software simple inventory-tracking systems </a:t>
            </a:r>
            <a:r>
              <a:rPr lang="en-US" altLang="en-US" sz="5400" dirty="0" err="1">
                <a:latin typeface="Arial" panose="020B0604020202020204" pitchFamily="34" charset="0"/>
              </a:rPr>
              <a:t>menjadi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b="1" dirty="0">
                <a:latin typeface="Arial" panose="020B0604020202020204" pitchFamily="34" charset="0"/>
              </a:rPr>
              <a:t>material requirements planning (MRP)</a:t>
            </a:r>
            <a:endParaRPr lang="en-US" altLang="en-US" sz="5400" dirty="0">
              <a:latin typeface="Arial" panose="020B0604020202020204" pitchFamily="34" charset="0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Fungsi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dasar</a:t>
            </a:r>
            <a:r>
              <a:rPr lang="en-US" altLang="en-US" sz="5400" dirty="0">
                <a:latin typeface="Arial" panose="020B0604020202020204" pitchFamily="34" charset="0"/>
              </a:rPr>
              <a:t> MRP </a:t>
            </a:r>
            <a:r>
              <a:rPr lang="en-US" altLang="en-US" sz="5400" dirty="0" err="1">
                <a:latin typeface="Arial" panose="020B0604020202020204" pitchFamily="34" charset="0"/>
              </a:rPr>
              <a:t>dapat</a:t>
            </a:r>
            <a:r>
              <a:rPr lang="en-US" altLang="en-US" sz="5400" dirty="0">
                <a:latin typeface="Arial" panose="020B0604020202020204" pitchFamily="34" charset="0"/>
              </a:rPr>
              <a:t> di-handle </a:t>
            </a:r>
            <a:r>
              <a:rPr lang="en-US" altLang="en-US" sz="5400" dirty="0" err="1">
                <a:latin typeface="Arial" panose="020B0604020202020204" pitchFamily="34" charset="0"/>
              </a:rPr>
              <a:t>oleh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komputer</a:t>
            </a:r>
            <a:r>
              <a:rPr lang="en-US" altLang="en-US" sz="5400" dirty="0">
                <a:latin typeface="Arial" panose="020B0604020202020204" pitchFamily="34" charset="0"/>
              </a:rPr>
              <a:t> mainframe </a:t>
            </a:r>
            <a:r>
              <a:rPr lang="en-US" altLang="en-US" sz="5400" dirty="0">
                <a:latin typeface="Arial" panose="020B0604020202020204" pitchFamily="34" charset="0"/>
                <a:sym typeface="Wingdings" pitchFamily="2" charset="2"/>
              </a:rPr>
              <a:t>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b="1" dirty="0">
                <a:latin typeface="Arial" panose="020B0604020202020204" pitchFamily="34" charset="0"/>
              </a:rPr>
              <a:t>Electronic data interchange (EDI)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Standart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pertukaran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dokumen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bisnis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komputer-ke-komputer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secara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langsung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Membuat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perusahaan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dapat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meng</a:t>
            </a:r>
            <a:r>
              <a:rPr lang="en-US" altLang="en-US" sz="5400" dirty="0">
                <a:latin typeface="Arial" panose="020B0604020202020204" pitchFamily="34" charset="0"/>
              </a:rPr>
              <a:t>-handle proses </a:t>
            </a:r>
            <a:r>
              <a:rPr lang="en-US" altLang="en-US" sz="5400" dirty="0" err="1">
                <a:latin typeface="Arial" panose="020B0604020202020204" pitchFamily="34" charset="0"/>
              </a:rPr>
              <a:t>pembelian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secara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elektronik</a:t>
            </a:r>
            <a:endParaRPr lang="en-US" altLang="en-US" sz="5400" dirty="0">
              <a:latin typeface="Arial" panose="020B060402020202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5400" dirty="0" err="1">
                <a:latin typeface="Arial" panose="020B0604020202020204" pitchFamily="34" charset="0"/>
              </a:rPr>
              <a:t>Menghilangkan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biaya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delay </a:t>
            </a:r>
            <a:r>
              <a:rPr lang="en-US" altLang="en-US" sz="5400" dirty="0" err="1">
                <a:latin typeface="Arial" panose="020B0604020202020204" pitchFamily="34" charset="0"/>
              </a:rPr>
              <a:t>jika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menggunakan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sistem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pesanan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dan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faktur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berbasis</a:t>
            </a:r>
            <a:r>
              <a:rPr lang="en-US" altLang="en-US" sz="5400" dirty="0">
                <a:latin typeface="Arial" panose="020B0604020202020204" pitchFamily="34" charset="0"/>
              </a:rPr>
              <a:t> </a:t>
            </a:r>
            <a:r>
              <a:rPr lang="en-US" altLang="en-US" sz="5400" dirty="0" err="1">
                <a:latin typeface="Arial" panose="020B0604020202020204" pitchFamily="34" charset="0"/>
              </a:rPr>
              <a:t>kertas</a:t>
            </a:r>
            <a:r>
              <a:rPr lang="en-US" altLang="en-US" sz="5400" dirty="0">
                <a:latin typeface="Arial" panose="020B0604020202020204" pitchFamily="34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550182-B241-D045-834F-F75F677834AE}"/>
              </a:ext>
            </a:extLst>
          </p:cNvPr>
          <p:cNvSpPr txBox="1"/>
          <p:nvPr/>
        </p:nvSpPr>
        <p:spPr>
          <a:xfrm>
            <a:off x="5398284" y="1008185"/>
            <a:ext cx="91614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Akar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pembangunan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509162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4FEDB357-FA62-5B48-A83B-15492EBBFC3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64920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chemeClr val="tx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F987A08-8B16-B045-A547-141E9E0DA91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3B9F127-7400-3E46-ADE9-514E95CDC01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z="36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8A058C1-2FCB-474C-B98E-D7CBAD45C42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24B0B36A-40A8-A04E-B595-69F946AD3851}" type="slidenum">
              <a:rPr lang="en-US" altLang="en-US" sz="2800">
                <a:solidFill>
                  <a:schemeClr val="tx2"/>
                </a:solidFill>
              </a:rPr>
              <a:pPr algn="r" eaLnBrk="1" hangingPunct="1"/>
              <a:t>8</a:t>
            </a:fld>
            <a:endParaRPr lang="en-US" altLang="en-US" sz="2800">
              <a:solidFill>
                <a:schemeClr val="tx2"/>
              </a:solidFill>
            </a:endParaRPr>
          </a:p>
        </p:txBody>
      </p:sp>
      <p:pic>
        <p:nvPicPr>
          <p:cNvPr id="9222" name="Picture 6" descr="Fig02-02">
            <a:extLst>
              <a:ext uri="{FF2B5EF4-FFF2-40B4-BE49-F238E27FC236}">
                <a16:creationId xmlns:a16="http://schemas.microsoft.com/office/drawing/2014/main" id="{779DCFF4-722E-8048-96E8-43C6DB047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8"/>
          <a:stretch>
            <a:fillRect/>
          </a:stretch>
        </p:blipFill>
        <p:spPr bwMode="auto">
          <a:xfrm>
            <a:off x="2414954" y="6752492"/>
            <a:ext cx="13431471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Rectangle 6">
            <a:extLst>
              <a:ext uri="{FF2B5EF4-FFF2-40B4-BE49-F238E27FC236}">
                <a16:creationId xmlns:a16="http://schemas.microsoft.com/office/drawing/2014/main" id="{D3F8A88F-B673-8445-8644-BE4C1351C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2579" y="8382000"/>
            <a:ext cx="6096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600" dirty="0">
                <a:solidFill>
                  <a:schemeClr val="tx2"/>
                </a:solidFill>
                <a:latin typeface="Arial" panose="020B0604020202020204" pitchFamily="34" charset="0"/>
              </a:rPr>
              <a:t>Information and material flows in a functional business model</a:t>
            </a:r>
            <a:endParaRPr lang="en-US" altLang="en-US" sz="3600" dirty="0">
              <a:solidFill>
                <a:schemeClr val="tx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ABD3E-2B3B-CA43-B971-D7D48FF64D06}"/>
              </a:ext>
            </a:extLst>
          </p:cNvPr>
          <p:cNvSpPr txBox="1"/>
          <p:nvPr/>
        </p:nvSpPr>
        <p:spPr>
          <a:xfrm>
            <a:off x="1899140" y="2087732"/>
            <a:ext cx="216876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Kondisi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ekonomi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keras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diakhir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era 1980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awal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era 1990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menyebabkan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banyak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perusahaan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menyusut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diorganisasikan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kembali</a:t>
            </a:r>
            <a:endParaRPr lang="en-US" altLang="en-US" sz="48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Memicu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pembangunan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ERP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Inefisiensi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disebabkan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model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fungsional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organisasi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bisnis</a:t>
            </a:r>
            <a:endParaRPr lang="en-US" altLang="en-US" sz="4800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Informasi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model Silo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Membatasi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pertukaran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informasi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diantara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level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operasi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yang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lebih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800" dirty="0" err="1">
                <a:solidFill>
                  <a:schemeClr val="tx2"/>
                </a:solidFill>
                <a:latin typeface="Arial" panose="020B0604020202020204" pitchFamily="34" charset="0"/>
              </a:rPr>
              <a:t>rendah</a:t>
            </a:r>
            <a:r>
              <a:rPr lang="en-US" altLang="en-US" sz="4800" dirty="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50BFED-F7C5-F44A-9705-79805508B76F}"/>
              </a:ext>
            </a:extLst>
          </p:cNvPr>
          <p:cNvSpPr txBox="1"/>
          <p:nvPr/>
        </p:nvSpPr>
        <p:spPr>
          <a:xfrm>
            <a:off x="4188400" y="462469"/>
            <a:ext cx="171091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Dorongan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manajemen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untuk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mengadopsi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8696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>
            <a:extLst>
              <a:ext uri="{FF2B5EF4-FFF2-40B4-BE49-F238E27FC236}">
                <a16:creationId xmlns:a16="http://schemas.microsoft.com/office/drawing/2014/main" id="{E83A2D6D-D5F4-A34E-B90A-82003C7046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111625" y="12883660"/>
            <a:ext cx="1173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Concepts in Enterprise Resource Planning, Third Edition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386D5EE-ACA2-7846-92F8-0D4ED854D2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9DA44B6-F08A-0041-9216-CB501A7E81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altLang="en-US" sz="2800" dirty="0"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048ABF-C7C0-994C-AA9F-BDC33731DE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6151225" y="12649200"/>
            <a:ext cx="4114800" cy="762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B5C2BDD3-F2D6-F048-B9C9-2C1223B2A44C}" type="slidenum">
              <a:rPr lang="en-US" altLang="en-US" sz="2800">
                <a:solidFill>
                  <a:srgbClr val="222222"/>
                </a:solidFill>
              </a:rPr>
              <a:pPr algn="r" eaLnBrk="1" hangingPunct="1"/>
              <a:t>9</a:t>
            </a:fld>
            <a:endParaRPr lang="en-US" altLang="en-US" sz="2800">
              <a:solidFill>
                <a:srgbClr val="222222"/>
              </a:solidFill>
            </a:endParaRPr>
          </a:p>
        </p:txBody>
      </p:sp>
      <p:pic>
        <p:nvPicPr>
          <p:cNvPr id="10246" name="Picture 5" descr="Fig02-03">
            <a:extLst>
              <a:ext uri="{FF2B5EF4-FFF2-40B4-BE49-F238E27FC236}">
                <a16:creationId xmlns:a16="http://schemas.microsoft.com/office/drawing/2014/main" id="{A6EB3034-83A5-5B4E-AAE3-83C033E08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90"/>
          <a:stretch>
            <a:fillRect/>
          </a:stretch>
        </p:blipFill>
        <p:spPr bwMode="auto">
          <a:xfrm>
            <a:off x="2110154" y="7033845"/>
            <a:ext cx="14041071" cy="5991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C3045F2-6A99-2948-B641-9AD00DC82FDD}"/>
              </a:ext>
            </a:extLst>
          </p:cNvPr>
          <p:cNvSpPr/>
          <p:nvPr/>
        </p:nvSpPr>
        <p:spPr>
          <a:xfrm>
            <a:off x="17229747" y="8534400"/>
            <a:ext cx="56388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Information and material flows in a process business model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02C7A7-A716-7C42-8687-57CD5351B6D3}"/>
              </a:ext>
            </a:extLst>
          </p:cNvPr>
          <p:cNvSpPr txBox="1"/>
          <p:nvPr/>
        </p:nvSpPr>
        <p:spPr>
          <a:xfrm>
            <a:off x="1477107" y="1347614"/>
            <a:ext cx="2241452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altLang="en-US" sz="4000" dirty="0">
                <a:latin typeface="Arial" panose="020B0604020202020204" pitchFamily="34" charset="0"/>
              </a:rPr>
              <a:t>Model fungsional menyebabkan organisasi atas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>
                <a:latin typeface="Arial" panose="020B0604020202020204" pitchFamily="34" charset="0"/>
              </a:rPr>
              <a:t>berat dan kelebihan pegawai tidak mampu bereaksi dengan cepat untuk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 err="1">
                <a:latin typeface="Arial" panose="020B0604020202020204" pitchFamily="34" charset="0"/>
              </a:rPr>
              <a:t>bertindak</a:t>
            </a:r>
            <a:r>
              <a:rPr lang="en-US" altLang="en-US" sz="4000" dirty="0">
                <a:latin typeface="Arial" panose="020B0604020202020204" pitchFamily="34" charset="0"/>
              </a:rPr>
              <a:t>.</a:t>
            </a:r>
          </a:p>
          <a:p>
            <a:r>
              <a:rPr lang="en-US" altLang="en-US" sz="4000" dirty="0">
                <a:latin typeface="Arial" panose="020B0604020202020204" pitchFamily="34" charset="0"/>
              </a:rPr>
              <a:t>Model process business</a:t>
            </a:r>
          </a:p>
          <a:p>
            <a:pPr lvl="1"/>
            <a:r>
              <a:rPr lang="id-ID" altLang="en-US" sz="4000" dirty="0">
                <a:latin typeface="Arial" panose="020B0604020202020204" pitchFamily="34" charset="0"/>
              </a:rPr>
              <a:t>Arus informasi antar tingkat operasi tanpa keterlibatan top </a:t>
            </a:r>
            <a:r>
              <a:rPr lang="id-ID" altLang="en-US" sz="4000" dirty="0" err="1">
                <a:latin typeface="Arial" panose="020B0604020202020204" pitchFamily="34" charset="0"/>
              </a:rPr>
              <a:t>management</a:t>
            </a:r>
            <a:endParaRPr lang="en-US" altLang="en-US" sz="4000" dirty="0">
              <a:latin typeface="Arial" panose="020B0604020202020204" pitchFamily="34" charset="0"/>
            </a:endParaRPr>
          </a:p>
          <a:p>
            <a:r>
              <a:rPr lang="id-ID" altLang="en-US" sz="4000" dirty="0">
                <a:latin typeface="Arial" panose="020B0604020202020204" pitchFamily="34" charset="0"/>
              </a:rPr>
              <a:t>Dorongan selanjutnya untuk mengadopsi sistem ERP datang dari </a:t>
            </a:r>
            <a:r>
              <a:rPr lang="en-US" altLang="en-US" sz="4000" dirty="0" err="1">
                <a:latin typeface="Arial" panose="020B0604020202020204" pitchFamily="34" charset="0"/>
              </a:rPr>
              <a:t>ketaatan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>
                <a:latin typeface="Arial" panose="020B0604020202020204" pitchFamily="34" charset="0"/>
              </a:rPr>
              <a:t>terhadap </a:t>
            </a:r>
            <a:r>
              <a:rPr lang="id-ID" altLang="en-US" sz="4000" dirty="0" err="1">
                <a:latin typeface="Arial" panose="020B0604020202020204" pitchFamily="34" charset="0"/>
              </a:rPr>
              <a:t>Sarbanes-Oxley</a:t>
            </a:r>
            <a:r>
              <a:rPr lang="id-ID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 err="1">
                <a:latin typeface="Arial" panose="020B0604020202020204" pitchFamily="34" charset="0"/>
              </a:rPr>
              <a:t>Act</a:t>
            </a:r>
            <a:r>
              <a:rPr lang="id-ID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 err="1">
                <a:latin typeface="Arial" panose="020B0604020202020204" pitchFamily="34" charset="0"/>
              </a:rPr>
              <a:t>of</a:t>
            </a:r>
            <a:r>
              <a:rPr lang="id-ID" altLang="en-US" sz="4000" dirty="0">
                <a:latin typeface="Arial" panose="020B0604020202020204" pitchFamily="34" charset="0"/>
              </a:rPr>
              <a:t> 2002</a:t>
            </a:r>
            <a:endParaRPr lang="en-US" altLang="en-US" sz="4000" dirty="0">
              <a:latin typeface="Arial" panose="020B0604020202020204" pitchFamily="34" charset="0"/>
            </a:endParaRPr>
          </a:p>
          <a:p>
            <a:pPr lvl="1"/>
            <a:r>
              <a:rPr lang="id-ID" altLang="en-US" sz="4000" dirty="0" err="1">
                <a:latin typeface="Arial" panose="020B0604020202020204" pitchFamily="34" charset="0"/>
              </a:rPr>
              <a:t>Sarbanes-Oxley</a:t>
            </a:r>
            <a:r>
              <a:rPr lang="id-ID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 err="1">
                <a:latin typeface="Arial" panose="020B0604020202020204" pitchFamily="34" charset="0"/>
              </a:rPr>
              <a:t>Act</a:t>
            </a:r>
            <a:r>
              <a:rPr lang="id-ID" altLang="en-US" sz="4000" dirty="0">
                <a:latin typeface="Arial" panose="020B0604020202020204" pitchFamily="34" charset="0"/>
              </a:rPr>
              <a:t> </a:t>
            </a:r>
            <a:r>
              <a:rPr lang="en-US" altLang="en-US" sz="4000" dirty="0">
                <a:latin typeface="Arial" panose="020B0604020202020204" pitchFamily="34" charset="0"/>
              </a:rPr>
              <a:t>: </a:t>
            </a:r>
            <a:r>
              <a:rPr lang="id-ID" altLang="en-US" sz="4000" dirty="0">
                <a:latin typeface="Arial" panose="020B0604020202020204" pitchFamily="34" charset="0"/>
              </a:rPr>
              <a:t>hukum federal yang disahkan dalam </a:t>
            </a:r>
            <a:r>
              <a:rPr lang="id-ID" altLang="en-US" sz="4000" dirty="0" err="1">
                <a:latin typeface="Arial" panose="020B0604020202020204" pitchFamily="34" charset="0"/>
              </a:rPr>
              <a:t>respon</a:t>
            </a:r>
            <a:r>
              <a:rPr lang="id-ID" altLang="en-US" sz="4000" dirty="0">
                <a:latin typeface="Arial" panose="020B0604020202020204" pitchFamily="34" charset="0"/>
              </a:rPr>
              <a:t> terhadap kecurangan akuntansi yang ditemukan</a:t>
            </a:r>
            <a:r>
              <a:rPr lang="en-US" altLang="en-US" sz="4000" dirty="0">
                <a:latin typeface="Arial" panose="020B0604020202020204" pitchFamily="34" charset="0"/>
              </a:rPr>
              <a:t> </a:t>
            </a:r>
            <a:r>
              <a:rPr lang="id-ID" altLang="en-US" sz="4000" dirty="0">
                <a:latin typeface="Arial" panose="020B0604020202020204" pitchFamily="34" charset="0"/>
              </a:rPr>
              <a:t>di </a:t>
            </a:r>
            <a:r>
              <a:rPr lang="id-ID" altLang="en-US" sz="4000" dirty="0" err="1">
                <a:latin typeface="Arial" panose="020B0604020202020204" pitchFamily="34" charset="0"/>
              </a:rPr>
              <a:t>Enron</a:t>
            </a:r>
            <a:r>
              <a:rPr lang="id-ID" altLang="en-US" sz="4000" dirty="0">
                <a:latin typeface="Arial" panose="020B0604020202020204" pitchFamily="34" charset="0"/>
              </a:rPr>
              <a:t> dan </a:t>
            </a:r>
            <a:r>
              <a:rPr lang="id-ID" altLang="en-US" sz="4000" dirty="0" err="1">
                <a:latin typeface="Arial" panose="020B0604020202020204" pitchFamily="34" charset="0"/>
              </a:rPr>
              <a:t>WorldCom</a:t>
            </a:r>
            <a:endParaRPr lang="en-US" altLang="en-US" sz="4000" dirty="0">
              <a:latin typeface="Arial" panose="020B0604020202020204" pitchFamily="34" charset="0"/>
            </a:endParaRPr>
          </a:p>
          <a:p>
            <a:pPr lvl="1"/>
            <a:r>
              <a:rPr lang="id-ID" altLang="en-US" sz="4000" dirty="0">
                <a:latin typeface="Arial" panose="020B0604020202020204" pitchFamily="34" charset="0"/>
              </a:rPr>
              <a:t>Mengharuskan perusahaan untuk memperkuat pengendalian internal pada semua informasi</a:t>
            </a:r>
            <a:endParaRPr lang="en-US" altLang="en-US" sz="4000" dirty="0">
              <a:latin typeface="Arial" panose="020B0604020202020204" pitchFamily="34" charset="0"/>
            </a:endParaRPr>
          </a:p>
          <a:p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2DD166-1289-EE4D-A4EA-ACF496C9717D}"/>
              </a:ext>
            </a:extLst>
          </p:cNvPr>
          <p:cNvSpPr txBox="1"/>
          <p:nvPr/>
        </p:nvSpPr>
        <p:spPr>
          <a:xfrm>
            <a:off x="4188400" y="321793"/>
            <a:ext cx="171091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Dorongan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manajemen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untuk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mengadopsi</a:t>
            </a:r>
            <a:r>
              <a:rPr lang="en-US" altLang="en-US" sz="6000" b="1" dirty="0">
                <a:solidFill>
                  <a:srgbClr val="FF0000"/>
                </a:solidFill>
                <a:latin typeface="Arial" panose="020B0604020202020204" pitchFamily="34" charset="0"/>
              </a:rPr>
              <a:t> ERP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74380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22448</TotalTime>
  <Words>2524</Words>
  <Application>Microsoft Macintosh PowerPoint</Application>
  <PresentationFormat>Custom</PresentationFormat>
  <Paragraphs>289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Century Schoolbook</vt:lpstr>
      <vt:lpstr>Courier New</vt:lpstr>
      <vt:lpstr>Lato</vt:lpstr>
      <vt:lpstr>Lato Bold</vt:lpstr>
      <vt:lpstr>Lato Light</vt:lpstr>
      <vt:lpstr>Times New Roman</vt:lpstr>
      <vt:lpstr>Wingdings</vt:lpstr>
      <vt:lpstr>Halaman Depan Slide</vt:lpstr>
      <vt:lpstr>KONFIGURASI dan IMPLEMENTASI ERP</vt:lpstr>
      <vt:lpstr>TUJUAN PEMBELAJARAN</vt:lpstr>
      <vt:lpstr>         </vt:lpstr>
      <vt:lpstr>Evolusi Sistem Informasi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Haruskah setiap perusahaan membeli paket ERP ?</vt:lpstr>
      <vt:lpstr>Apakah software ERP tidak fleksibel ?</vt:lpstr>
      <vt:lpstr>Apa timbal balik yang didapatkan dari investasi ERP ?</vt:lpstr>
      <vt:lpstr>Apa timbal balik yang didapatkan dari investasi ERP ? (cont’d.)</vt:lpstr>
      <vt:lpstr>Berapa lama waktu untuk melihat nilai balik dari investasi ERP ?</vt:lpstr>
      <vt:lpstr>Mengapa hanya sebagian perusahaan saja yang sukses dengan ERP daripada yang lain ?</vt:lpstr>
      <vt:lpstr>PowerPoint Presentation</vt:lpstr>
      <vt:lpstr>The Internet</vt:lpstr>
      <vt:lpstr>The Internet (cont’d.)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3166</cp:revision>
  <cp:lastPrinted>2020-06-25T20:10:12Z</cp:lastPrinted>
  <dcterms:created xsi:type="dcterms:W3CDTF">2014-11-12T21:47:38Z</dcterms:created>
  <dcterms:modified xsi:type="dcterms:W3CDTF">2020-06-26T00:26:47Z</dcterms:modified>
  <cp:category/>
</cp:coreProperties>
</file>