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2" r:id="rId5"/>
    <p:sldId id="264" r:id="rId6"/>
    <p:sldId id="265" r:id="rId7"/>
    <p:sldId id="267" r:id="rId8"/>
    <p:sldId id="269" r:id="rId9"/>
    <p:sldId id="270" r:id="rId10"/>
    <p:sldId id="271" r:id="rId11"/>
    <p:sldId id="272" r:id="rId12"/>
    <p:sldId id="273" r:id="rId13"/>
    <p:sldId id="263" r:id="rId14"/>
    <p:sldId id="274" r:id="rId15"/>
    <p:sldId id="275" r:id="rId16"/>
    <p:sldId id="276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487"/>
    <a:srgbClr val="BAA8FA"/>
    <a:srgbClr val="FF99FF"/>
    <a:srgbClr val="B8FA76"/>
    <a:srgbClr val="F0FDA5"/>
    <a:srgbClr val="CC66FF"/>
    <a:srgbClr val="CC99FF"/>
    <a:srgbClr val="CCCCFF"/>
    <a:srgbClr val="FFFFFF"/>
    <a:srgbClr val="352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68FB1-E530-4C75-80D1-A0D759D374B5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0CE-5809-4B75-BD45-3B49A6886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60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702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259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6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7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56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7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0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1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2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4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2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12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AB37-5AB5-4437-BDF1-812C2477434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11AF9-622D-4F99-846D-ECBAFBE91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4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350"/>
            <a:ext cx="7772400" cy="2362200"/>
          </a:xfrm>
          <a:gradFill>
            <a:gsLst>
              <a:gs pos="0">
                <a:srgbClr val="FF99FF"/>
              </a:gs>
              <a:gs pos="50000">
                <a:srgbClr val="BAA8FA"/>
              </a:gs>
              <a:gs pos="100000">
                <a:srgbClr val="FC7487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PERGELARAN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SENI MUSIK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TARI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DAN 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PAMERAN SENI RUPA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PERTEMUAN </a:t>
            </a:r>
            <a:r>
              <a:rPr lang="en-US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181350"/>
            <a:ext cx="4495800" cy="104775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en-US" dirty="0" err="1">
                <a:solidFill>
                  <a:schemeClr val="tx1"/>
                </a:solidFill>
                <a:latin typeface="Algerian" pitchFamily="82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Algerian" pitchFamily="82" charset="0"/>
              </a:rPr>
              <a:t> </a:t>
            </a:r>
          </a:p>
          <a:p>
            <a:pPr marL="342900" indent="-114300">
              <a:lnSpc>
                <a:spcPct val="150000"/>
              </a:lnSpc>
              <a:buAutoNum type="arabicPeriod"/>
            </a:pP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Dr.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Cicilia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Ika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Rahayunita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M.Pd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114300">
              <a:lnSpc>
                <a:spcPct val="150000"/>
              </a:lnSpc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Andika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gutama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S.Pd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.,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M.Pd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4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570314"/>
            <a:ext cx="6553200" cy="275403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Musik</a:t>
            </a:r>
            <a:r>
              <a:rPr lang="en-US" dirty="0"/>
              <a:t> director.                          k. Lighting assistant-scoring.</a:t>
            </a:r>
          </a:p>
          <a:p>
            <a:pPr marL="0" indent="0">
              <a:buNone/>
            </a:pPr>
            <a:r>
              <a:rPr lang="en-US" dirty="0"/>
              <a:t>b. Concert master.                         </a:t>
            </a:r>
            <a:r>
              <a:rPr lang="en-US" dirty="0" smtClean="0"/>
              <a:t>l</a:t>
            </a:r>
            <a:r>
              <a:rPr lang="en-US" dirty="0"/>
              <a:t>. Assistant Sound Engineering</a:t>
            </a:r>
          </a:p>
          <a:p>
            <a:pPr marL="0" indent="0">
              <a:buNone/>
            </a:pPr>
            <a:r>
              <a:rPr lang="en-US" dirty="0"/>
              <a:t>c. Composer </a:t>
            </a:r>
            <a:r>
              <a:rPr lang="en-US" dirty="0" err="1"/>
              <a:t>dan</a:t>
            </a:r>
            <a:r>
              <a:rPr lang="en-US" dirty="0"/>
              <a:t> arranger.          </a:t>
            </a:r>
            <a:r>
              <a:rPr lang="en-US" dirty="0" smtClean="0"/>
              <a:t>m</a:t>
            </a:r>
            <a:r>
              <a:rPr lang="en-US" dirty="0"/>
              <a:t>. Art director</a:t>
            </a:r>
          </a:p>
          <a:p>
            <a:pPr marL="0" indent="0">
              <a:buNone/>
            </a:pPr>
            <a:r>
              <a:rPr lang="en-US" dirty="0"/>
              <a:t>d. Manager </a:t>
            </a:r>
            <a:r>
              <a:rPr lang="en-US" dirty="0" err="1"/>
              <a:t>operasional</a:t>
            </a:r>
            <a:r>
              <a:rPr lang="en-US" dirty="0"/>
              <a:t>.              </a:t>
            </a:r>
            <a:r>
              <a:rPr lang="en-US" dirty="0" smtClean="0"/>
              <a:t>n</a:t>
            </a:r>
            <a:r>
              <a:rPr lang="en-US" dirty="0"/>
              <a:t>. </a:t>
            </a:r>
            <a:r>
              <a:rPr lang="en-US" dirty="0" err="1"/>
              <a:t>Partising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e.  </a:t>
            </a:r>
            <a:r>
              <a:rPr lang="en-US" dirty="0" err="1"/>
              <a:t>Sekretaris</a:t>
            </a:r>
            <a:r>
              <a:rPr lang="en-US" dirty="0"/>
              <a:t>.                                  </a:t>
            </a:r>
            <a:r>
              <a:rPr lang="en-US" dirty="0" smtClean="0"/>
              <a:t>o</a:t>
            </a:r>
            <a:r>
              <a:rPr lang="en-US" dirty="0"/>
              <a:t>. 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humas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f.  </a:t>
            </a:r>
            <a:r>
              <a:rPr lang="en-US" dirty="0" err="1"/>
              <a:t>Bendara</a:t>
            </a:r>
            <a:r>
              <a:rPr lang="en-US" dirty="0"/>
              <a:t>.                                      </a:t>
            </a:r>
            <a:r>
              <a:rPr lang="en-US" dirty="0" smtClean="0"/>
              <a:t>p</a:t>
            </a:r>
            <a:r>
              <a:rPr lang="en-US" dirty="0"/>
              <a:t>. MC.</a:t>
            </a:r>
          </a:p>
          <a:p>
            <a:pPr marL="0" indent="0">
              <a:buNone/>
            </a:pPr>
            <a:r>
              <a:rPr lang="en-US" dirty="0"/>
              <a:t>g. </a:t>
            </a:r>
            <a:r>
              <a:rPr lang="en-US" dirty="0" err="1"/>
              <a:t>Seksi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.                  </a:t>
            </a:r>
            <a:r>
              <a:rPr lang="en-US" dirty="0" smtClean="0"/>
              <a:t>q</a:t>
            </a:r>
            <a:r>
              <a:rPr lang="en-US" dirty="0"/>
              <a:t>. Tim </a:t>
            </a:r>
            <a:r>
              <a:rPr lang="en-US" dirty="0" err="1"/>
              <a:t>kostum</a:t>
            </a:r>
            <a:r>
              <a:rPr lang="en-US" dirty="0"/>
              <a:t> dam make up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h. </a:t>
            </a:r>
            <a:r>
              <a:rPr lang="en-US" dirty="0" err="1"/>
              <a:t>Seksi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.                   r. </a:t>
            </a:r>
            <a:r>
              <a:rPr lang="en-US" dirty="0" err="1"/>
              <a:t>Seksi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i.  </a:t>
            </a:r>
            <a:r>
              <a:rPr lang="en-US" dirty="0" err="1"/>
              <a:t>Seksi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BDFC368D-B33B-4D81-AE68-51CDBF6BCDB3}"/>
              </a:ext>
            </a:extLst>
          </p:cNvPr>
          <p:cNvGrpSpPr/>
          <p:nvPr/>
        </p:nvGrpSpPr>
        <p:grpSpPr>
          <a:xfrm>
            <a:off x="3975126" y="517840"/>
            <a:ext cx="4904305" cy="1991669"/>
            <a:chOff x="4572432" y="1864241"/>
            <a:chExt cx="4890309" cy="15879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ircle: Hollow 21">
              <a:extLst>
                <a:ext uri="{FF2B5EF4-FFF2-40B4-BE49-F238E27FC236}">
                  <a16:creationId xmlns:a16="http://schemas.microsoft.com/office/drawing/2014/main" xmlns="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22">
              <a:extLst>
                <a:ext uri="{FF2B5EF4-FFF2-40B4-BE49-F238E27FC236}">
                  <a16:creationId xmlns:a16="http://schemas.microsoft.com/office/drawing/2014/main" xmlns="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23">
              <a:extLst>
                <a:ext uri="{FF2B5EF4-FFF2-40B4-BE49-F238E27FC236}">
                  <a16:creationId xmlns:a16="http://schemas.microsoft.com/office/drawing/2014/main" xmlns="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FB12CA35-5ECA-4A96-B48B-62475BD876E5}"/>
                </a:ext>
              </a:extLst>
            </p:cNvPr>
            <p:cNvSpPr txBox="1"/>
            <p:nvPr/>
          </p:nvSpPr>
          <p:spPr>
            <a:xfrm flipH="1">
              <a:off x="7256369" y="2523244"/>
              <a:ext cx="1528696" cy="269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spc="225" dirty="0" err="1" smtClean="0">
                  <a:latin typeface="Times New Roman" pitchFamily="18" charset="0"/>
                  <a:cs typeface="Times New Roman" pitchFamily="18" charset="0"/>
                </a:rPr>
                <a:t>Seksi</a:t>
              </a:r>
              <a:r>
                <a:rPr lang="en-US" sz="1600" b="1" spc="225" dirty="0" smtClean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1600" b="1" spc="225" dirty="0" err="1" smtClean="0">
                  <a:latin typeface="Times New Roman" pitchFamily="18" charset="0"/>
                  <a:cs typeface="Times New Roman" pitchFamily="18" charset="0"/>
                </a:rPr>
                <a:t>seksi</a:t>
              </a:r>
              <a:endParaRPr lang="en-US" sz="1600" b="1" spc="225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67654796-936A-4D23-9129-5B3BD73BBD33}"/>
                </a:ext>
              </a:extLst>
            </p:cNvPr>
            <p:cNvSpPr txBox="1"/>
            <p:nvPr/>
          </p:nvSpPr>
          <p:spPr>
            <a:xfrm flipH="1">
              <a:off x="4572432" y="2269787"/>
              <a:ext cx="2602599" cy="171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098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657600" y="2535487"/>
            <a:ext cx="4724400" cy="563467"/>
          </a:xfrm>
          <a:prstGeom prst="roundRect">
            <a:avLst>
              <a:gd name="adj" fmla="val 50000"/>
            </a:avLst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ucapan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khusus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22255" y="1846003"/>
            <a:ext cx="4343400" cy="533400"/>
          </a:xfrm>
          <a:prstGeom prst="roundRect">
            <a:avLst>
              <a:gd name="adj" fmla="val 50000"/>
            </a:avLst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apresiasi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80340" y="1123950"/>
            <a:ext cx="5171364" cy="571500"/>
          </a:xfrm>
          <a:prstGeom prst="roundRect">
            <a:avLst>
              <a:gd name="adj" fmla="val 50000"/>
            </a:avLst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menghibur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162300" y="285750"/>
            <a:ext cx="5105400" cy="680256"/>
          </a:xfrm>
          <a:prstGeom prst="roundRect">
            <a:avLst>
              <a:gd name="adj" fmla="val 50000"/>
            </a:avLst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hiburan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acara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tertentu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52800" y="3294056"/>
            <a:ext cx="5638800" cy="571500"/>
          </a:xfrm>
          <a:prstGeom prst="roundRect">
            <a:avLst>
              <a:gd name="adj" fmla="val 50000"/>
            </a:avLst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komersial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139348" y="4171950"/>
            <a:ext cx="5171364" cy="571500"/>
          </a:xfrm>
          <a:prstGeom prst="roundRect">
            <a:avLst>
              <a:gd name="adj" fmla="val 50000"/>
            </a:avLst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melestarikan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entagon 1"/>
          <p:cNvSpPr/>
          <p:nvPr/>
        </p:nvSpPr>
        <p:spPr>
          <a:xfrm>
            <a:off x="0" y="0"/>
            <a:ext cx="4572000" cy="5143500"/>
          </a:xfrm>
          <a:prstGeom prst="homePlate">
            <a:avLst>
              <a:gd name="adj" fmla="val 32687"/>
            </a:avLst>
          </a:prstGeom>
          <a:solidFill>
            <a:srgbClr val="FF99FF"/>
          </a:solidFill>
          <a:ln>
            <a:noFill/>
          </a:ln>
          <a:effectLst>
            <a:outerShdw blurRad="215900" dist="38100" sx="101000" sy="101000" algn="ctr" rotWithShape="0">
              <a:srgbClr val="000000">
                <a:alpha val="4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entagon 2"/>
          <p:cNvSpPr/>
          <p:nvPr/>
        </p:nvSpPr>
        <p:spPr>
          <a:xfrm>
            <a:off x="0" y="0"/>
            <a:ext cx="3657600" cy="5143500"/>
          </a:xfrm>
          <a:prstGeom prst="homePlate">
            <a:avLst>
              <a:gd name="adj" fmla="val 3268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0" y="0"/>
            <a:ext cx="3210636" cy="5143500"/>
          </a:xfrm>
          <a:prstGeom prst="homePlate">
            <a:avLst>
              <a:gd name="adj" fmla="val 326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/>
          <p:nvPr/>
        </p:nvSpPr>
        <p:spPr>
          <a:xfrm>
            <a:off x="0" y="0"/>
            <a:ext cx="3048000" cy="5143500"/>
          </a:xfrm>
          <a:prstGeom prst="homePlate">
            <a:avLst>
              <a:gd name="adj" fmla="val 32687"/>
            </a:avLst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847" y="1846003"/>
            <a:ext cx="2863755" cy="1451496"/>
          </a:xfrm>
          <a:prstGeom prst="rect">
            <a:avLst/>
          </a:prstGeom>
          <a:solidFill>
            <a:schemeClr val="bg1">
              <a:lumMod val="8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Arial Black" pitchFamily="34" charset="0"/>
              </a:rPr>
              <a:t>Maksud</a:t>
            </a:r>
            <a:r>
              <a:rPr lang="en-US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Black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Black" pitchFamily="34" charset="0"/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Black" pitchFamily="34" charset="0"/>
              </a:rPr>
              <a:t>Pergelaran</a:t>
            </a:r>
            <a:endParaRPr lang="en-US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74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4"/>
          <p:cNvSpPr/>
          <p:nvPr/>
        </p:nvSpPr>
        <p:spPr>
          <a:xfrm>
            <a:off x="957263" y="150668"/>
            <a:ext cx="7300913" cy="4842164"/>
          </a:xfrm>
          <a:prstGeom prst="roundRect">
            <a:avLst>
              <a:gd name="adj" fmla="val 1646"/>
            </a:avLst>
          </a:prstGeom>
          <a:solidFill>
            <a:srgbClr val="CC99FF"/>
          </a:solidFill>
          <a:ln>
            <a:noFill/>
          </a:ln>
          <a:effectLst>
            <a:outerShdw blurRad="304800" dist="254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4"/>
          <p:cNvSpPr/>
          <p:nvPr/>
        </p:nvSpPr>
        <p:spPr>
          <a:xfrm rot="-5400000">
            <a:off x="635187" y="936155"/>
            <a:ext cx="4358990" cy="3271189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101600" dist="762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8" name="Google Shape;488;p4"/>
          <p:cNvGrpSpPr/>
          <p:nvPr/>
        </p:nvGrpSpPr>
        <p:grpSpPr>
          <a:xfrm>
            <a:off x="301902" y="3316996"/>
            <a:ext cx="1117838" cy="622037"/>
            <a:chOff x="280628" y="1551900"/>
            <a:chExt cx="1490450" cy="829382"/>
          </a:xfrm>
          <a:solidFill>
            <a:srgbClr val="CC99FF"/>
          </a:solidFill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grpSpPr>
        <p:sp>
          <p:nvSpPr>
            <p:cNvPr id="489" name="Google Shape;489;p4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grpFill/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490" name="Google Shape;490;p4"/>
            <p:cNvGrpSpPr/>
            <p:nvPr/>
          </p:nvGrpSpPr>
          <p:grpSpPr>
            <a:xfrm>
              <a:off x="652823" y="1591864"/>
              <a:ext cx="675185" cy="729193"/>
              <a:chOff x="-1517696" y="4598875"/>
              <a:chExt cx="675185" cy="729193"/>
            </a:xfrm>
            <a:grpFill/>
          </p:grpSpPr>
          <p:sp>
            <p:nvSpPr>
              <p:cNvPr id="491" name="Google Shape;491;p4"/>
              <p:cNvSpPr txBox="1"/>
              <p:nvPr/>
            </p:nvSpPr>
            <p:spPr>
              <a:xfrm>
                <a:off x="-1495253" y="4598875"/>
                <a:ext cx="631904" cy="49238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92" name="Google Shape;492;p4"/>
              <p:cNvSpPr txBox="1"/>
              <p:nvPr/>
            </p:nvSpPr>
            <p:spPr>
              <a:xfrm>
                <a:off x="-1517696" y="4835680"/>
                <a:ext cx="675185" cy="492388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93" name="Google Shape;493;p4"/>
          <p:cNvGrpSpPr/>
          <p:nvPr/>
        </p:nvGrpSpPr>
        <p:grpSpPr>
          <a:xfrm>
            <a:off x="1300810" y="371473"/>
            <a:ext cx="3271190" cy="4390163"/>
            <a:chOff x="1734414" y="495297"/>
            <a:chExt cx="4361586" cy="5853550"/>
          </a:xfrm>
        </p:grpSpPr>
        <p:sp>
          <p:nvSpPr>
            <p:cNvPr id="494" name="Google Shape;494;p4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95" name="Google Shape;495;p4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6" name="Google Shape;496;p4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7" name="Google Shape;497;p4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8" name="Google Shape;498;p4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9" name="Google Shape;499;p4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0" name="Google Shape;500;p4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1" name="Google Shape;501;p4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2" name="Google Shape;502;p4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3" name="Google Shape;503;p4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4" name="Google Shape;504;p4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5" name="Google Shape;505;p4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6" name="Google Shape;506;p4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7" name="Google Shape;507;p4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8" name="Google Shape;508;p4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09" name="Google Shape;509;p4"/>
          <p:cNvSpPr/>
          <p:nvPr/>
        </p:nvSpPr>
        <p:spPr>
          <a:xfrm rot="5400000" flipH="1">
            <a:off x="4221074" y="930958"/>
            <a:ext cx="4358990" cy="3271189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0" name="Google Shape;510;p4"/>
          <p:cNvGrpSpPr/>
          <p:nvPr/>
        </p:nvGrpSpPr>
        <p:grpSpPr>
          <a:xfrm>
            <a:off x="4643251" y="366276"/>
            <a:ext cx="3271190" cy="4390163"/>
            <a:chOff x="6191002" y="488368"/>
            <a:chExt cx="4361586" cy="5853550"/>
          </a:xfrm>
        </p:grpSpPr>
        <p:sp>
          <p:nvSpPr>
            <p:cNvPr id="511" name="Google Shape;511;p4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12" name="Google Shape;512;p4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3" name="Google Shape;513;p4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4" name="Google Shape;514;p4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5" name="Google Shape;515;p4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6" name="Google Shape;516;p4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7" name="Google Shape;517;p4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8" name="Google Shape;518;p4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9" name="Google Shape;519;p4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0" name="Google Shape;520;p4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1" name="Google Shape;521;p4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2" name="Google Shape;522;p4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3" name="Google Shape;523;p4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4" name="Google Shape;524;p4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5" name="Google Shape;525;p4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526" name="Google Shape;526;p4"/>
          <p:cNvGrpSpPr/>
          <p:nvPr/>
        </p:nvGrpSpPr>
        <p:grpSpPr>
          <a:xfrm>
            <a:off x="1289166" y="355150"/>
            <a:ext cx="3271190" cy="4390163"/>
            <a:chOff x="1734414" y="495297"/>
            <a:chExt cx="4361586" cy="5853550"/>
          </a:xfrm>
        </p:grpSpPr>
        <p:sp>
          <p:nvSpPr>
            <p:cNvPr id="527" name="Google Shape;527;p4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28" name="Google Shape;528;p4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9" name="Google Shape;529;p4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0" name="Google Shape;530;p4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1" name="Google Shape;531;p4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2" name="Google Shape;532;p4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3" name="Google Shape;533;p4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4" name="Google Shape;534;p4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5" name="Google Shape;535;p4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6" name="Google Shape;536;p4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7" name="Google Shape;537;p4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8" name="Google Shape;538;p4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9" name="Google Shape;539;p4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0" name="Google Shape;540;p4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1" name="Google Shape;541;p4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542" name="Google Shape;542;p4"/>
          <p:cNvGrpSpPr/>
          <p:nvPr/>
        </p:nvGrpSpPr>
        <p:grpSpPr>
          <a:xfrm>
            <a:off x="4648461" y="368377"/>
            <a:ext cx="3271190" cy="4390163"/>
            <a:chOff x="6191002" y="488368"/>
            <a:chExt cx="4361586" cy="5853550"/>
          </a:xfrm>
        </p:grpSpPr>
        <p:sp>
          <p:nvSpPr>
            <p:cNvPr id="543" name="Google Shape;543;p4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44" name="Google Shape;544;p4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5" name="Google Shape;545;p4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6" name="Google Shape;546;p4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7" name="Google Shape;547;p4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8" name="Google Shape;548;p4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9" name="Google Shape;549;p4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0" name="Google Shape;550;p4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1" name="Google Shape;551;p4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2" name="Google Shape;552;p4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3" name="Google Shape;553;p4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4" name="Google Shape;554;p4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5" name="Google Shape;555;p4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6" name="Google Shape;556;p4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7" name="Google Shape;557;p4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558" name="Google Shape;558;p4"/>
          <p:cNvGrpSpPr/>
          <p:nvPr/>
        </p:nvGrpSpPr>
        <p:grpSpPr>
          <a:xfrm>
            <a:off x="4197928" y="366276"/>
            <a:ext cx="842007" cy="4379771"/>
            <a:chOff x="5597236" y="488368"/>
            <a:chExt cx="1122676" cy="5839694"/>
          </a:xfrm>
        </p:grpSpPr>
        <p:sp>
          <p:nvSpPr>
            <p:cNvPr id="559" name="Google Shape;559;p4"/>
            <p:cNvSpPr/>
            <p:nvPr/>
          </p:nvSpPr>
          <p:spPr>
            <a:xfrm>
              <a:off x="5597236" y="488368"/>
              <a:ext cx="1122676" cy="5839694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60" name="Google Shape;560;p4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561" name="Google Shape;56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2" name="Google Shape;56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3" name="Google Shape;56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4" name="Google Shape;56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65" name="Google Shape;565;p4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566" name="Google Shape;56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7" name="Google Shape;56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8" name="Google Shape;56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9" name="Google Shape;56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70" name="Google Shape;570;p4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571" name="Google Shape;57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2" name="Google Shape;57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3" name="Google Shape;57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4" name="Google Shape;57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75" name="Google Shape;575;p4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576" name="Google Shape;57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7" name="Google Shape;57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8" name="Google Shape;57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9" name="Google Shape;57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0" name="Google Shape;580;p4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581" name="Google Shape;58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2" name="Google Shape;58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3" name="Google Shape;58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4" name="Google Shape;58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5" name="Google Shape;585;p4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586" name="Google Shape;58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7" name="Google Shape;58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8" name="Google Shape;58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9" name="Google Shape;58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90" name="Google Shape;590;p4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591" name="Google Shape;59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2" name="Google Shape;59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3" name="Google Shape;59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4" name="Google Shape;59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95" name="Google Shape;595;p4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596" name="Google Shape;59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7" name="Google Shape;59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8" name="Google Shape;59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9" name="Google Shape;59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0" name="Google Shape;600;p4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601" name="Google Shape;60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2" name="Google Shape;60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3" name="Google Shape;60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4" name="Google Shape;60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5" name="Google Shape;605;p4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606" name="Google Shape;60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7" name="Google Shape;60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8" name="Google Shape;60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9" name="Google Shape;60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610" name="Google Shape;610;p4"/>
          <p:cNvSpPr txBox="1"/>
          <p:nvPr/>
        </p:nvSpPr>
        <p:spPr>
          <a:xfrm>
            <a:off x="1382478" y="1516864"/>
            <a:ext cx="2803805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Unsur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- </a:t>
            </a: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unsur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pergelaran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CC66FF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Tari</a:t>
            </a:r>
            <a:endParaRPr dirty="0">
              <a:ln>
                <a:solidFill>
                  <a:sysClr val="windowText" lastClr="000000"/>
                </a:solidFill>
              </a:ln>
              <a:solidFill>
                <a:srgbClr val="CC66FF"/>
              </a:solidFill>
              <a:latin typeface="Algerian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33739" y="924105"/>
            <a:ext cx="3085911" cy="337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Gerak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Tema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Iringan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4. Tata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Rias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Kostum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Tempat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6. Lighting</a:t>
            </a:r>
          </a:p>
          <a:p>
            <a:pPr fontAlgn="base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Lantai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63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616"/>
            <a:ext cx="8229600" cy="61317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Proses </a:t>
            </a:r>
            <a:r>
              <a:rPr lang="en-US" b="1" dirty="0" err="1"/>
              <a:t>Garap</a:t>
            </a:r>
            <a:r>
              <a:rPr lang="en-US" b="1" dirty="0"/>
              <a:t> </a:t>
            </a:r>
            <a:r>
              <a:rPr lang="en-US" b="1" dirty="0" err="1"/>
              <a:t>Gerak</a:t>
            </a:r>
            <a:r>
              <a:rPr lang="en-US" b="1" dirty="0"/>
              <a:t> </a:t>
            </a:r>
            <a:r>
              <a:rPr lang="en-US" b="1" dirty="0" err="1"/>
              <a:t>Tari</a:t>
            </a:r>
            <a:r>
              <a:rPr lang="en-US" b="1" dirty="0"/>
              <a:t> </a:t>
            </a:r>
            <a:r>
              <a:rPr lang="en-US" b="1" dirty="0" err="1"/>
              <a:t>Kreasi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6" name="Rounded Rectangle 125"/>
          <p:cNvSpPr/>
          <p:nvPr/>
        </p:nvSpPr>
        <p:spPr>
          <a:xfrm>
            <a:off x="152400" y="758787"/>
            <a:ext cx="4191000" cy="4267200"/>
          </a:xfrm>
          <a:prstGeom prst="roundRect">
            <a:avLst/>
          </a:prstGeom>
          <a:solidFill>
            <a:srgbClr val="BAA8FA"/>
          </a:solidFill>
          <a:ln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RANGSANG DENGAR (AUDITIF)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Rangsang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auditif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gerak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diilhami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bunyi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benda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perbuatan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instrumen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gendang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seruling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gamelan,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 lain),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nyanyian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puisi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tangsian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 lain),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gemuruh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ombak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angin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kicauan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burung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 lain)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rangsang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dinamis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4495800" y="758787"/>
            <a:ext cx="4191000" cy="4267200"/>
          </a:xfrm>
          <a:prstGeom prst="roundRect">
            <a:avLst/>
          </a:prstGeom>
          <a:solidFill>
            <a:srgbClr val="FC7487"/>
          </a:solidFill>
          <a:ln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RANGSANG VISUAL</a:t>
            </a:r>
            <a:r>
              <a:rPr lang="en-US" sz="1600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Rangsang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visual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pancaindra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menagkap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diungkapkan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gerak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Rangsang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visual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wujud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patung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menari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bergerak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sejenisnya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gambaran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visual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penglihatannya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berekplorasi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gerak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tarian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9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616"/>
            <a:ext cx="8229600" cy="61317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Proses </a:t>
            </a:r>
            <a:r>
              <a:rPr lang="en-US" b="1" dirty="0" err="1"/>
              <a:t>Garap</a:t>
            </a:r>
            <a:r>
              <a:rPr lang="en-US" b="1" dirty="0"/>
              <a:t> </a:t>
            </a:r>
            <a:r>
              <a:rPr lang="en-US" b="1" dirty="0" err="1"/>
              <a:t>Gerak</a:t>
            </a:r>
            <a:r>
              <a:rPr lang="en-US" b="1" dirty="0"/>
              <a:t> </a:t>
            </a:r>
            <a:r>
              <a:rPr lang="en-US" b="1" dirty="0" err="1"/>
              <a:t>Tari</a:t>
            </a:r>
            <a:r>
              <a:rPr lang="en-US" b="1" dirty="0"/>
              <a:t> </a:t>
            </a:r>
            <a:r>
              <a:rPr lang="en-US" b="1" dirty="0" err="1"/>
              <a:t>Kreasi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6" name="Rounded Rectangle 125"/>
          <p:cNvSpPr/>
          <p:nvPr/>
        </p:nvSpPr>
        <p:spPr>
          <a:xfrm>
            <a:off x="152400" y="758787"/>
            <a:ext cx="4191000" cy="4267200"/>
          </a:xfrm>
          <a:prstGeom prst="roundRect">
            <a:avLst/>
          </a:prstGeom>
          <a:solidFill>
            <a:srgbClr val="F0FDA5"/>
          </a:solidFill>
          <a:ln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b="1" cap="all" dirty="0">
                <a:solidFill>
                  <a:schemeClr val="tx1"/>
                </a:solidFill>
              </a:rPr>
              <a:t>c. RANGSANG KINESTIK</a:t>
            </a:r>
            <a:endParaRPr lang="en-US" b="1" dirty="0">
              <a:solidFill>
                <a:schemeClr val="tx1"/>
              </a:solidFill>
            </a:endParaRPr>
          </a:p>
          <a:p>
            <a:pPr fontAlgn="base"/>
            <a:r>
              <a:rPr lang="en-US" dirty="0" err="1">
                <a:solidFill>
                  <a:schemeClr val="tx1"/>
                </a:solidFill>
              </a:rPr>
              <a:t>Rangsang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kinestik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gerak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kesadaran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pengolahan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potensi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dialkukan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mengolah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gerak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hitungan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4495800" y="758787"/>
            <a:ext cx="4191000" cy="4267200"/>
          </a:xfrm>
          <a:prstGeom prst="roundRect">
            <a:avLst/>
          </a:prstGeom>
          <a:solidFill>
            <a:srgbClr val="B8FA76"/>
          </a:solidFill>
          <a:ln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600" b="1" cap="all" dirty="0">
                <a:solidFill>
                  <a:schemeClr val="tx1"/>
                </a:solidFill>
              </a:rPr>
              <a:t>d. RANGSANG GAGASAN (IDIASIONAL)</a:t>
            </a:r>
            <a:endParaRPr lang="en-US" sz="1600" b="1" dirty="0">
              <a:solidFill>
                <a:schemeClr val="tx1"/>
              </a:solidFill>
            </a:endParaRPr>
          </a:p>
          <a:p>
            <a:pPr fontAlgn="base"/>
            <a:r>
              <a:rPr lang="en-US" sz="1600" dirty="0" err="1">
                <a:solidFill>
                  <a:schemeClr val="tx1"/>
                </a:solidFill>
              </a:rPr>
              <a:t>Rangsang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gagasan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adalah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gagasan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sering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digunakan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penata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tari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dalam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membuat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karyanya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Untuk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menyampaikan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gagasan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atau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cerita</a:t>
            </a:r>
            <a:r>
              <a:rPr lang="en-US" sz="1600" dirty="0">
                <a:solidFill>
                  <a:schemeClr val="tx1"/>
                </a:solidFill>
              </a:rPr>
              <a:t> yang </a:t>
            </a:r>
            <a:r>
              <a:rPr lang="en-US" sz="1600" dirty="0" err="1">
                <a:solidFill>
                  <a:schemeClr val="tx1"/>
                </a:solidFill>
              </a:rPr>
              <a:t>akan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disajikan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biasanya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gerak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dirangsang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dibentuk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dengan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kapasitas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kemampuan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penata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tari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8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61317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Stilisasi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Rangsang</a:t>
            </a:r>
            <a:r>
              <a:rPr lang="en-US" b="1" dirty="0"/>
              <a:t> </a:t>
            </a:r>
            <a:r>
              <a:rPr lang="en-US" b="1" dirty="0" err="1"/>
              <a:t>Gerak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6200" y="895350"/>
            <a:ext cx="8458200" cy="609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sz="1400" dirty="0">
                <a:solidFill>
                  <a:schemeClr val="tx1"/>
                </a:solidFill>
              </a:rPr>
              <a:t>proses </a:t>
            </a:r>
            <a:r>
              <a:rPr lang="en-US" sz="1400" dirty="0" err="1">
                <a:solidFill>
                  <a:schemeClr val="tx1"/>
                </a:solidFill>
              </a:rPr>
              <a:t>pengembangan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cara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mengubah</a:t>
            </a:r>
            <a:r>
              <a:rPr lang="en-US" sz="1400" dirty="0">
                <a:solidFill>
                  <a:schemeClr val="tx1"/>
                </a:solidFill>
              </a:rPr>
              <a:t> volume </a:t>
            </a:r>
            <a:r>
              <a:rPr lang="en-US" sz="1400" dirty="0" err="1">
                <a:solidFill>
                  <a:schemeClr val="tx1"/>
                </a:solidFill>
              </a:rPr>
              <a:t>gerak</a:t>
            </a:r>
            <a:r>
              <a:rPr lang="en-US" sz="1400" dirty="0">
                <a:solidFill>
                  <a:schemeClr val="tx1"/>
                </a:solidFill>
              </a:rPr>
              <a:t>, level, </a:t>
            </a:r>
            <a:r>
              <a:rPr lang="en-US" sz="1400" dirty="0" err="1">
                <a:solidFill>
                  <a:schemeClr val="tx1"/>
                </a:solidFill>
              </a:rPr>
              <a:t>kesan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ragam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gerak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struktur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elemen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lainnya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0" algn="ctr"/>
            <a:endParaRPr lang="en-US" sz="1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5550" y="1809750"/>
            <a:ext cx="8458200" cy="990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sz="14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400" dirty="0" smtClean="0">
                <a:solidFill>
                  <a:schemeClr val="tx1"/>
                </a:solidFill>
              </a:rPr>
              <a:t>Proses </a:t>
            </a:r>
            <a:r>
              <a:rPr lang="en-US" sz="1400" dirty="0" err="1">
                <a:solidFill>
                  <a:schemeClr val="tx1"/>
                </a:solidFill>
              </a:rPr>
              <a:t>penghalusan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memberikan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indah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gerak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biasanya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stilisasi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Setelah</a:t>
            </a:r>
            <a:r>
              <a:rPr lang="en-US" sz="1400" dirty="0">
                <a:solidFill>
                  <a:schemeClr val="tx1"/>
                </a:solidFill>
              </a:rPr>
              <a:t> proses </a:t>
            </a:r>
            <a:r>
              <a:rPr lang="en-US" sz="1400" dirty="0" err="1">
                <a:solidFill>
                  <a:schemeClr val="tx1"/>
                </a:solidFill>
              </a:rPr>
              <a:t>pembentukan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gerak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selanjutnya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dilakukan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pemilihan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gerak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sesuai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ide. </a:t>
            </a:r>
            <a:r>
              <a:rPr lang="en-US" sz="1400" dirty="0" err="1">
                <a:solidFill>
                  <a:schemeClr val="tx1"/>
                </a:solidFill>
              </a:rPr>
              <a:t>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tahap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kegiatan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memilih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memilah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gerak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gerak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sudah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diolah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diseleksi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kembali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untuk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disesuaikan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ide </a:t>
            </a:r>
            <a:r>
              <a:rPr lang="en-US" sz="1400" dirty="0" err="1">
                <a:solidFill>
                  <a:schemeClr val="tx1"/>
                </a:solidFill>
              </a:rPr>
              <a:t>garapan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fontAlgn="base"/>
            <a:endParaRPr lang="en-US" sz="1400" dirty="0">
              <a:solidFill>
                <a:schemeClr val="tx1"/>
              </a:solidFill>
            </a:endParaRPr>
          </a:p>
          <a:p>
            <a:pPr lvl="0" algn="ctr"/>
            <a:endParaRPr lang="en-US" sz="1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5550" y="3181350"/>
            <a:ext cx="8458200" cy="609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 err="1">
                <a:solidFill>
                  <a:schemeClr val="tx1"/>
                </a:solidFill>
              </a:rPr>
              <a:t>tahapan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selanjutnya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proses </a:t>
            </a:r>
            <a:r>
              <a:rPr lang="en-US" sz="1400" dirty="0" err="1">
                <a:solidFill>
                  <a:schemeClr val="tx1"/>
                </a:solidFill>
              </a:rPr>
              <a:t>penghalusan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pemilihan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gerak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sesuai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kebutuhan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penyajian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garapan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tari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diinginkan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5550" y="4248150"/>
            <a:ext cx="8458200" cy="6096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tahapan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penggabungan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unsur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unsur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pendukung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lainnya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baik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musik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iringan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tari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penggunaan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properti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tari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maupun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penggunaan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arstisitik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lainnya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termasuk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penggunaan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busana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aksesori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tari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0" algn="ctr"/>
            <a:endParaRPr lang="en-US" sz="14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482084" y="1470752"/>
            <a:ext cx="242316" cy="3810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424650" y="2800350"/>
            <a:ext cx="242316" cy="3810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409988" y="3860035"/>
            <a:ext cx="242316" cy="3810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7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227" y="2143125"/>
            <a:ext cx="4114800" cy="857250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NEXT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486400" y="2361107"/>
            <a:ext cx="978408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6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4"/>
          <p:cNvSpPr/>
          <p:nvPr/>
        </p:nvSpPr>
        <p:spPr>
          <a:xfrm>
            <a:off x="957263" y="150668"/>
            <a:ext cx="7300913" cy="4842164"/>
          </a:xfrm>
          <a:prstGeom prst="roundRect">
            <a:avLst>
              <a:gd name="adj" fmla="val 1646"/>
            </a:avLst>
          </a:prstGeom>
          <a:solidFill>
            <a:srgbClr val="F490DF"/>
          </a:solidFill>
          <a:ln>
            <a:noFill/>
          </a:ln>
          <a:effectLst>
            <a:outerShdw blurRad="304800" dist="254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7" name="Google Shape;487;p4"/>
          <p:cNvSpPr/>
          <p:nvPr/>
        </p:nvSpPr>
        <p:spPr>
          <a:xfrm rot="-5400000">
            <a:off x="635187" y="936155"/>
            <a:ext cx="4358990" cy="3271189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101600" dist="762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88" name="Google Shape;488;p4"/>
          <p:cNvGrpSpPr/>
          <p:nvPr/>
        </p:nvGrpSpPr>
        <p:grpSpPr>
          <a:xfrm>
            <a:off x="301902" y="3316996"/>
            <a:ext cx="1117838" cy="622037"/>
            <a:chOff x="280628" y="1551900"/>
            <a:chExt cx="1490450" cy="829382"/>
          </a:xfrm>
          <a:effectLst>
            <a:outerShdw blurRad="50800" dist="50800" dir="5400000" algn="ctr" rotWithShape="0">
              <a:srgbClr val="000000">
                <a:alpha val="92000"/>
              </a:srgbClr>
            </a:outerShdw>
          </a:effectLst>
        </p:grpSpPr>
        <p:sp>
          <p:nvSpPr>
            <p:cNvPr id="489" name="Google Shape;489;p4"/>
            <p:cNvSpPr/>
            <p:nvPr/>
          </p:nvSpPr>
          <p:spPr>
            <a:xfrm>
              <a:off x="280628" y="1551900"/>
              <a:ext cx="1490450" cy="829382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ffectLst>
              <a:outerShdw dist="76200" dir="2700000" sx="99000" sy="99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grpSp>
          <p:nvGrpSpPr>
            <p:cNvPr id="490" name="Google Shape;490;p4"/>
            <p:cNvGrpSpPr/>
            <p:nvPr/>
          </p:nvGrpSpPr>
          <p:grpSpPr>
            <a:xfrm>
              <a:off x="652823" y="1591864"/>
              <a:ext cx="675185" cy="729193"/>
              <a:chOff x="-1517696" y="4598875"/>
              <a:chExt cx="675185" cy="729193"/>
            </a:xfrm>
          </p:grpSpPr>
          <p:sp>
            <p:nvSpPr>
              <p:cNvPr id="491" name="Google Shape;491;p4"/>
              <p:cNvSpPr txBox="1"/>
              <p:nvPr/>
            </p:nvSpPr>
            <p:spPr>
              <a:xfrm>
                <a:off x="-1495253" y="4598875"/>
                <a:ext cx="631904" cy="4923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92" name="Google Shape;492;p4"/>
              <p:cNvSpPr txBox="1"/>
              <p:nvPr/>
            </p:nvSpPr>
            <p:spPr>
              <a:xfrm>
                <a:off x="-1517696" y="4835680"/>
                <a:ext cx="675185" cy="4923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93" name="Google Shape;493;p4"/>
          <p:cNvGrpSpPr/>
          <p:nvPr/>
        </p:nvGrpSpPr>
        <p:grpSpPr>
          <a:xfrm>
            <a:off x="1300810" y="371473"/>
            <a:ext cx="3271190" cy="4390163"/>
            <a:chOff x="1734414" y="495297"/>
            <a:chExt cx="4361586" cy="5853550"/>
          </a:xfrm>
        </p:grpSpPr>
        <p:sp>
          <p:nvSpPr>
            <p:cNvPr id="494" name="Google Shape;494;p4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95" name="Google Shape;495;p4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6" name="Google Shape;496;p4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7" name="Google Shape;497;p4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8" name="Google Shape;498;p4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9" name="Google Shape;499;p4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0" name="Google Shape;500;p4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1" name="Google Shape;501;p4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2" name="Google Shape;502;p4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3" name="Google Shape;503;p4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4" name="Google Shape;504;p4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5" name="Google Shape;505;p4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6" name="Google Shape;506;p4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7" name="Google Shape;507;p4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8" name="Google Shape;508;p4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09" name="Google Shape;509;p4"/>
          <p:cNvSpPr/>
          <p:nvPr/>
        </p:nvSpPr>
        <p:spPr>
          <a:xfrm rot="5400000" flipH="1">
            <a:off x="4221074" y="930958"/>
            <a:ext cx="4358990" cy="3271189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0" name="Google Shape;510;p4"/>
          <p:cNvGrpSpPr/>
          <p:nvPr/>
        </p:nvGrpSpPr>
        <p:grpSpPr>
          <a:xfrm>
            <a:off x="4643251" y="366276"/>
            <a:ext cx="3271190" cy="4390163"/>
            <a:chOff x="6191002" y="488368"/>
            <a:chExt cx="4361586" cy="5853550"/>
          </a:xfrm>
        </p:grpSpPr>
        <p:sp>
          <p:nvSpPr>
            <p:cNvPr id="511" name="Google Shape;511;p4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12" name="Google Shape;512;p4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3" name="Google Shape;513;p4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4" name="Google Shape;514;p4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5" name="Google Shape;515;p4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6" name="Google Shape;516;p4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7" name="Google Shape;517;p4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8" name="Google Shape;518;p4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9" name="Google Shape;519;p4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0" name="Google Shape;520;p4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1" name="Google Shape;521;p4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2" name="Google Shape;522;p4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3" name="Google Shape;523;p4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4" name="Google Shape;524;p4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5" name="Google Shape;525;p4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526" name="Google Shape;526;p4"/>
          <p:cNvGrpSpPr/>
          <p:nvPr/>
        </p:nvGrpSpPr>
        <p:grpSpPr>
          <a:xfrm>
            <a:off x="1289166" y="355150"/>
            <a:ext cx="3271190" cy="4390163"/>
            <a:chOff x="1734414" y="495297"/>
            <a:chExt cx="4361586" cy="5853550"/>
          </a:xfrm>
        </p:grpSpPr>
        <p:sp>
          <p:nvSpPr>
            <p:cNvPr id="527" name="Google Shape;527;p4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28" name="Google Shape;528;p4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29" name="Google Shape;529;p4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0" name="Google Shape;530;p4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1" name="Google Shape;531;p4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2" name="Google Shape;532;p4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3" name="Google Shape;533;p4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4" name="Google Shape;534;p4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5" name="Google Shape;535;p4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6" name="Google Shape;536;p4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7" name="Google Shape;537;p4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8" name="Google Shape;538;p4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39" name="Google Shape;539;p4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0" name="Google Shape;540;p4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1" name="Google Shape;541;p4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542" name="Google Shape;542;p4"/>
          <p:cNvGrpSpPr/>
          <p:nvPr/>
        </p:nvGrpSpPr>
        <p:grpSpPr>
          <a:xfrm>
            <a:off x="4648461" y="368377"/>
            <a:ext cx="3271190" cy="4390163"/>
            <a:chOff x="6191002" y="488368"/>
            <a:chExt cx="4361586" cy="5853550"/>
          </a:xfrm>
        </p:grpSpPr>
        <p:sp>
          <p:nvSpPr>
            <p:cNvPr id="543" name="Google Shape;543;p4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44" name="Google Shape;544;p4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5" name="Google Shape;545;p4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6" name="Google Shape;546;p4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7" name="Google Shape;547;p4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8" name="Google Shape;548;p4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49" name="Google Shape;549;p4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0" name="Google Shape;550;p4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1" name="Google Shape;551;p4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2" name="Google Shape;552;p4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3" name="Google Shape;553;p4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4" name="Google Shape;554;p4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5" name="Google Shape;555;p4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6" name="Google Shape;556;p4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57" name="Google Shape;557;p4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558" name="Google Shape;558;p4"/>
          <p:cNvGrpSpPr/>
          <p:nvPr/>
        </p:nvGrpSpPr>
        <p:grpSpPr>
          <a:xfrm>
            <a:off x="4197928" y="366276"/>
            <a:ext cx="842007" cy="4379771"/>
            <a:chOff x="5597236" y="488368"/>
            <a:chExt cx="1122676" cy="5839694"/>
          </a:xfrm>
        </p:grpSpPr>
        <p:sp>
          <p:nvSpPr>
            <p:cNvPr id="559" name="Google Shape;559;p4"/>
            <p:cNvSpPr/>
            <p:nvPr/>
          </p:nvSpPr>
          <p:spPr>
            <a:xfrm>
              <a:off x="5597236" y="488368"/>
              <a:ext cx="1122676" cy="5839694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60" name="Google Shape;560;p4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561" name="Google Shape;56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2" name="Google Shape;56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3" name="Google Shape;56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4" name="Google Shape;56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65" name="Google Shape;565;p4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566" name="Google Shape;56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7" name="Google Shape;56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8" name="Google Shape;56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9" name="Google Shape;56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70" name="Google Shape;570;p4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571" name="Google Shape;57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2" name="Google Shape;57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3" name="Google Shape;57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4" name="Google Shape;57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75" name="Google Shape;575;p4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576" name="Google Shape;57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7" name="Google Shape;57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8" name="Google Shape;57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9" name="Google Shape;57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0" name="Google Shape;580;p4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581" name="Google Shape;58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2" name="Google Shape;58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3" name="Google Shape;58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4" name="Google Shape;58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5" name="Google Shape;585;p4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586" name="Google Shape;58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7" name="Google Shape;58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8" name="Google Shape;58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89" name="Google Shape;58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90" name="Google Shape;590;p4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591" name="Google Shape;59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2" name="Google Shape;59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3" name="Google Shape;59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4" name="Google Shape;59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95" name="Google Shape;595;p4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596" name="Google Shape;59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7" name="Google Shape;59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8" name="Google Shape;59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99" name="Google Shape;59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0" name="Google Shape;600;p4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601" name="Google Shape;601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2" name="Google Shape;602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3" name="Google Shape;603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4" name="Google Shape;604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05" name="Google Shape;605;p4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606" name="Google Shape;606;p4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7" name="Google Shape;607;p4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8" name="Google Shape;608;p4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9" name="Google Shape;609;p4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610" name="Google Shape;610;p4"/>
          <p:cNvSpPr txBox="1"/>
          <p:nvPr/>
        </p:nvSpPr>
        <p:spPr>
          <a:xfrm>
            <a:off x="1382478" y="1516864"/>
            <a:ext cx="2803805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14ECEC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Pengertian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14ECEC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14ECEC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pergelaran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14ECEC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-US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14ECEC"/>
                </a:solidFill>
                <a:latin typeface="Algerian" pitchFamily="82" charset="0"/>
                <a:ea typeface="Architects Daughter"/>
                <a:cs typeface="Architects Daughter"/>
                <a:sym typeface="Architects Daughter"/>
              </a:rPr>
              <a:t>Musik</a:t>
            </a:r>
            <a:endParaRPr dirty="0">
              <a:ln>
                <a:solidFill>
                  <a:sysClr val="windowText" lastClr="000000"/>
                </a:solidFill>
              </a:ln>
              <a:solidFill>
                <a:srgbClr val="14ECEC"/>
              </a:solidFill>
              <a:latin typeface="Algerian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01380" y="501201"/>
            <a:ext cx="2929004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Pagelaran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penyajian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bunyi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disajikan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berkualitas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didengar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dinikmati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Penyajian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Pagelaran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kepuasan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batin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perasaan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senang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gembira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8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610"/>
            <a:ext cx="8382000" cy="651271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Snap ITC" pitchFamily="82" charset="0"/>
              </a:rPr>
              <a:t>Bentuk</a:t>
            </a:r>
            <a:r>
              <a:rPr lang="en-US" sz="2800" dirty="0" smtClean="0">
                <a:latin typeface="Snap ITC" pitchFamily="82" charset="0"/>
              </a:rPr>
              <a:t> </a:t>
            </a:r>
            <a:r>
              <a:rPr lang="en-US" sz="2800" dirty="0" err="1" smtClean="0">
                <a:latin typeface="Snap ITC" pitchFamily="82" charset="0"/>
              </a:rPr>
              <a:t>Penyajian</a:t>
            </a:r>
            <a:r>
              <a:rPr lang="en-US" sz="2800" dirty="0" smtClean="0">
                <a:latin typeface="Snap ITC" pitchFamily="82" charset="0"/>
              </a:rPr>
              <a:t> </a:t>
            </a:r>
            <a:r>
              <a:rPr lang="en-US" sz="2800" dirty="0" err="1" smtClean="0">
                <a:latin typeface="Snap ITC" pitchFamily="82" charset="0"/>
              </a:rPr>
              <a:t>Pergelaran</a:t>
            </a:r>
            <a:r>
              <a:rPr lang="en-US" sz="2800" dirty="0" smtClean="0">
                <a:latin typeface="Snap ITC" pitchFamily="82" charset="0"/>
              </a:rPr>
              <a:t> </a:t>
            </a:r>
            <a:r>
              <a:rPr lang="en-US" sz="2800" dirty="0" err="1" smtClean="0">
                <a:latin typeface="Snap ITC" pitchFamily="82" charset="0"/>
              </a:rPr>
              <a:t>Musik</a:t>
            </a:r>
            <a:r>
              <a:rPr lang="en-US" sz="2800" dirty="0" smtClean="0">
                <a:latin typeface="Snap ITC" pitchFamily="82" charset="0"/>
              </a:rPr>
              <a:t> </a:t>
            </a:r>
            <a:endParaRPr lang="en-US" sz="2800" dirty="0">
              <a:latin typeface="Snap ITC" pitchFamily="8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4800" y="971550"/>
            <a:ext cx="3430221" cy="2672715"/>
            <a:chOff x="228601" y="1423035"/>
            <a:chExt cx="4114799" cy="3206115"/>
          </a:xfrm>
        </p:grpSpPr>
        <p:sp>
          <p:nvSpPr>
            <p:cNvPr id="4" name="Oval 3"/>
            <p:cNvSpPr/>
            <p:nvPr/>
          </p:nvSpPr>
          <p:spPr>
            <a:xfrm>
              <a:off x="762000" y="1423035"/>
              <a:ext cx="3581400" cy="3206115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algn="ctr"/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Yaitu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jenis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karya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musik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yang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hanya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menampilkan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suara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manusia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saja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Penyajian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musik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vokal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melambangkan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kedamaian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keagungan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dan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kemegahan</a:t>
              </a:r>
              <a:r>
                <a: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285750" indent="-285750" algn="ctr">
                <a:buFont typeface="Wingdings" pitchFamily="2" charset="2"/>
                <a:buChar char="Ø"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28601" y="1423035"/>
              <a:ext cx="1455543" cy="1303020"/>
            </a:xfrm>
            <a:prstGeom prst="ellipse">
              <a:avLst/>
            </a:prstGeom>
            <a:solidFill>
              <a:srgbClr val="CCCC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Musik</a:t>
              </a:r>
              <a:r>
                <a:rPr lang="en-US" sz="12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20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Voka</a:t>
              </a:r>
              <a:r>
                <a:rPr lang="en-US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44877" y="2386028"/>
            <a:ext cx="3326886" cy="2457596"/>
            <a:chOff x="4225229" y="1333354"/>
            <a:chExt cx="4461571" cy="3295796"/>
          </a:xfrm>
        </p:grpSpPr>
        <p:sp>
          <p:nvSpPr>
            <p:cNvPr id="5" name="Oval 4"/>
            <p:cNvSpPr/>
            <p:nvPr/>
          </p:nvSpPr>
          <p:spPr>
            <a:xfrm>
              <a:off x="4953000" y="1333354"/>
              <a:ext cx="3733800" cy="3295796"/>
            </a:xfrm>
            <a:prstGeom prst="ellipse">
              <a:avLst/>
            </a:prstGeom>
            <a:solidFill>
              <a:srgbClr val="99FF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225229" y="1560195"/>
              <a:ext cx="1455543" cy="1303020"/>
            </a:xfrm>
            <a:prstGeom prst="ellipse">
              <a:avLst/>
            </a:prstGeom>
            <a:solidFill>
              <a:srgbClr val="16EE1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Musik</a:t>
              </a:r>
              <a:r>
                <a:rPr lang="en-US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14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Campuran</a:t>
              </a:r>
              <a:endPara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38800" y="1123950"/>
            <a:ext cx="3326886" cy="2457596"/>
            <a:chOff x="4225229" y="1333354"/>
            <a:chExt cx="4461571" cy="3295796"/>
          </a:xfrm>
        </p:grpSpPr>
        <p:sp>
          <p:nvSpPr>
            <p:cNvPr id="10" name="Oval 9"/>
            <p:cNvSpPr/>
            <p:nvPr/>
          </p:nvSpPr>
          <p:spPr>
            <a:xfrm>
              <a:off x="4953000" y="1333354"/>
              <a:ext cx="3733800" cy="3295796"/>
            </a:xfrm>
            <a:prstGeom prst="ellipse">
              <a:avLst/>
            </a:prstGeom>
            <a:solidFill>
              <a:srgbClr val="FFCC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9538" algn="ctr"/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Bentuk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penyajian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karya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musik</a:t>
              </a:r>
              <a:r>
                <a:rPr lang="en-US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yang 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menggunakan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instrument/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alat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musik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saja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endPara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09538" algn="ctr"/>
              <a:r>
                <a:rPr lang="en-US" sz="12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Bentuk</a:t>
              </a:r>
              <a:r>
                <a:rPr lang="en-US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penyajian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musik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instrumental  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melambangkan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kebersamaan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dan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harmonisasi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bunyi</a:t>
              </a:r>
              <a:r>
                <a:rPr lang="en-US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algn="ctr"/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225229" y="1560195"/>
              <a:ext cx="1455543" cy="1303020"/>
            </a:xfrm>
            <a:prstGeom prst="ellipse">
              <a:avLst/>
            </a:prstGeom>
            <a:solidFill>
              <a:srgbClr val="FF99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Musik</a:t>
              </a:r>
              <a:r>
                <a:rPr lang="en-US" sz="105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Instrumental</a:t>
              </a:r>
              <a:endPara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330240" y="2834311"/>
            <a:ext cx="213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penyajian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menggabungkan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vokal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instrumental.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penyajian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melambangkan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kebersamaan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harmonisasi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bunyi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82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1126" y="668695"/>
            <a:ext cx="7467600" cy="4046560"/>
            <a:chOff x="261872" y="347757"/>
            <a:chExt cx="8503827" cy="6164016"/>
          </a:xfrm>
        </p:grpSpPr>
        <p:grpSp>
          <p:nvGrpSpPr>
            <p:cNvPr id="5" name="Group 4"/>
            <p:cNvGrpSpPr/>
            <p:nvPr/>
          </p:nvGrpSpPr>
          <p:grpSpPr>
            <a:xfrm>
              <a:off x="261872" y="544453"/>
              <a:ext cx="2182881" cy="3588106"/>
              <a:chOff x="1389393" y="-12699"/>
              <a:chExt cx="2182881" cy="3588106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7030A0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="" xmlns:a16="http://schemas.microsoft.com/office/drawing/2014/main" id="{862B6CE9-08E2-4E4C-A617-1978FD81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-12699"/>
                <a:ext cx="0" cy="113538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Arc 64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2290CDD8-A03E-4A89-BC48-3632D50BDEB8}"/>
                  </a:ext>
                </a:extLst>
              </p:cNvPr>
              <p:cNvSpPr txBox="1"/>
              <p:nvPr/>
            </p:nvSpPr>
            <p:spPr>
              <a:xfrm>
                <a:off x="1556650" y="2152180"/>
                <a:ext cx="1843827" cy="609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Gill Sans MT" panose="020B0502020104020203" pitchFamily="34" charset="0"/>
                  </a:defRPr>
                </a:lvl1pPr>
              </a:lstStyle>
              <a:p>
                <a:r>
                  <a:rPr lang="en-US" sz="2000" b="0" dirty="0" smtClean="0">
                    <a:solidFill>
                      <a:schemeClr val="bg1"/>
                    </a:solidFill>
                    <a:effectLst/>
                    <a:latin typeface="Stencil" pitchFamily="82" charset="0"/>
                    <a:cs typeface="Arial" panose="020B0604020202020204" pitchFamily="34" charset="0"/>
                  </a:rPr>
                  <a:t>Solo </a:t>
                </a:r>
                <a:endParaRPr lang="en-US" sz="2000" b="0" dirty="0">
                  <a:solidFill>
                    <a:schemeClr val="bg1"/>
                  </a:solidFill>
                  <a:effectLst/>
                  <a:latin typeface="Stencil" pitchFamily="82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68" name="Picture 67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3480559" y="347757"/>
              <a:ext cx="2182881" cy="3588106"/>
              <a:chOff x="1389393" y="-12699"/>
              <a:chExt cx="2182881" cy="3588106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="" xmlns:a16="http://schemas.microsoft.com/office/drawing/2014/main" id="{862B6CE9-08E2-4E4C-A617-1978FD81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-12699"/>
                <a:ext cx="0" cy="113538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Arc 54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="" xmlns:a16="http://schemas.microsoft.com/office/drawing/2014/main" id="{2290CDD8-A03E-4A89-BC48-3632D50BDEB8}"/>
                  </a:ext>
                </a:extLst>
              </p:cNvPr>
              <p:cNvSpPr txBox="1"/>
              <p:nvPr/>
            </p:nvSpPr>
            <p:spPr>
              <a:xfrm>
                <a:off x="1556650" y="2152181"/>
                <a:ext cx="1843827" cy="351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Gill Sans MT" panose="020B0502020104020203" pitchFamily="34" charset="0"/>
                  </a:defRPr>
                </a:lvl1pPr>
              </a:lstStyle>
              <a:p>
                <a:endParaRPr lang="en-US" sz="900" b="0" dirty="0">
                  <a:solidFill>
                    <a:schemeClr val="bg1"/>
                  </a:solidFill>
                  <a:latin typeface="Titillium Web" panose="00000500000000000000" pitchFamily="2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58" name="Picture 57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6582818" y="424290"/>
              <a:ext cx="2182881" cy="3588106"/>
              <a:chOff x="1389393" y="-12699"/>
              <a:chExt cx="2182881" cy="3588106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gradFill>
                <a:gsLst>
                  <a:gs pos="0">
                    <a:srgbClr val="FF2121"/>
                  </a:gs>
                  <a:gs pos="97000">
                    <a:srgbClr val="C00000"/>
                  </a:gs>
                </a:gsLst>
                <a:lin ang="18000000" scaled="0"/>
              </a:gra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="" xmlns:a16="http://schemas.microsoft.com/office/drawing/2014/main" id="{862B6CE9-08E2-4E4C-A617-1978FD81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-12699"/>
                <a:ext cx="0" cy="113538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Arc 45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pic>
            <p:nvPicPr>
              <p:cNvPr id="48" name="Picture 47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>
              <a:off x="264399" y="3991232"/>
              <a:ext cx="2182881" cy="2520541"/>
              <a:chOff x="1389393" y="1054866"/>
              <a:chExt cx="2182881" cy="2520541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00B050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Arc 35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="" xmlns:a16="http://schemas.microsoft.com/office/drawing/2014/main" id="{2290CDD8-A03E-4A89-BC48-3632D50BDEB8}"/>
                  </a:ext>
                </a:extLst>
              </p:cNvPr>
              <p:cNvSpPr txBox="1"/>
              <p:nvPr/>
            </p:nvSpPr>
            <p:spPr>
              <a:xfrm>
                <a:off x="1556650" y="2152180"/>
                <a:ext cx="1843827" cy="562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Gill Sans MT" panose="020B0502020104020203" pitchFamily="34" charset="0"/>
                  </a:defRPr>
                </a:lvl1pPr>
              </a:lstStyle>
              <a:p>
                <a:r>
                  <a:rPr lang="en-US" sz="1800" b="0" dirty="0" smtClean="0">
                    <a:solidFill>
                      <a:schemeClr val="bg1"/>
                    </a:solidFill>
                    <a:latin typeface="Arial Black" pitchFamily="34" charset="0"/>
                    <a:cs typeface="Arial" panose="020B0604020202020204" pitchFamily="34" charset="0"/>
                  </a:rPr>
                  <a:t>KWARTET</a:t>
                </a:r>
                <a:endParaRPr lang="en-US" sz="1800" b="0" dirty="0">
                  <a:solidFill>
                    <a:schemeClr val="bg1"/>
                  </a:solidFill>
                  <a:latin typeface="Arial Black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39" name="Picture 38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3485615" y="3949546"/>
              <a:ext cx="2182881" cy="2520541"/>
              <a:chOff x="1389393" y="1054866"/>
              <a:chExt cx="2182881" cy="2520541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FFC000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Arc 26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>
              <a:off x="6559878" y="3935863"/>
              <a:ext cx="2182881" cy="2520541"/>
              <a:chOff x="1389393" y="1054866"/>
              <a:chExt cx="2182881" cy="252054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Arc 17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sp>
          <p:nvSpPr>
            <p:cNvPr id="11" name="Rectangle 10"/>
            <p:cNvSpPr/>
            <p:nvPr/>
          </p:nvSpPr>
          <p:spPr>
            <a:xfrm>
              <a:off x="3962700" y="2543388"/>
              <a:ext cx="1177774" cy="703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tencil" pitchFamily="82" charset="0"/>
                  <a:cs typeface="Arial" panose="020B0604020202020204" pitchFamily="34" charset="0"/>
                </a:rPr>
                <a:t>Duet </a:t>
              </a:r>
              <a:endParaRPr lang="en-US" sz="2400" dirty="0">
                <a:solidFill>
                  <a:schemeClr val="bg1"/>
                </a:solidFill>
                <a:latin typeface="Stencil" pitchFamily="82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80882" y="2605843"/>
              <a:ext cx="1112058" cy="703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tencil" pitchFamily="82" charset="0"/>
                  <a:cs typeface="Arial" panose="020B0604020202020204" pitchFamily="34" charset="0"/>
                </a:rPr>
                <a:t>Trio </a:t>
              </a:r>
              <a:endParaRPr lang="en-US" sz="2400" dirty="0">
                <a:solidFill>
                  <a:schemeClr val="bg1"/>
                </a:solidFill>
                <a:latin typeface="Stencil" pitchFamily="82" charset="0"/>
                <a:cs typeface="Arial" panose="020B0604020202020204" pitchFamily="34" charset="0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2290CDD8-A03E-4A89-BC48-3632D50BDEB8}"/>
              </a:ext>
            </a:extLst>
          </p:cNvPr>
          <p:cNvSpPr txBox="1"/>
          <p:nvPr/>
        </p:nvSpPr>
        <p:spPr>
          <a:xfrm>
            <a:off x="6510588" y="3686801"/>
            <a:ext cx="1619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 pitchFamily="34" charset="0"/>
              </a:defRPr>
            </a:lvl1pPr>
          </a:lstStyle>
          <a:p>
            <a:r>
              <a:rPr lang="en-US" sz="2000" b="0" dirty="0" err="1" smtClean="0">
                <a:solidFill>
                  <a:schemeClr val="bg1"/>
                </a:solidFill>
                <a:effectLst/>
                <a:latin typeface="Arial Black" pitchFamily="34" charset="0"/>
                <a:cs typeface="Arial" panose="020B0604020202020204" pitchFamily="34" charset="0"/>
              </a:rPr>
              <a:t>Paduan</a:t>
            </a:r>
            <a:r>
              <a:rPr lang="en-US" sz="2000" b="0" dirty="0" smtClean="0">
                <a:solidFill>
                  <a:schemeClr val="bg1"/>
                </a:solidFill>
                <a:effectLst/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en-US" sz="2000" b="0" dirty="0" err="1" smtClean="0">
                <a:solidFill>
                  <a:schemeClr val="bg1"/>
                </a:solidFill>
                <a:effectLst/>
                <a:latin typeface="Arial Black" pitchFamily="34" charset="0"/>
                <a:cs typeface="Arial" panose="020B0604020202020204" pitchFamily="34" charset="0"/>
              </a:rPr>
              <a:t>Suara</a:t>
            </a:r>
            <a:endParaRPr lang="en-US" sz="2000" b="0" dirty="0">
              <a:solidFill>
                <a:schemeClr val="bg1"/>
              </a:solidFill>
              <a:effectLst/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654241" y="218412"/>
            <a:ext cx="5690388" cy="822960"/>
          </a:xfrm>
          <a:prstGeom prst="roundRect">
            <a:avLst/>
          </a:prstGeom>
          <a:solidFill>
            <a:schemeClr val="tx2">
              <a:lumMod val="50000"/>
            </a:schemeClr>
          </a:solidFill>
          <a:effectLst>
            <a:outerShdw blurRad="215900" dist="38100" sx="101000" sy="10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 Black" pitchFamily="34" charset="0"/>
              </a:rPr>
              <a:t>Jenis</a:t>
            </a:r>
            <a:r>
              <a:rPr lang="en-US" dirty="0" smtClean="0">
                <a:latin typeface="Arial Black" pitchFamily="34" charset="0"/>
              </a:rPr>
              <a:t>- </a:t>
            </a:r>
            <a:r>
              <a:rPr lang="en-US" dirty="0" err="1" smtClean="0">
                <a:latin typeface="Arial Black" pitchFamily="34" charset="0"/>
              </a:rPr>
              <a:t>jenis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Musik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Vokal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2290CDD8-A03E-4A89-BC48-3632D50BDEB8}"/>
              </a:ext>
            </a:extLst>
          </p:cNvPr>
          <p:cNvSpPr txBox="1"/>
          <p:nvPr/>
        </p:nvSpPr>
        <p:spPr>
          <a:xfrm>
            <a:off x="3835402" y="3757453"/>
            <a:ext cx="161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 pitchFamily="34" charset="0"/>
              </a:defRPr>
            </a:lvl1pPr>
          </a:lstStyle>
          <a:p>
            <a:r>
              <a:rPr lang="en-US" sz="1800" b="0" dirty="0" err="1" smtClean="0"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rPr>
              <a:t>Vokal</a:t>
            </a:r>
            <a:r>
              <a:rPr lang="en-US" sz="1800" b="0" dirty="0" smtClean="0"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rPr>
              <a:t> </a:t>
            </a:r>
            <a:r>
              <a:rPr lang="en-US" sz="1800" b="0" dirty="0" err="1" smtClean="0"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rPr>
              <a:t>Grup</a:t>
            </a:r>
            <a:endParaRPr lang="en-US" sz="1800" b="0" dirty="0">
              <a:solidFill>
                <a:schemeClr val="bg1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1126" y="668695"/>
            <a:ext cx="7467600" cy="4046560"/>
            <a:chOff x="261872" y="347757"/>
            <a:chExt cx="8503827" cy="6164016"/>
          </a:xfrm>
        </p:grpSpPr>
        <p:grpSp>
          <p:nvGrpSpPr>
            <p:cNvPr id="5" name="Group 4"/>
            <p:cNvGrpSpPr/>
            <p:nvPr/>
          </p:nvGrpSpPr>
          <p:grpSpPr>
            <a:xfrm>
              <a:off x="261872" y="544453"/>
              <a:ext cx="2182881" cy="3588106"/>
              <a:chOff x="1389393" y="-12699"/>
              <a:chExt cx="2182881" cy="3588106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C90719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="" xmlns:a16="http://schemas.microsoft.com/office/drawing/2014/main" id="{862B6CE9-08E2-4E4C-A617-1978FD81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-12699"/>
                <a:ext cx="0" cy="113538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Arc 64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2290CDD8-A03E-4A89-BC48-3632D50BDEB8}"/>
                  </a:ext>
                </a:extLst>
              </p:cNvPr>
              <p:cNvSpPr txBox="1"/>
              <p:nvPr/>
            </p:nvSpPr>
            <p:spPr>
              <a:xfrm>
                <a:off x="1556650" y="2152180"/>
                <a:ext cx="1843827" cy="609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Gill Sans MT" panose="020B0502020104020203" pitchFamily="34" charset="0"/>
                  </a:defRPr>
                </a:lvl1pPr>
              </a:lstStyle>
              <a:p>
                <a:r>
                  <a:rPr lang="en-US" sz="2000" b="0" dirty="0" smtClean="0">
                    <a:solidFill>
                      <a:schemeClr val="bg1"/>
                    </a:solidFill>
                    <a:effectLst/>
                    <a:latin typeface="Stencil" pitchFamily="82" charset="0"/>
                    <a:cs typeface="Arial" panose="020B0604020202020204" pitchFamily="34" charset="0"/>
                  </a:rPr>
                  <a:t>Solo </a:t>
                </a:r>
                <a:endParaRPr lang="en-US" sz="2000" b="0" dirty="0">
                  <a:solidFill>
                    <a:schemeClr val="bg1"/>
                  </a:solidFill>
                  <a:effectLst/>
                  <a:latin typeface="Stencil" pitchFamily="82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68" name="Picture 67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3480559" y="347757"/>
              <a:ext cx="2182881" cy="3588106"/>
              <a:chOff x="1389393" y="-12699"/>
              <a:chExt cx="2182881" cy="3588106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6108C2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="" xmlns:a16="http://schemas.microsoft.com/office/drawing/2014/main" id="{862B6CE9-08E2-4E4C-A617-1978FD81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-12699"/>
                <a:ext cx="0" cy="113538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Arc 54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="" xmlns:a16="http://schemas.microsoft.com/office/drawing/2014/main" id="{2290CDD8-A03E-4A89-BC48-3632D50BDEB8}"/>
                  </a:ext>
                </a:extLst>
              </p:cNvPr>
              <p:cNvSpPr txBox="1"/>
              <p:nvPr/>
            </p:nvSpPr>
            <p:spPr>
              <a:xfrm>
                <a:off x="1556650" y="2152181"/>
                <a:ext cx="1843827" cy="351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Gill Sans MT" panose="020B0502020104020203" pitchFamily="34" charset="0"/>
                  </a:defRPr>
                </a:lvl1pPr>
              </a:lstStyle>
              <a:p>
                <a:endParaRPr lang="en-US" sz="900" b="0" dirty="0">
                  <a:solidFill>
                    <a:schemeClr val="bg1"/>
                  </a:solidFill>
                  <a:latin typeface="Titillium Web" panose="00000500000000000000" pitchFamily="2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58" name="Picture 57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6582818" y="424290"/>
              <a:ext cx="2182881" cy="3588106"/>
              <a:chOff x="1389393" y="-12699"/>
              <a:chExt cx="2182881" cy="3588106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16EE1B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="" xmlns:a16="http://schemas.microsoft.com/office/drawing/2014/main" id="{862B6CE9-08E2-4E4C-A617-1978FD81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-12699"/>
                <a:ext cx="0" cy="113538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Arc 45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pic>
            <p:nvPicPr>
              <p:cNvPr id="48" name="Picture 47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>
              <a:off x="264399" y="3991232"/>
              <a:ext cx="2182881" cy="2520541"/>
              <a:chOff x="1389393" y="1054866"/>
              <a:chExt cx="2182881" cy="2520541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00B050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Arc 35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="" xmlns:a16="http://schemas.microsoft.com/office/drawing/2014/main" id="{2290CDD8-A03E-4A89-BC48-3632D50BDEB8}"/>
                  </a:ext>
                </a:extLst>
              </p:cNvPr>
              <p:cNvSpPr txBox="1"/>
              <p:nvPr/>
            </p:nvSpPr>
            <p:spPr>
              <a:xfrm>
                <a:off x="1556650" y="2152180"/>
                <a:ext cx="1843827" cy="562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Gill Sans MT" panose="020B0502020104020203" pitchFamily="34" charset="0"/>
                  </a:defRPr>
                </a:lvl1pPr>
              </a:lstStyle>
              <a:p>
                <a:r>
                  <a:rPr lang="en-US" sz="1800" b="0" dirty="0" smtClean="0">
                    <a:solidFill>
                      <a:schemeClr val="bg1"/>
                    </a:solidFill>
                    <a:latin typeface="Arial Black" pitchFamily="34" charset="0"/>
                    <a:cs typeface="Arial" panose="020B0604020202020204" pitchFamily="34" charset="0"/>
                  </a:rPr>
                  <a:t>KWARTET</a:t>
                </a:r>
                <a:endParaRPr lang="en-US" sz="1800" b="0" dirty="0">
                  <a:solidFill>
                    <a:schemeClr val="bg1"/>
                  </a:solidFill>
                  <a:latin typeface="Arial Black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39" name="Picture 38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3485615" y="3949546"/>
              <a:ext cx="2182881" cy="2520541"/>
              <a:chOff x="1389393" y="1054866"/>
              <a:chExt cx="2182881" cy="2520541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FFC000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Arc 26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pic>
            <p:nvPicPr>
              <p:cNvPr id="30" name="Picture 29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>
              <a:off x="6559878" y="3935863"/>
              <a:ext cx="2182881" cy="2520541"/>
              <a:chOff x="1389393" y="1054866"/>
              <a:chExt cx="2182881" cy="252054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00B0F0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Arc 17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pic>
            <p:nvPicPr>
              <p:cNvPr id="21" name="Picture 20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sp>
          <p:nvSpPr>
            <p:cNvPr id="11" name="Rectangle 10"/>
            <p:cNvSpPr/>
            <p:nvPr/>
          </p:nvSpPr>
          <p:spPr>
            <a:xfrm>
              <a:off x="3962700" y="2543388"/>
              <a:ext cx="1177774" cy="703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tencil" pitchFamily="82" charset="0"/>
                  <a:cs typeface="Arial" panose="020B0604020202020204" pitchFamily="34" charset="0"/>
                </a:rPr>
                <a:t>Duet </a:t>
              </a:r>
              <a:endParaRPr lang="en-US" sz="2400" dirty="0">
                <a:solidFill>
                  <a:schemeClr val="bg1"/>
                </a:solidFill>
                <a:latin typeface="Stencil" pitchFamily="82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80882" y="2605843"/>
              <a:ext cx="1112058" cy="703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Stencil" pitchFamily="82" charset="0"/>
                  <a:cs typeface="Arial" panose="020B0604020202020204" pitchFamily="34" charset="0"/>
                </a:rPr>
                <a:t>Trio </a:t>
              </a:r>
              <a:endParaRPr lang="en-US" sz="2400" dirty="0">
                <a:solidFill>
                  <a:schemeClr val="bg1"/>
                </a:solidFill>
                <a:latin typeface="Stencil" pitchFamily="82" charset="0"/>
                <a:cs typeface="Arial" panose="020B0604020202020204" pitchFamily="34" charset="0"/>
              </a:endParaRPr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2290CDD8-A03E-4A89-BC48-3632D50BDEB8}"/>
              </a:ext>
            </a:extLst>
          </p:cNvPr>
          <p:cNvSpPr txBox="1"/>
          <p:nvPr/>
        </p:nvSpPr>
        <p:spPr>
          <a:xfrm>
            <a:off x="6510588" y="3686801"/>
            <a:ext cx="1619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 pitchFamily="34" charset="0"/>
              </a:defRPr>
            </a:lvl1pPr>
          </a:lstStyle>
          <a:p>
            <a:r>
              <a:rPr lang="en-US" sz="2000" b="0" dirty="0" smtClean="0">
                <a:solidFill>
                  <a:schemeClr val="bg1"/>
                </a:solidFill>
                <a:effectLst/>
                <a:latin typeface="Arial Black" pitchFamily="34" charset="0"/>
                <a:cs typeface="Arial" panose="020B0604020202020204" pitchFamily="34" charset="0"/>
              </a:rPr>
              <a:t>BAND</a:t>
            </a:r>
            <a:endParaRPr lang="en-US" sz="2000" b="0" dirty="0">
              <a:solidFill>
                <a:schemeClr val="bg1"/>
              </a:solidFill>
              <a:effectLst/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1654241" y="218412"/>
            <a:ext cx="5690388" cy="822960"/>
          </a:xfrm>
          <a:prstGeom prst="roundRect">
            <a:avLst/>
          </a:prstGeom>
          <a:solidFill>
            <a:schemeClr val="bg1">
              <a:lumMod val="50000"/>
            </a:schemeClr>
          </a:solidFill>
          <a:effectLst>
            <a:outerShdw blurRad="215900" dist="38100" sx="101000" sy="10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 Black" pitchFamily="34" charset="0"/>
              </a:rPr>
              <a:t>Jenis</a:t>
            </a:r>
            <a:r>
              <a:rPr lang="en-US" dirty="0" smtClean="0">
                <a:latin typeface="Arial Black" pitchFamily="34" charset="0"/>
              </a:rPr>
              <a:t>- </a:t>
            </a:r>
            <a:r>
              <a:rPr lang="en-US" dirty="0" err="1" smtClean="0">
                <a:latin typeface="Arial Black" pitchFamily="34" charset="0"/>
              </a:rPr>
              <a:t>jenis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Musik</a:t>
            </a:r>
            <a:r>
              <a:rPr lang="en-US" dirty="0" smtClean="0">
                <a:latin typeface="Arial Black" pitchFamily="34" charset="0"/>
              </a:rPr>
              <a:t> Instrumental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2290CDD8-A03E-4A89-BC48-3632D50BDEB8}"/>
              </a:ext>
            </a:extLst>
          </p:cNvPr>
          <p:cNvSpPr txBox="1"/>
          <p:nvPr/>
        </p:nvSpPr>
        <p:spPr>
          <a:xfrm>
            <a:off x="3835402" y="3757453"/>
            <a:ext cx="1619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 pitchFamily="34" charset="0"/>
              </a:defRPr>
            </a:lvl1pPr>
          </a:lstStyle>
          <a:p>
            <a:r>
              <a:rPr lang="en-US" b="0" dirty="0" smtClean="0">
                <a:solidFill>
                  <a:schemeClr val="bg1"/>
                </a:solidFill>
                <a:latin typeface="Arial Black" pitchFamily="34" charset="0"/>
                <a:cs typeface="Arial" panose="020B0604020202020204" pitchFamily="34" charset="0"/>
              </a:rPr>
              <a:t>ORCHESTRA</a:t>
            </a:r>
            <a:endParaRPr lang="en-US" b="0" dirty="0">
              <a:solidFill>
                <a:schemeClr val="bg1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7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11126" y="668695"/>
            <a:ext cx="7467600" cy="3481570"/>
            <a:chOff x="261872" y="347757"/>
            <a:chExt cx="8503827" cy="5303382"/>
          </a:xfrm>
        </p:grpSpPr>
        <p:grpSp>
          <p:nvGrpSpPr>
            <p:cNvPr id="5" name="Group 4"/>
            <p:cNvGrpSpPr/>
            <p:nvPr/>
          </p:nvGrpSpPr>
          <p:grpSpPr>
            <a:xfrm>
              <a:off x="261872" y="544453"/>
              <a:ext cx="2182881" cy="3588106"/>
              <a:chOff x="1389393" y="-12699"/>
              <a:chExt cx="2182881" cy="3588106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51030A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="" xmlns:a16="http://schemas.microsoft.com/office/drawing/2014/main" id="{862B6CE9-08E2-4E4C-A617-1978FD81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-12699"/>
                <a:ext cx="0" cy="113538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Arc 64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2290CDD8-A03E-4A89-BC48-3632D50BDEB8}"/>
                  </a:ext>
                </a:extLst>
              </p:cNvPr>
              <p:cNvSpPr txBox="1"/>
              <p:nvPr/>
            </p:nvSpPr>
            <p:spPr>
              <a:xfrm>
                <a:off x="1556650" y="2152180"/>
                <a:ext cx="1843827" cy="609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Gill Sans MT" panose="020B0502020104020203" pitchFamily="34" charset="0"/>
                  </a:defRPr>
                </a:lvl1pPr>
              </a:lstStyle>
              <a:p>
                <a:r>
                  <a:rPr lang="en-US" sz="2000" b="0" dirty="0" smtClean="0">
                    <a:solidFill>
                      <a:schemeClr val="bg1"/>
                    </a:solidFill>
                    <a:effectLst/>
                    <a:latin typeface="Stencil" pitchFamily="82" charset="0"/>
                    <a:cs typeface="Arial" panose="020B0604020202020204" pitchFamily="34" charset="0"/>
                  </a:rPr>
                  <a:t>Band </a:t>
                </a:r>
                <a:endParaRPr lang="en-US" sz="2000" b="0" dirty="0">
                  <a:solidFill>
                    <a:schemeClr val="bg1"/>
                  </a:solidFill>
                  <a:effectLst/>
                  <a:latin typeface="Stencil" pitchFamily="82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68" name="Picture 67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6" name="Group 5"/>
            <p:cNvGrpSpPr/>
            <p:nvPr/>
          </p:nvGrpSpPr>
          <p:grpSpPr>
            <a:xfrm>
              <a:off x="3480559" y="347757"/>
              <a:ext cx="2182881" cy="3588106"/>
              <a:chOff x="1389393" y="-12699"/>
              <a:chExt cx="2182881" cy="3588106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4A462C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="" xmlns:a16="http://schemas.microsoft.com/office/drawing/2014/main" id="{862B6CE9-08E2-4E4C-A617-1978FD81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-12699"/>
                <a:ext cx="0" cy="113538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Arc 54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="" xmlns:a16="http://schemas.microsoft.com/office/drawing/2014/main" id="{2290CDD8-A03E-4A89-BC48-3632D50BDEB8}"/>
                  </a:ext>
                </a:extLst>
              </p:cNvPr>
              <p:cNvSpPr txBox="1"/>
              <p:nvPr/>
            </p:nvSpPr>
            <p:spPr>
              <a:xfrm>
                <a:off x="1556650" y="2152181"/>
                <a:ext cx="1843827" cy="3516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Gill Sans MT" panose="020B0502020104020203" pitchFamily="34" charset="0"/>
                  </a:defRPr>
                </a:lvl1pPr>
              </a:lstStyle>
              <a:p>
                <a:endParaRPr lang="en-US" sz="900" b="0" dirty="0">
                  <a:solidFill>
                    <a:schemeClr val="bg1"/>
                  </a:solidFill>
                  <a:latin typeface="Titillium Web" panose="00000500000000000000" pitchFamily="2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58" name="Picture 57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6582818" y="424290"/>
              <a:ext cx="2182881" cy="3588106"/>
              <a:chOff x="1389393" y="-12699"/>
              <a:chExt cx="2182881" cy="3588106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Freeform: Shape 2">
                <a:extLst>
                  <a:ext uri="{FF2B5EF4-FFF2-40B4-BE49-F238E27FC236}">
                    <a16:creationId xmlns="" xmlns:a16="http://schemas.microsoft.com/office/drawing/2014/main" id="{612BFED0-4DBE-4F89-9A9A-2F54CFBCB8FF}"/>
                  </a:ext>
                </a:extLst>
              </p:cNvPr>
              <p:cNvSpPr/>
              <p:nvPr/>
            </p:nvSpPr>
            <p:spPr>
              <a:xfrm rot="5400000">
                <a:off x="1325316" y="1328448"/>
                <a:ext cx="2311036" cy="2182881"/>
              </a:xfrm>
              <a:custGeom>
                <a:avLst/>
                <a:gdLst>
                  <a:gd name="connsiteX0" fmla="*/ 152484 w 2311036"/>
                  <a:gd name="connsiteY0" fmla="*/ 1091439 h 2182881"/>
                  <a:gd name="connsiteX1" fmla="*/ 339228 w 2311036"/>
                  <a:gd name="connsiteY1" fmla="*/ 1278183 h 2182881"/>
                  <a:gd name="connsiteX2" fmla="*/ 525972 w 2311036"/>
                  <a:gd name="connsiteY2" fmla="*/ 1091439 h 2182881"/>
                  <a:gd name="connsiteX3" fmla="*/ 339228 w 2311036"/>
                  <a:gd name="connsiteY3" fmla="*/ 904695 h 2182881"/>
                  <a:gd name="connsiteX4" fmla="*/ 152484 w 2311036"/>
                  <a:gd name="connsiteY4" fmla="*/ 1091439 h 2182881"/>
                  <a:gd name="connsiteX5" fmla="*/ 0 w 2311036"/>
                  <a:gd name="connsiteY5" fmla="*/ 1091441 h 2182881"/>
                  <a:gd name="connsiteX6" fmla="*/ 545721 w 2311036"/>
                  <a:gd name="connsiteY6" fmla="*/ 0 h 2182881"/>
                  <a:gd name="connsiteX7" fmla="*/ 1765315 w 2311036"/>
                  <a:gd name="connsiteY7" fmla="*/ 0 h 2182881"/>
                  <a:gd name="connsiteX8" fmla="*/ 2311036 w 2311036"/>
                  <a:gd name="connsiteY8" fmla="*/ 1091441 h 2182881"/>
                  <a:gd name="connsiteX9" fmla="*/ 1765315 w 2311036"/>
                  <a:gd name="connsiteY9" fmla="*/ 2182881 h 2182881"/>
                  <a:gd name="connsiteX10" fmla="*/ 545721 w 2311036"/>
                  <a:gd name="connsiteY10" fmla="*/ 2182881 h 2182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11036" h="2182881">
                    <a:moveTo>
                      <a:pt x="152484" y="1091439"/>
                    </a:moveTo>
                    <a:cubicBezTo>
                      <a:pt x="152484" y="1194575"/>
                      <a:pt x="236092" y="1278183"/>
                      <a:pt x="339228" y="1278183"/>
                    </a:cubicBezTo>
                    <a:cubicBezTo>
                      <a:pt x="442364" y="1278183"/>
                      <a:pt x="525972" y="1194575"/>
                      <a:pt x="525972" y="1091439"/>
                    </a:cubicBezTo>
                    <a:cubicBezTo>
                      <a:pt x="525972" y="988303"/>
                      <a:pt x="442364" y="904695"/>
                      <a:pt x="339228" y="904695"/>
                    </a:cubicBezTo>
                    <a:cubicBezTo>
                      <a:pt x="236092" y="904695"/>
                      <a:pt x="152484" y="988303"/>
                      <a:pt x="152484" y="1091439"/>
                    </a:cubicBezTo>
                    <a:close/>
                    <a:moveTo>
                      <a:pt x="0" y="1091441"/>
                    </a:moveTo>
                    <a:lnTo>
                      <a:pt x="545721" y="0"/>
                    </a:lnTo>
                    <a:lnTo>
                      <a:pt x="1765315" y="0"/>
                    </a:lnTo>
                    <a:lnTo>
                      <a:pt x="2311036" y="1091441"/>
                    </a:lnTo>
                    <a:lnTo>
                      <a:pt x="1765315" y="2182881"/>
                    </a:lnTo>
                    <a:lnTo>
                      <a:pt x="545721" y="2182881"/>
                    </a:lnTo>
                    <a:close/>
                  </a:path>
                </a:pathLst>
              </a:custGeom>
              <a:solidFill>
                <a:srgbClr val="35294B"/>
              </a:solidFill>
              <a:ln w="38100">
                <a:solidFill>
                  <a:schemeClr val="bg1"/>
                </a:solidFill>
              </a:ln>
              <a:effectLst>
                <a:outerShdw blurRad="152400" dist="63500" dir="2700000" algn="tl" rotWithShape="0">
                  <a:prstClr val="black">
                    <a:alpha val="5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="" xmlns:a16="http://schemas.microsoft.com/office/drawing/2014/main" id="{862B6CE9-08E2-4E4C-A617-1978FD810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-12699"/>
                <a:ext cx="0" cy="113538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Arc 45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pic>
            <p:nvPicPr>
              <p:cNvPr id="48" name="Picture 47">
                <a:extLst>
                  <a:ext uri="{FF2B5EF4-FFF2-40B4-BE49-F238E27FC236}">
                    <a16:creationId xmlns="" xmlns:a16="http://schemas.microsoft.com/office/drawing/2014/main" id="{62C6837C-49C8-4F02-9678-6FFCE1754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biLevel thresh="7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652" y="1454787"/>
                <a:ext cx="320945" cy="320945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>
              <a:off x="431656" y="3991232"/>
              <a:ext cx="1843827" cy="1659907"/>
              <a:chOff x="1556650" y="1054866"/>
              <a:chExt cx="1843827" cy="1659907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Arc 35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="" xmlns:a16="http://schemas.microsoft.com/office/drawing/2014/main" id="{2290CDD8-A03E-4A89-BC48-3632D50BDEB8}"/>
                  </a:ext>
                </a:extLst>
              </p:cNvPr>
              <p:cNvSpPr txBox="1"/>
              <p:nvPr/>
            </p:nvSpPr>
            <p:spPr>
              <a:xfrm>
                <a:off x="1556650" y="2152180"/>
                <a:ext cx="1843827" cy="562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600" b="1"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Gill Sans MT" panose="020B0502020104020203" pitchFamily="34" charset="0"/>
                  </a:defRPr>
                </a:lvl1pPr>
              </a:lstStyle>
              <a:p>
                <a:endParaRPr lang="en-US" sz="1800" b="0" dirty="0">
                  <a:solidFill>
                    <a:schemeClr val="bg1"/>
                  </a:solidFill>
                  <a:latin typeface="Arial Black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445723" y="3949546"/>
              <a:ext cx="1027676" cy="803021"/>
              <a:chOff x="2349501" y="1054866"/>
              <a:chExt cx="1027676" cy="803021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Arc 26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519986" y="3935863"/>
              <a:ext cx="1027676" cy="803021"/>
              <a:chOff x="2349501" y="1054866"/>
              <a:chExt cx="1027676" cy="80302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="" xmlns:a16="http://schemas.microsoft.com/office/drawing/2014/main" id="{00E5C035-78C0-4541-B4B2-4E04DA972F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9" y="1115060"/>
                <a:ext cx="50935" cy="351791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="" xmlns:a16="http://schemas.microsoft.com/office/drawing/2014/main" id="{9058B60F-02A2-44C0-9DFB-7F87C24463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0834" y="1115061"/>
                <a:ext cx="55991" cy="38671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="" xmlns:a16="http://schemas.microsoft.com/office/drawing/2014/main" id="{2E5252E0-4B57-4E49-864E-F8176551FB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29898" y="1454151"/>
                <a:ext cx="106927" cy="34925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="" xmlns:a16="http://schemas.microsoft.com/office/drawing/2014/main" id="{67DE8BDE-1E57-4469-9579-7C1E42D0AFE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29898" y="1115060"/>
                <a:ext cx="101600" cy="0"/>
              </a:xfrm>
              <a:prstGeom prst="line">
                <a:avLst/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Arc 17">
                <a:extLst>
                  <a:ext uri="{FF2B5EF4-FFF2-40B4-BE49-F238E27FC236}">
                    <a16:creationId xmlns="" xmlns:a16="http://schemas.microsoft.com/office/drawing/2014/main" id="{5EF88894-AFEC-4034-937F-2FB37507D000}"/>
                  </a:ext>
                </a:extLst>
              </p:cNvPr>
              <p:cNvSpPr/>
              <p:nvPr/>
            </p:nvSpPr>
            <p:spPr>
              <a:xfrm>
                <a:off x="2349501" y="1054866"/>
                <a:ext cx="105865" cy="114613"/>
              </a:xfrm>
              <a:prstGeom prst="arc">
                <a:avLst>
                  <a:gd name="adj1" fmla="val 16200000"/>
                  <a:gd name="adj2" fmla="val 5398701"/>
                </a:avLst>
              </a:prstGeom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="" xmlns:a16="http://schemas.microsoft.com/office/drawing/2014/main" id="{5AA0BA43-9F8D-476D-86C3-7883CFDB2F04}"/>
                  </a:ext>
                </a:extLst>
              </p:cNvPr>
              <p:cNvSpPr/>
              <p:nvPr/>
            </p:nvSpPr>
            <p:spPr>
              <a:xfrm>
                <a:off x="2875015" y="1355725"/>
                <a:ext cx="502162" cy="502162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95000"/>
                    </a:schemeClr>
                  </a:gs>
                  <a:gs pos="97000">
                    <a:schemeClr val="bg1">
                      <a:lumMod val="75000"/>
                    </a:schemeClr>
                  </a:gs>
                </a:gsLst>
                <a:lin ang="18000000" scaled="0"/>
              </a:gradFill>
              <a:ln>
                <a:noFill/>
              </a:ln>
              <a:effectLst>
                <a:outerShdw blurRad="101600" dist="63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254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3660146" y="2512636"/>
              <a:ext cx="2008350" cy="703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  <a:latin typeface="Stencil" pitchFamily="82" charset="0"/>
                  <a:cs typeface="Arial" panose="020B0604020202020204" pitchFamily="34" charset="0"/>
                </a:rPr>
                <a:t>orkestra</a:t>
              </a:r>
              <a:endParaRPr lang="en-US" sz="2400" dirty="0">
                <a:solidFill>
                  <a:schemeClr val="bg1"/>
                </a:solidFill>
                <a:latin typeface="Stencil" pitchFamily="82" charset="0"/>
                <a:cs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684550" y="2567242"/>
              <a:ext cx="1979143" cy="7032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  <a:latin typeface="Stencil" pitchFamily="82" charset="0"/>
                  <a:cs typeface="Arial" panose="020B0604020202020204" pitchFamily="34" charset="0"/>
                </a:rPr>
                <a:t>ansambel</a:t>
              </a:r>
              <a:endParaRPr lang="en-US" sz="2400" dirty="0">
                <a:solidFill>
                  <a:schemeClr val="bg1"/>
                </a:solidFill>
                <a:latin typeface="Stencil" pitchFamily="82" charset="0"/>
                <a:cs typeface="Arial" panose="020B0604020202020204" pitchFamily="34" charset="0"/>
              </a:endParaRPr>
            </a:p>
          </p:txBody>
        </p:sp>
      </p:grpSp>
      <p:sp>
        <p:nvSpPr>
          <p:cNvPr id="70" name="Rounded Rectangle 69"/>
          <p:cNvSpPr/>
          <p:nvPr/>
        </p:nvSpPr>
        <p:spPr>
          <a:xfrm>
            <a:off x="1654241" y="218412"/>
            <a:ext cx="5690388" cy="822960"/>
          </a:xfrm>
          <a:prstGeom prst="roundRect">
            <a:avLst/>
          </a:prstGeom>
          <a:solidFill>
            <a:srgbClr val="190634"/>
          </a:solidFill>
          <a:effectLst>
            <a:outerShdw blurRad="215900" dist="38100" sx="101000" sy="101000" algn="ctr" rotWithShape="0">
              <a:srgbClr val="000000">
                <a:alpha val="83000"/>
              </a:srgb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 Black" pitchFamily="34" charset="0"/>
              </a:rPr>
              <a:t>Jenis</a:t>
            </a:r>
            <a:r>
              <a:rPr lang="en-US" dirty="0" smtClean="0">
                <a:latin typeface="Arial Black" pitchFamily="34" charset="0"/>
              </a:rPr>
              <a:t>- </a:t>
            </a:r>
            <a:r>
              <a:rPr lang="en-US" dirty="0" err="1" smtClean="0">
                <a:latin typeface="Arial Black" pitchFamily="34" charset="0"/>
              </a:rPr>
              <a:t>jenis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Musik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Campuran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0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r="-12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149194" y="-3387"/>
            <a:ext cx="3424874" cy="5137877"/>
          </a:xfrm>
          <a:custGeom>
            <a:avLst/>
            <a:gdLst>
              <a:gd name="connsiteX0" fmla="*/ 0 w 2743200"/>
              <a:gd name="connsiteY0" fmla="*/ 0 h 5137877"/>
              <a:gd name="connsiteX1" fmla="*/ 2743200 w 2743200"/>
              <a:gd name="connsiteY1" fmla="*/ 0 h 5137877"/>
              <a:gd name="connsiteX2" fmla="*/ 2743200 w 2743200"/>
              <a:gd name="connsiteY2" fmla="*/ 5137877 h 5137877"/>
              <a:gd name="connsiteX3" fmla="*/ 0 w 2743200"/>
              <a:gd name="connsiteY3" fmla="*/ 5137877 h 5137877"/>
              <a:gd name="connsiteX4" fmla="*/ 0 w 2743200"/>
              <a:gd name="connsiteY4" fmla="*/ 0 h 5137877"/>
              <a:gd name="connsiteX0" fmla="*/ 0 w 3144703"/>
              <a:gd name="connsiteY0" fmla="*/ 0 h 5137877"/>
              <a:gd name="connsiteX1" fmla="*/ 2743200 w 3144703"/>
              <a:gd name="connsiteY1" fmla="*/ 0 h 5137877"/>
              <a:gd name="connsiteX2" fmla="*/ 2743200 w 3144703"/>
              <a:gd name="connsiteY2" fmla="*/ 5137877 h 5137877"/>
              <a:gd name="connsiteX3" fmla="*/ 0 w 3144703"/>
              <a:gd name="connsiteY3" fmla="*/ 5137877 h 5137877"/>
              <a:gd name="connsiteX4" fmla="*/ 0 w 3144703"/>
              <a:gd name="connsiteY4" fmla="*/ 0 h 5137877"/>
              <a:gd name="connsiteX0" fmla="*/ 0 w 3424874"/>
              <a:gd name="connsiteY0" fmla="*/ 0 h 5137877"/>
              <a:gd name="connsiteX1" fmla="*/ 2743200 w 3424874"/>
              <a:gd name="connsiteY1" fmla="*/ 0 h 5137877"/>
              <a:gd name="connsiteX2" fmla="*/ 2743200 w 3424874"/>
              <a:gd name="connsiteY2" fmla="*/ 5137877 h 5137877"/>
              <a:gd name="connsiteX3" fmla="*/ 0 w 3424874"/>
              <a:gd name="connsiteY3" fmla="*/ 5137877 h 5137877"/>
              <a:gd name="connsiteX4" fmla="*/ 0 w 3424874"/>
              <a:gd name="connsiteY4" fmla="*/ 0 h 513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74" h="5137877">
                <a:moveTo>
                  <a:pt x="0" y="0"/>
                </a:moveTo>
                <a:lnTo>
                  <a:pt x="2743200" y="0"/>
                </a:lnTo>
                <a:cubicBezTo>
                  <a:pt x="3646583" y="1745676"/>
                  <a:pt x="3657600" y="3436268"/>
                  <a:pt x="2743200" y="5137877"/>
                </a:cubicBezTo>
                <a:lnTo>
                  <a:pt x="0" y="51378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" y="5622"/>
            <a:ext cx="3424874" cy="5137877"/>
          </a:xfrm>
          <a:custGeom>
            <a:avLst/>
            <a:gdLst>
              <a:gd name="connsiteX0" fmla="*/ 0 w 2743200"/>
              <a:gd name="connsiteY0" fmla="*/ 0 h 5137877"/>
              <a:gd name="connsiteX1" fmla="*/ 2743200 w 2743200"/>
              <a:gd name="connsiteY1" fmla="*/ 0 h 5137877"/>
              <a:gd name="connsiteX2" fmla="*/ 2743200 w 2743200"/>
              <a:gd name="connsiteY2" fmla="*/ 5137877 h 5137877"/>
              <a:gd name="connsiteX3" fmla="*/ 0 w 2743200"/>
              <a:gd name="connsiteY3" fmla="*/ 5137877 h 5137877"/>
              <a:gd name="connsiteX4" fmla="*/ 0 w 2743200"/>
              <a:gd name="connsiteY4" fmla="*/ 0 h 5137877"/>
              <a:gd name="connsiteX0" fmla="*/ 0 w 3144703"/>
              <a:gd name="connsiteY0" fmla="*/ 0 h 5137877"/>
              <a:gd name="connsiteX1" fmla="*/ 2743200 w 3144703"/>
              <a:gd name="connsiteY1" fmla="*/ 0 h 5137877"/>
              <a:gd name="connsiteX2" fmla="*/ 2743200 w 3144703"/>
              <a:gd name="connsiteY2" fmla="*/ 5137877 h 5137877"/>
              <a:gd name="connsiteX3" fmla="*/ 0 w 3144703"/>
              <a:gd name="connsiteY3" fmla="*/ 5137877 h 5137877"/>
              <a:gd name="connsiteX4" fmla="*/ 0 w 3144703"/>
              <a:gd name="connsiteY4" fmla="*/ 0 h 5137877"/>
              <a:gd name="connsiteX0" fmla="*/ 0 w 3424874"/>
              <a:gd name="connsiteY0" fmla="*/ 0 h 5137877"/>
              <a:gd name="connsiteX1" fmla="*/ 2743200 w 3424874"/>
              <a:gd name="connsiteY1" fmla="*/ 0 h 5137877"/>
              <a:gd name="connsiteX2" fmla="*/ 2743200 w 3424874"/>
              <a:gd name="connsiteY2" fmla="*/ 5137877 h 5137877"/>
              <a:gd name="connsiteX3" fmla="*/ 0 w 3424874"/>
              <a:gd name="connsiteY3" fmla="*/ 5137877 h 5137877"/>
              <a:gd name="connsiteX4" fmla="*/ 0 w 3424874"/>
              <a:gd name="connsiteY4" fmla="*/ 0 h 513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74" h="5137877">
                <a:moveTo>
                  <a:pt x="0" y="0"/>
                </a:moveTo>
                <a:lnTo>
                  <a:pt x="2743200" y="0"/>
                </a:lnTo>
                <a:cubicBezTo>
                  <a:pt x="3646583" y="1745676"/>
                  <a:pt x="3657600" y="3436268"/>
                  <a:pt x="2743200" y="5137877"/>
                </a:cubicBezTo>
                <a:lnTo>
                  <a:pt x="0" y="5137877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050118" y="1063588"/>
            <a:ext cx="838889" cy="838889"/>
            <a:chOff x="3050116" y="1063587"/>
            <a:chExt cx="838889" cy="838889"/>
          </a:xfrm>
        </p:grpSpPr>
        <p:sp>
          <p:nvSpPr>
            <p:cNvPr id="11" name="Flowchart: Connector 10"/>
            <p:cNvSpPr/>
            <p:nvPr/>
          </p:nvSpPr>
          <p:spPr>
            <a:xfrm>
              <a:off x="3050116" y="1063587"/>
              <a:ext cx="838889" cy="838889"/>
            </a:xfrm>
            <a:prstGeom prst="flowChartConnector">
              <a:avLst/>
            </a:prstGeom>
            <a:solidFill>
              <a:srgbClr val="FF0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C:\Program Files (x86)\Microsoft Office\MEDIA\CAGCAT10\j0235319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0375" y="1183032"/>
              <a:ext cx="587655" cy="5999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3107909" y="2072434"/>
            <a:ext cx="838889" cy="838889"/>
            <a:chOff x="3107907" y="2072433"/>
            <a:chExt cx="838889" cy="838889"/>
          </a:xfrm>
          <a:solidFill>
            <a:schemeClr val="accent6">
              <a:lumMod val="75000"/>
            </a:schemeClr>
          </a:solidFill>
        </p:grpSpPr>
        <p:sp>
          <p:nvSpPr>
            <p:cNvPr id="7" name="Flowchart: Connector 6"/>
            <p:cNvSpPr/>
            <p:nvPr/>
          </p:nvSpPr>
          <p:spPr>
            <a:xfrm>
              <a:off x="3107907" y="2072433"/>
              <a:ext cx="838889" cy="838889"/>
            </a:xfrm>
            <a:prstGeom prst="flowChartConnector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 descr="C:\Program Files (x86)\Microsoft Office\MEDIA\CAGCAT10\j0234131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6217" y="2163311"/>
              <a:ext cx="617971" cy="657131"/>
            </a:xfrm>
            <a:prstGeom prst="rect">
              <a:avLst/>
            </a:prstGeom>
            <a:grpFill/>
            <a:extLst/>
          </p:spPr>
        </p:pic>
      </p:grpSp>
      <p:grpSp>
        <p:nvGrpSpPr>
          <p:cNvPr id="18" name="Group 17"/>
          <p:cNvGrpSpPr/>
          <p:nvPr/>
        </p:nvGrpSpPr>
        <p:grpSpPr>
          <a:xfrm>
            <a:off x="2688464" y="133351"/>
            <a:ext cx="838889" cy="838889"/>
            <a:chOff x="2688462" y="133350"/>
            <a:chExt cx="838889" cy="838889"/>
          </a:xfrm>
        </p:grpSpPr>
        <p:sp>
          <p:nvSpPr>
            <p:cNvPr id="10" name="Flowchart: Connector 9"/>
            <p:cNvSpPr/>
            <p:nvPr/>
          </p:nvSpPr>
          <p:spPr>
            <a:xfrm>
              <a:off x="2688462" y="133350"/>
              <a:ext cx="838889" cy="838889"/>
            </a:xfrm>
            <a:prstGeom prst="flowChartConnector">
              <a:avLst/>
            </a:prstGeom>
            <a:solidFill>
              <a:srgbClr val="FFFF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 descr="C:\Program Files (x86)\Microsoft Office\MEDIA\CAGCAT10\j0233018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9016" y="350755"/>
              <a:ext cx="397782" cy="404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3032068" y="3105151"/>
            <a:ext cx="838889" cy="838889"/>
            <a:chOff x="3032066" y="3105150"/>
            <a:chExt cx="838889" cy="838889"/>
          </a:xfrm>
          <a:solidFill>
            <a:srgbClr val="CC66FF"/>
          </a:solidFill>
        </p:grpSpPr>
        <p:sp>
          <p:nvSpPr>
            <p:cNvPr id="8" name="Flowchart: Connector 7"/>
            <p:cNvSpPr/>
            <p:nvPr/>
          </p:nvSpPr>
          <p:spPr>
            <a:xfrm>
              <a:off x="3032066" y="3105150"/>
              <a:ext cx="838889" cy="838889"/>
            </a:xfrm>
            <a:prstGeom prst="flowChartConnector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9" name="Picture 5" descr="C:\Program Files (x86)\Microsoft Office\MEDIA\CAGCAT10\j0233070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6184" y="3305802"/>
              <a:ext cx="465861" cy="437584"/>
            </a:xfrm>
            <a:prstGeom prst="rect">
              <a:avLst/>
            </a:prstGeom>
            <a:grpFill/>
            <a:extLst/>
          </p:spPr>
        </p:pic>
      </p:grpSp>
      <p:grpSp>
        <p:nvGrpSpPr>
          <p:cNvPr id="22" name="Group 21"/>
          <p:cNvGrpSpPr/>
          <p:nvPr/>
        </p:nvGrpSpPr>
        <p:grpSpPr>
          <a:xfrm>
            <a:off x="2781677" y="4171951"/>
            <a:ext cx="838889" cy="838889"/>
            <a:chOff x="2781677" y="4171950"/>
            <a:chExt cx="838889" cy="838889"/>
          </a:xfrm>
        </p:grpSpPr>
        <p:sp>
          <p:nvSpPr>
            <p:cNvPr id="9" name="Flowchart: Connector 8"/>
            <p:cNvSpPr/>
            <p:nvPr/>
          </p:nvSpPr>
          <p:spPr>
            <a:xfrm>
              <a:off x="2781677" y="4171950"/>
              <a:ext cx="838889" cy="838889"/>
            </a:xfrm>
            <a:prstGeom prst="flowChartConnector">
              <a:avLst/>
            </a:prstGeom>
            <a:solidFill>
              <a:srgbClr val="00B0F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0" name="Picture 6" descr="C:\Program Files (x86)\Microsoft Office\MEDIA\CAGCAT10\j0283209.gif"/>
            <p:cNvPicPr>
              <a:picLocks noChangeAspect="1" noChangeArrowheads="1" noCrop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7526" y="4392115"/>
              <a:ext cx="407349" cy="398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110989" y="1887589"/>
            <a:ext cx="2798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Baskerville Old Face" pitchFamily="18" charset="0"/>
              </a:rPr>
              <a:t>Unsur</a:t>
            </a:r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- </a:t>
            </a:r>
            <a:r>
              <a:rPr lang="en-US" sz="3600" b="1" dirty="0" err="1" smtClean="0">
                <a:solidFill>
                  <a:schemeClr val="bg1"/>
                </a:solidFill>
                <a:latin typeface="Baskerville Old Face" pitchFamily="18" charset="0"/>
              </a:rPr>
              <a:t>Unsur</a:t>
            </a:r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skerville Old Face" pitchFamily="18" charset="0"/>
              </a:rPr>
              <a:t>Pergelaran</a:t>
            </a:r>
            <a:endParaRPr lang="en-US" sz="36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4188" y="225019"/>
            <a:ext cx="4309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Materi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sajian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24092" y="1063587"/>
            <a:ext cx="4715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Pemain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 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24092" y="2205228"/>
            <a:ext cx="3800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Sarana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1240" y="3305802"/>
            <a:ext cx="4651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rgbClr val="CC66FF"/>
                </a:solidFill>
                <a:latin typeface="Arial Black" pitchFamily="34" charset="0"/>
              </a:rPr>
              <a:t>Penonton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CC66FF"/>
                </a:solidFill>
                <a:latin typeface="Arial Black" pitchFamily="34" charset="0"/>
              </a:rPr>
              <a:t>   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rgbClr val="CC66FF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25825" y="3991230"/>
            <a:ext cx="5089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Penyelenggara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Pergelaran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9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A7D215DB-B2CA-4D18-A013-BF5FD1FF345A}"/>
              </a:ext>
            </a:extLst>
          </p:cNvPr>
          <p:cNvGrpSpPr/>
          <p:nvPr/>
        </p:nvGrpSpPr>
        <p:grpSpPr>
          <a:xfrm>
            <a:off x="862965" y="622406"/>
            <a:ext cx="6592446" cy="1875526"/>
            <a:chOff x="3165506" y="295207"/>
            <a:chExt cx="6297235" cy="158792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xmlns="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ircle: Hollow 6">
              <a:extLst>
                <a:ext uri="{FF2B5EF4-FFF2-40B4-BE49-F238E27FC236}">
                  <a16:creationId xmlns:a16="http://schemas.microsoft.com/office/drawing/2014/main" xmlns="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xmlns="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31EB8889-8C82-43FF-A485-CB3BF3F3ABAC}"/>
                </a:ext>
              </a:extLst>
            </p:cNvPr>
            <p:cNvSpPr txBox="1"/>
            <p:nvPr/>
          </p:nvSpPr>
          <p:spPr>
            <a:xfrm>
              <a:off x="3828535" y="836341"/>
              <a:ext cx="1629783" cy="508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pc="225" dirty="0" err="1" smtClean="0">
                  <a:latin typeface="Times New Roman" pitchFamily="18" charset="0"/>
                  <a:cs typeface="Times New Roman" pitchFamily="18" charset="0"/>
                </a:rPr>
                <a:t>Petugas</a:t>
              </a:r>
              <a:r>
                <a:rPr lang="en-US" sz="1100" b="1" spc="225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b="1" spc="225" dirty="0" err="1" smtClean="0">
                  <a:latin typeface="Times New Roman" pitchFamily="18" charset="0"/>
                  <a:cs typeface="Times New Roman" pitchFamily="18" charset="0"/>
                </a:rPr>
                <a:t>dibelakang</a:t>
              </a:r>
              <a:r>
                <a:rPr lang="en-US" sz="1100" b="1" spc="225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b="1" spc="225" dirty="0" err="1" smtClean="0">
                  <a:latin typeface="Times New Roman" pitchFamily="18" charset="0"/>
                  <a:cs typeface="Times New Roman" pitchFamily="18" charset="0"/>
                </a:rPr>
                <a:t>panggung</a:t>
              </a:r>
              <a:endParaRPr lang="en-US" sz="1100" b="1" spc="225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4" name="Graphic 13" descr="Bullseye">
              <a:extLst>
                <a:ext uri="{FF2B5EF4-FFF2-40B4-BE49-F238E27FC236}">
                  <a16:creationId xmlns:a16="http://schemas.microsoft.com/office/drawing/2014/main" xmlns="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16FD541D-C63D-472F-AB91-646D14D66754}"/>
                </a:ext>
              </a:extLst>
            </p:cNvPr>
            <p:cNvSpPr txBox="1"/>
            <p:nvPr/>
          </p:nvSpPr>
          <p:spPr>
            <a:xfrm>
              <a:off x="5457342" y="770462"/>
              <a:ext cx="2681207" cy="182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xmlns="" id="{BDFC368D-B33B-4D81-AE68-51CDBF6BCDB3}"/>
              </a:ext>
            </a:extLst>
          </p:cNvPr>
          <p:cNvGrpSpPr/>
          <p:nvPr/>
        </p:nvGrpSpPr>
        <p:grpSpPr>
          <a:xfrm>
            <a:off x="2539314" y="2622722"/>
            <a:ext cx="6315257" cy="1991669"/>
            <a:chOff x="3165506" y="1864241"/>
            <a:chExt cx="6297235" cy="158792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xmlns="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Arrow: Pentagon 19">
              <a:extLst>
                <a:ext uri="{FF2B5EF4-FFF2-40B4-BE49-F238E27FC236}">
                  <a16:creationId xmlns:a16="http://schemas.microsoft.com/office/drawing/2014/main" xmlns="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xmlns="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xmlns="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xmlns="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xmlns="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FB12CA35-5ECA-4A96-B48B-62475BD876E5}"/>
                </a:ext>
              </a:extLst>
            </p:cNvPr>
            <p:cNvSpPr txBox="1"/>
            <p:nvPr/>
          </p:nvSpPr>
          <p:spPr>
            <a:xfrm flipH="1">
              <a:off x="7271015" y="2490635"/>
              <a:ext cx="1339170" cy="3190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pc="225" dirty="0" err="1" smtClean="0">
                  <a:latin typeface="Times New Roman" pitchFamily="18" charset="0"/>
                  <a:cs typeface="Times New Roman" pitchFamily="18" charset="0"/>
                </a:rPr>
                <a:t>Seniman</a:t>
              </a:r>
              <a:endParaRPr lang="en-US" sz="2000" b="1" spc="225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6" name="Graphic 25" descr="Presentation with bar chart RTL">
              <a:extLst>
                <a:ext uri="{FF2B5EF4-FFF2-40B4-BE49-F238E27FC236}">
                  <a16:creationId xmlns:a16="http://schemas.microsoft.com/office/drawing/2014/main" xmlns="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67654796-936A-4D23-9129-5B3BD73BBD33}"/>
                </a:ext>
              </a:extLst>
            </p:cNvPr>
            <p:cNvSpPr txBox="1"/>
            <p:nvPr/>
          </p:nvSpPr>
          <p:spPr>
            <a:xfrm flipH="1">
              <a:off x="4572432" y="2269787"/>
              <a:ext cx="2602599" cy="171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0483" y="230892"/>
            <a:ext cx="8863517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Unsur</a:t>
            </a:r>
            <a:r>
              <a:rPr lang="en-US" sz="2400" b="1" spc="38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</a:t>
            </a:r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unsur</a:t>
            </a:r>
            <a:r>
              <a:rPr lang="en-US" sz="2400" b="1" spc="38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yang </a:t>
            </a:r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terlibat</a:t>
            </a:r>
            <a:r>
              <a:rPr lang="en-US" sz="2400" b="1" spc="38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</a:t>
            </a:r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dalam</a:t>
            </a:r>
            <a:r>
              <a:rPr lang="en-US" sz="2400" b="1" spc="38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</a:t>
            </a:r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pergelaran</a:t>
            </a:r>
            <a:r>
              <a:rPr lang="en-US" sz="2400" b="1" spc="38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</a:t>
            </a:r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musik</a:t>
            </a:r>
            <a:endParaRPr lang="en-US" sz="2400" b="1" spc="38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62240" y="1083114"/>
            <a:ext cx="30374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penataan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panggung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penataan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busana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penataan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cahaya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penataan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pengurusan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peralatan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perlengkapan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panggung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0267" y="2997992"/>
            <a:ext cx="31470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konduktor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), concert master (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asisten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konduktor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pemain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leader (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perbagian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instrumen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1774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A7D215DB-B2CA-4D18-A013-BF5FD1FF345A}"/>
              </a:ext>
            </a:extLst>
          </p:cNvPr>
          <p:cNvGrpSpPr/>
          <p:nvPr/>
        </p:nvGrpSpPr>
        <p:grpSpPr>
          <a:xfrm>
            <a:off x="862965" y="622406"/>
            <a:ext cx="6592446" cy="1875526"/>
            <a:chOff x="3165506" y="295207"/>
            <a:chExt cx="6297235" cy="158792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xmlns="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ircle: Hollow 6">
              <a:extLst>
                <a:ext uri="{FF2B5EF4-FFF2-40B4-BE49-F238E27FC236}">
                  <a16:creationId xmlns:a16="http://schemas.microsoft.com/office/drawing/2014/main" xmlns="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xmlns="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31EB8889-8C82-43FF-A485-CB3BF3F3ABAC}"/>
                </a:ext>
              </a:extLst>
            </p:cNvPr>
            <p:cNvSpPr txBox="1"/>
            <p:nvPr/>
          </p:nvSpPr>
          <p:spPr>
            <a:xfrm>
              <a:off x="3828535" y="836341"/>
              <a:ext cx="1629783" cy="5081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pc="225" dirty="0" err="1" smtClean="0">
                  <a:latin typeface="Times New Roman" pitchFamily="18" charset="0"/>
                  <a:cs typeface="Times New Roman" pitchFamily="18" charset="0"/>
                </a:rPr>
                <a:t>Petugas</a:t>
              </a:r>
              <a:r>
                <a:rPr lang="en-US" sz="1100" b="1" spc="225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b="1" spc="225" dirty="0" err="1" smtClean="0">
                  <a:latin typeface="Times New Roman" pitchFamily="18" charset="0"/>
                  <a:cs typeface="Times New Roman" pitchFamily="18" charset="0"/>
                </a:rPr>
                <a:t>gedung</a:t>
              </a:r>
              <a:r>
                <a:rPr lang="en-US" sz="1100" b="1" spc="225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b="1" spc="225" dirty="0" err="1" smtClean="0">
                  <a:latin typeface="Times New Roman" pitchFamily="18" charset="0"/>
                  <a:cs typeface="Times New Roman" pitchFamily="18" charset="0"/>
                </a:rPr>
                <a:t>dan</a:t>
              </a:r>
              <a:r>
                <a:rPr lang="en-US" sz="1100" b="1" spc="225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b="1" spc="225" dirty="0" err="1" smtClean="0">
                  <a:latin typeface="Times New Roman" pitchFamily="18" charset="0"/>
                  <a:cs typeface="Times New Roman" pitchFamily="18" charset="0"/>
                </a:rPr>
                <a:t>pelayanan</a:t>
              </a:r>
              <a:r>
                <a:rPr lang="en-US" sz="1100" b="1" spc="225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100" b="1" spc="225" dirty="0" err="1" smtClean="0">
                  <a:latin typeface="Times New Roman" pitchFamily="18" charset="0"/>
                  <a:cs typeface="Times New Roman" pitchFamily="18" charset="0"/>
                </a:rPr>
                <a:t>penonton</a:t>
              </a:r>
              <a:endParaRPr lang="en-US" sz="1100" b="1" spc="225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4" name="Graphic 13" descr="Bullseye">
              <a:extLst>
                <a:ext uri="{FF2B5EF4-FFF2-40B4-BE49-F238E27FC236}">
                  <a16:creationId xmlns:a16="http://schemas.microsoft.com/office/drawing/2014/main" xmlns="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16FD541D-C63D-472F-AB91-646D14D66754}"/>
                </a:ext>
              </a:extLst>
            </p:cNvPr>
            <p:cNvSpPr txBox="1"/>
            <p:nvPr/>
          </p:nvSpPr>
          <p:spPr>
            <a:xfrm>
              <a:off x="5457342" y="770462"/>
              <a:ext cx="2681207" cy="182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8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0483" y="230892"/>
            <a:ext cx="8863517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Unsur</a:t>
            </a:r>
            <a:r>
              <a:rPr lang="en-US" sz="2400" b="1" spc="38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</a:t>
            </a:r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unsur</a:t>
            </a:r>
            <a:r>
              <a:rPr lang="en-US" sz="2400" b="1" spc="38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yang </a:t>
            </a:r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terlibat</a:t>
            </a:r>
            <a:r>
              <a:rPr lang="en-US" sz="2400" b="1" spc="38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</a:t>
            </a:r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dalam</a:t>
            </a:r>
            <a:r>
              <a:rPr lang="en-US" sz="2400" b="1" spc="38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</a:t>
            </a:r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pergelaran</a:t>
            </a:r>
            <a:r>
              <a:rPr lang="en-US" sz="2400" b="1" spc="38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 </a:t>
            </a:r>
            <a:r>
              <a:rPr lang="en-US" sz="2400" b="1" spc="38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lgerian" pitchFamily="82" charset="0"/>
              </a:rPr>
              <a:t>musik</a:t>
            </a:r>
            <a:endParaRPr lang="en-US" sz="2400" b="1" spc="38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lgerian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62240" y="980961"/>
            <a:ext cx="303743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pertnjukkan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dihadiri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penonton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peretunjukkan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profesional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penonton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menyaksikan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pertunjukkan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membeli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tiket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masuk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76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559</Words>
  <Application>Microsoft Office PowerPoint</Application>
  <PresentationFormat>On-screen Show (16:9)</PresentationFormat>
  <Paragraphs>99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Algerian</vt:lpstr>
      <vt:lpstr>Andalus</vt:lpstr>
      <vt:lpstr>Architects Daughter</vt:lpstr>
      <vt:lpstr>Arial</vt:lpstr>
      <vt:lpstr>Arial Black</vt:lpstr>
      <vt:lpstr>Baskerville Old Face</vt:lpstr>
      <vt:lpstr>Calibri</vt:lpstr>
      <vt:lpstr>Oswald</vt:lpstr>
      <vt:lpstr>Snap ITC</vt:lpstr>
      <vt:lpstr>Stencil</vt:lpstr>
      <vt:lpstr>Times New Roman</vt:lpstr>
      <vt:lpstr>Titillium Web</vt:lpstr>
      <vt:lpstr>Wingdings</vt:lpstr>
      <vt:lpstr>Office Theme</vt:lpstr>
      <vt:lpstr>PERGELARAN SENI MUSIK, TARI DAN PAMERAN SENI RUPA  PERTEMUAN 10</vt:lpstr>
      <vt:lpstr>PowerPoint Presentation</vt:lpstr>
      <vt:lpstr>Bentuk Penyajian Pergelaran Musik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Proses Garap Gerak Tari Kreasi </vt:lpstr>
      <vt:lpstr> Proses Garap Gerak Tari Kreasi </vt:lpstr>
      <vt:lpstr> Stilisasi dan Rangsang Gerak </vt:lpstr>
      <vt:lpstr>NEXT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andika gutama</cp:lastModifiedBy>
  <cp:revision>21</cp:revision>
  <dcterms:created xsi:type="dcterms:W3CDTF">2020-09-02T04:58:04Z</dcterms:created>
  <dcterms:modified xsi:type="dcterms:W3CDTF">2020-09-14T12:40:50Z</dcterms:modified>
</cp:coreProperties>
</file>