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96" r:id="rId2"/>
    <p:sldId id="526" r:id="rId3"/>
    <p:sldId id="530" r:id="rId4"/>
    <p:sldId id="520" r:id="rId5"/>
    <p:sldId id="521" r:id="rId6"/>
    <p:sldId id="522" r:id="rId7"/>
    <p:sldId id="527" r:id="rId8"/>
    <p:sldId id="528" r:id="rId9"/>
    <p:sldId id="529" r:id="rId10"/>
    <p:sldId id="531" r:id="rId11"/>
    <p:sldId id="532" r:id="rId12"/>
    <p:sldId id="533" r:id="rId13"/>
    <p:sldId id="523" r:id="rId14"/>
    <p:sldId id="524" r:id="rId15"/>
    <p:sldId id="525" r:id="rId16"/>
    <p:sldId id="534" r:id="rId17"/>
    <p:sldId id="535" r:id="rId18"/>
    <p:sldId id="536" r:id="rId19"/>
    <p:sldId id="537" r:id="rId20"/>
    <p:sldId id="512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00000"/>
    <a:srgbClr val="006600"/>
    <a:srgbClr val="336600"/>
    <a:srgbClr val="3E0000"/>
    <a:srgbClr val="FFFFCC"/>
    <a:srgbClr val="FFFF99"/>
    <a:srgbClr val="E74709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7" autoAdjust="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6D7E9-AEF6-45AE-93F4-9A57C822260C}" type="datetimeFigureOut">
              <a:rPr lang="id-ID" smtClean="0"/>
              <a:pPr/>
              <a:t>20/10/2023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ADB1-6299-413A-BF32-603B62A6BB5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8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000372"/>
            <a:ext cx="5857916" cy="571504"/>
          </a:xfrm>
        </p:spPr>
        <p:txBody>
          <a:bodyPr anchor="b"/>
          <a:lstStyle>
            <a:lvl1pPr>
              <a:defRPr b="1" cap="none" spc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643314"/>
            <a:ext cx="6215074" cy="14287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00" y="0"/>
            <a:ext cx="8244000" cy="785794"/>
          </a:xfrm>
        </p:spPr>
        <p:txBody>
          <a:bodyPr>
            <a:noAutofit/>
          </a:bodyPr>
          <a:lstStyle>
            <a:lvl1pPr>
              <a:defRPr sz="4400">
                <a:effectLst>
                  <a:glow rad="101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00" y="-24"/>
            <a:ext cx="82440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43710"/>
            <a:ext cx="2133600" cy="214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880C35F9-952E-4E23-A607-CBED6BA790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bg1"/>
            </a:solidFill>
          </a:ln>
          <a:solidFill>
            <a:srgbClr val="0070C0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802" y="3000372"/>
            <a:ext cx="6072198" cy="5715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STATISTIKA:</a:t>
            </a:r>
            <a:br>
              <a:rPr lang="en-US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id-ID" dirty="0">
              <a:ln w="12700">
                <a:solidFill>
                  <a:srgbClr val="C0000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074" cy="1571636"/>
          </a:xfrm>
        </p:spPr>
        <p:txBody>
          <a:bodyPr>
            <a:normAutofit fontScale="85000" lnSpcReduction="20000"/>
          </a:bodyPr>
          <a:lstStyle/>
          <a:p>
            <a:r>
              <a:rPr lang="id-ID" sz="6400" b="1" dirty="0" smtClean="0">
                <a:ln w="18415" cmpd="sng">
                  <a:solidFill>
                    <a:srgbClr val="FFFF66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FFFF99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UKURAN LETAK DATA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815121" y="2584140"/>
            <a:ext cx="0" cy="1689720"/>
          </a:xfrm>
          <a:prstGeom prst="line">
            <a:avLst/>
          </a:prstGeom>
          <a:ln>
            <a:solidFill>
              <a:schemeClr val="bg2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971600" y="3429000"/>
            <a:ext cx="168704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71600" y="258414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 w="12700">
            <a:solidFill>
              <a:srgbClr val="E7470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id-ID" sz="7200" b="1" dirty="0" smtClean="0">
                <a:ln>
                  <a:solidFill>
                    <a:srgbClr val="FFFF99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de-DE" sz="7200" b="1" dirty="0">
              <a:ln>
                <a:solidFill>
                  <a:srgbClr val="FFFF99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3872" y="3671126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5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3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10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D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1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- 1 </a:t>
            </a:r>
            <a:r>
              <a:rPr lang="id-ID" baseline="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4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/</a:t>
            </a:r>
            <a:r>
              <a:rPr lang="id-ID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10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 </a:t>
            </a:r>
            <a:r>
              <a:rPr lang="id-ID" sz="2400" baseline="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</a:t>
            </a:r>
            <a:r>
              <a:rPr lang="id-ID" sz="2400" baseline="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2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30 + 2</a:t>
            </a:r>
            <a:endParaRPr lang="id-ID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32</a:t>
            </a:r>
            <a:endParaRPr lang="id-ID" sz="2400">
              <a:latin typeface="Book Antiqua" pitchFamily="18" charset="0"/>
            </a:endParaRPr>
          </a:p>
        </p:txBody>
      </p:sp>
      <p:grpSp>
        <p:nvGrpSpPr>
          <p:cNvPr id="26" name="Group 62"/>
          <p:cNvGrpSpPr/>
          <p:nvPr/>
        </p:nvGrpSpPr>
        <p:grpSpPr>
          <a:xfrm>
            <a:off x="3857620" y="2643182"/>
            <a:ext cx="3714776" cy="934314"/>
            <a:chOff x="4714876" y="4572008"/>
            <a:chExt cx="3714776" cy="934314"/>
          </a:xfrm>
        </p:grpSpPr>
        <p:sp>
          <p:nvSpPr>
            <p:cNvPr id="28" name="Rectangle 27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D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30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D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6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10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D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6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- 8 </a:t>
            </a:r>
            <a:r>
              <a:rPr lang="id-ID" baseline="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4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/</a:t>
            </a:r>
            <a:r>
              <a:rPr lang="id-ID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10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8 </a:t>
            </a:r>
            <a:r>
              <a:rPr lang="id-ID" sz="2400" baseline="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8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</a:t>
            </a:r>
            <a:r>
              <a:rPr lang="id-ID" sz="2400" baseline="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4</a:t>
            </a:r>
            <a:r>
              <a:rPr lang="id-ID" sz="24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/</a:t>
            </a:r>
            <a:r>
              <a:rPr lang="id-ID" sz="2400" baseline="-25000" smtClean="0">
                <a:solidFill>
                  <a:srgbClr val="0033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9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8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65 + 2</a:t>
            </a:r>
            <a:endParaRPr lang="id-ID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67</a:t>
            </a:r>
            <a:endParaRPr lang="id-ID" sz="2400">
              <a:latin typeface="Book Antiqua" pitchFamily="18" charset="0"/>
            </a:endParaRPr>
          </a:p>
        </p:txBody>
      </p:sp>
      <p:grpSp>
        <p:nvGrpSpPr>
          <p:cNvPr id="4" name="Group 62"/>
          <p:cNvGrpSpPr/>
          <p:nvPr/>
        </p:nvGrpSpPr>
        <p:grpSpPr>
          <a:xfrm>
            <a:off x="3857620" y="2643182"/>
            <a:ext cx="3714776" cy="934314"/>
            <a:chOff x="4714876" y="4572008"/>
            <a:chExt cx="3714776" cy="934314"/>
          </a:xfrm>
        </p:grpSpPr>
        <p:sp>
          <p:nvSpPr>
            <p:cNvPr id="28" name="Rectangle 27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D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5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D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15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57620" y="2643182"/>
            <a:ext cx="3929090" cy="193899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 w="25400">
            <a:solidFill>
              <a:srgbClr val="800000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indent="-457200" algn="ctr" defTabSz="952500">
              <a:tabLst>
                <a:tab pos="863600" algn="l"/>
              </a:tabLst>
            </a:pP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Nilai P</a:t>
            </a:r>
            <a:r>
              <a:rPr lang="id-ID" sz="4000" b="1" i="1" baseline="-25000" smtClean="0">
                <a:solidFill>
                  <a:srgbClr val="800000"/>
                </a:solidFill>
                <a:latin typeface="Candara" pitchFamily="34" charset="0"/>
              </a:rPr>
              <a:t>15</a:t>
            </a: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 </a:t>
            </a:r>
          </a:p>
          <a:p>
            <a:pPr indent="-457200" algn="ctr" defTabSz="952500">
              <a:tabLst>
                <a:tab pos="863600" algn="l"/>
              </a:tabLst>
            </a:pP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Tidak Ada </a:t>
            </a:r>
          </a:p>
          <a:p>
            <a:pPr indent="-457200" algn="ctr" defTabSz="952500">
              <a:tabLst>
                <a:tab pos="863600" algn="l"/>
              </a:tabLst>
            </a:pPr>
            <a:r>
              <a:rPr lang="id-ID" sz="4000" b="1" i="1" smtClean="0">
                <a:solidFill>
                  <a:srgbClr val="800000"/>
                </a:solidFill>
                <a:latin typeface="Candara" pitchFamily="34" charset="0"/>
              </a:rPr>
              <a:t>Karena   n&lt;100</a:t>
            </a:r>
            <a:endParaRPr lang="en-US" sz="4000" b="1" i="1">
              <a:solidFill>
                <a:srgbClr val="8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6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1428736"/>
            <a:ext cx="3057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pSp>
        <p:nvGrpSpPr>
          <p:cNvPr id="15" name="Group 22"/>
          <p:cNvGrpSpPr/>
          <p:nvPr/>
        </p:nvGrpSpPr>
        <p:grpSpPr>
          <a:xfrm>
            <a:off x="928662" y="2071678"/>
            <a:ext cx="4572032" cy="1500198"/>
            <a:chOff x="1009624" y="4286256"/>
            <a:chExt cx="4572032" cy="1500198"/>
          </a:xfrm>
        </p:grpSpPr>
        <p:sp>
          <p:nvSpPr>
            <p:cNvPr id="16" name="Rectangle 15"/>
            <p:cNvSpPr/>
            <p:nvPr/>
          </p:nvSpPr>
          <p:spPr>
            <a:xfrm>
              <a:off x="1223938" y="4429132"/>
              <a:ext cx="4357718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09624" y="4286256"/>
              <a:ext cx="1521570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 smtClean="0">
                  <a:solidFill>
                    <a:schemeClr val="bg1"/>
                  </a:solidFill>
                  <a:latin typeface="Candara" pitchFamily="34" charset="0"/>
                </a:rPr>
                <a:t>Rumus Q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18" name="Group 27"/>
            <p:cNvGrpSpPr/>
            <p:nvPr/>
          </p:nvGrpSpPr>
          <p:grpSpPr>
            <a:xfrm>
              <a:off x="1581128" y="4537140"/>
              <a:ext cx="3857652" cy="1106438"/>
              <a:chOff x="1781148" y="4429132"/>
              <a:chExt cx="3857652" cy="110643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Double Brace 19"/>
              <p:cNvSpPr/>
              <p:nvPr/>
            </p:nvSpPr>
            <p:spPr>
              <a:xfrm>
                <a:off x="3528000" y="4464000"/>
                <a:ext cx="2110800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643306" y="4429132"/>
                <a:ext cx="192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i.n/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433878" y="4977482"/>
                <a:ext cx="4905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714744" y="5000636"/>
                <a:ext cx="1728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35"/>
          <p:cNvGrpSpPr/>
          <p:nvPr/>
        </p:nvGrpSpPr>
        <p:grpSpPr>
          <a:xfrm>
            <a:off x="1357290" y="4071942"/>
            <a:ext cx="7072362" cy="2000548"/>
            <a:chOff x="1000100" y="3928782"/>
            <a:chExt cx="6596338" cy="2000548"/>
          </a:xfrm>
        </p:grpSpPr>
        <p:sp>
          <p:nvSpPr>
            <p:cNvPr id="25" name="TextBox 24"/>
            <p:cNvSpPr txBox="1"/>
            <p:nvPr/>
          </p:nvSpPr>
          <p:spPr>
            <a:xfrm>
              <a:off x="1071538" y="4298114"/>
              <a:ext cx="6524900" cy="1631216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defTabSz="648000"/>
              <a:r>
                <a:rPr lang="id-ID" sz="2000" i="1" smtClean="0"/>
                <a:t>L</a:t>
              </a:r>
              <a:r>
                <a:rPr lang="id-ID" sz="2000" baseline="-25000" smtClean="0"/>
                <a:t>0</a:t>
              </a:r>
              <a:r>
                <a:rPr lang="id-ID" sz="2000" smtClean="0"/>
                <a:t> 	= Tepi bawah dari kelas yang memuat nilai quartil ke-</a:t>
              </a:r>
              <a:r>
                <a:rPr lang="id-ID" sz="2000" i="1" smtClean="0"/>
                <a:t>i</a:t>
              </a:r>
            </a:p>
            <a:p>
              <a:pPr defTabSz="648000"/>
              <a:r>
                <a:rPr lang="id-ID" sz="2000" smtClean="0"/>
                <a:t>n	= banyaknya observasi / jumlah frekuensi / jumlah data</a:t>
              </a:r>
            </a:p>
            <a:p>
              <a:pPr defTabSz="648000"/>
              <a:r>
                <a:rPr lang="id-ID" sz="2000" smtClean="0">
                  <a:cs typeface="Times New Roman" pitchFamily="18" charset="0"/>
                </a:rPr>
                <a:t>(</a:t>
              </a:r>
              <a:r>
                <a:rPr lang="en-US" sz="2000" smtClean="0">
                  <a:cs typeface="Times New Roman" pitchFamily="18" charset="0"/>
                  <a:sym typeface="Symbol" pitchFamily="18" charset="2"/>
                </a:rPr>
                <a:t></a:t>
              </a:r>
              <a:r>
                <a:rPr lang="id-ID" sz="2000" i="1" smtClean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smtClean="0"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id-ID" sz="2000" smtClean="0"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id-ID" sz="2000" baseline="-25000" smtClean="0"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id-ID" sz="2000" smtClean="0"/>
                <a:t> 	= frekuensi kumulatif pada kelas sebelum kelas quartil ke-</a:t>
              </a:r>
              <a:r>
                <a:rPr lang="id-ID" sz="2000" i="1" smtClean="0"/>
                <a:t>i</a:t>
              </a:r>
              <a:endParaRPr lang="id-ID" sz="2000" smtClean="0"/>
            </a:p>
            <a:p>
              <a:pPr lvl="0" defTabSz="648000"/>
              <a:r>
                <a:rPr lang="id-ID" sz="2000" i="1" smtClean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id-ID" sz="2000" i="1" baseline="-25000" smtClean="0"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id-ID" sz="2000" smtClean="0"/>
                <a:t>	= frekuensi dari kelas yang memuat nilai quartil ke-</a:t>
              </a:r>
              <a:r>
                <a:rPr lang="id-ID" sz="2000" i="1" smtClean="0"/>
                <a:t>i</a:t>
              </a:r>
              <a:endParaRPr lang="id-ID" sz="2000" smtClean="0"/>
            </a:p>
            <a:p>
              <a:pPr lvl="0" defTabSz="648000"/>
              <a:r>
                <a:rPr lang="id-ID" sz="2000" smtClean="0"/>
                <a:t>c	= interval kelas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0100" y="3928782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 smtClean="0">
                  <a:solidFill>
                    <a:srgbClr val="003300"/>
                  </a:solidFill>
                  <a:latin typeface="Segoe Print" pitchFamily="2" charset="0"/>
                </a:rPr>
                <a:t>Dimana</a:t>
              </a:r>
              <a:endParaRPr lang="id-ID">
                <a:solidFill>
                  <a:srgbClr val="0033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00430" y="350043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smtClean="0"/>
              <a:t>i = 1, 2 dan 3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5786" y="1428736"/>
            <a:ext cx="3057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pSp>
        <p:nvGrpSpPr>
          <p:cNvPr id="28" name="Group 22"/>
          <p:cNvGrpSpPr/>
          <p:nvPr/>
        </p:nvGrpSpPr>
        <p:grpSpPr>
          <a:xfrm>
            <a:off x="928662" y="2071678"/>
            <a:ext cx="5000660" cy="1500198"/>
            <a:chOff x="1009624" y="4286256"/>
            <a:chExt cx="5000660" cy="1500198"/>
          </a:xfrm>
        </p:grpSpPr>
        <p:sp>
          <p:nvSpPr>
            <p:cNvPr id="29" name="Rectangle 28"/>
            <p:cNvSpPr/>
            <p:nvPr/>
          </p:nvSpPr>
          <p:spPr>
            <a:xfrm>
              <a:off x="1223938" y="4429132"/>
              <a:ext cx="4786346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09624" y="4286256"/>
              <a:ext cx="1508746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 smtClean="0">
                  <a:solidFill>
                    <a:schemeClr val="bg1"/>
                  </a:solidFill>
                  <a:latin typeface="Candara" pitchFamily="34" charset="0"/>
                </a:rPr>
                <a:t>Rumus D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31" name="Group 27"/>
            <p:cNvGrpSpPr/>
            <p:nvPr/>
          </p:nvGrpSpPr>
          <p:grpSpPr>
            <a:xfrm>
              <a:off x="1581128" y="4537140"/>
              <a:ext cx="4286280" cy="1106438"/>
              <a:chOff x="1781148" y="4429132"/>
              <a:chExt cx="4286280" cy="110643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Double Brace 32"/>
              <p:cNvSpPr/>
              <p:nvPr/>
            </p:nvSpPr>
            <p:spPr>
              <a:xfrm>
                <a:off x="3528000" y="4464000"/>
                <a:ext cx="2539428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43306" y="4429132"/>
                <a:ext cx="23526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i.n/10 – (</a:t>
                </a:r>
                <a:r>
                  <a:rPr lang="en-US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638536" y="4977482"/>
                <a:ext cx="2357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714744" y="5000636"/>
                <a:ext cx="2196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Rectangle 36"/>
          <p:cNvSpPr/>
          <p:nvPr/>
        </p:nvSpPr>
        <p:spPr>
          <a:xfrm>
            <a:off x="4000496" y="350043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smtClean="0"/>
              <a:t>i = 1, 2 ..., 9</a:t>
            </a:r>
            <a:endParaRPr lang="id-ID"/>
          </a:p>
        </p:txBody>
      </p:sp>
      <p:grpSp>
        <p:nvGrpSpPr>
          <p:cNvPr id="38" name="Group 22"/>
          <p:cNvGrpSpPr/>
          <p:nvPr/>
        </p:nvGrpSpPr>
        <p:grpSpPr>
          <a:xfrm>
            <a:off x="3143240" y="4416990"/>
            <a:ext cx="5000660" cy="1500198"/>
            <a:chOff x="1009624" y="4286256"/>
            <a:chExt cx="5000660" cy="1500198"/>
          </a:xfrm>
        </p:grpSpPr>
        <p:sp>
          <p:nvSpPr>
            <p:cNvPr id="39" name="Rectangle 38"/>
            <p:cNvSpPr/>
            <p:nvPr/>
          </p:nvSpPr>
          <p:spPr>
            <a:xfrm>
              <a:off x="1223938" y="4429132"/>
              <a:ext cx="4786346" cy="13573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09624" y="4286256"/>
              <a:ext cx="1486304" cy="5232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rgbClr val="003300"/>
                </a:gs>
                <a:gs pos="100000">
                  <a:srgbClr val="006600"/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800" b="1" i="1" smtClean="0">
                  <a:solidFill>
                    <a:schemeClr val="bg1"/>
                  </a:solidFill>
                  <a:latin typeface="Candara" pitchFamily="34" charset="0"/>
                </a:rPr>
                <a:t>Rumus P</a:t>
              </a:r>
              <a:endParaRPr lang="en-US" sz="28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1" name="Group 27"/>
            <p:cNvGrpSpPr/>
            <p:nvPr/>
          </p:nvGrpSpPr>
          <p:grpSpPr>
            <a:xfrm>
              <a:off x="1581128" y="4537140"/>
              <a:ext cx="4286280" cy="1106438"/>
              <a:chOff x="1781148" y="4429132"/>
              <a:chExt cx="4286280" cy="110643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1781148" y="4714884"/>
                <a:ext cx="1800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id-ID" sz="2800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800" i="1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8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Double Brace 42"/>
              <p:cNvSpPr/>
              <p:nvPr/>
            </p:nvSpPr>
            <p:spPr>
              <a:xfrm>
                <a:off x="3528000" y="4464000"/>
                <a:ext cx="2539428" cy="1071570"/>
              </a:xfrm>
              <a:prstGeom prst="bracePair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43306" y="4429132"/>
                <a:ext cx="23526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smtClean="0">
                    <a:latin typeface="Times New Roman" pitchFamily="18" charset="0"/>
                    <a:cs typeface="Times New Roman" pitchFamily="18" charset="0"/>
                  </a:rPr>
                  <a:t>i.n/100 – (</a:t>
                </a:r>
                <a:r>
                  <a:rPr lang="en-US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8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800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38536" y="4977482"/>
                <a:ext cx="23574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8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8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</a:t>
                </a:r>
                <a:endParaRPr lang="id-ID" sz="28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714744" y="5000636"/>
                <a:ext cx="2196000" cy="15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/>
        </p:nvSpPr>
        <p:spPr>
          <a:xfrm>
            <a:off x="6215074" y="5845750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48000"/>
            <a:r>
              <a:rPr lang="id-ID" smtClean="0"/>
              <a:t>i = 1, 2 ..., 9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/>
      <p:bldP spid="37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2910" y="1395699"/>
            <a:ext cx="460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Contoh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04764"/>
              </p:ext>
            </p:extLst>
          </p:nvPr>
        </p:nvGraphicFramePr>
        <p:xfrm>
          <a:off x="785786" y="2069484"/>
          <a:ext cx="2911846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923">
                  <a:extLst>
                    <a:ext uri="{9D8B030D-6E8A-4147-A177-3AD203B41FA5}">
                      <a16:colId xmlns:a16="http://schemas.microsoft.com/office/drawing/2014/main" xmlns="" val="666514422"/>
                    </a:ext>
                  </a:extLst>
                </a:gridCol>
                <a:gridCol w="1455923">
                  <a:extLst>
                    <a:ext uri="{9D8B030D-6E8A-4147-A177-3AD203B41FA5}">
                      <a16:colId xmlns:a16="http://schemas.microsoft.com/office/drawing/2014/main" xmlns="" val="932874852"/>
                    </a:ext>
                  </a:extLst>
                </a:gridCol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4357686" y="2210177"/>
            <a:ext cx="1542410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  <a:endParaRPr lang="id-ID" sz="3200" b="1" dirty="0" smtClean="0">
              <a:solidFill>
                <a:srgbClr val="006600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d-ID" sz="3200" b="1" i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3200" b="1" i="1" baseline="-25000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3200" b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pPr>
              <a:lnSpc>
                <a:spcPct val="150000"/>
              </a:lnSpc>
            </a:pPr>
            <a:r>
              <a:rPr lang="id-ID" sz="3200" b="1" i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3200" b="1" i="1" baseline="-25000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50</a:t>
            </a:r>
            <a:r>
              <a:rPr lang="id-ID" sz="3200" b="1" dirty="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0559" y="1395699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04764"/>
              </p:ext>
            </p:extLst>
          </p:nvPr>
        </p:nvGraphicFramePr>
        <p:xfrm>
          <a:off x="500034" y="1928802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xmlns="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71802" y="1643050"/>
            <a:ext cx="1542410" cy="76014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8" name="Group 22"/>
          <p:cNvGrpSpPr/>
          <p:nvPr/>
        </p:nvGrpSpPr>
        <p:grpSpPr>
          <a:xfrm>
            <a:off x="4286248" y="3857628"/>
            <a:ext cx="3422866" cy="1143008"/>
            <a:chOff x="1301534" y="4357694"/>
            <a:chExt cx="3422866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36850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Q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11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09908" y="4515672"/>
                <a:ext cx="1428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4728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143240" y="2428868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quartil  1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143240" y="2786058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Diketahui data observasi Q</a:t>
            </a:r>
            <a:r>
              <a:rPr lang="id-ID" i="1" baseline="-2500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terletak  25% atau lebih kecil, sehingga menggunakan </a:t>
            </a:r>
            <a:r>
              <a:rPr lang="id-ID" b="1" i="1" smtClean="0">
                <a:solidFill>
                  <a:srgbClr val="800000"/>
                </a:solidFill>
              </a:rPr>
              <a:t>kelas 4 </a:t>
            </a:r>
            <a:endParaRPr lang="id-ID" b="1" i="1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43240" y="342900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Q</a:t>
            </a:r>
            <a:r>
              <a:rPr lang="id-ID" baseline="-25000" smtClean="0"/>
              <a:t>1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37" name="Group 36"/>
          <p:cNvGrpSpPr/>
          <p:nvPr/>
        </p:nvGrpSpPr>
        <p:grpSpPr>
          <a:xfrm>
            <a:off x="4500562" y="5152264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73,05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15140" y="5152264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(100/</a:t>
              </a:r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) – 17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500562" y="600076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73,23 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357158" y="1000108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04764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xmlns="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18401" y="1247459"/>
            <a:ext cx="15424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232847" y="3462037"/>
            <a:ext cx="3422866" cy="1143008"/>
            <a:chOff x="1301534" y="4357694"/>
            <a:chExt cx="3422866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36850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Q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09908" y="4515672"/>
                <a:ext cx="1428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4728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089839" y="2033277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quartil 3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089839" y="2390467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Diketahui data observasi Q</a:t>
            </a:r>
            <a:r>
              <a:rPr lang="id-ID" i="1" baseline="-2500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terletak  75% atau lebih kecil, sehingga menggunakan </a:t>
            </a:r>
            <a:r>
              <a:rPr lang="id-ID" b="1" i="1" smtClean="0">
                <a:solidFill>
                  <a:srgbClr val="800000"/>
                </a:solidFill>
              </a:rPr>
              <a:t>kelas 6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id-ID" i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9839" y="3033409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Q</a:t>
            </a:r>
            <a:r>
              <a:rPr lang="id-ID" baseline="-25000" smtClean="0"/>
              <a:t>3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5" name="Group 36"/>
          <p:cNvGrpSpPr/>
          <p:nvPr/>
        </p:nvGrpSpPr>
        <p:grpSpPr>
          <a:xfrm>
            <a:off x="4447161" y="4756673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73,65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15140" y="5152264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(300/</a:t>
              </a:r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47161" y="5605177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73,89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357158" y="1000108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04764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xmlns="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18401" y="1247459"/>
            <a:ext cx="15424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232847" y="3462037"/>
            <a:ext cx="3422866" cy="1143008"/>
            <a:chOff x="1301534" y="4357694"/>
            <a:chExt cx="3422866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214710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28835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D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000396" cy="777066"/>
              <a:chOff x="1781148" y="4515672"/>
              <a:chExt cx="3000396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753610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4628" y="4515672"/>
                <a:ext cx="15716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in/10 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0495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440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089839" y="2033277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Desil 6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089839" y="2390467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Diketahui data observasi D</a:t>
            </a:r>
            <a:r>
              <a:rPr lang="id-ID" i="1" baseline="-2500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id-ID" i="1" smtClean="0">
                <a:solidFill>
                  <a:schemeClr val="bg2">
                    <a:lumMod val="25000"/>
                  </a:schemeClr>
                </a:solidFill>
              </a:rPr>
              <a:t> terletak  60% atau lebih kecil, sehingga menggunakan </a:t>
            </a:r>
            <a:r>
              <a:rPr lang="id-ID" b="1" i="1" smtClean="0">
                <a:solidFill>
                  <a:srgbClr val="800000"/>
                </a:solidFill>
              </a:rPr>
              <a:t>kelas 6 </a:t>
            </a:r>
            <a:endParaRPr lang="id-ID" b="1" i="1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9839" y="3033409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D</a:t>
            </a:r>
            <a:r>
              <a:rPr lang="id-ID" baseline="-25000" smtClean="0"/>
              <a:t>6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5" name="Group 36"/>
          <p:cNvGrpSpPr/>
          <p:nvPr/>
        </p:nvGrpSpPr>
        <p:grpSpPr>
          <a:xfrm>
            <a:off x="4447161" y="4756673"/>
            <a:ext cx="3857652" cy="777066"/>
            <a:chOff x="4500562" y="5152264"/>
            <a:chExt cx="3857652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73,65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825048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3702" y="5152264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(600/10)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19960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23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440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47161" y="54292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73,69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6000768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smtClean="0">
                <a:solidFill>
                  <a:srgbClr val="003300"/>
                </a:solidFill>
              </a:rPr>
              <a:t>Artinya 60% dari observasi mempunyai nilai sama atau lebih kecil dari 73,69 </a:t>
            </a:r>
            <a:endParaRPr lang="id-ID" b="1" i="1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357158" y="1000108"/>
            <a:ext cx="5447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rgbClr val="006600"/>
                </a:solidFill>
                <a:latin typeface="Segoe Print" pitchFamily="2" charset="0"/>
              </a:rPr>
              <a:t>B</a:t>
            </a:r>
            <a:r>
              <a:rPr lang="en-US" sz="2400" b="1" smtClean="0">
                <a:solidFill>
                  <a:srgbClr val="006600"/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04764"/>
              </p:ext>
            </p:extLst>
          </p:nvPr>
        </p:nvGraphicFramePr>
        <p:xfrm>
          <a:off x="446633" y="1533211"/>
          <a:ext cx="2500330" cy="42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xmlns="" val="66651442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932874852"/>
                    </a:ext>
                  </a:extLst>
                </a:gridCol>
                <a:gridCol w="785818"/>
              </a:tblGrid>
              <a:tr h="502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Kelas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smtClean="0"/>
                        <a:t>f</a:t>
                      </a:r>
                      <a:r>
                        <a:rPr lang="id-ID" sz="2000" i="1" baseline="-25000" smtClean="0"/>
                        <a:t>l</a:t>
                      </a:r>
                      <a:endParaRPr lang="en-US" sz="2000" i="1" baseline="-25000" smtClean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648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57251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72,5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011647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72,8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73,0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2020681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73,1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7226500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73,4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73,6</a:t>
                      </a:r>
                      <a:endParaRPr lang="en-US" sz="200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57%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897476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73,7</a:t>
                      </a:r>
                      <a:r>
                        <a:rPr lang="en-US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73,9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1427279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74,0</a:t>
                      </a:r>
                      <a:r>
                        <a:rPr lang="id-ID" sz="20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-74,2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96%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2056655"/>
                  </a:ext>
                </a:extLst>
              </a:tr>
              <a:tr h="419972"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74,3-74,5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72">
                <a:tc>
                  <a:txBody>
                    <a:bodyPr/>
                    <a:lstStyle/>
                    <a:p>
                      <a:pPr algn="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018401" y="1247459"/>
            <a:ext cx="154241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b="1" i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3200" b="1" i="1" baseline="-25000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50</a:t>
            </a:r>
            <a:r>
              <a:rPr lang="id-ID" sz="3200" b="1" smtClean="0">
                <a:solidFill>
                  <a:srgbClr val="006600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4232847" y="3462037"/>
            <a:ext cx="3571900" cy="1143008"/>
            <a:chOff x="1301534" y="4357694"/>
            <a:chExt cx="3571900" cy="1143008"/>
          </a:xfrm>
        </p:grpSpPr>
        <p:sp>
          <p:nvSpPr>
            <p:cNvPr id="9" name="Rectangle 8"/>
            <p:cNvSpPr/>
            <p:nvPr/>
          </p:nvSpPr>
          <p:spPr>
            <a:xfrm>
              <a:off x="1509690" y="4500570"/>
              <a:ext cx="3363744" cy="10001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1534" y="4357694"/>
              <a:ext cx="1112805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none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Rumus P</a:t>
              </a:r>
              <a:endParaRPr lang="en-US" sz="2000" b="1" i="1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>
            <a:xfrm>
              <a:off x="1581128" y="4623680"/>
              <a:ext cx="3149430" cy="777066"/>
              <a:chOff x="1781148" y="4515672"/>
              <a:chExt cx="3149430" cy="77706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81148" y="4714884"/>
                <a:ext cx="1800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id-ID" sz="2000" baseline="-2500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 + c </a:t>
                </a:r>
                <a:endParaRPr lang="id-ID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Double Brace 14"/>
              <p:cNvSpPr/>
              <p:nvPr/>
            </p:nvSpPr>
            <p:spPr>
              <a:xfrm>
                <a:off x="3027934" y="4535438"/>
                <a:ext cx="1902644" cy="714380"/>
              </a:xfrm>
              <a:prstGeom prst="brace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44628" y="4515672"/>
                <a:ext cx="16430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id-ID" sz="2000" smtClean="0">
                    <a:latin typeface="Times New Roman" pitchFamily="18" charset="0"/>
                    <a:cs typeface="Times New Roman" pitchFamily="18" charset="0"/>
                  </a:rPr>
                  <a:t>in/100 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</a:rPr>
                  <a:t>– 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</a:t>
                </a:r>
                <a:r>
                  <a:rPr lang="id-ID" sz="2000" i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i</a:t>
                </a:r>
                <a:r>
                  <a:rPr lang="id-ID" sz="2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id-ID" sz="20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endParaRPr lang="id-ID" sz="20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850495" y="4892628"/>
                <a:ext cx="4905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id-ID" sz="2000" i="1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f</a:t>
                </a:r>
                <a:r>
                  <a:rPr lang="id-ID" sz="2000" i="1" baseline="-2500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p</a:t>
                </a:r>
                <a:endParaRPr lang="id-ID" sz="2000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209908" y="4892628"/>
                <a:ext cx="1512000" cy="15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3089839" y="2033277"/>
            <a:ext cx="60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1</a:t>
            </a:r>
            <a:r>
              <a:rPr lang="id-ID" smtClean="0"/>
              <a:t>. Menentukan kelas yang memuat nilai Perentil 50</a:t>
            </a:r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3143240" y="6000768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smtClean="0">
                <a:solidFill>
                  <a:srgbClr val="003300"/>
                </a:solidFill>
              </a:rPr>
              <a:t>Artinya 50% dari observasi mempunyai nilai sama atau lebih kecil dari 73,57 </a:t>
            </a:r>
            <a:endParaRPr lang="id-ID" b="1" i="1">
              <a:solidFill>
                <a:srgbClr val="0033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9839" y="3033409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smtClean="0">
                <a:solidFill>
                  <a:srgbClr val="800000"/>
                </a:solidFill>
              </a:rPr>
              <a:t>Langkah 2</a:t>
            </a:r>
            <a:r>
              <a:rPr lang="id-ID" smtClean="0"/>
              <a:t>. Menghitung P</a:t>
            </a:r>
            <a:r>
              <a:rPr lang="id-ID" baseline="-25000" smtClean="0"/>
              <a:t>50</a:t>
            </a:r>
            <a:r>
              <a:rPr lang="id-ID" smtClean="0"/>
              <a:t> dengan rumus</a:t>
            </a:r>
            <a:endParaRPr lang="id-ID"/>
          </a:p>
        </p:txBody>
      </p:sp>
      <p:grpSp>
        <p:nvGrpSpPr>
          <p:cNvPr id="5" name="Group 36"/>
          <p:cNvGrpSpPr/>
          <p:nvPr/>
        </p:nvGrpSpPr>
        <p:grpSpPr>
          <a:xfrm>
            <a:off x="4447161" y="4756673"/>
            <a:ext cx="4000528" cy="777066"/>
            <a:chOff x="4500562" y="5152264"/>
            <a:chExt cx="4000528" cy="777066"/>
          </a:xfrm>
        </p:grpSpPr>
        <p:sp>
          <p:nvSpPr>
            <p:cNvPr id="31" name="TextBox 30"/>
            <p:cNvSpPr txBox="1"/>
            <p:nvPr/>
          </p:nvSpPr>
          <p:spPr>
            <a:xfrm>
              <a:off x="4500562" y="5351476"/>
              <a:ext cx="21431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i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id-ID" sz="2000" i="1" baseline="-25000" smtClean="0"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 = 73,35 + 0,30 </a:t>
              </a:r>
              <a:endParaRPr lang="id-ID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Double Brace 31"/>
            <p:cNvSpPr/>
            <p:nvPr/>
          </p:nvSpPr>
          <p:spPr>
            <a:xfrm>
              <a:off x="6533166" y="5172030"/>
              <a:ext cx="1967924" cy="714380"/>
            </a:xfrm>
            <a:prstGeom prst="brace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43702" y="5152264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id-ID" sz="2000" smtClean="0">
                  <a:latin typeface="Times New Roman" pitchFamily="18" charset="0"/>
                  <a:cs typeface="Times New Roman" pitchFamily="18" charset="0"/>
                </a:rPr>
                <a:t>(5000/10) – 57</a:t>
              </a:r>
              <a:endParaRPr lang="id-ID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68607" y="5529220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d-ID" sz="20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27</a:t>
              </a:r>
              <a:endParaRPr lang="id-ID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715140" y="5529220"/>
              <a:ext cx="1548000" cy="15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47161" y="54292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800" i="1" baseline="-250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id-ID" sz="280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= 73,57</a:t>
            </a:r>
            <a:endParaRPr lang="id-ID" sz="28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4" grpId="0"/>
      <p:bldP spid="25" grpId="0"/>
      <p:bldP spid="30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57224" y="2571744"/>
            <a:ext cx="7858180" cy="278608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6350">
            <a:solidFill>
              <a:srgbClr val="8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id-ID" sz="12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d-ID" sz="3200" dirty="0" smtClean="0">
                <a:solidFill>
                  <a:srgbClr val="006600"/>
                </a:solidFill>
                <a:latin typeface="Candara" pitchFamily="34" charset="0"/>
              </a:rPr>
              <a:t>Mahasiswa mampu memahami dan mengerti tentang arti </a:t>
            </a:r>
            <a:r>
              <a:rPr lang="id-ID" sz="3200" b="1" i="1" dirty="0" smtClean="0">
                <a:solidFill>
                  <a:srgbClr val="006600"/>
                </a:solidFill>
                <a:latin typeface="Candara" pitchFamily="34" charset="0"/>
              </a:rPr>
              <a:t>Pengukuran Letak Data</a:t>
            </a:r>
            <a:r>
              <a:rPr lang="id-ID" sz="3200" dirty="0" smtClean="0">
                <a:solidFill>
                  <a:srgbClr val="006600"/>
                </a:solidFill>
                <a:latin typeface="Candara" pitchFamily="34" charset="0"/>
              </a:rPr>
              <a:t> serta cakap dalam menentukan ukuran letak baik </a:t>
            </a:r>
            <a:r>
              <a:rPr lang="id-ID" sz="3200" b="1" i="1" dirty="0" smtClean="0">
                <a:solidFill>
                  <a:srgbClr val="006600"/>
                </a:solidFill>
                <a:latin typeface="Candara" pitchFamily="34" charset="0"/>
              </a:rPr>
              <a:t>Quartil</a:t>
            </a:r>
            <a:r>
              <a:rPr lang="id-ID" sz="3200" dirty="0" smtClean="0">
                <a:solidFill>
                  <a:srgbClr val="006600"/>
                </a:solidFill>
                <a:latin typeface="Candara" pitchFamily="34" charset="0"/>
              </a:rPr>
              <a:t>, </a:t>
            </a:r>
            <a:r>
              <a:rPr lang="id-ID" sz="3200" b="1" i="1" dirty="0" smtClean="0">
                <a:solidFill>
                  <a:srgbClr val="006600"/>
                </a:solidFill>
                <a:latin typeface="Candara" pitchFamily="34" charset="0"/>
              </a:rPr>
              <a:t>Desil</a:t>
            </a:r>
            <a:r>
              <a:rPr lang="id-ID" sz="3200" i="1" dirty="0" smtClean="0">
                <a:solidFill>
                  <a:srgbClr val="006600"/>
                </a:solidFill>
                <a:latin typeface="Candara" pitchFamily="34" charset="0"/>
              </a:rPr>
              <a:t>,</a:t>
            </a:r>
            <a:r>
              <a:rPr lang="id-ID" sz="3200" dirty="0" smtClean="0">
                <a:solidFill>
                  <a:srgbClr val="006600"/>
                </a:solidFill>
                <a:latin typeface="Candara" pitchFamily="34" charset="0"/>
              </a:rPr>
              <a:t> maupun </a:t>
            </a:r>
            <a:r>
              <a:rPr lang="id-ID" sz="3200" b="1" i="1" dirty="0" smtClean="0">
                <a:solidFill>
                  <a:srgbClr val="006600"/>
                </a:solidFill>
                <a:latin typeface="Candara" pitchFamily="34" charset="0"/>
              </a:rPr>
              <a:t>Presentil </a:t>
            </a: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id-ID" sz="2800" dirty="0" smtClean="0">
              <a:solidFill>
                <a:srgbClr val="0033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1928802"/>
            <a:ext cx="4714908" cy="785818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002060"/>
              </a:gs>
              <a:gs pos="80000">
                <a:schemeClr val="tx2">
                  <a:lumMod val="5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800" b="1" dirty="0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latin typeface="Candara" pitchFamily="34" charset="0"/>
              </a:rPr>
              <a:t>Tujuan </a:t>
            </a:r>
            <a:r>
              <a:rPr lang="en-US" sz="2800" b="1" dirty="0" err="1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latin typeface="Candara" pitchFamily="34" charset="0"/>
              </a:rPr>
              <a:t>Pertemuan</a:t>
            </a:r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latin typeface="Candara" pitchFamily="34" charset="0"/>
              </a:rPr>
              <a:t>:</a:t>
            </a:r>
            <a:endParaRPr lang="en-US" sz="2800" b="1" dirty="0">
              <a:ln>
                <a:solidFill>
                  <a:srgbClr val="FFFF00"/>
                </a:solidFill>
              </a:ln>
              <a:solidFill>
                <a:srgbClr val="FFFFCC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143248"/>
            <a:ext cx="6215074" cy="428628"/>
          </a:xfrm>
        </p:spPr>
        <p:txBody>
          <a:bodyPr>
            <a:normAutofit fontScale="90000"/>
          </a:bodyPr>
          <a:lstStyle/>
          <a:p>
            <a:endParaRPr lang="id-ID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106" cy="1571636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id-ID" sz="54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id-ID" sz="5400" b="1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57224" y="2571744"/>
            <a:ext cx="7858180" cy="2214578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16200000" scaled="0"/>
          </a:gradFill>
          <a:ln w="6350">
            <a:solidFill>
              <a:srgbClr val="8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id-ID" sz="1200" smtClean="0">
              <a:solidFill>
                <a:srgbClr val="002060"/>
              </a:solidFill>
              <a:latin typeface="Segoe Print" pitchFamily="2" charset="0"/>
            </a:endParaRP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d-ID" sz="3200" smtClean="0">
                <a:solidFill>
                  <a:srgbClr val="006600"/>
                </a:solidFill>
                <a:latin typeface="Candara" pitchFamily="34" charset="0"/>
              </a:rPr>
              <a:t>Ukuran letak adalah ukuran yang menunjukkan pada bagian mana data tersebut terletak pada suatu data yang sudah diurutkan</a:t>
            </a:r>
            <a:endParaRPr lang="id-ID" sz="3200" b="1" i="1" smtClean="0">
              <a:solidFill>
                <a:srgbClr val="006600"/>
              </a:solidFill>
              <a:latin typeface="Candara" pitchFamily="34" charset="0"/>
            </a:endParaRPr>
          </a:p>
          <a:p>
            <a:pPr marL="540000" indent="-457200"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id-ID" sz="2800" smtClean="0">
              <a:solidFill>
                <a:srgbClr val="0033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1928802"/>
            <a:ext cx="1857388" cy="785818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336600"/>
              </a:gs>
              <a:gs pos="80000">
                <a:srgbClr val="003300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effectLst>
            <a:outerShdw blurRad="63500" dist="38100" dir="5400000" rotWithShape="0">
              <a:srgbClr val="002060"/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/>
            <a:r>
              <a:rPr lang="id-ID" sz="2800" b="1" smtClean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Definisi :</a:t>
            </a:r>
            <a:endParaRPr lang="en-US" sz="2800" b="1">
              <a:ln>
                <a:solidFill>
                  <a:srgbClr val="FFFFCC"/>
                </a:solidFill>
              </a:ln>
              <a:solidFill>
                <a:srgbClr val="FFFF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1714480" y="5721510"/>
            <a:ext cx="642942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Membagi data menjadi 100 bagian</a:t>
            </a:r>
          </a:p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1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, 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2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, 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3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</a:rPr>
              <a:t>, ... P</a:t>
            </a:r>
            <a:r>
              <a:rPr lang="id-ID" sz="2000" baseline="-25000" dirty="0" smtClean="0">
                <a:solidFill>
                  <a:srgbClr val="000066"/>
                </a:solidFill>
                <a:latin typeface="Candara" pitchFamily="34" charset="0"/>
              </a:rPr>
              <a:t>99 </a:t>
            </a:r>
            <a:r>
              <a:rPr lang="id-ID" sz="2000" dirty="0" smtClean="0">
                <a:solidFill>
                  <a:srgbClr val="000066"/>
                </a:solidFill>
                <a:latin typeface="Candara" pitchFamily="34" charset="0"/>
                <a:sym typeface="Wingdings" pitchFamily="2" charset="2"/>
              </a:rPr>
              <a:t> 1%, 2% 3%, ... 9%</a:t>
            </a:r>
            <a:endParaRPr lang="id-ID" sz="2000" baseline="-25000" dirty="0">
              <a:solidFill>
                <a:srgbClr val="000066"/>
              </a:solidFill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4507064"/>
            <a:ext cx="642942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Membagi data menjadi 10 bagian</a:t>
            </a:r>
          </a:p>
          <a:p>
            <a:pPr marL="396000" indent="-360000" defTabSz="540000">
              <a:buClr>
                <a:srgbClr val="800000"/>
              </a:buClr>
              <a:buFont typeface="Wingdings" pitchFamily="2" charset="2"/>
              <a:buChar char="ü"/>
            </a:pP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1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, 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2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, 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3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</a:rPr>
              <a:t>, ... D</a:t>
            </a:r>
            <a:r>
              <a:rPr lang="id-ID" sz="2000" baseline="-25000" smtClean="0">
                <a:solidFill>
                  <a:srgbClr val="000066"/>
                </a:solidFill>
                <a:latin typeface="Candara" pitchFamily="34" charset="0"/>
              </a:rPr>
              <a:t>9 </a:t>
            </a:r>
            <a:r>
              <a:rPr lang="id-ID" sz="2000" smtClean="0">
                <a:solidFill>
                  <a:srgbClr val="000066"/>
                </a:solidFill>
                <a:latin typeface="Candara" pitchFamily="34" charset="0"/>
                <a:sym typeface="Wingdings" pitchFamily="2" charset="2"/>
              </a:rPr>
              <a:t> 10%, 20% 30%, ... 90%</a:t>
            </a:r>
            <a:endParaRPr lang="id-ID" sz="2000" baseline="-25000">
              <a:solidFill>
                <a:srgbClr val="000066"/>
              </a:solidFill>
              <a:latin typeface="Candara" pitchFamily="34" charset="0"/>
            </a:endParaRPr>
          </a:p>
        </p:txBody>
      </p:sp>
      <p:cxnSp>
        <p:nvCxnSpPr>
          <p:cNvPr id="5" name="Straight Connector 4"/>
          <p:cNvCxnSpPr>
            <a:stCxn id="35" idx="0"/>
            <a:endCxn id="37" idx="2"/>
          </p:cNvCxnSpPr>
          <p:nvPr/>
        </p:nvCxnSpPr>
        <p:spPr>
          <a:xfrm rot="16200000" flipH="1" flipV="1">
            <a:off x="5844176" y="3286466"/>
            <a:ext cx="998605" cy="843"/>
          </a:xfrm>
          <a:prstGeom prst="line">
            <a:avLst/>
          </a:prstGeom>
          <a:ln w="3175">
            <a:solidFill>
              <a:srgbClr val="8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1" idx="0"/>
            <a:endCxn id="30" idx="2"/>
          </p:cNvCxnSpPr>
          <p:nvPr/>
        </p:nvCxnSpPr>
        <p:spPr>
          <a:xfrm rot="16200000" flipH="1">
            <a:off x="4262775" y="3067182"/>
            <a:ext cx="571505" cy="9257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47900" y="29831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Q</a:t>
            </a:r>
            <a:r>
              <a:rPr lang="id-ID" sz="2000" b="1" baseline="-25000" smtClean="0">
                <a:solidFill>
                  <a:srgbClr val="000066"/>
                </a:solidFill>
                <a:latin typeface="Segoe Print" pitchFamily="2" charset="0"/>
              </a:rPr>
              <a:t>2</a:t>
            </a:r>
            <a:endParaRPr lang="id-ID" sz="2000" b="1" baseline="-25000">
              <a:solidFill>
                <a:srgbClr val="000066"/>
              </a:solidFill>
              <a:latin typeface="Segoe Print" pitchFamily="2" charset="0"/>
            </a:endParaRPr>
          </a:p>
        </p:txBody>
      </p:sp>
      <p:cxnSp>
        <p:nvCxnSpPr>
          <p:cNvPr id="8" name="Straight Connector 7"/>
          <p:cNvCxnSpPr>
            <a:stCxn id="23" idx="0"/>
            <a:endCxn id="30" idx="0"/>
          </p:cNvCxnSpPr>
          <p:nvPr/>
        </p:nvCxnSpPr>
        <p:spPr>
          <a:xfrm>
            <a:off x="943057" y="2803785"/>
            <a:ext cx="10100" cy="553778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47900" y="29831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6600"/>
                </a:solidFill>
                <a:latin typeface="Segoe Print" pitchFamily="2" charset="0"/>
              </a:rPr>
              <a:t>Q</a:t>
            </a:r>
            <a:r>
              <a:rPr lang="id-ID" sz="2000" b="1" baseline="-25000" smtClean="0">
                <a:solidFill>
                  <a:srgbClr val="006600"/>
                </a:solidFill>
                <a:latin typeface="Segoe Print" pitchFamily="2" charset="0"/>
              </a:rPr>
              <a:t>1</a:t>
            </a:r>
            <a:endParaRPr lang="id-ID" sz="2000" b="1" baseline="-25000">
              <a:solidFill>
                <a:srgbClr val="006600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7900" y="29831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800000"/>
                </a:solidFill>
                <a:latin typeface="Segoe Print" pitchFamily="2" charset="0"/>
              </a:rPr>
              <a:t>Q</a:t>
            </a:r>
            <a:r>
              <a:rPr lang="id-ID" sz="2000" b="1" baseline="-25000" smtClean="0">
                <a:solidFill>
                  <a:srgbClr val="800000"/>
                </a:solidFill>
                <a:latin typeface="Segoe Print" pitchFamily="2" charset="0"/>
              </a:rPr>
              <a:t>3</a:t>
            </a:r>
            <a:endParaRPr lang="id-ID" sz="2000" b="1" baseline="-25000">
              <a:solidFill>
                <a:srgbClr val="800000"/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7900" y="181744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med</a:t>
            </a:r>
            <a:endParaRPr lang="id-ID" sz="2000" b="1">
              <a:solidFill>
                <a:srgbClr val="000066"/>
              </a:solidFill>
              <a:latin typeface="Segoe Pri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1900" y="1781446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66"/>
                </a:solidFill>
              </a:rPr>
              <a:t>50%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00" y="1659046"/>
            <a:ext cx="7200000" cy="1588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43900" y="1659934"/>
            <a:ext cx="7200000" cy="1588"/>
          </a:xfrm>
          <a:prstGeom prst="line">
            <a:avLst/>
          </a:prstGeom>
          <a:ln w="19050">
            <a:solidFill>
              <a:srgbClr val="3E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16200000">
            <a:off x="2630006" y="-32066"/>
            <a:ext cx="214314" cy="36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Left Brace 17"/>
          <p:cNvSpPr/>
          <p:nvPr/>
        </p:nvSpPr>
        <p:spPr>
          <a:xfrm rot="16200000">
            <a:off x="6235900" y="-32066"/>
            <a:ext cx="214314" cy="36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5821900" y="1781446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66"/>
                </a:solidFill>
              </a:rPr>
              <a:t>50%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4744" y="1817446"/>
            <a:ext cx="622710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X</a:t>
            </a:r>
            <a:r>
              <a:rPr lang="id-ID" sz="1000" b="1" smtClean="0">
                <a:solidFill>
                  <a:srgbClr val="000066"/>
                </a:solidFill>
                <a:latin typeface="Segoe Print" pitchFamily="2" charset="0"/>
              </a:rPr>
              <a:t> </a:t>
            </a:r>
            <a:r>
              <a:rPr lang="id-ID" sz="2000" b="1" u="sng" smtClean="0">
                <a:solidFill>
                  <a:srgbClr val="000066"/>
                </a:solidFill>
                <a:latin typeface="Segoe Print" pitchFamily="2" charset="0"/>
              </a:rPr>
              <a:t>&lt;</a:t>
            </a:r>
            <a:endParaRPr lang="id-ID" sz="2000" b="1">
              <a:solidFill>
                <a:srgbClr val="000066"/>
              </a:solidFill>
              <a:latin typeface="Segoe Prin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19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6600"/>
                </a:solidFill>
              </a:rPr>
              <a:t>25</a:t>
            </a:r>
            <a:r>
              <a:rPr lang="en-US" sz="2000" b="1" smtClean="0">
                <a:solidFill>
                  <a:srgbClr val="006600"/>
                </a:solidFill>
              </a:rPr>
              <a:t>%</a:t>
            </a:r>
            <a:endParaRPr lang="en-US" sz="2000" b="1" dirty="0">
              <a:solidFill>
                <a:srgbClr val="0066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43900" y="2802942"/>
            <a:ext cx="7200000" cy="1588"/>
          </a:xfrm>
          <a:prstGeom prst="line">
            <a:avLst/>
          </a:prstGeom>
          <a:ln w="19050">
            <a:solidFill>
              <a:srgbClr val="3E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16200000">
            <a:off x="1735900" y="2010942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31291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25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3535900" y="2011110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Left Brace 25"/>
          <p:cNvSpPr/>
          <p:nvPr/>
        </p:nvSpPr>
        <p:spPr>
          <a:xfrm rot="16200000">
            <a:off x="7135900" y="2011110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TextBox 26"/>
          <p:cNvSpPr txBox="1"/>
          <p:nvPr/>
        </p:nvSpPr>
        <p:spPr>
          <a:xfrm>
            <a:off x="49291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25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3900" y="2947110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25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71670" y="2983110"/>
            <a:ext cx="671668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id-ID" sz="2000" b="1" smtClean="0">
                <a:solidFill>
                  <a:srgbClr val="006600"/>
                </a:solidFill>
                <a:latin typeface="Segoe Print" pitchFamily="2" charset="0"/>
              </a:rPr>
              <a:t>X</a:t>
            </a:r>
            <a:r>
              <a:rPr lang="id-ID" sz="800" b="1" smtClean="0">
                <a:solidFill>
                  <a:srgbClr val="006600"/>
                </a:solidFill>
                <a:latin typeface="Segoe Print" pitchFamily="2" charset="0"/>
              </a:rPr>
              <a:t> </a:t>
            </a:r>
            <a:r>
              <a:rPr lang="id-ID" sz="2000" b="1" u="sng" smtClean="0">
                <a:solidFill>
                  <a:srgbClr val="006600"/>
                </a:solidFill>
                <a:latin typeface="Segoe Print" pitchFamily="2" charset="0"/>
              </a:rPr>
              <a:t>&lt;</a:t>
            </a:r>
            <a:endParaRPr lang="id-ID" sz="2000" b="1" baseline="-25000">
              <a:solidFill>
                <a:srgbClr val="006600"/>
              </a:solidFill>
              <a:latin typeface="Segoe Print" pitchFamily="2" charset="0"/>
            </a:endParaRPr>
          </a:p>
        </p:txBody>
      </p:sp>
      <p:sp>
        <p:nvSpPr>
          <p:cNvPr id="30" name="Left Brace 29"/>
          <p:cNvSpPr/>
          <p:nvPr/>
        </p:nvSpPr>
        <p:spPr>
          <a:xfrm rot="16200000">
            <a:off x="2646000" y="1664720"/>
            <a:ext cx="214314" cy="36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2221900" y="3500438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</a:rPr>
              <a:t>50</a:t>
            </a:r>
            <a:r>
              <a:rPr lang="en-US" sz="2000" b="1" smtClean="0">
                <a:solidFill>
                  <a:srgbClr val="000066"/>
                </a:solidFill>
              </a:rPr>
              <a:t>%</a:t>
            </a: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46148" y="3429000"/>
            <a:ext cx="1044000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X </a:t>
            </a:r>
            <a:r>
              <a:rPr lang="id-ID" sz="2000" b="1" u="sng" smtClean="0">
                <a:solidFill>
                  <a:srgbClr val="000066"/>
                </a:solidFill>
                <a:latin typeface="Segoe Print" pitchFamily="2" charset="0"/>
              </a:rPr>
              <a:t>&lt;</a:t>
            </a:r>
            <a:r>
              <a:rPr lang="id-ID" sz="2000" b="1" smtClean="0">
                <a:solidFill>
                  <a:srgbClr val="000066"/>
                </a:solidFill>
                <a:latin typeface="Segoe Print" pitchFamily="2" charset="0"/>
              </a:rPr>
              <a:t> Q</a:t>
            </a:r>
            <a:r>
              <a:rPr lang="id-ID" sz="2000" b="1" baseline="-25000" smtClean="0">
                <a:solidFill>
                  <a:srgbClr val="000066"/>
                </a:solidFill>
                <a:latin typeface="Segoe Print" pitchFamily="2" charset="0"/>
              </a:rPr>
              <a:t>2</a:t>
            </a:r>
            <a:endParaRPr lang="id-ID" sz="2000" b="1" baseline="-25000">
              <a:solidFill>
                <a:srgbClr val="000066"/>
              </a:solidFill>
              <a:latin typeface="Segoe Print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635900" y="2787586"/>
            <a:ext cx="216000" cy="288000"/>
          </a:xfrm>
          <a:prstGeom prst="down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Left Brace 33"/>
          <p:cNvSpPr/>
          <p:nvPr/>
        </p:nvSpPr>
        <p:spPr>
          <a:xfrm rot="16200000">
            <a:off x="5335900" y="2011110"/>
            <a:ext cx="214314" cy="18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Down Arrow 34"/>
          <p:cNvSpPr/>
          <p:nvPr/>
        </p:nvSpPr>
        <p:spPr>
          <a:xfrm>
            <a:off x="6235900" y="2787586"/>
            <a:ext cx="216000" cy="28800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Down Arrow 35"/>
          <p:cNvSpPr/>
          <p:nvPr/>
        </p:nvSpPr>
        <p:spPr>
          <a:xfrm>
            <a:off x="4435900" y="1643050"/>
            <a:ext cx="216000" cy="288000"/>
          </a:xfrm>
          <a:prstGeom prst="downArrow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Left Brace 36"/>
          <p:cNvSpPr/>
          <p:nvPr/>
        </p:nvSpPr>
        <p:spPr>
          <a:xfrm rot="16200000">
            <a:off x="3535900" y="1193348"/>
            <a:ext cx="214314" cy="5400000"/>
          </a:xfrm>
          <a:prstGeom prst="leftBrace">
            <a:avLst>
              <a:gd name="adj1" fmla="val 12663"/>
              <a:gd name="adj2" fmla="val 50000"/>
            </a:avLst>
          </a:prstGeom>
          <a:ln w="127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8" name="Straight Connector 37"/>
          <p:cNvCxnSpPr>
            <a:stCxn id="23" idx="0"/>
            <a:endCxn id="37" idx="0"/>
          </p:cNvCxnSpPr>
          <p:nvPr/>
        </p:nvCxnSpPr>
        <p:spPr>
          <a:xfrm>
            <a:off x="943057" y="2803785"/>
            <a:ext cx="1588" cy="982406"/>
          </a:xfrm>
          <a:prstGeom prst="line">
            <a:avLst/>
          </a:prstGeom>
          <a:ln w="3175">
            <a:solidFill>
              <a:srgbClr val="8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96700" y="3929066"/>
            <a:ext cx="10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800000"/>
                </a:solidFill>
              </a:rPr>
              <a:t>75</a:t>
            </a:r>
            <a:r>
              <a:rPr lang="en-US" sz="2000" b="1" smtClean="0">
                <a:solidFill>
                  <a:srgbClr val="800000"/>
                </a:solidFill>
              </a:rPr>
              <a:t>%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04528" y="3857628"/>
            <a:ext cx="1044000" cy="400110"/>
          </a:xfrm>
          <a:prstGeom prst="rect">
            <a:avLst/>
          </a:prstGeom>
          <a:noFill/>
          <a:ln w="63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000" b="1" smtClean="0">
                <a:solidFill>
                  <a:srgbClr val="800000"/>
                </a:solidFill>
                <a:latin typeface="Segoe Print" pitchFamily="2" charset="0"/>
              </a:rPr>
              <a:t>X </a:t>
            </a:r>
            <a:r>
              <a:rPr lang="id-ID" sz="2000" b="1" u="sng" smtClean="0">
                <a:solidFill>
                  <a:srgbClr val="800000"/>
                </a:solidFill>
                <a:latin typeface="Segoe Print" pitchFamily="2" charset="0"/>
              </a:rPr>
              <a:t>&lt;</a:t>
            </a:r>
            <a:r>
              <a:rPr lang="id-ID" sz="2000" b="1" smtClean="0">
                <a:solidFill>
                  <a:srgbClr val="800000"/>
                </a:solidFill>
                <a:latin typeface="Segoe Print" pitchFamily="2" charset="0"/>
              </a:rPr>
              <a:t> Q</a:t>
            </a:r>
            <a:r>
              <a:rPr lang="id-ID" sz="2000" b="1" baseline="-25000" smtClean="0">
                <a:solidFill>
                  <a:srgbClr val="800000"/>
                </a:solidFill>
                <a:latin typeface="Segoe Print" pitchFamily="2" charset="0"/>
              </a:rPr>
              <a:t>3</a:t>
            </a:r>
            <a:endParaRPr lang="id-ID" sz="2000" b="1" baseline="-25000">
              <a:solidFill>
                <a:srgbClr val="800000"/>
              </a:solidFill>
              <a:latin typeface="Segoe Print" pitchFamily="2" charset="0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4435900" y="2786058"/>
            <a:ext cx="216000" cy="288000"/>
          </a:xfrm>
          <a:prstGeom prst="downArrow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ounded Rectangle 41"/>
          <p:cNvSpPr/>
          <p:nvPr/>
        </p:nvSpPr>
        <p:spPr>
          <a:xfrm>
            <a:off x="428596" y="2428868"/>
            <a:ext cx="2376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000" b="1" smtClean="0">
                <a:latin typeface="Candara" pitchFamily="34" charset="0"/>
              </a:rPr>
              <a:t>KUARTIL (n </a:t>
            </a:r>
            <a:r>
              <a:rPr lang="id-ID" sz="2000" b="1" u="sng" smtClean="0">
                <a:latin typeface="Candara" pitchFamily="34" charset="0"/>
              </a:rPr>
              <a:t>&gt;</a:t>
            </a:r>
            <a:r>
              <a:rPr lang="id-ID" sz="2000" b="1" smtClean="0">
                <a:latin typeface="Candara" pitchFamily="34" charset="0"/>
              </a:rPr>
              <a:t> 4)</a:t>
            </a:r>
            <a:endParaRPr lang="id-ID" sz="2000" b="1">
              <a:latin typeface="Candar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28596" y="4214818"/>
            <a:ext cx="2376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000" b="1" smtClean="0">
                <a:latin typeface="Candara" pitchFamily="34" charset="0"/>
              </a:rPr>
              <a:t>DESIL (n </a:t>
            </a:r>
            <a:r>
              <a:rPr lang="id-ID" sz="2000" b="1" u="sng" smtClean="0">
                <a:latin typeface="Candara" pitchFamily="34" charset="0"/>
              </a:rPr>
              <a:t>&gt;</a:t>
            </a:r>
            <a:r>
              <a:rPr lang="id-ID" sz="2000" b="1" smtClean="0">
                <a:latin typeface="Candara" pitchFamily="34" charset="0"/>
              </a:rPr>
              <a:t> 10)</a:t>
            </a:r>
            <a:endParaRPr lang="id-ID" sz="2000" b="1">
              <a:latin typeface="Candara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28596" y="5462454"/>
            <a:ext cx="2376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50000"/>
                </a:schemeClr>
              </a:gs>
              <a:gs pos="100000">
                <a:schemeClr val="bg2">
                  <a:lumMod val="1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000" b="1" smtClean="0">
                <a:latin typeface="Candara" pitchFamily="34" charset="0"/>
              </a:rPr>
              <a:t>PRESENTIL (n </a:t>
            </a:r>
            <a:r>
              <a:rPr lang="id-ID" sz="2000" b="1" u="sng" smtClean="0">
                <a:latin typeface="Candara" pitchFamily="34" charset="0"/>
              </a:rPr>
              <a:t>&gt;</a:t>
            </a:r>
            <a:r>
              <a:rPr lang="id-ID" sz="2000" b="1" smtClean="0">
                <a:latin typeface="Candara" pitchFamily="34" charset="0"/>
              </a:rPr>
              <a:t> 100)</a:t>
            </a:r>
            <a:endParaRPr lang="id-ID" sz="2000" b="1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9" grpId="0"/>
      <p:bldP spid="10" grpId="0"/>
      <p:bldP spid="11" grpId="0"/>
      <p:bldP spid="13" grpId="0" animBg="1"/>
      <p:bldP spid="14" grpId="0"/>
      <p:bldP spid="17" grpId="0" animBg="1"/>
      <p:bldP spid="18" grpId="0" animBg="1"/>
      <p:bldP spid="19" grpId="0"/>
      <p:bldP spid="20" grpId="0"/>
      <p:bldP spid="21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5786" y="1428736"/>
            <a:ext cx="3977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pSp>
        <p:nvGrpSpPr>
          <p:cNvPr id="46" name="Group 58"/>
          <p:cNvGrpSpPr/>
          <p:nvPr/>
        </p:nvGrpSpPr>
        <p:grpSpPr>
          <a:xfrm>
            <a:off x="1500166" y="1928802"/>
            <a:ext cx="3786214" cy="934314"/>
            <a:chOff x="4714876" y="4572008"/>
            <a:chExt cx="3786214" cy="934314"/>
          </a:xfrm>
        </p:grpSpPr>
        <p:sp>
          <p:nvSpPr>
            <p:cNvPr id="47" name="Rectangle 4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9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Rectangle 52"/>
          <p:cNvSpPr/>
          <p:nvPr/>
        </p:nvSpPr>
        <p:spPr>
          <a:xfrm>
            <a:off x="3428992" y="2857496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i 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= 1,2 dan 3</a:t>
            </a:r>
          </a:p>
        </p:txBody>
      </p:sp>
      <p:grpSp>
        <p:nvGrpSpPr>
          <p:cNvPr id="54" name="Group 62"/>
          <p:cNvGrpSpPr/>
          <p:nvPr/>
        </p:nvGrpSpPr>
        <p:grpSpPr>
          <a:xfrm>
            <a:off x="2143108" y="3488296"/>
            <a:ext cx="3714776" cy="934314"/>
            <a:chOff x="4714876" y="4572008"/>
            <a:chExt cx="3714776" cy="934314"/>
          </a:xfrm>
        </p:grpSpPr>
        <p:sp>
          <p:nvSpPr>
            <p:cNvPr id="55" name="Rectangle 54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D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57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D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Rectangle 60"/>
          <p:cNvSpPr/>
          <p:nvPr/>
        </p:nvSpPr>
        <p:spPr>
          <a:xfrm>
            <a:off x="4071934" y="441699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i 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= 1,2 ... 9</a:t>
            </a:r>
          </a:p>
        </p:txBody>
      </p:sp>
      <p:grpSp>
        <p:nvGrpSpPr>
          <p:cNvPr id="62" name="Group 77"/>
          <p:cNvGrpSpPr/>
          <p:nvPr/>
        </p:nvGrpSpPr>
        <p:grpSpPr>
          <a:xfrm>
            <a:off x="2786050" y="5072074"/>
            <a:ext cx="3714776" cy="934314"/>
            <a:chOff x="4714876" y="4572008"/>
            <a:chExt cx="3714776" cy="934314"/>
          </a:xfrm>
        </p:grpSpPr>
        <p:sp>
          <p:nvSpPr>
            <p:cNvPr id="63" name="Rectangle 62"/>
            <p:cNvSpPr/>
            <p:nvPr/>
          </p:nvSpPr>
          <p:spPr>
            <a:xfrm>
              <a:off x="5357818" y="4786321"/>
              <a:ext cx="3071834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P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65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100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672796" y="5029200"/>
                <a:ext cx="1685286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P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7358082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Rectangle 68"/>
          <p:cNvSpPr/>
          <p:nvPr/>
        </p:nvSpPr>
        <p:spPr>
          <a:xfrm>
            <a:off x="4714876" y="600076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i 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= 1,2 ...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5" grpId="0"/>
      <p:bldP spid="53" grpId="0"/>
      <p:bldP spid="61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0" name="Arrow: Right 17"/>
          <p:cNvSpPr/>
          <p:nvPr/>
        </p:nvSpPr>
        <p:spPr>
          <a:xfrm>
            <a:off x="2214546" y="2143116"/>
            <a:ext cx="357190" cy="635794"/>
          </a:xfrm>
          <a:prstGeom prst="rightArrow">
            <a:avLst/>
          </a:prstGeom>
          <a:solidFill>
            <a:srgbClr val="3A1D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5522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Contoh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70104"/>
              </p:ext>
            </p:extLst>
          </p:nvPr>
        </p:nvGraphicFramePr>
        <p:xfrm>
          <a:off x="857224" y="2071673"/>
          <a:ext cx="1214446" cy="431881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xmlns="" val="2311190232"/>
                    </a:ext>
                  </a:extLst>
                </a:gridCol>
              </a:tblGrid>
              <a:tr h="65978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baseline="0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</a:p>
                    <a:p>
                      <a:pPr algn="ctr" fontAlgn="ctr"/>
                      <a:r>
                        <a:rPr lang="id-ID" sz="1800" b="1" u="none" strike="noStrike" baseline="0" smtClean="0">
                          <a:solidFill>
                            <a:srgbClr val="800000"/>
                          </a:solidFill>
                          <a:effectLst/>
                        </a:rPr>
                        <a:t>(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Ribuan Rp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1120153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8402482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9071315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203773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9626895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5621787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1718507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8074800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6369159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065541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5846526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337251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5730939"/>
                  </a:ext>
                </a:extLst>
              </a:tr>
              <a:tr h="23591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017993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2714612" y="2071678"/>
          <a:ext cx="2071702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37447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434255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(Ribuan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5357818" y="2143116"/>
            <a:ext cx="1542410" cy="13849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57818" y="3982714"/>
            <a:ext cx="1542410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D</a:t>
            </a:r>
            <a:r>
              <a:rPr lang="id-ID" sz="28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6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57818" y="5271987"/>
            <a:ext cx="154241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8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P</a:t>
            </a:r>
            <a:r>
              <a:rPr lang="id-ID" sz="28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15</a:t>
            </a:r>
            <a:r>
              <a:rPr lang="id-ID" sz="28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1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16" name="Group 58"/>
          <p:cNvGrpSpPr/>
          <p:nvPr/>
        </p:nvGrpSpPr>
        <p:grpSpPr>
          <a:xfrm>
            <a:off x="3857620" y="2671700"/>
            <a:ext cx="3786214" cy="934314"/>
            <a:chOff x="4714876" y="4572008"/>
            <a:chExt cx="3786214" cy="934314"/>
          </a:xfrm>
        </p:grpSpPr>
        <p:sp>
          <p:nvSpPr>
            <p:cNvPr id="17" name="Rectangle 1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19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1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4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Q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1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– 3 ½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3 ½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3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{½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4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3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40 + 2,5</a:t>
            </a:r>
            <a:endParaRPr lang="id-ID"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1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42,5</a:t>
            </a:r>
            <a:endParaRPr lang="id-ID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58"/>
          <p:cNvGrpSpPr/>
          <p:nvPr/>
        </p:nvGrpSpPr>
        <p:grpSpPr>
          <a:xfrm>
            <a:off x="3857620" y="2671700"/>
            <a:ext cx="3786214" cy="934314"/>
            <a:chOff x="4714876" y="4572008"/>
            <a:chExt cx="3786214" cy="934314"/>
          </a:xfrm>
        </p:grpSpPr>
        <p:sp>
          <p:nvSpPr>
            <p:cNvPr id="17" name="Rectangle 1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2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4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Q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2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- 7</a:t>
            </a:r>
            <a:endParaRPr lang="id-ID"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86314" y="5000636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2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70</a:t>
            </a:r>
            <a:endParaRPr lang="id-ID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7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Ukuran Letak Data</a:t>
            </a: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9342" y="653524"/>
            <a:ext cx="7497434" cy="418022"/>
          </a:xfrm>
          <a:prstGeom prst="rect">
            <a:avLst/>
          </a:prstGeom>
          <a:noFill/>
          <a:ln w="63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857224" y="779296"/>
            <a:ext cx="4786346" cy="506564"/>
          </a:xfrm>
          <a:prstGeom prst="round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smtClean="0">
                <a:solidFill>
                  <a:srgbClr val="E74709"/>
                </a:solidFill>
                <a:latin typeface="Candara" pitchFamily="34" charset="0"/>
              </a:rPr>
              <a:t>KUARTIL , DESIL, PERSENTIL</a:t>
            </a:r>
            <a:endParaRPr lang="id-ID" sz="2400" b="1">
              <a:solidFill>
                <a:srgbClr val="E74709"/>
              </a:solidFill>
              <a:latin typeface="Candar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5786" y="1428736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457200" defTabSz="952500">
              <a:tabLst>
                <a:tab pos="863600" algn="l"/>
              </a:tabLst>
            </a:pP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Penyelesaian - 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Data </a:t>
            </a:r>
            <a:r>
              <a:rPr lang="id-ID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tidak B</a:t>
            </a:r>
            <a:r>
              <a:rPr lang="en-US" sz="2400" b="1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rPr>
              <a:t>erkelompok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85696"/>
              </p:ext>
            </p:extLst>
          </p:nvPr>
        </p:nvGraphicFramePr>
        <p:xfrm>
          <a:off x="857224" y="2071678"/>
          <a:ext cx="1785950" cy="43019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18213">
                  <a:extLst>
                    <a:ext uri="{9D8B030D-6E8A-4147-A177-3AD203B41FA5}">
                      <a16:colId xmlns:a16="http://schemas.microsoft.com/office/drawing/2014/main" xmlns="" val="2409009293"/>
                    </a:ext>
                  </a:extLst>
                </a:gridCol>
                <a:gridCol w="1167737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X</a:t>
                      </a:r>
                      <a:r>
                        <a:rPr lang="id-ID" sz="1800" b="1" u="none" strike="noStrike" baseline="-25000" smtClean="0">
                          <a:solidFill>
                            <a:srgbClr val="8000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 baseline="-2500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Lembur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</a:b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(Rib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u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 R</a:t>
                      </a:r>
                      <a:r>
                        <a:rPr lang="id-ID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p</a:t>
                      </a:r>
                      <a:r>
                        <a:rPr lang="en-US" sz="1800" b="1" u="none" strike="noStrike" smtClean="0">
                          <a:solidFill>
                            <a:srgbClr val="80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smtClean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9360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6217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9018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48710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457896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657619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793511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4092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576789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1381862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402780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429338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504715"/>
                  </a:ext>
                </a:extLst>
              </a:tr>
              <a:tr h="219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747897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6050" y="2000240"/>
            <a:ext cx="107157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000066"/>
                </a:solidFill>
                <a:latin typeface="Book Antiqua" pitchFamily="18" charset="0"/>
                <a:cs typeface="Times New Roman" pitchFamily="18" charset="0"/>
              </a:rPr>
              <a:t> = ?</a:t>
            </a:r>
          </a:p>
        </p:txBody>
      </p:sp>
      <p:grpSp>
        <p:nvGrpSpPr>
          <p:cNvPr id="3" name="Group 58"/>
          <p:cNvGrpSpPr/>
          <p:nvPr/>
        </p:nvGrpSpPr>
        <p:grpSpPr>
          <a:xfrm>
            <a:off x="3857620" y="2671700"/>
            <a:ext cx="3786214" cy="934314"/>
            <a:chOff x="4714876" y="4572008"/>
            <a:chExt cx="3786214" cy="934314"/>
          </a:xfrm>
        </p:grpSpPr>
        <p:sp>
          <p:nvSpPr>
            <p:cNvPr id="17" name="Rectangle 16"/>
            <p:cNvSpPr/>
            <p:nvPr/>
          </p:nvSpPr>
          <p:spPr>
            <a:xfrm>
              <a:off x="5357818" y="4786321"/>
              <a:ext cx="3143272" cy="7143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8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20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endParaRPr lang="id-ID" sz="2000" b="1">
                <a:solidFill>
                  <a:srgbClr val="C00000"/>
                </a:solidFill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4876" y="4572008"/>
              <a:ext cx="926439" cy="40011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50000">
                  <a:schemeClr val="accent4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p:spPr>
          <p:txBody>
            <a:bodyPr wrap="square" anchor="ctr">
              <a:spAutoFit/>
            </a:bodyPr>
            <a:lstStyle/>
            <a:p>
              <a:pPr indent="-457200" defTabSz="952500">
                <a:tabLst>
                  <a:tab pos="863600" algn="l"/>
                </a:tabLst>
              </a:pPr>
              <a:r>
                <a:rPr lang="id-ID" sz="2000" b="1" i="1" smtClean="0">
                  <a:solidFill>
                    <a:schemeClr val="bg1"/>
                  </a:solidFill>
                  <a:latin typeface="Candara" pitchFamily="34" charset="0"/>
                </a:rPr>
                <a:t>Nilai Q</a:t>
              </a:r>
              <a:r>
                <a:rPr lang="id-ID" sz="2000" b="1" i="1" baseline="-25000" smtClean="0">
                  <a:solidFill>
                    <a:schemeClr val="bg1"/>
                  </a:solidFill>
                  <a:latin typeface="Candara" pitchFamily="34" charset="0"/>
                </a:rPr>
                <a:t>i</a:t>
              </a:r>
              <a:endParaRPr lang="en-US" sz="2000" b="1" i="1" baseline="-25000">
                <a:solidFill>
                  <a:schemeClr val="bg1"/>
                </a:solidFill>
                <a:latin typeface="Candara" pitchFamily="34" charset="0"/>
              </a:endParaRPr>
            </a:p>
          </p:txBody>
        </p:sp>
        <p:grpSp>
          <p:nvGrpSpPr>
            <p:cNvPr id="4" name="Group 49"/>
            <p:cNvGrpSpPr/>
            <p:nvPr/>
          </p:nvGrpSpPr>
          <p:grpSpPr>
            <a:xfrm>
              <a:off x="5672796" y="4786322"/>
              <a:ext cx="2613980" cy="720000"/>
              <a:chOff x="5672796" y="4857760"/>
              <a:chExt cx="2613980" cy="720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134776" y="4857760"/>
                <a:ext cx="1152000" cy="720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d-ID" sz="2000" b="1" i="1" smtClean="0">
                    <a:solidFill>
                      <a:srgbClr val="C00000"/>
                    </a:solidFill>
                    <a:latin typeface="Book Antiqua" pitchFamily="18" charset="0"/>
                    <a:cs typeface="Arial" pitchFamily="34" charset="0"/>
                  </a:rPr>
                  <a:t>i</a:t>
                </a:r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(n+1)</a:t>
                </a:r>
              </a:p>
              <a:p>
                <a:pPr algn="ctr"/>
                <a:r>
                  <a:rPr lang="id-ID" sz="2000" b="1" smtClean="0">
                    <a:solidFill>
                      <a:srgbClr val="C00000"/>
                    </a:solidFill>
                    <a:latin typeface="Book Antiqua" pitchFamily="18" charset="0"/>
                  </a:rPr>
                  <a:t>4</a:t>
                </a:r>
                <a:endParaRPr lang="id-ID" sz="2000" b="1">
                  <a:solidFill>
                    <a:srgbClr val="C00000"/>
                  </a:solidFill>
                  <a:latin typeface="Book Antiqua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72796" y="5029200"/>
                <a:ext cx="1756724" cy="36933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id-ID" b="1" i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Q</a:t>
                </a:r>
                <a:r>
                  <a:rPr lang="id-ID" b="1" baseline="-25000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i</a:t>
                </a:r>
                <a:r>
                  <a:rPr lang="id-ID" b="1" smtClean="0">
                    <a:solidFill>
                      <a:srgbClr val="C00000"/>
                    </a:solidFill>
                    <a:latin typeface="Book Antiqua" pitchFamily="18" charset="0"/>
                    <a:cs typeface="Times New Roman" pitchFamily="18" charset="0"/>
                  </a:rPr>
                  <a:t> = nilai ke  - </a:t>
                </a:r>
                <a:endParaRPr lang="id-ID">
                  <a:latin typeface="Book Antiqua" pitchFamily="18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7349090" y="5238000"/>
                <a:ext cx="714380" cy="158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0"/>
          <p:cNvGrpSpPr/>
          <p:nvPr/>
        </p:nvGrpSpPr>
        <p:grpSpPr>
          <a:xfrm>
            <a:off x="4815540" y="3711363"/>
            <a:ext cx="2685418" cy="646331"/>
            <a:chOff x="5101292" y="3111341"/>
            <a:chExt cx="2685418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6634710" y="3111341"/>
              <a:ext cx="1152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Arial" pitchFamily="34" charset="0"/>
                </a:rPr>
                <a:t>3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(13+1)</a:t>
              </a:r>
            </a:p>
            <a:p>
              <a:pPr algn="ctr"/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</a:rPr>
                <a:t>4</a:t>
              </a:r>
              <a:endParaRPr lang="id-ID">
                <a:solidFill>
                  <a:srgbClr val="C00000"/>
                </a:solidFill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1292" y="3237630"/>
              <a:ext cx="1756724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id-ID" i="1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Q</a:t>
              </a:r>
              <a:r>
                <a:rPr lang="id-ID" i="1" baseline="-25000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3</a:t>
              </a:r>
              <a:r>
                <a:rPr lang="id-ID" smtClean="0">
                  <a:solidFill>
                    <a:srgbClr val="C00000"/>
                  </a:solidFill>
                  <a:latin typeface="Book Antiqua" pitchFamily="18" charset="0"/>
                  <a:cs typeface="Times New Roman" pitchFamily="18" charset="0"/>
                </a:rPr>
                <a:t> = nilai ke  - </a:t>
              </a:r>
              <a:endParaRPr lang="id-ID">
                <a:latin typeface="Book Antiqua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786578" y="3446378"/>
              <a:ext cx="8028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815540" y="4416990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nilai ke - 10 ½  </a:t>
            </a:r>
            <a:endParaRPr lang="id-ID">
              <a:latin typeface="Book Antiqu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14744" y="4824723"/>
            <a:ext cx="492922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arti </a:t>
            </a:r>
            <a:r>
              <a:rPr lang="id-ID" sz="2400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</a:rPr>
              <a:t>10½</a:t>
            </a:r>
            <a:r>
              <a:rPr lang="id-ID" sz="2400" i="1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id-ID" i="1" smtClean="0">
                <a:solidFill>
                  <a:srgbClr val="C00000"/>
                </a:solidFill>
                <a:latin typeface="Candara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 + {½ x (X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11 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- X</a:t>
            </a:r>
            <a:r>
              <a:rPr lang="id-ID" sz="2400" baseline="-250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30</a:t>
            </a:r>
            <a:r>
              <a:rPr lang="id-ID" sz="2400" smtClean="0">
                <a:solidFill>
                  <a:srgbClr val="006600"/>
                </a:solidFill>
                <a:latin typeface="Candara" pitchFamily="34" charset="0"/>
                <a:cs typeface="Times New Roman" pitchFamily="18" charset="0"/>
              </a:rPr>
              <a:t>)}</a:t>
            </a:r>
            <a:endParaRPr lang="id-ID" sz="2400">
              <a:solidFill>
                <a:srgbClr val="006600"/>
              </a:solidFill>
              <a:latin typeface="Candar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15540" y="5072074"/>
            <a:ext cx="26139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80 + 2</a:t>
            </a:r>
            <a:endParaRPr lang="id-ID">
              <a:latin typeface="Book Antiqua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15540" y="5622683"/>
            <a:ext cx="261398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id-ID" sz="2400" b="1" i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Q</a:t>
            </a:r>
            <a:r>
              <a:rPr lang="id-ID" sz="2400" b="1" i="1" baseline="-2500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id-ID" sz="2400" b="1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 = 82</a:t>
            </a:r>
            <a:endParaRPr lang="id-ID" sz="24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34" grpId="0"/>
      <p:bldP spid="27" grpId="0"/>
      <p:bldP spid="39" grpId="0"/>
      <p:bldP spid="39" grpId="1"/>
      <p:bldP spid="40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1441</Words>
  <Application>Microsoft Office PowerPoint</Application>
  <PresentationFormat>On-screen Show (4:3)</PresentationFormat>
  <Paragraphs>592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STATISTIKA: 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Ukuran Letak Data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ESA153 - 02</dc:title>
  <dc:creator>owner</dc:creator>
  <cp:lastModifiedBy>Windows User</cp:lastModifiedBy>
  <cp:revision>89</cp:revision>
  <dcterms:created xsi:type="dcterms:W3CDTF">2017-09-16T04:15:42Z</dcterms:created>
  <dcterms:modified xsi:type="dcterms:W3CDTF">2023-10-20T03:50:22Z</dcterms:modified>
</cp:coreProperties>
</file>