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3" r:id="rId2"/>
    <p:sldId id="272" r:id="rId3"/>
    <p:sldId id="273" r:id="rId4"/>
    <p:sldId id="275" r:id="rId5"/>
    <p:sldId id="277" r:id="rId6"/>
    <p:sldId id="279" r:id="rId7"/>
    <p:sldId id="280" r:id="rId8"/>
    <p:sldId id="276" r:id="rId9"/>
    <p:sldId id="278" r:id="rId10"/>
    <p:sldId id="283" r:id="rId11"/>
    <p:sldId id="256" r:id="rId12"/>
    <p:sldId id="261" r:id="rId13"/>
    <p:sldId id="258" r:id="rId14"/>
    <p:sldId id="259" r:id="rId15"/>
    <p:sldId id="260" r:id="rId16"/>
    <p:sldId id="271" r:id="rId17"/>
    <p:sldId id="282" r:id="rId18"/>
    <p:sldId id="265" r:id="rId19"/>
    <p:sldId id="266" r:id="rId20"/>
    <p:sldId id="267" r:id="rId21"/>
    <p:sldId id="268" r:id="rId22"/>
    <p:sldId id="269" r:id="rId23"/>
    <p:sldId id="270" r:id="rId24"/>
    <p:sldId id="281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3" autoAdjust="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itamuina.wordpress.com/2013/02/11/life-table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212976"/>
            <a:ext cx="6336704" cy="1512168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MATEMATIKA POPULASI </a:t>
            </a:r>
            <a:r>
              <a:rPr lang="en-GB" sz="4000" dirty="0" smtClean="0">
                <a:solidFill>
                  <a:schemeClr val="tx1"/>
                </a:solidFill>
              </a:rPr>
              <a:t/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“</a:t>
            </a:r>
            <a:r>
              <a:rPr lang="en-GB" sz="4000" dirty="0" err="1" smtClean="0">
                <a:solidFill>
                  <a:schemeClr val="tx1"/>
                </a:solidFill>
              </a:rPr>
              <a:t>Tabel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Kematian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i="1" dirty="0" smtClean="0">
                <a:solidFill>
                  <a:schemeClr val="tx1"/>
                </a:solidFill>
              </a:rPr>
              <a:t>(Life Table)”</a:t>
            </a:r>
            <a:endParaRPr lang="en-GB" sz="40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flipV="1">
            <a:off x="-108520" y="1772816"/>
            <a:ext cx="8568952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1224136" cy="1374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67744" y="260648"/>
            <a:ext cx="6054784" cy="1518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Program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Studi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Matematika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Fakultas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Matematika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Ilmu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Alam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Universitas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Udayana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Narrow" pitchFamily="34" charset="0"/>
              </a:rPr>
              <a:t>2018</a:t>
            </a:r>
            <a:endParaRPr lang="en-GB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93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6762"/>
              </p:ext>
            </p:extLst>
          </p:nvPr>
        </p:nvGraphicFramePr>
        <p:xfrm>
          <a:off x="714348" y="1714488"/>
          <a:ext cx="7143799" cy="25003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0066"/>
                <a:gridCol w="1571636"/>
                <a:gridCol w="989926"/>
                <a:gridCol w="905164"/>
                <a:gridCol w="1135921"/>
                <a:gridCol w="1020543"/>
                <a:gridCol w="1020543"/>
              </a:tblGrid>
              <a:tr h="56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Lx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98421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7324402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73,244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0,00158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97651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7322146</a:t>
                      </a: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74,911</a:t>
                      </a:r>
                      <a:endParaRPr lang="id-ID" sz="1800" dirty="0" smtClean="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0,00093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97589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97544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 </a:t>
                      </a:r>
                      <a:r>
                        <a:rPr lang="id-ID" sz="1800" dirty="0" smtClean="0"/>
                        <a:t>7321991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75,028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785925"/>
            <a:ext cx="357190" cy="49113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29058" y="4500570"/>
            <a:ext cx="257176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d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id-ID" sz="2800" dirty="0" smtClean="0">
                <a:solidFill>
                  <a:schemeClr val="tx1"/>
                </a:solidFill>
              </a:rPr>
              <a:t>= l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r>
              <a:rPr lang="id-ID" sz="2800" dirty="0" smtClean="0">
                <a:solidFill>
                  <a:schemeClr val="tx1"/>
                </a:solidFill>
              </a:rPr>
              <a:t> – l</a:t>
            </a:r>
            <a:r>
              <a:rPr lang="id-ID" sz="2000" dirty="0" smtClean="0">
                <a:solidFill>
                  <a:schemeClr val="tx1"/>
                </a:solidFill>
              </a:rPr>
              <a:t>x+1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7621" y="1785926"/>
            <a:ext cx="714380" cy="37875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3760290" y="2954826"/>
            <a:ext cx="2214492" cy="591072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-214346" y="1142984"/>
            <a:ext cx="607223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schemeClr val="tx1"/>
                </a:solidFill>
              </a:rPr>
              <a:t>Penyusunan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Lengkap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Complete Life Table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id-ID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6762"/>
              </p:ext>
            </p:extLst>
          </p:nvPr>
        </p:nvGraphicFramePr>
        <p:xfrm>
          <a:off x="714348" y="1714488"/>
          <a:ext cx="7143799" cy="25003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0066"/>
                <a:gridCol w="1571636"/>
                <a:gridCol w="989926"/>
                <a:gridCol w="905164"/>
                <a:gridCol w="1135921"/>
                <a:gridCol w="1020543"/>
                <a:gridCol w="1020543"/>
              </a:tblGrid>
              <a:tr h="56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Lx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98421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7324402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73,244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0,00158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97651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7322146</a:t>
                      </a: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74,911</a:t>
                      </a:r>
                      <a:endParaRPr lang="id-ID" sz="1800" dirty="0" smtClean="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0,00093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97589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97544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 </a:t>
                      </a:r>
                      <a:r>
                        <a:rPr lang="id-ID" sz="1800" dirty="0" smtClean="0"/>
                        <a:t>7321991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75,028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785925"/>
            <a:ext cx="357190" cy="49113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786050" y="4572008"/>
            <a:ext cx="171451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</a:rPr>
              <a:t>q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id-ID" sz="2800" dirty="0" smtClean="0">
                <a:solidFill>
                  <a:schemeClr val="tx1"/>
                </a:solidFill>
              </a:rPr>
              <a:t>= d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r>
              <a:rPr lang="id-ID" sz="2800" dirty="0" smtClean="0">
                <a:solidFill>
                  <a:schemeClr val="tx1"/>
                </a:solidFill>
              </a:rPr>
              <a:t>/l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0166" y="1835799"/>
            <a:ext cx="1182147" cy="37875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1831465" y="3026265"/>
            <a:ext cx="2214492" cy="591072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6762"/>
              </p:ext>
            </p:extLst>
          </p:nvPr>
        </p:nvGraphicFramePr>
        <p:xfrm>
          <a:off x="714348" y="1714488"/>
          <a:ext cx="7143799" cy="25003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0066"/>
                <a:gridCol w="1571636"/>
                <a:gridCol w="989926"/>
                <a:gridCol w="905164"/>
                <a:gridCol w="1135921"/>
                <a:gridCol w="1020543"/>
                <a:gridCol w="1020543"/>
              </a:tblGrid>
              <a:tr h="56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Lx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98421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7324402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73,244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0,00158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97651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7322146</a:t>
                      </a: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74,911</a:t>
                      </a:r>
                      <a:endParaRPr lang="id-ID" sz="1800" dirty="0" smtClean="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0,00093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97589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97544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 </a:t>
                      </a:r>
                      <a:r>
                        <a:rPr lang="id-ID" sz="1800" dirty="0" smtClean="0"/>
                        <a:t>7321991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75,028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428860" y="5143512"/>
            <a:ext cx="185738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1400" dirty="0" smtClean="0">
                <a:solidFill>
                  <a:schemeClr val="tx1"/>
                </a:solidFill>
              </a:rPr>
              <a:t>x+1</a:t>
            </a:r>
            <a:r>
              <a:rPr lang="id-ID" dirty="0" smtClean="0">
                <a:solidFill>
                  <a:schemeClr val="tx1"/>
                </a:solidFill>
              </a:rPr>
              <a:t> = </a:t>
            </a:r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1400" dirty="0" smtClean="0">
                <a:solidFill>
                  <a:schemeClr val="tx1"/>
                </a:solidFill>
              </a:rPr>
              <a:t>x</a:t>
            </a:r>
            <a:r>
              <a:rPr lang="id-ID" sz="2800" dirty="0" smtClean="0">
                <a:solidFill>
                  <a:schemeClr val="tx1"/>
                </a:solidFill>
              </a:rPr>
              <a:t> – d</a:t>
            </a:r>
            <a:r>
              <a:rPr lang="id-ID" sz="1400" dirty="0" smtClean="0">
                <a:solidFill>
                  <a:schemeClr val="tx1"/>
                </a:solidFill>
              </a:rPr>
              <a:t>x</a:t>
            </a:r>
            <a:endParaRPr lang="id-ID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2548047" y="4225370"/>
            <a:ext cx="1605877" cy="131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flipV="1">
            <a:off x="2928926" y="3071809"/>
            <a:ext cx="785818" cy="35718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785926"/>
            <a:ext cx="285752" cy="3929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56591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6762"/>
              </p:ext>
            </p:extLst>
          </p:nvPr>
        </p:nvGraphicFramePr>
        <p:xfrm>
          <a:off x="714348" y="1714488"/>
          <a:ext cx="7143799" cy="25003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0066"/>
                <a:gridCol w="1571636"/>
                <a:gridCol w="989926"/>
                <a:gridCol w="905164"/>
                <a:gridCol w="1135921"/>
                <a:gridCol w="1020543"/>
                <a:gridCol w="1020543"/>
              </a:tblGrid>
              <a:tr h="56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Lx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98421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7324402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73,244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0,00158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97651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7322146</a:t>
                      </a: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74,911</a:t>
                      </a:r>
                      <a:endParaRPr lang="id-ID" sz="1800" dirty="0" smtClean="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0,00093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97589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97544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 </a:t>
                      </a:r>
                      <a:r>
                        <a:rPr lang="id-ID" sz="1800" dirty="0" smtClean="0"/>
                        <a:t>7321991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75,028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37274" y="1785926"/>
            <a:ext cx="363684" cy="500066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6158822" y="4690900"/>
            <a:ext cx="207170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L</a:t>
            </a:r>
            <a:r>
              <a:rPr lang="en-GB" sz="1200" dirty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 = 0,4l</a:t>
            </a:r>
            <a:r>
              <a:rPr lang="id-ID" sz="1200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 + 0,6l</a:t>
            </a:r>
            <a:r>
              <a:rPr lang="id-ID" sz="1200" dirty="0" smtClean="0">
                <a:solidFill>
                  <a:schemeClr val="tx1"/>
                </a:solidFill>
              </a:rPr>
              <a:t>2</a:t>
            </a:r>
            <a:endParaRPr lang="id-ID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562" y="5643578"/>
            <a:ext cx="2307485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L</a:t>
            </a:r>
            <a:r>
              <a:rPr lang="id-ID" sz="1400" dirty="0" smtClean="0">
                <a:solidFill>
                  <a:schemeClr val="tx1"/>
                </a:solidFill>
              </a:rPr>
              <a:t>x</a:t>
            </a:r>
            <a:r>
              <a:rPr lang="id-ID" sz="2000" dirty="0" smtClean="0">
                <a:solidFill>
                  <a:schemeClr val="tx1"/>
                </a:solidFill>
              </a:rPr>
              <a:t> = </a:t>
            </a:r>
            <a:r>
              <a:rPr lang="id-ID" dirty="0" smtClean="0">
                <a:solidFill>
                  <a:schemeClr val="tx1"/>
                </a:solidFill>
              </a:rPr>
              <a:t>l</a:t>
            </a:r>
            <a:r>
              <a:rPr lang="id-ID" sz="1400" dirty="0" smtClean="0">
                <a:solidFill>
                  <a:schemeClr val="tx1"/>
                </a:solidFill>
              </a:rPr>
              <a:t>x</a:t>
            </a:r>
            <a:r>
              <a:rPr lang="id-ID" dirty="0" smtClean="0">
                <a:solidFill>
                  <a:schemeClr val="tx1"/>
                </a:solidFill>
              </a:rPr>
              <a:t> + l</a:t>
            </a:r>
            <a:r>
              <a:rPr lang="id-ID" sz="1400" dirty="0" smtClean="0">
                <a:solidFill>
                  <a:schemeClr val="tx1"/>
                </a:solidFill>
              </a:rPr>
              <a:t>x+1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     ; x&gt;1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2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28794" y="4661512"/>
            <a:ext cx="1962295" cy="6072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L</a:t>
            </a:r>
            <a:r>
              <a:rPr lang="id-ID" sz="1400" dirty="0" smtClean="0">
                <a:solidFill>
                  <a:schemeClr val="tx1"/>
                </a:solidFill>
              </a:rPr>
              <a:t>0</a:t>
            </a:r>
            <a:r>
              <a:rPr lang="id-ID" dirty="0" smtClean="0">
                <a:solidFill>
                  <a:schemeClr val="tx1"/>
                </a:solidFill>
              </a:rPr>
              <a:t> = 0,3l</a:t>
            </a:r>
            <a:r>
              <a:rPr lang="id-ID" sz="1400" dirty="0" smtClean="0">
                <a:solidFill>
                  <a:schemeClr val="tx1"/>
                </a:solidFill>
              </a:rPr>
              <a:t>0</a:t>
            </a:r>
            <a:r>
              <a:rPr lang="id-ID" dirty="0" smtClean="0">
                <a:solidFill>
                  <a:schemeClr val="tx1"/>
                </a:solidFill>
              </a:rPr>
              <a:t> + 0,7l</a:t>
            </a:r>
            <a:r>
              <a:rPr lang="id-ID" sz="1400" dirty="0" smtClean="0">
                <a:solidFill>
                  <a:schemeClr val="tx1"/>
                </a:solidFill>
              </a:rPr>
              <a:t>1</a:t>
            </a:r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0031" y="2357430"/>
            <a:ext cx="875876" cy="4749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786314" y="3643314"/>
            <a:ext cx="928694" cy="4286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890512" y="3000372"/>
            <a:ext cx="753058" cy="42358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Elbow Connector 19"/>
          <p:cNvCxnSpPr>
            <a:stCxn id="28" idx="1"/>
          </p:cNvCxnSpPr>
          <p:nvPr/>
        </p:nvCxnSpPr>
        <p:spPr>
          <a:xfrm rot="10800000" flipV="1">
            <a:off x="3207589" y="2594911"/>
            <a:ext cx="1572443" cy="1997850"/>
          </a:xfrm>
          <a:prstGeom prst="bentConnector2">
            <a:avLst/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21"/>
          <p:cNvCxnSpPr>
            <a:stCxn id="31" idx="3"/>
          </p:cNvCxnSpPr>
          <p:nvPr/>
        </p:nvCxnSpPr>
        <p:spPr>
          <a:xfrm>
            <a:off x="5643570" y="3212163"/>
            <a:ext cx="1143008" cy="1359845"/>
          </a:xfrm>
          <a:prstGeom prst="bentConnector2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H="1">
            <a:off x="4607719" y="4536289"/>
            <a:ext cx="1357322" cy="42862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14942" y="6072206"/>
            <a:ext cx="78581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649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 animBg="1"/>
      <p:bldP spid="29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6762"/>
              </p:ext>
            </p:extLst>
          </p:nvPr>
        </p:nvGraphicFramePr>
        <p:xfrm>
          <a:off x="714348" y="1714488"/>
          <a:ext cx="7143799" cy="25003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0066"/>
                <a:gridCol w="1571636"/>
                <a:gridCol w="989926"/>
                <a:gridCol w="905164"/>
                <a:gridCol w="1135921"/>
                <a:gridCol w="1020543"/>
                <a:gridCol w="1020543"/>
              </a:tblGrid>
              <a:tr h="56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Lx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98421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7324402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73,244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0,00158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97651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7322146</a:t>
                      </a: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74,911</a:t>
                      </a:r>
                      <a:endParaRPr lang="id-ID" sz="1800" dirty="0" smtClean="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0,00093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97589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97544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 </a:t>
                      </a:r>
                      <a:r>
                        <a:rPr lang="id-ID" sz="1800" dirty="0" smtClean="0"/>
                        <a:t>7321991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75,028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785926"/>
            <a:ext cx="357190" cy="491137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124383" y="4857760"/>
            <a:ext cx="1947947" cy="936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   </a:t>
            </a:r>
            <a:r>
              <a:rPr lang="id-ID" sz="2800" dirty="0" smtClean="0">
                <a:solidFill>
                  <a:schemeClr val="tx1"/>
                </a:solidFill>
              </a:rPr>
              <a:t>T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id-ID" sz="2800" dirty="0" smtClean="0">
                <a:solidFill>
                  <a:schemeClr val="tx1"/>
                </a:solidFill>
              </a:rPr>
              <a:t>=</a:t>
            </a:r>
            <a:r>
              <a:rPr lang="en-GB" sz="2000" dirty="0" smtClean="0">
                <a:solidFill>
                  <a:schemeClr val="tx1"/>
                </a:solidFill>
              </a:rPr>
              <a:t>   </a:t>
            </a:r>
            <a:endParaRPr lang="id-ID" sz="2000" dirty="0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2257" y="4965111"/>
            <a:ext cx="490007" cy="721399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6023966" y="1809858"/>
            <a:ext cx="691173" cy="4046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Elbow Connector 18"/>
          <p:cNvCxnSpPr/>
          <p:nvPr/>
        </p:nvCxnSpPr>
        <p:spPr>
          <a:xfrm rot="5400000">
            <a:off x="5072067" y="3071811"/>
            <a:ext cx="2643206" cy="64294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649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6762"/>
              </p:ext>
            </p:extLst>
          </p:nvPr>
        </p:nvGraphicFramePr>
        <p:xfrm>
          <a:off x="714348" y="1714488"/>
          <a:ext cx="7143799" cy="25003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0066"/>
                <a:gridCol w="1571636"/>
                <a:gridCol w="989926"/>
                <a:gridCol w="905164"/>
                <a:gridCol w="1135921"/>
                <a:gridCol w="1020543"/>
                <a:gridCol w="1020543"/>
              </a:tblGrid>
              <a:tr h="56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Lx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2256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98421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7324402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73,244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0,00158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155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97651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7322146</a:t>
                      </a:r>
                      <a:r>
                        <a:rPr lang="id-ID" sz="1800" dirty="0"/>
                        <a:t> 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74,911</a:t>
                      </a:r>
                      <a:endParaRPr lang="id-ID" sz="1800" dirty="0" smtClean="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0,00093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97589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97544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 </a:t>
                      </a:r>
                      <a:r>
                        <a:rPr lang="id-ID" sz="1800" dirty="0" smtClean="0"/>
                        <a:t>7321991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75,028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785926"/>
            <a:ext cx="428628" cy="491137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929190" y="5214950"/>
            <a:ext cx="178595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sz="2800" dirty="0" smtClean="0">
                <a:solidFill>
                  <a:schemeClr val="tx1"/>
                </a:solidFill>
              </a:rPr>
              <a:t>= T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r>
              <a:rPr lang="id-ID" sz="2800" dirty="0" smtClean="0">
                <a:solidFill>
                  <a:schemeClr val="tx1"/>
                </a:solidFill>
              </a:rPr>
              <a:t>/l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endParaRPr lang="id-ID" sz="2000" dirty="0">
              <a:solidFill>
                <a:schemeClr val="tx1"/>
              </a:solidFill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429264"/>
            <a:ext cx="396878" cy="500411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929454" y="1785926"/>
            <a:ext cx="857256" cy="50006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5143504" y="3357562"/>
            <a:ext cx="2857520" cy="714380"/>
          </a:xfrm>
          <a:prstGeom prst="bentConnector3">
            <a:avLst>
              <a:gd name="adj1" fmla="val 50000"/>
            </a:avLst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649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42843" y="1142987"/>
          <a:ext cx="8786874" cy="5500724"/>
        </p:xfrm>
        <a:graphic>
          <a:graphicData uri="http://schemas.openxmlformats.org/drawingml/2006/table">
            <a:tbl>
              <a:tblPr/>
              <a:tblGrid>
                <a:gridCol w="617803"/>
                <a:gridCol w="1515481"/>
                <a:gridCol w="1330718"/>
                <a:gridCol w="1330718"/>
                <a:gridCol w="1330718"/>
                <a:gridCol w="1330718"/>
                <a:gridCol w="1330718"/>
              </a:tblGrid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[1]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[2]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[3]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[4]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[5]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[6]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[7]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0.02256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100000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2256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98421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7324402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73.244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0.00158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97744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97651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7322146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74.911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0.00093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97589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97544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7321991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75.028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0.00071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97498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97464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7321900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75.097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0.00059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97429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97400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7321831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75.150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97371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7321773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75.194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2.235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0.70000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2.100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1.00000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2.200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0.66667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2.000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0.50000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1.500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1.00000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1.000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142984"/>
            <a:ext cx="85725" cy="190500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214422"/>
            <a:ext cx="161925" cy="19050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214422"/>
            <a:ext cx="123825" cy="19050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1214422"/>
            <a:ext cx="161925" cy="190500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214422"/>
            <a:ext cx="152400" cy="19050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214422"/>
            <a:ext cx="161925" cy="190500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1214422"/>
            <a:ext cx="161925" cy="190500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5715008" y="6643734"/>
            <a:ext cx="3643338" cy="285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 smtClean="0">
                <a:solidFill>
                  <a:schemeClr val="tx1"/>
                </a:solidFill>
              </a:rPr>
              <a:t>Sumber : Palmore, 1973 (dalam Mantra, 1985: 118)</a:t>
            </a:r>
            <a:endParaRPr lang="id-ID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9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97444" y="1214428"/>
          <a:ext cx="2403448" cy="5575624"/>
        </p:xfrm>
        <a:graphic>
          <a:graphicData uri="http://schemas.openxmlformats.org/drawingml/2006/table">
            <a:tbl>
              <a:tblPr/>
              <a:tblGrid>
                <a:gridCol w="831813"/>
                <a:gridCol w="500066"/>
                <a:gridCol w="1071569"/>
              </a:tblGrid>
              <a:tr h="357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Calibri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Calibri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Calibri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0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0.0149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0.0018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0.0009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10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0.0005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15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0.0008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20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25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0.0014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30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0.0021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35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0.0031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40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0.0047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45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0.0069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50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0.0103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55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0.0225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60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0.0333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65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0.049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70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0.0719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75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0.1046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80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0.1495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85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5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0.2073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rnr"/>
                          <a:ea typeface="Times New Roman"/>
                          <a:cs typeface="Calibri"/>
                        </a:rPr>
                        <a:t>90+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nr"/>
                        <a:ea typeface="Times New Roman"/>
                        <a:cs typeface="Calibri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nr"/>
                          <a:ea typeface="Times New Roman"/>
                          <a:cs typeface="Calibri"/>
                        </a:rPr>
                        <a:t>0.3343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44" marR="677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2530" y="1254110"/>
            <a:ext cx="142876" cy="317502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5472" y="1214422"/>
            <a:ext cx="166688" cy="333376"/>
          </a:xfrm>
          <a:prstGeom prst="rect">
            <a:avLst/>
          </a:prstGeom>
          <a:noFill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6976" y="1285860"/>
            <a:ext cx="323850" cy="190500"/>
          </a:xfrm>
          <a:prstGeom prst="rect">
            <a:avLst/>
          </a:prstGeom>
          <a:noFill/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480423"/>
            <a:ext cx="214314" cy="30616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071538" y="1571612"/>
            <a:ext cx="3143272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</a:rPr>
              <a:t>Tabel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penduduk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laki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laki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di </a:t>
            </a:r>
            <a:r>
              <a:rPr lang="en-US" dirty="0" err="1" smtClean="0">
                <a:solidFill>
                  <a:schemeClr val="tx1"/>
                </a:solidFill>
              </a:rPr>
              <a:t>Provinsi</a:t>
            </a:r>
            <a:r>
              <a:rPr lang="en-US" dirty="0" smtClean="0">
                <a:solidFill>
                  <a:schemeClr val="tx1"/>
                </a:solidFill>
              </a:rPr>
              <a:t> Jakarta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2000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448" y="6643710"/>
            <a:ext cx="33576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u="sng" dirty="0" smtClean="0">
                <a:hlinkClick r:id="rId6"/>
              </a:rPr>
              <a:t>https://anitamuina.wordpress.com/2013/02/11/life-table/</a:t>
            </a:r>
            <a:endParaRPr lang="id-ID" sz="900" dirty="0"/>
          </a:p>
        </p:txBody>
      </p:sp>
      <p:sp>
        <p:nvSpPr>
          <p:cNvPr id="13" name="Rectangle 12"/>
          <p:cNvSpPr/>
          <p:nvPr/>
        </p:nvSpPr>
        <p:spPr>
          <a:xfrm>
            <a:off x="214282" y="6357958"/>
            <a:ext cx="500066" cy="500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642910" y="6072206"/>
            <a:ext cx="428628" cy="4286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85720" y="5715016"/>
            <a:ext cx="357190" cy="3571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0" y="5929330"/>
            <a:ext cx="500066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785786" y="6438896"/>
            <a:ext cx="704856" cy="419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1000100" y="6286520"/>
            <a:ext cx="357190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0" y="5572140"/>
            <a:ext cx="285752" cy="285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24941"/>
              </p:ext>
            </p:extLst>
          </p:nvPr>
        </p:nvGraphicFramePr>
        <p:xfrm>
          <a:off x="71407" y="1500174"/>
          <a:ext cx="8286808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8658"/>
                <a:gridCol w="368433"/>
                <a:gridCol w="731668"/>
                <a:gridCol w="889437"/>
                <a:gridCol w="1178985"/>
                <a:gridCol w="1031612"/>
                <a:gridCol w="884239"/>
                <a:gridCol w="884239"/>
                <a:gridCol w="1031612"/>
                <a:gridCol w="957925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nMx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nPx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ex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0,011730788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0,988269212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1173,078835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100000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99178,84482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6752768,462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67,52768462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0,0015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0,005982054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0,994017946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598,2053838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98826,92117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394051,4534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6653589,617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67,32567947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0,003493886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0,996506114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349,38857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98228,71578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490270,1075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6259538,164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63,72411686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57488" y="5286388"/>
            <a:ext cx="2300266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n</a:t>
            </a:r>
            <a:r>
              <a:rPr lang="id-ID" sz="2800" dirty="0" smtClean="0">
                <a:solidFill>
                  <a:schemeClr val="tx1"/>
                </a:solidFill>
              </a:rPr>
              <a:t>P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id-ID" sz="2800" dirty="0" smtClean="0">
                <a:solidFill>
                  <a:schemeClr val="tx1"/>
                </a:solidFill>
              </a:rPr>
              <a:t>= 1 - </a:t>
            </a:r>
            <a:r>
              <a:rPr lang="id-ID" sz="2000" dirty="0" smtClean="0">
                <a:solidFill>
                  <a:schemeClr val="tx1"/>
                </a:solidFill>
              </a:rPr>
              <a:t>n</a:t>
            </a:r>
            <a:r>
              <a:rPr lang="id-ID" sz="2800" dirty="0" smtClean="0">
                <a:solidFill>
                  <a:schemeClr val="tx1"/>
                </a:solidFill>
              </a:rPr>
              <a:t>q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5453" y="1571612"/>
            <a:ext cx="1004977" cy="5715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2214546" y="3429001"/>
            <a:ext cx="3000397" cy="42862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6357958"/>
            <a:ext cx="500066" cy="500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42910" y="6072206"/>
            <a:ext cx="428628" cy="4286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85720" y="5715016"/>
            <a:ext cx="357190" cy="3571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0" y="5929330"/>
            <a:ext cx="500066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85786" y="6438896"/>
            <a:ext cx="704856" cy="419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00100" y="6286520"/>
            <a:ext cx="357190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0" y="5572140"/>
            <a:ext cx="285752" cy="285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4376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24941"/>
              </p:ext>
            </p:extLst>
          </p:nvPr>
        </p:nvGraphicFramePr>
        <p:xfrm>
          <a:off x="71407" y="1500174"/>
          <a:ext cx="8286808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8658"/>
                <a:gridCol w="368433"/>
                <a:gridCol w="731668"/>
                <a:gridCol w="889437"/>
                <a:gridCol w="1178985"/>
                <a:gridCol w="1031612"/>
                <a:gridCol w="884239"/>
                <a:gridCol w="884239"/>
                <a:gridCol w="1031612"/>
                <a:gridCol w="957925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nMx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nPx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ex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0,011730788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0,988269212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1173,078835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100000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99178,84482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6752768,462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67,52768462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0,0015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0,005982054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0,994017946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598,2053838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98826,92117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394051,4534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6653589,617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67,32567947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0,003493886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0,996506114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349,38857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98228,71578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490270,1075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6259538,164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63,72411686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357686" y="5500702"/>
            <a:ext cx="259228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chemeClr val="tx1"/>
                </a:solidFill>
              </a:rPr>
              <a:t>n</a:t>
            </a:r>
            <a:r>
              <a:rPr lang="id-ID" sz="2800" dirty="0" smtClean="0">
                <a:solidFill>
                  <a:schemeClr val="tx1"/>
                </a:solidFill>
              </a:rPr>
              <a:t>d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r>
              <a:rPr lang="id-ID" sz="2400" dirty="0" smtClean="0">
                <a:solidFill>
                  <a:schemeClr val="tx1"/>
                </a:solidFill>
              </a:rPr>
              <a:t> = </a:t>
            </a:r>
            <a:r>
              <a:rPr lang="id-ID" sz="2000" dirty="0" smtClean="0">
                <a:solidFill>
                  <a:schemeClr val="tx1"/>
                </a:solidFill>
              </a:rPr>
              <a:t>n</a:t>
            </a:r>
            <a:r>
              <a:rPr lang="id-ID" sz="2800" dirty="0" smtClean="0">
                <a:solidFill>
                  <a:schemeClr val="tx1"/>
                </a:solidFill>
              </a:rPr>
              <a:t>q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r>
              <a:rPr lang="id-ID" sz="2400" dirty="0" smtClean="0">
                <a:solidFill>
                  <a:schemeClr val="tx1"/>
                </a:solidFill>
              </a:rPr>
              <a:t> . </a:t>
            </a:r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3306" y="1643050"/>
            <a:ext cx="928694" cy="5000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Elbow Connector 12"/>
          <p:cNvCxnSpPr/>
          <p:nvPr/>
        </p:nvCxnSpPr>
        <p:spPr>
          <a:xfrm rot="16200000" flipH="1">
            <a:off x="3393273" y="3321843"/>
            <a:ext cx="3286148" cy="928694"/>
          </a:xfrm>
          <a:prstGeom prst="bentConnector3">
            <a:avLst>
              <a:gd name="adj1" fmla="val 34647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4282" y="6357958"/>
            <a:ext cx="500066" cy="500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642910" y="6072206"/>
            <a:ext cx="428628" cy="4286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85720" y="5715016"/>
            <a:ext cx="357190" cy="3571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0" y="5929330"/>
            <a:ext cx="500066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785786" y="6438896"/>
            <a:ext cx="704856" cy="419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1000100" y="6286520"/>
            <a:ext cx="357190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0" y="5572140"/>
            <a:ext cx="285752" cy="285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822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86314" y="285728"/>
            <a:ext cx="42148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3600" b="1" i="1" dirty="0" smtClean="0">
                <a:latin typeface="Bodoni MT" pitchFamily="18" charset="0"/>
                <a:ea typeface="Batang" pitchFamily="18" charset="-127"/>
              </a:rPr>
              <a:t>Latar Belakang</a:t>
            </a:r>
            <a:endParaRPr lang="id-ID" sz="3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488" y="1214422"/>
            <a:ext cx="1785950" cy="35719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Populasi</a:t>
            </a:r>
            <a:endParaRPr lang="id-ID" sz="2000" dirty="0"/>
          </a:p>
        </p:txBody>
      </p:sp>
      <p:sp>
        <p:nvSpPr>
          <p:cNvPr id="11" name="Rectangle 10"/>
          <p:cNvSpPr/>
          <p:nvPr/>
        </p:nvSpPr>
        <p:spPr>
          <a:xfrm>
            <a:off x="4500562" y="4143380"/>
            <a:ext cx="1428760" cy="28575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Kelahiran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1928794" y="4143380"/>
            <a:ext cx="1357322" cy="28575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Kematian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3428992" y="5072074"/>
            <a:ext cx="1428760" cy="35719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i="1" dirty="0" smtClean="0"/>
              <a:t>Life table</a:t>
            </a:r>
            <a:endParaRPr lang="id-ID" sz="24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5500694" y="5929330"/>
            <a:ext cx="2714644" cy="50006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Probabilitas Mencapai usia tertentu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286116" y="6072206"/>
            <a:ext cx="1500198" cy="50006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Angka Kematian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1071538" y="6000768"/>
            <a:ext cx="1071570" cy="50006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Harapan hidup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4786314" y="2214554"/>
            <a:ext cx="928694" cy="35719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Waktu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2000232" y="2214554"/>
            <a:ext cx="928694" cy="35719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Ruang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2857488" y="3286124"/>
            <a:ext cx="2143140" cy="35719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Dinamika Penduduk</a:t>
            </a:r>
            <a:endParaRPr lang="id-ID" dirty="0"/>
          </a:p>
        </p:txBody>
      </p:sp>
      <p:cxnSp>
        <p:nvCxnSpPr>
          <p:cNvPr id="23" name="Straight Connector 22"/>
          <p:cNvCxnSpPr>
            <a:stCxn id="10" idx="2"/>
            <a:endCxn id="24" idx="2"/>
          </p:cNvCxnSpPr>
          <p:nvPr/>
        </p:nvCxnSpPr>
        <p:spPr>
          <a:xfrm rot="16200000" flipH="1">
            <a:off x="3589727" y="1732347"/>
            <a:ext cx="428628" cy="107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ket 23"/>
          <p:cNvSpPr/>
          <p:nvPr/>
        </p:nvSpPr>
        <p:spPr>
          <a:xfrm rot="16200000">
            <a:off x="3786182" y="1000108"/>
            <a:ext cx="142876" cy="2143140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ight Bracket 25"/>
          <p:cNvSpPr/>
          <p:nvPr/>
        </p:nvSpPr>
        <p:spPr>
          <a:xfrm rot="5400000" flipV="1">
            <a:off x="3893339" y="3107529"/>
            <a:ext cx="214314" cy="2857520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Bracket 26"/>
          <p:cNvSpPr/>
          <p:nvPr/>
        </p:nvSpPr>
        <p:spPr>
          <a:xfrm rot="16200000">
            <a:off x="3821900" y="2750338"/>
            <a:ext cx="214315" cy="2571768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Bracket 27"/>
          <p:cNvSpPr/>
          <p:nvPr/>
        </p:nvSpPr>
        <p:spPr>
          <a:xfrm rot="5400000" flipV="1">
            <a:off x="3750463" y="1393017"/>
            <a:ext cx="285752" cy="2786082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ight Bracket 28"/>
          <p:cNvSpPr/>
          <p:nvPr/>
        </p:nvSpPr>
        <p:spPr>
          <a:xfrm rot="16200000">
            <a:off x="3929058" y="3214686"/>
            <a:ext cx="214316" cy="5072100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5" name="Straight Connector 34"/>
          <p:cNvCxnSpPr>
            <a:stCxn id="28" idx="2"/>
            <a:endCxn id="21" idx="0"/>
          </p:cNvCxnSpPr>
          <p:nvPr/>
        </p:nvCxnSpPr>
        <p:spPr>
          <a:xfrm rot="16200000" flipH="1">
            <a:off x="3732603" y="3089670"/>
            <a:ext cx="357190" cy="357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786977" y="3785396"/>
            <a:ext cx="285751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2"/>
            <a:endCxn id="13" idx="0"/>
          </p:cNvCxnSpPr>
          <p:nvPr/>
        </p:nvCxnSpPr>
        <p:spPr>
          <a:xfrm rot="16200000" flipH="1">
            <a:off x="3857620" y="4786322"/>
            <a:ext cx="428628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3" idx="2"/>
            <a:endCxn id="29" idx="2"/>
          </p:cNvCxnSpPr>
          <p:nvPr/>
        </p:nvCxnSpPr>
        <p:spPr>
          <a:xfrm rot="5400000">
            <a:off x="3982637" y="5482843"/>
            <a:ext cx="214314" cy="1071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2"/>
            <a:endCxn id="15" idx="0"/>
          </p:cNvCxnSpPr>
          <p:nvPr/>
        </p:nvCxnSpPr>
        <p:spPr>
          <a:xfrm rot="5400000">
            <a:off x="3821902" y="5857892"/>
            <a:ext cx="428628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714744" y="1571612"/>
            <a:ext cx="150019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dipengaruhi</a:t>
            </a:r>
            <a:endParaRPr lang="id-ID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7" grpId="1" animBg="1"/>
      <p:bldP spid="28" grpId="0" animBg="1"/>
      <p:bldP spid="29" grpId="0" animBg="1"/>
      <p:bldP spid="8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24941"/>
              </p:ext>
            </p:extLst>
          </p:nvPr>
        </p:nvGraphicFramePr>
        <p:xfrm>
          <a:off x="71407" y="1500174"/>
          <a:ext cx="8286808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8658"/>
                <a:gridCol w="368433"/>
                <a:gridCol w="731668"/>
                <a:gridCol w="889437"/>
                <a:gridCol w="1178985"/>
                <a:gridCol w="1031612"/>
                <a:gridCol w="884239"/>
                <a:gridCol w="884239"/>
                <a:gridCol w="1031612"/>
                <a:gridCol w="957925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nMx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nPx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ex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0,011730788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0,988269212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1173,078835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99178,84482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6752768,462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67,52768462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0,0015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0,005982054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0,994017946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598,2053838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98826,92117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394051,4534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6653589,617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67,32567947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0,003493886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0,996506114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349,38857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98228,71578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490270,1075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6259538,164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63,72411686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00232" y="5643578"/>
            <a:ext cx="2506030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tx1"/>
                </a:solidFill>
              </a:rPr>
              <a:t>l</a:t>
            </a:r>
            <a:r>
              <a:rPr lang="id-ID" sz="2000" dirty="0" smtClean="0">
                <a:solidFill>
                  <a:schemeClr val="tx1"/>
                </a:solidFill>
              </a:rPr>
              <a:t>x+n = </a:t>
            </a:r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2000" dirty="0" smtClean="0">
                <a:solidFill>
                  <a:schemeClr val="tx1"/>
                </a:solidFill>
              </a:rPr>
              <a:t>x - n</a:t>
            </a:r>
            <a:r>
              <a:rPr lang="id-ID" sz="2800" dirty="0" smtClean="0">
                <a:solidFill>
                  <a:schemeClr val="tx1"/>
                </a:solidFill>
              </a:rPr>
              <a:t>d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3438" y="3286124"/>
            <a:ext cx="857256" cy="7143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lbow Connector 11"/>
          <p:cNvCxnSpPr/>
          <p:nvPr/>
        </p:nvCxnSpPr>
        <p:spPr>
          <a:xfrm rot="5400000">
            <a:off x="3142670" y="4072512"/>
            <a:ext cx="1584176" cy="144016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822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24941"/>
              </p:ext>
            </p:extLst>
          </p:nvPr>
        </p:nvGraphicFramePr>
        <p:xfrm>
          <a:off x="71407" y="1500174"/>
          <a:ext cx="8286808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8658"/>
                <a:gridCol w="368433"/>
                <a:gridCol w="731668"/>
                <a:gridCol w="889437"/>
                <a:gridCol w="1178985"/>
                <a:gridCol w="1031612"/>
                <a:gridCol w="884239"/>
                <a:gridCol w="884239"/>
                <a:gridCol w="1031612"/>
                <a:gridCol w="957925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nMx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nPx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ex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0,011730788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0,988269212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1173,078835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99178,84482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6752768,462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67,52768462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0,0015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0,005982054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0,994017946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598,2053838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98826,92117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394051,4534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6653589,617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67,32567947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0,003493886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0,996506114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349,38857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98228,71578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490270,1075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6259538,164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63,72411686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1571604" y="4786322"/>
            <a:ext cx="250033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dirty="0" smtClean="0">
                <a:solidFill>
                  <a:schemeClr val="tx1"/>
                </a:solidFill>
              </a:rPr>
              <a:t>0</a:t>
            </a:r>
            <a:r>
              <a:rPr lang="id-ID" sz="2000" dirty="0" smtClean="0">
                <a:solidFill>
                  <a:schemeClr val="tx1"/>
                </a:solidFill>
              </a:rPr>
              <a:t> = </a:t>
            </a:r>
            <a:r>
              <a:rPr lang="id-ID" sz="2800" dirty="0" smtClean="0">
                <a:solidFill>
                  <a:schemeClr val="tx1"/>
                </a:solidFill>
              </a:rPr>
              <a:t>0,3l</a:t>
            </a:r>
            <a:r>
              <a:rPr lang="id-ID" sz="2000" dirty="0" smtClean="0">
                <a:solidFill>
                  <a:schemeClr val="tx1"/>
                </a:solidFill>
              </a:rPr>
              <a:t>0 + </a:t>
            </a:r>
            <a:r>
              <a:rPr lang="id-ID" sz="2800" dirty="0" smtClean="0">
                <a:solidFill>
                  <a:schemeClr val="tx1"/>
                </a:solidFill>
              </a:rPr>
              <a:t>0,7l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2910" y="5715016"/>
            <a:ext cx="250033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4</a:t>
            </a:r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2000" dirty="0" smtClean="0">
                <a:solidFill>
                  <a:schemeClr val="tx1"/>
                </a:solidFill>
              </a:rPr>
              <a:t>1 = </a:t>
            </a:r>
            <a:r>
              <a:rPr lang="id-ID" sz="2800" dirty="0" smtClean="0">
                <a:solidFill>
                  <a:schemeClr val="tx1"/>
                </a:solidFill>
              </a:rPr>
              <a:t>1,9l</a:t>
            </a:r>
            <a:r>
              <a:rPr lang="id-ID" sz="2000" dirty="0" smtClean="0">
                <a:solidFill>
                  <a:schemeClr val="tx1"/>
                </a:solidFill>
              </a:rPr>
              <a:t>1 + </a:t>
            </a:r>
            <a:r>
              <a:rPr lang="id-ID" sz="2800" dirty="0" smtClean="0">
                <a:solidFill>
                  <a:schemeClr val="tx1"/>
                </a:solidFill>
              </a:rPr>
              <a:t>2,1l</a:t>
            </a:r>
            <a:r>
              <a:rPr lang="id-ID" dirty="0" smtClean="0">
                <a:solidFill>
                  <a:schemeClr val="tx1"/>
                </a:solidFill>
              </a:rPr>
              <a:t>5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0694" y="5715016"/>
            <a:ext cx="257404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5</a:t>
            </a:r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2000" dirty="0" smtClean="0">
                <a:solidFill>
                  <a:schemeClr val="tx1"/>
                </a:solidFill>
              </a:rPr>
              <a:t>x = </a:t>
            </a:r>
            <a:r>
              <a:rPr lang="id-ID" sz="2800" dirty="0" smtClean="0">
                <a:solidFill>
                  <a:schemeClr val="tx1"/>
                </a:solidFill>
              </a:rPr>
              <a:t>5/2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(l</a:t>
            </a:r>
            <a:r>
              <a:rPr lang="id-ID" sz="2000" dirty="0" smtClean="0">
                <a:solidFill>
                  <a:schemeClr val="tx1"/>
                </a:solidFill>
              </a:rPr>
              <a:t>x + </a:t>
            </a:r>
            <a:r>
              <a:rPr lang="id-ID" sz="2800" dirty="0" smtClean="0">
                <a:solidFill>
                  <a:schemeClr val="tx1"/>
                </a:solidFill>
              </a:rPr>
              <a:t>l</a:t>
            </a:r>
            <a:r>
              <a:rPr lang="id-ID" sz="2000" dirty="0" smtClean="0">
                <a:solidFill>
                  <a:schemeClr val="tx1"/>
                </a:solidFill>
              </a:rPr>
              <a:t>x+</a:t>
            </a:r>
            <a:r>
              <a:rPr lang="id-ID" dirty="0" smtClean="0">
                <a:solidFill>
                  <a:schemeClr val="tx1"/>
                </a:solidFill>
              </a:rPr>
              <a:t>5</a:t>
            </a:r>
            <a:r>
              <a:rPr lang="id-ID" sz="2800" dirty="0" smtClean="0">
                <a:solidFill>
                  <a:schemeClr val="tx1"/>
                </a:solidFill>
              </a:rPr>
              <a:t>)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29256" y="4143380"/>
            <a:ext cx="1000132" cy="7143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500694" y="2285992"/>
            <a:ext cx="902586" cy="7858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500694" y="3214686"/>
            <a:ext cx="863526" cy="785818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Elbow Connector 26"/>
          <p:cNvCxnSpPr/>
          <p:nvPr/>
        </p:nvCxnSpPr>
        <p:spPr>
          <a:xfrm rot="10800000" flipV="1">
            <a:off x="3571868" y="2786058"/>
            <a:ext cx="1905726" cy="1990002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0800000" flipV="1">
            <a:off x="3179050" y="3714752"/>
            <a:ext cx="2321644" cy="2286016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H="1">
            <a:off x="6072198" y="4929198"/>
            <a:ext cx="785818" cy="642942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822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24941"/>
              </p:ext>
            </p:extLst>
          </p:nvPr>
        </p:nvGraphicFramePr>
        <p:xfrm>
          <a:off x="71407" y="1500174"/>
          <a:ext cx="8286808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8658"/>
                <a:gridCol w="368433"/>
                <a:gridCol w="731668"/>
                <a:gridCol w="889437"/>
                <a:gridCol w="1178985"/>
                <a:gridCol w="1031612"/>
                <a:gridCol w="884239"/>
                <a:gridCol w="884239"/>
                <a:gridCol w="1031612"/>
                <a:gridCol w="957925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nMx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nPx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ndx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ex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0,011730788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0,988269212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1173,078835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99178,84482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6752768,462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67,52768462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0,0015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0,005982054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0,994017946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598,2053838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98826,92117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394051,4534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6653589,617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67,32567947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0,003493886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0,996506114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349,38857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98228,71578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490270,1075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6259538,164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63,72411686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71934" y="5286388"/>
            <a:ext cx="1643074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T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id-ID" sz="2800" dirty="0" smtClean="0">
                <a:solidFill>
                  <a:schemeClr val="tx1"/>
                </a:solidFill>
              </a:rPr>
              <a:t>= </a:t>
            </a:r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500702"/>
            <a:ext cx="571504" cy="71438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429388" y="1571612"/>
            <a:ext cx="928694" cy="5000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Elbow Connector 17"/>
          <p:cNvCxnSpPr/>
          <p:nvPr/>
        </p:nvCxnSpPr>
        <p:spPr>
          <a:xfrm rot="5400000">
            <a:off x="4277668" y="2986479"/>
            <a:ext cx="3237184" cy="1076883"/>
          </a:xfrm>
          <a:prstGeom prst="bentConnector3">
            <a:avLst>
              <a:gd name="adj1" fmla="val 42357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822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Singkat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24941"/>
              </p:ext>
            </p:extLst>
          </p:nvPr>
        </p:nvGraphicFramePr>
        <p:xfrm>
          <a:off x="71407" y="1500174"/>
          <a:ext cx="8286808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8658"/>
                <a:gridCol w="368433"/>
                <a:gridCol w="731668"/>
                <a:gridCol w="889437"/>
                <a:gridCol w="1178985"/>
                <a:gridCol w="1031612"/>
                <a:gridCol w="884239"/>
                <a:gridCol w="884239"/>
                <a:gridCol w="1031612"/>
                <a:gridCol w="957925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nMx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nqx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/>
                        <a:t>nPx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/>
                        <a:t>ndx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nLx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Tx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ex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0,011730788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/>
                        <a:t>0,988269212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/>
                        <a:t>1173,078835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100000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99178,84482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6752768,462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67,52768462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1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0,0015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0,005982054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0,994017946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598,2053838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98826,92117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394051,4534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6653589,617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67,32567947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0,003493886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0,996506114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349,38857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98228,71578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490270,1075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6259538,164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63,72411686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357818" y="5429264"/>
            <a:ext cx="171451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sz="2800" dirty="0" smtClean="0">
                <a:solidFill>
                  <a:schemeClr val="tx1"/>
                </a:solidFill>
              </a:rPr>
              <a:t>= T</a:t>
            </a:r>
            <a:r>
              <a:rPr lang="id-ID" dirty="0" smtClean="0">
                <a:solidFill>
                  <a:schemeClr val="tx1"/>
                </a:solidFill>
              </a:rPr>
              <a:t>x</a:t>
            </a:r>
            <a:r>
              <a:rPr lang="id-ID" sz="2800" dirty="0" smtClean="0">
                <a:solidFill>
                  <a:schemeClr val="tx1"/>
                </a:solidFill>
              </a:rPr>
              <a:t>/l</a:t>
            </a:r>
            <a:r>
              <a:rPr lang="id-ID" dirty="0" smtClean="0">
                <a:solidFill>
                  <a:schemeClr val="tx1"/>
                </a:solidFill>
              </a:rPr>
              <a:t>x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643578"/>
            <a:ext cx="428628" cy="47795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7429520" y="1571612"/>
            <a:ext cx="863526" cy="5715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Elbow Connector 17"/>
          <p:cNvCxnSpPr/>
          <p:nvPr/>
        </p:nvCxnSpPr>
        <p:spPr>
          <a:xfrm rot="5400000">
            <a:off x="5345377" y="3227129"/>
            <a:ext cx="3214709" cy="1046685"/>
          </a:xfrm>
          <a:prstGeom prst="bentConnector3">
            <a:avLst>
              <a:gd name="adj1" fmla="val 47926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822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5" y="142852"/>
          <a:ext cx="8858310" cy="657229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12082"/>
                <a:gridCol w="507396"/>
                <a:gridCol w="800953"/>
                <a:gridCol w="1007288"/>
                <a:gridCol w="996034"/>
                <a:gridCol w="1021353"/>
                <a:gridCol w="841280"/>
                <a:gridCol w="1067312"/>
                <a:gridCol w="1035423"/>
                <a:gridCol w="1069189"/>
              </a:tblGrid>
              <a:tr h="222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0.0118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0.011731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0.988269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1173.079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100000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99178.84482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7163516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71.63516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0.0015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0.005982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0.994018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591.188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98827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394066.1899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7064337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71.48191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0.0007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0.003494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0.996506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343.2244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98236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490320.605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6670271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67.90066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0.002497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0.997503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244.4257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97893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488851.4795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6179950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63.12996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0.0006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0.002996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0.997004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292.5055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97648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487509.1515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5691099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58.28172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0.0006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0.002996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0.997004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291.6293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97356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486048.8145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5203590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53.44932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0.0009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0.00449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0.99551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435.8072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97064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484230.2233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4717541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48.6024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0.0014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0.006976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0.993024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674.0379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96628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481455.6107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4233311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43.81033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0.0021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0.010445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0.989555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1002.256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95954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477264.8754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3751855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39.10052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0.0033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0.016365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0.983635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1553.886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94952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470874.52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3274590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34.48685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0.0051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0.025179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0.974821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2351.664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93398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461110.6445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2803716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30.01902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0.0078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0.038254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0.961746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3482.889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91046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446524.2607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2342605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25.72982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0.0122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0.059195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0.940805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5183.278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87563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424858.8429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1896081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21.6538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0.0189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0.090236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0.909764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7433.681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82380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393316.4461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1471222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17.85894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0.0296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0.137803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0.862197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10327.82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74946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348912.704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1077905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14.38234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0.0465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0.208287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0.791713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13459.2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64619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289445.1636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728992.6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11.28146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0.0738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0.311524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0.688476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15937.38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51159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215953.7048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439547.5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8.591719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0.1182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0.456195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0.543805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16068.11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35222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135939.9817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223593.8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6.348119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0.1901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0.644298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0.355702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12340.84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19154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64917.61877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87653.78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4.576278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0.2955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0.849748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0.150252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5789.424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6813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19591.96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22736.16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3.337122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76200" cy="180975"/>
          </a:xfrm>
          <a:prstGeom prst="rect">
            <a:avLst/>
          </a:prstGeom>
          <a:noFill/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42852"/>
            <a:ext cx="85725" cy="180975"/>
          </a:xfrm>
          <a:prstGeom prst="rect">
            <a:avLst/>
          </a:prstGeom>
          <a:noFill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42852"/>
            <a:ext cx="295275" cy="180975"/>
          </a:xfrm>
          <a:prstGeom prst="rect">
            <a:avLst/>
          </a:prstGeom>
          <a:noFill/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42852"/>
            <a:ext cx="257175" cy="180975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42852"/>
            <a:ext cx="266700" cy="180975"/>
          </a:xfrm>
          <a:prstGeom prst="rect">
            <a:avLst/>
          </a:prstGeom>
          <a:noFill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42852"/>
            <a:ext cx="257175" cy="180975"/>
          </a:xfrm>
          <a:prstGeom prst="rect">
            <a:avLst/>
          </a:prstGeom>
          <a:noFill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30948"/>
            <a:ext cx="142876" cy="226218"/>
          </a:xfrm>
          <a:prstGeom prst="rect">
            <a:avLst/>
          </a:prstGeom>
          <a:noFill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42852"/>
            <a:ext cx="247650" cy="180975"/>
          </a:xfrm>
          <a:prstGeom prst="rect">
            <a:avLst/>
          </a:prstGeom>
          <a:noFill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42852"/>
            <a:ext cx="152400" cy="180975"/>
          </a:xfrm>
          <a:prstGeom prst="rect">
            <a:avLst/>
          </a:prstGeom>
          <a:noFill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142852"/>
            <a:ext cx="142875" cy="180975"/>
          </a:xfrm>
          <a:prstGeom prst="rect">
            <a:avLst/>
          </a:prstGeom>
          <a:noFill/>
        </p:spPr>
      </p:pic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6357958"/>
            <a:ext cx="133350" cy="190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5984" y="395567"/>
            <a:ext cx="65008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sz="2400" b="1" i="1" dirty="0" err="1" smtClean="0">
                <a:latin typeface="Bodoni MT" pitchFamily="18" charset="0"/>
              </a:rPr>
              <a:t>Rasio</a:t>
            </a:r>
            <a:r>
              <a:rPr lang="en-US" sz="2400" b="1" i="1" dirty="0" smtClean="0">
                <a:latin typeface="Bodoni MT" pitchFamily="18" charset="0"/>
              </a:rPr>
              <a:t> </a:t>
            </a:r>
            <a:r>
              <a:rPr lang="en-US" sz="2400" b="1" i="1" dirty="0" err="1" smtClean="0">
                <a:latin typeface="Bodoni MT" pitchFamily="18" charset="0"/>
              </a:rPr>
              <a:t>Bertahan</a:t>
            </a:r>
            <a:r>
              <a:rPr lang="en-US" sz="2400" b="1" i="1" dirty="0" smtClean="0">
                <a:latin typeface="Bodoni MT" pitchFamily="18" charset="0"/>
              </a:rPr>
              <a:t> </a:t>
            </a:r>
            <a:r>
              <a:rPr lang="en-US" sz="2400" b="1" i="1" dirty="0" err="1" smtClean="0">
                <a:latin typeface="Bodoni MT" pitchFamily="18" charset="0"/>
              </a:rPr>
              <a:t>Hidup</a:t>
            </a:r>
            <a:r>
              <a:rPr lang="en-US" sz="2400" b="1" i="1" dirty="0" smtClean="0">
                <a:latin typeface="Bodoni MT" pitchFamily="18" charset="0"/>
              </a:rPr>
              <a:t> (Survival Ratio)</a:t>
            </a:r>
            <a:endParaRPr lang="id-ID" sz="2400" i="1" dirty="0">
              <a:latin typeface="Bodoni MT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857364"/>
            <a:ext cx="8143932" cy="3714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Rasio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hidup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rasio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perbandingan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proyeksi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penduduk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Rasio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bertahan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hidup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disimbolkan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n</a:t>
            </a:r>
            <a:r>
              <a:rPr lang="en-US" sz="2000" dirty="0" err="1" smtClean="0">
                <a:solidFill>
                  <a:schemeClr val="tx1"/>
                </a:solidFill>
              </a:rPr>
              <a:t>P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pembuatan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proyeksi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penduduk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rasio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hidup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n</a:t>
            </a:r>
            <a:r>
              <a:rPr lang="en-US" sz="2000" dirty="0" err="1" smtClean="0">
                <a:solidFill>
                  <a:schemeClr val="tx1"/>
                </a:solidFill>
              </a:rPr>
              <a:t>P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masing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masing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diketahui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maka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perhitungannya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mengalikannya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penduduk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6357958"/>
            <a:ext cx="500066" cy="500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42910" y="6072206"/>
            <a:ext cx="428628" cy="4286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85720" y="5715016"/>
            <a:ext cx="357190" cy="3571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0" y="5929330"/>
            <a:ext cx="500066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785786" y="6438896"/>
            <a:ext cx="704856" cy="419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000100" y="6286520"/>
            <a:ext cx="357190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0" y="5572140"/>
            <a:ext cx="285752" cy="285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5984" y="395567"/>
            <a:ext cx="65008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sz="2400" b="1" i="1" dirty="0" err="1" smtClean="0">
                <a:latin typeface="Bodoni MT" pitchFamily="18" charset="0"/>
              </a:rPr>
              <a:t>Rasio</a:t>
            </a:r>
            <a:r>
              <a:rPr lang="en-US" sz="2400" b="1" i="1" dirty="0" smtClean="0">
                <a:latin typeface="Bodoni MT" pitchFamily="18" charset="0"/>
              </a:rPr>
              <a:t> </a:t>
            </a:r>
            <a:r>
              <a:rPr lang="en-US" sz="2400" b="1" i="1" dirty="0" err="1" smtClean="0">
                <a:latin typeface="Bodoni MT" pitchFamily="18" charset="0"/>
              </a:rPr>
              <a:t>Bertahan</a:t>
            </a:r>
            <a:r>
              <a:rPr lang="en-US" sz="2400" b="1" i="1" dirty="0" smtClean="0">
                <a:latin typeface="Bodoni MT" pitchFamily="18" charset="0"/>
              </a:rPr>
              <a:t> </a:t>
            </a:r>
            <a:r>
              <a:rPr lang="en-US" sz="2400" b="1" i="1" dirty="0" err="1" smtClean="0">
                <a:latin typeface="Bodoni MT" pitchFamily="18" charset="0"/>
              </a:rPr>
              <a:t>Hidup</a:t>
            </a:r>
            <a:r>
              <a:rPr lang="en-US" sz="2400" b="1" i="1" dirty="0" smtClean="0">
                <a:latin typeface="Bodoni MT" pitchFamily="18" charset="0"/>
              </a:rPr>
              <a:t> (Survival Ratio)</a:t>
            </a:r>
            <a:endParaRPr lang="id-ID" sz="2400" i="1" dirty="0">
              <a:latin typeface="Bodoni MT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214422"/>
            <a:ext cx="8143932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pendu</a:t>
            </a:r>
            <a:r>
              <a:rPr lang="id-ID" dirty="0" smtClean="0">
                <a:solidFill>
                  <a:schemeClr val="tx1"/>
                </a:solidFill>
              </a:rPr>
              <a:t>duk </a:t>
            </a:r>
            <a:r>
              <a:rPr lang="en-US" dirty="0" err="1" smtClean="0">
                <a:solidFill>
                  <a:schemeClr val="tx1"/>
                </a:solidFill>
              </a:rPr>
              <a:t>perempuan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Provinsi</a:t>
            </a:r>
            <a:r>
              <a:rPr lang="en-US" dirty="0" smtClean="0">
                <a:solidFill>
                  <a:schemeClr val="tx1"/>
                </a:solidFill>
              </a:rPr>
              <a:t> Bali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1990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121.432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lima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1995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5-9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 119.627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3357562"/>
            <a:ext cx="8143932" cy="3000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ahun</a:t>
            </a:r>
            <a:r>
              <a:rPr lang="en-US" dirty="0" smtClean="0">
                <a:solidFill>
                  <a:schemeClr val="tx1"/>
                </a:solidFill>
              </a:rPr>
              <a:t> 2000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10-14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119.094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119.627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1995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5-9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571876"/>
            <a:ext cx="3403107" cy="52863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907697"/>
            <a:ext cx="3357586" cy="52156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858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500702"/>
            <a:ext cx="1300172" cy="642942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282" y="3071810"/>
            <a:ext cx="557216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Rasio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bertahan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hidup</a:t>
            </a:r>
            <a:r>
              <a:rPr lang="en-US" sz="1400" dirty="0" smtClean="0">
                <a:solidFill>
                  <a:schemeClr val="tx1"/>
                </a:solidFill>
              </a:rPr>
              <a:t> (SR) </a:t>
            </a:r>
            <a:r>
              <a:rPr lang="en-US" sz="1400" dirty="0" err="1" smtClean="0">
                <a:solidFill>
                  <a:schemeClr val="tx1"/>
                </a:solidFill>
              </a:rPr>
              <a:t>untuk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kasus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dapat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dihitung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sebagai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berikut</a:t>
            </a:r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6357958"/>
            <a:ext cx="500066" cy="5000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642910" y="6072206"/>
            <a:ext cx="428628" cy="4286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285720" y="5715016"/>
            <a:ext cx="357190" cy="3571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0" y="5929330"/>
            <a:ext cx="500066" cy="500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785786" y="6438896"/>
            <a:ext cx="704856" cy="419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000100" y="6286520"/>
            <a:ext cx="357190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0" y="5572140"/>
            <a:ext cx="285752" cy="285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428868"/>
            <a:ext cx="4786346" cy="1143000"/>
          </a:xfrm>
        </p:spPr>
        <p:txBody>
          <a:bodyPr/>
          <a:lstStyle/>
          <a:p>
            <a:pPr algn="ctr"/>
            <a:r>
              <a:rPr lang="id-ID" sz="5400" dirty="0" smtClean="0"/>
              <a:t>TERIMAKASIH</a:t>
            </a:r>
            <a:endParaRPr lang="id-ID" sz="5400" dirty="0"/>
          </a:p>
        </p:txBody>
      </p:sp>
      <p:sp>
        <p:nvSpPr>
          <p:cNvPr id="5" name="Rectangle 4"/>
          <p:cNvSpPr/>
          <p:nvPr/>
        </p:nvSpPr>
        <p:spPr>
          <a:xfrm>
            <a:off x="8358214" y="0"/>
            <a:ext cx="78581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8581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Connector 7"/>
          <p:cNvCxnSpPr>
            <a:stCxn id="6" idx="3"/>
            <a:endCxn id="5" idx="1"/>
          </p:cNvCxnSpPr>
          <p:nvPr/>
        </p:nvCxnSpPr>
        <p:spPr>
          <a:xfrm>
            <a:off x="785818" y="3429000"/>
            <a:ext cx="7572396" cy="158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5786" y="3500438"/>
            <a:ext cx="75724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29059" y="357166"/>
            <a:ext cx="4786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800" b="1" i="1" dirty="0" smtClean="0">
                <a:latin typeface="Bodoni MT" pitchFamily="18" charset="0"/>
                <a:ea typeface="Batang" pitchFamily="18" charset="-127"/>
              </a:rPr>
              <a:t>Tabel Kematian (life table)</a:t>
            </a:r>
            <a:endParaRPr lang="id-ID" sz="28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785926"/>
            <a:ext cx="7572428" cy="4143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2000" dirty="0" smtClean="0">
              <a:solidFill>
                <a:schemeClr val="tx1"/>
              </a:solidFill>
            </a:endParaRP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mortalitas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  <a:endParaRPr lang="id-ID" sz="2000" dirty="0" smtClean="0">
              <a:solidFill>
                <a:schemeClr val="tx1"/>
              </a:solidFill>
            </a:endParaRP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Asumsi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penyusunan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id-ID" sz="2000" dirty="0" smtClean="0">
                <a:solidFill>
                  <a:schemeClr val="tx1"/>
                </a:solidFill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Kohor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berkurang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berangsur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serta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migrasi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keluar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masuk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</a:rPr>
              <a:t>closed cohort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anggota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kohor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Kohor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berasal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radiks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rata – rata </a:t>
            </a:r>
            <a:r>
              <a:rPr lang="en-US" sz="2000" dirty="0" err="1" smtClean="0">
                <a:solidFill>
                  <a:schemeClr val="tx1"/>
                </a:solidFill>
              </a:rPr>
              <a:t>orang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meninggal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mencapai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pertengahan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umur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berturut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turut</a:t>
            </a:r>
            <a:endParaRPr lang="id-ID" sz="2000" dirty="0" smtClean="0">
              <a:solidFill>
                <a:schemeClr val="tx1"/>
              </a:solidFill>
            </a:endParaRP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pPr algn="ctr"/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29059" y="357166"/>
            <a:ext cx="4786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800" b="1" i="1" dirty="0" smtClean="0">
                <a:latin typeface="Bodoni MT" pitchFamily="18" charset="0"/>
                <a:ea typeface="Batang" pitchFamily="18" charset="-127"/>
              </a:rPr>
              <a:t>Tabel Kematian (life table)</a:t>
            </a:r>
            <a:endParaRPr lang="id-ID" sz="28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3643314"/>
            <a:ext cx="7572428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id-ID" sz="22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d-ID" sz="2200" b="1" dirty="0" smtClean="0">
                <a:solidFill>
                  <a:schemeClr val="tx1"/>
                </a:solidFill>
              </a:rPr>
              <a:t> K</a:t>
            </a:r>
            <a:r>
              <a:rPr lang="en-US" sz="2200" b="1" dirty="0" err="1" smtClean="0">
                <a:solidFill>
                  <a:schemeClr val="tx1"/>
                </a:solidFill>
              </a:rPr>
              <a:t>egunaan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dari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tabel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kematian</a:t>
            </a:r>
            <a:r>
              <a:rPr lang="en-US" sz="2200" b="1" dirty="0" smtClean="0">
                <a:solidFill>
                  <a:schemeClr val="tx1"/>
                </a:solidFill>
              </a:rPr>
              <a:t> (</a:t>
            </a:r>
            <a:r>
              <a:rPr lang="en-US" sz="2200" b="1" i="1" dirty="0" smtClean="0">
                <a:solidFill>
                  <a:schemeClr val="tx1"/>
                </a:solidFill>
              </a:rPr>
              <a:t>life table</a:t>
            </a:r>
            <a:r>
              <a:rPr lang="en-US" sz="2200" b="1" dirty="0" smtClean="0">
                <a:solidFill>
                  <a:schemeClr val="tx1"/>
                </a:solidFill>
              </a:rPr>
              <a:t>)</a:t>
            </a:r>
            <a:endParaRPr lang="id-ID" sz="2200" b="1" dirty="0" smtClean="0">
              <a:solidFill>
                <a:schemeClr val="tx1"/>
              </a:solidFill>
            </a:endParaRPr>
          </a:p>
          <a:p>
            <a:pPr marL="623888" lvl="0" indent="-260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Mengetahui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mortalitas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rata – rata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623888" lvl="0" indent="-260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statistik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623888" lvl="0" indent="-260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analis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fertilitas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623888" lvl="0" indent="-260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studi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kependudukan</a:t>
            </a: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id-ID" sz="2200" dirty="0" smtClean="0">
              <a:solidFill>
                <a:schemeClr val="tx1"/>
              </a:solidFill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500034" y="1500174"/>
            <a:ext cx="6786610" cy="1857388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laki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laki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berbeda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perempuan.Hal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bertujuan</a:t>
            </a:r>
            <a:r>
              <a:rPr lang="en-US" sz="2000" dirty="0" smtClean="0">
                <a:solidFill>
                  <a:schemeClr val="tx1"/>
                </a:solidFill>
              </a:rPr>
              <a:t> agar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diperoleh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spesifik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akurat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masing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masing</a:t>
            </a:r>
            <a:r>
              <a:rPr lang="en-US" sz="2000" dirty="0" smtClean="0">
                <a:solidFill>
                  <a:schemeClr val="tx1"/>
                </a:solidFill>
              </a:rPr>
              <a:t> gender.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714744" y="285728"/>
            <a:ext cx="4786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800" b="1" i="1" dirty="0" smtClean="0">
                <a:latin typeface="Bodoni MT" pitchFamily="18" charset="0"/>
                <a:ea typeface="Batang" pitchFamily="18" charset="-127"/>
              </a:rPr>
              <a:t>Jenis Jenis Tabel Kematian</a:t>
            </a:r>
            <a:endParaRPr lang="id-ID" sz="28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2143116"/>
            <a:ext cx="8143932" cy="4071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Tabel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Kematian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Lengkap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(Complete Life Table)</a:t>
            </a:r>
            <a:endParaRPr lang="id-ID" sz="2000" b="1" i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</a:rPr>
              <a:t>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disusun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lengkap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terperinci</a:t>
            </a:r>
            <a:r>
              <a:rPr lang="en-US" sz="2000" dirty="0" smtClean="0">
                <a:solidFill>
                  <a:schemeClr val="tx1"/>
                </a:solidFill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tahunan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Tabel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Kematian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Singkat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smtClean="0">
                <a:solidFill>
                  <a:schemeClr val="tx1"/>
                </a:solidFill>
              </a:rPr>
              <a:t>Abridged Life Table)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singkat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meliputi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seluruh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tetapi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terperinci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tahunan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melainkan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jenjang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 (5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10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). 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29059" y="357166"/>
            <a:ext cx="4786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800" b="1" i="1" dirty="0" smtClean="0">
                <a:latin typeface="Bodoni MT" pitchFamily="18" charset="0"/>
                <a:ea typeface="Batang" pitchFamily="18" charset="-127"/>
              </a:rPr>
              <a:t>Jenis Jenis Tabel Kematian</a:t>
            </a:r>
            <a:endParaRPr lang="id-ID" sz="28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643050"/>
            <a:ext cx="8143932" cy="4572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8163" lvl="0" indent="-538163" algn="just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Tabel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Kematian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Generasi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i="1" dirty="0" smtClean="0">
                <a:solidFill>
                  <a:schemeClr val="tx1"/>
                </a:solidFill>
              </a:rPr>
              <a:t>Longitudinal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r>
              <a:rPr lang="id-ID" sz="2000" dirty="0" smtClean="0">
                <a:solidFill>
                  <a:schemeClr val="tx1"/>
                </a:solidFill>
              </a:rPr>
              <a:t>	T</a:t>
            </a:r>
            <a:r>
              <a:rPr lang="en-US" sz="2000" dirty="0" err="1" smtClean="0">
                <a:solidFill>
                  <a:schemeClr val="tx1"/>
                </a:solidFill>
              </a:rPr>
              <a:t>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menyajikan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pengalaman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kohor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dimulai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waktu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dilahirkan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anggota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anggota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terakhir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kohor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meninggal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dunia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sulit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disusun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mengingat</a:t>
            </a:r>
            <a:r>
              <a:rPr lang="en-US" sz="2000" dirty="0" smtClean="0">
                <a:solidFill>
                  <a:schemeClr val="tx1"/>
                </a:solidFill>
              </a:rPr>
              <a:t> data yang </a:t>
            </a:r>
            <a:r>
              <a:rPr lang="en-US" sz="2000" dirty="0" err="1" smtClean="0">
                <a:solidFill>
                  <a:schemeClr val="tx1"/>
                </a:solidFill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seringkali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terbatas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tersedia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endParaRPr lang="id-ID" sz="2000" dirty="0" smtClean="0">
              <a:solidFill>
                <a:schemeClr val="tx1"/>
              </a:solidFill>
            </a:endParaRPr>
          </a:p>
          <a:p>
            <a:pPr marL="538163" lvl="0" indent="-538163" algn="just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</a:rPr>
              <a:t>Tabel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Kematian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Penampang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Lintang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smtClean="0">
                <a:solidFill>
                  <a:schemeClr val="tx1"/>
                </a:solidFill>
              </a:rPr>
              <a:t>Cross Sectional Life Table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disusun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guna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menggambarkan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berlaku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penduduk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periode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disusun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guna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menutupi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kelemahan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longitudinal.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29059" y="357166"/>
            <a:ext cx="4786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800" b="1" i="1" dirty="0" smtClean="0">
                <a:latin typeface="Bodoni MT" pitchFamily="18" charset="0"/>
                <a:ea typeface="Batang" pitchFamily="18" charset="-127"/>
              </a:rPr>
              <a:t>Jenis Jenis Tabel Kematian</a:t>
            </a:r>
            <a:endParaRPr lang="id-ID" sz="28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643050"/>
            <a:ext cx="8143932" cy="4572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 lvl="0" indent="-444500" algn="just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</a:rPr>
              <a:t>Tabel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Kematian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Statis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smtClean="0">
                <a:solidFill>
                  <a:schemeClr val="tx1"/>
                </a:solidFill>
              </a:rPr>
              <a:t>Time Specific Life Table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organisme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bergerak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berumur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Panjang</a:t>
            </a:r>
            <a:r>
              <a:rPr lang="en-US" sz="2000" dirty="0" smtClean="0">
                <a:solidFill>
                  <a:schemeClr val="tx1"/>
                </a:solidFill>
              </a:rPr>
              <a:t>. Data yang </a:t>
            </a:r>
            <a:r>
              <a:rPr lang="en-US" sz="2000" dirty="0" err="1" smtClean="0">
                <a:solidFill>
                  <a:schemeClr val="tx1"/>
                </a:solidFill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data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waktu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semua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ditemukan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populasi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endParaRPr lang="id-ID" sz="2000" dirty="0" smtClean="0">
              <a:solidFill>
                <a:schemeClr val="tx1"/>
              </a:solidFill>
            </a:endParaRPr>
          </a:p>
          <a:p>
            <a:pPr marL="363538" lvl="0" indent="-363538" algn="just">
              <a:buFont typeface="Arial" pitchFamily="34" charset="0"/>
              <a:buChar char="•"/>
            </a:pPr>
            <a:r>
              <a:rPr lang="id-ID" sz="2000" b="1" dirty="0" smtClean="0">
                <a:solidFill>
                  <a:schemeClr val="tx1"/>
                </a:solidFill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</a:rPr>
              <a:t>Tabel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Kematian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Dinamik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smtClean="0">
                <a:solidFill>
                  <a:schemeClr val="tx1"/>
                </a:solidFill>
              </a:rPr>
              <a:t>Age-Specific/</a:t>
            </a:r>
            <a:r>
              <a:rPr lang="en-US" sz="2000" b="1" i="1" dirty="0" err="1" smtClean="0">
                <a:solidFill>
                  <a:schemeClr val="tx1"/>
                </a:solidFill>
              </a:rPr>
              <a:t>Kohort</a:t>
            </a:r>
            <a:r>
              <a:rPr lang="en-US" sz="2000" b="1" i="1" dirty="0" smtClean="0">
                <a:solidFill>
                  <a:schemeClr val="tx1"/>
                </a:solidFill>
              </a:rPr>
              <a:t> Life Table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/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dinamik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disusun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menghitung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besarnya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kemungkinan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probabilitas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terjadinya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peristiwa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sakit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mati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perubahan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akibat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penyakit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lainnya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periodik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29059" y="357166"/>
            <a:ext cx="4786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800" b="1" i="1" dirty="0" smtClean="0">
                <a:latin typeface="Bodoni MT" pitchFamily="18" charset="0"/>
                <a:ea typeface="Batang" pitchFamily="18" charset="-127"/>
              </a:rPr>
              <a:t>Tabel Kematian (life table)</a:t>
            </a:r>
            <a:endParaRPr lang="id-ID" sz="28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643050"/>
            <a:ext cx="7786742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Fungsi di tabel kematian</a:t>
            </a:r>
          </a:p>
          <a:p>
            <a:endParaRPr lang="id-ID" sz="2000" dirty="0" smtClean="0">
              <a:solidFill>
                <a:schemeClr val="tx1"/>
              </a:solidFill>
            </a:endParaRPr>
          </a:p>
          <a:p>
            <a:r>
              <a:rPr lang="id-ID" sz="2000" dirty="0" smtClean="0">
                <a:solidFill>
                  <a:schemeClr val="tx1"/>
                </a:solidFill>
              </a:rPr>
              <a:t>x 	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tepat</a:t>
            </a:r>
            <a:r>
              <a:rPr lang="en-US" sz="2000" dirty="0" smtClean="0">
                <a:solidFill>
                  <a:schemeClr val="tx1"/>
                </a:solidFill>
              </a:rPr>
              <a:t> (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 )</a:t>
            </a:r>
            <a:endParaRPr lang="id-ID" sz="2000" dirty="0" smtClean="0">
              <a:solidFill>
                <a:schemeClr val="tx1"/>
              </a:solidFill>
            </a:endParaRPr>
          </a:p>
          <a:p>
            <a:r>
              <a:rPr lang="id-ID" sz="2000" dirty="0" smtClean="0">
                <a:solidFill>
                  <a:schemeClr val="tx1"/>
                </a:solidFill>
              </a:rPr>
              <a:t> qx	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Kemungkinan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id-ID" sz="2000" dirty="0" smtClean="0">
                <a:solidFill>
                  <a:schemeClr val="tx1"/>
                </a:solidFill>
              </a:rPr>
              <a:t> x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 x+1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 lx</a:t>
            </a:r>
            <a:r>
              <a:rPr lang="en-US" sz="2000" dirty="0" smtClean="0">
                <a:solidFill>
                  <a:schemeClr val="tx1"/>
                </a:solidFill>
              </a:rPr>
              <a:t>	: </a:t>
            </a:r>
            <a:r>
              <a:rPr lang="en-US" sz="2000" dirty="0" err="1" smtClean="0">
                <a:solidFill>
                  <a:schemeClr val="tx1"/>
                </a:solidFill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hidup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x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 dx</a:t>
            </a:r>
            <a:r>
              <a:rPr lang="en-US" sz="2000" dirty="0" smtClean="0">
                <a:solidFill>
                  <a:schemeClr val="tx1"/>
                </a:solidFill>
              </a:rPr>
              <a:t>	: </a:t>
            </a:r>
            <a:r>
              <a:rPr lang="en-US" sz="2000" dirty="0" err="1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x+1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 Lx</a:t>
            </a:r>
            <a:r>
              <a:rPr lang="en-US" sz="2000" dirty="0" smtClean="0">
                <a:solidFill>
                  <a:schemeClr val="tx1"/>
                </a:solidFill>
              </a:rPr>
              <a:t>	: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(years lived 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id-ID" sz="2000" dirty="0" smtClean="0">
                <a:solidFill>
                  <a:schemeClr val="tx1"/>
                </a:solidFill>
              </a:rPr>
              <a:t>x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x+1</a:t>
            </a:r>
          </a:p>
          <a:p>
            <a:pPr marL="898525" indent="-898525"/>
            <a:r>
              <a:rPr lang="id-ID" sz="2000" dirty="0" smtClean="0">
                <a:solidFill>
                  <a:schemeClr val="tx1"/>
                </a:solidFill>
              </a:rPr>
              <a:t> Tx</a:t>
            </a:r>
            <a:r>
              <a:rPr lang="en-US" sz="2000" dirty="0" smtClean="0">
                <a:solidFill>
                  <a:schemeClr val="tx1"/>
                </a:solidFill>
              </a:rPr>
              <a:t>	: </a:t>
            </a:r>
            <a:r>
              <a:rPr lang="en-US" sz="2000" dirty="0" err="1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total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( </a:t>
            </a:r>
            <a:r>
              <a:rPr lang="en-US" sz="2000" i="1" dirty="0" smtClean="0">
                <a:solidFill>
                  <a:schemeClr val="tx1"/>
                </a:solidFill>
              </a:rPr>
              <a:t>total years lived 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 x</a:t>
            </a:r>
          </a:p>
          <a:p>
            <a:pPr marL="898525" indent="-898525"/>
            <a:r>
              <a:rPr lang="en-US" sz="2000" dirty="0" smtClean="0">
                <a:solidFill>
                  <a:schemeClr val="tx1"/>
                </a:solidFill>
              </a:rPr>
              <a:t>	: </a:t>
            </a:r>
            <a:r>
              <a:rPr lang="en-US" sz="2000" dirty="0" err="1" smtClean="0">
                <a:solidFill>
                  <a:schemeClr val="tx1"/>
                </a:solidFill>
              </a:rPr>
              <a:t>Harapan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hidup</a:t>
            </a:r>
            <a:r>
              <a:rPr lang="en-US" sz="2000" dirty="0" smtClean="0">
                <a:solidFill>
                  <a:schemeClr val="tx1"/>
                </a:solidFill>
              </a:rPr>
              <a:t> ( </a:t>
            </a:r>
            <a:r>
              <a:rPr lang="en-US" sz="2000" i="1" dirty="0" smtClean="0">
                <a:solidFill>
                  <a:schemeClr val="tx1"/>
                </a:solidFill>
              </a:rPr>
              <a:t>expectation of life </a:t>
            </a:r>
            <a:r>
              <a:rPr lang="en-US" sz="2000" dirty="0" smtClean="0">
                <a:solidFill>
                  <a:schemeClr val="tx1"/>
                </a:solidFill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rata – rata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786322"/>
            <a:ext cx="285752" cy="39291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29090" y="1142984"/>
          <a:ext cx="3786182" cy="537420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000132"/>
                <a:gridCol w="2786050"/>
              </a:tblGrid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X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/>
                        <a:t>lx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100.000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97.744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97.589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97.498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97.429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3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97.371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/>
                        <a:t>.</a:t>
                      </a:r>
                      <a:endParaRPr lang="id-ID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/>
                        <a:t>.</a:t>
                      </a:r>
                      <a:endParaRPr lang="id-ID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/>
                        <a:t>.</a:t>
                      </a:r>
                      <a:endParaRPr lang="id-ID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/>
                        <a:t>.</a:t>
                      </a:r>
                      <a:endParaRPr lang="id-ID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9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/>
                        <a:t>.</a:t>
                      </a:r>
                      <a:endParaRPr lang="id-ID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/>
                        <a:t>.</a:t>
                      </a:r>
                      <a:endParaRPr lang="id-ID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104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17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105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10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106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107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108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109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8" marR="24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71472" y="1285860"/>
            <a:ext cx="314327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Tabel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id-ID" sz="1400" dirty="0" smtClean="0">
                <a:solidFill>
                  <a:schemeClr val="tx1"/>
                </a:solidFill>
              </a:rPr>
              <a:t>kematian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Perempuan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Amerika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Serikat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tahun</a:t>
            </a:r>
            <a:r>
              <a:rPr lang="en-US" sz="1400" dirty="0" smtClean="0">
                <a:solidFill>
                  <a:schemeClr val="tx1"/>
                </a:solidFill>
              </a:rPr>
              <a:t> 1959 - 1961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6182" y="6500810"/>
            <a:ext cx="47863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</a:rPr>
              <a:t>Sumber : Palmore, 1973 (dalam Mantra, 1985: 118)</a:t>
            </a:r>
            <a:endParaRPr lang="id-ID" sz="1200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29125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Tabel Kematian Lengkap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750</TotalTime>
  <Words>1337</Words>
  <Application>Microsoft Office PowerPoint</Application>
  <PresentationFormat>On-screen Show (4:3)</PresentationFormat>
  <Paragraphs>919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MATEMATIKA POPULASI  “Tabel Kematian (Life Table)”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78</cp:revision>
  <dcterms:created xsi:type="dcterms:W3CDTF">2018-03-09T10:16:14Z</dcterms:created>
  <dcterms:modified xsi:type="dcterms:W3CDTF">2018-11-14T17:17:02Z</dcterms:modified>
</cp:coreProperties>
</file>