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0" r:id="rId4"/>
    <p:sldId id="272" r:id="rId5"/>
    <p:sldId id="271" r:id="rId6"/>
    <p:sldId id="26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BC7DF10-E9B7-46B0-A6CD-6B2689E03ED4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DCE5DA-D112-4E86-92E7-FA608E62EF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76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160DD4-027D-40B6-82A1-38CF80932E0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9F3CC2C-F5C2-4080-958B-1DBEBEEE4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9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2636912"/>
            <a:ext cx="5940152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j-lt"/>
              </a:rPr>
              <a:t>PENDAHULUAN: PERUBAHAN PARADIGMA MANAJEMEN DAN DAMPAKNYA TERHADAP AKUNTANSI BIAYA</a:t>
            </a:r>
            <a:endParaRPr lang="en-US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862336"/>
            <a:ext cx="2592288" cy="990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BAB 01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D:\AkBi Riwayadi\calculator-913164_128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067944" y="0"/>
            <a:ext cx="3960740" cy="2967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142976" y="285728"/>
            <a:ext cx="1500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smtClean="0"/>
              <a:t>Riwayadi</a:t>
            </a:r>
            <a:endParaRPr lang="en-US" sz="28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PENDEKATAN MANAJEMEN BARU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57194740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58144" cy="3319474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3</a:t>
            </a:r>
          </a:p>
          <a:p>
            <a:r>
              <a:rPr lang="en-US" sz="2000" dirty="0" smtClean="0">
                <a:latin typeface="+mj-lt"/>
              </a:rPr>
              <a:t>Lima </a:t>
            </a:r>
            <a:r>
              <a:rPr lang="en-US" sz="2000" dirty="0" err="1" smtClean="0">
                <a:latin typeface="+mj-lt"/>
              </a:rPr>
              <a:t>tema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manajemen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baru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memengaruhi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sistem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akuntansi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5143512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GAMBAR 1.3 Pendekatan Manajemen Baru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076056" y="3465168"/>
            <a:ext cx="1944000" cy="1476000"/>
            <a:chOff x="2560104" y="1569504"/>
            <a:chExt cx="1204391" cy="1204391"/>
          </a:xfrm>
        </p:grpSpPr>
        <p:sp>
          <p:nvSpPr>
            <p:cNvPr id="33" name="Oval 32"/>
            <p:cNvSpPr/>
            <p:nvPr/>
          </p:nvSpPr>
          <p:spPr>
            <a:xfrm>
              <a:off x="2560104" y="1569504"/>
              <a:ext cx="1204391" cy="1204391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2736483" y="1745883"/>
              <a:ext cx="851633" cy="851633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Kepuasan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Pelanggan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adalah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Nomor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Satu</a:t>
              </a:r>
              <a:endParaRPr lang="en-US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64287" y="1772816"/>
            <a:ext cx="1728000" cy="1204391"/>
            <a:chOff x="2560104" y="2776"/>
            <a:chExt cx="1204391" cy="1204391"/>
          </a:xfrm>
        </p:grpSpPr>
        <p:sp>
          <p:nvSpPr>
            <p:cNvPr id="29" name="Oval 28"/>
            <p:cNvSpPr/>
            <p:nvPr/>
          </p:nvSpPr>
          <p:spPr>
            <a:xfrm>
              <a:off x="2560104" y="2776"/>
              <a:ext cx="1204391" cy="120439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30" name="Oval 8"/>
            <p:cNvSpPr/>
            <p:nvPr/>
          </p:nvSpPr>
          <p:spPr>
            <a:xfrm>
              <a:off x="2736483" y="179155"/>
              <a:ext cx="851633" cy="851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Analisis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Rantai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Nilai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Menyeluruh</a:t>
              </a:r>
              <a:endParaRPr lang="en-US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20271" y="4653136"/>
            <a:ext cx="1764000" cy="1204391"/>
            <a:chOff x="4126832" y="1569504"/>
            <a:chExt cx="1204391" cy="1204391"/>
          </a:xfrm>
        </p:grpSpPr>
        <p:sp>
          <p:nvSpPr>
            <p:cNvPr id="25" name="Oval 24"/>
            <p:cNvSpPr/>
            <p:nvPr/>
          </p:nvSpPr>
          <p:spPr>
            <a:xfrm>
              <a:off x="4126832" y="1569504"/>
              <a:ext cx="1204391" cy="12043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12"/>
            <p:cNvSpPr/>
            <p:nvPr/>
          </p:nvSpPr>
          <p:spPr>
            <a:xfrm>
              <a:off x="4303211" y="1745883"/>
              <a:ext cx="851633" cy="851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Perbaikan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Berkelanjutan</a:t>
              </a:r>
              <a:endParaRPr lang="en-US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71799" y="4797152"/>
            <a:ext cx="1872000" cy="1204391"/>
            <a:chOff x="2560104" y="3136232"/>
            <a:chExt cx="1204391" cy="1204391"/>
          </a:xfrm>
        </p:grpSpPr>
        <p:sp>
          <p:nvSpPr>
            <p:cNvPr id="21" name="Oval 20"/>
            <p:cNvSpPr/>
            <p:nvPr/>
          </p:nvSpPr>
          <p:spPr>
            <a:xfrm>
              <a:off x="2560104" y="3136232"/>
              <a:ext cx="1204391" cy="120439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2" name="Oval 16"/>
            <p:cNvSpPr/>
            <p:nvPr/>
          </p:nvSpPr>
          <p:spPr>
            <a:xfrm>
              <a:off x="2736483" y="3312611"/>
              <a:ext cx="851633" cy="851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Fokus</a:t>
              </a:r>
              <a:r>
                <a:rPr lang="en-US" kern="1200" dirty="0" smtClean="0"/>
                <a:t> Internal </a:t>
              </a:r>
              <a:r>
                <a:rPr lang="en-US" kern="1200" dirty="0" err="1" smtClean="0"/>
                <a:t>dan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Eksternal</a:t>
              </a:r>
              <a:endParaRPr lang="en-US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44088" y="1628800"/>
            <a:ext cx="2520000" cy="1980000"/>
            <a:chOff x="993376" y="1569504"/>
            <a:chExt cx="1204391" cy="1204391"/>
          </a:xfrm>
        </p:grpSpPr>
        <p:sp>
          <p:nvSpPr>
            <p:cNvPr id="17" name="Oval 16"/>
            <p:cNvSpPr/>
            <p:nvPr/>
          </p:nvSpPr>
          <p:spPr>
            <a:xfrm>
              <a:off x="993376" y="1569504"/>
              <a:ext cx="1204391" cy="1204391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8" name="Oval 20"/>
            <p:cNvSpPr/>
            <p:nvPr/>
          </p:nvSpPr>
          <p:spPr>
            <a:xfrm>
              <a:off x="1169755" y="1745883"/>
              <a:ext cx="851633" cy="851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err="1" smtClean="0"/>
                <a:t>Faktor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Utama</a:t>
              </a:r>
              <a:endParaRPr lang="en-US" kern="12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err="1" smtClean="0"/>
                <a:t>Kesuksesan</a:t>
              </a:r>
              <a:endParaRPr lang="en-US" kern="1200" dirty="0" smtClean="0"/>
            </a:p>
            <a:p>
              <a:pPr marL="355600" lvl="0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smtClean="0"/>
                <a:t>• </a:t>
              </a:r>
              <a:r>
                <a:rPr lang="en-US" kern="1200" dirty="0" err="1" smtClean="0"/>
                <a:t>Biaya</a:t>
              </a:r>
              <a:endParaRPr lang="en-US" kern="1200" dirty="0" smtClean="0"/>
            </a:p>
            <a:p>
              <a:pPr marL="355600" lvl="0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smtClean="0"/>
                <a:t>• </a:t>
              </a:r>
              <a:r>
                <a:rPr lang="en-US" kern="1200" dirty="0" err="1" smtClean="0"/>
                <a:t>Kualitas</a:t>
              </a:r>
              <a:endParaRPr lang="en-US" kern="1200" dirty="0" smtClean="0"/>
            </a:p>
            <a:p>
              <a:pPr marL="355600" lvl="0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smtClean="0"/>
                <a:t>• </a:t>
              </a:r>
              <a:r>
                <a:rPr lang="en-US" kern="1200" dirty="0" err="1" smtClean="0"/>
                <a:t>Waktu</a:t>
              </a:r>
              <a:endParaRPr lang="en-US" kern="1200" dirty="0" smtClean="0"/>
            </a:p>
            <a:p>
              <a:pPr marL="355600" lvl="0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smtClean="0"/>
                <a:t>• </a:t>
              </a:r>
              <a:r>
                <a:rPr lang="en-US" kern="1200" dirty="0" err="1" smtClean="0"/>
                <a:t>Inovasi</a:t>
              </a:r>
              <a:endParaRPr lang="en-US" kern="1200" dirty="0"/>
            </a:p>
          </p:txBody>
        </p:sp>
      </p:grpSp>
      <p:cxnSp>
        <p:nvCxnSpPr>
          <p:cNvPr id="36" name="Straight Connector 35"/>
          <p:cNvCxnSpPr>
            <a:stCxn id="17" idx="5"/>
            <a:endCxn id="33" idx="1"/>
          </p:cNvCxnSpPr>
          <p:nvPr/>
        </p:nvCxnSpPr>
        <p:spPr>
          <a:xfrm>
            <a:off x="4995042" y="3318836"/>
            <a:ext cx="365706" cy="3624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1" idx="7"/>
            <a:endCxn id="33" idx="3"/>
          </p:cNvCxnSpPr>
          <p:nvPr/>
        </p:nvCxnSpPr>
        <p:spPr>
          <a:xfrm flipV="1">
            <a:off x="4369651" y="4725013"/>
            <a:ext cx="991097" cy="2485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3"/>
            <a:endCxn id="33" idx="7"/>
          </p:cNvCxnSpPr>
          <p:nvPr/>
        </p:nvCxnSpPr>
        <p:spPr>
          <a:xfrm flipH="1">
            <a:off x="6735364" y="2800828"/>
            <a:ext cx="681983" cy="8804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3" idx="5"/>
            <a:endCxn id="25" idx="1"/>
          </p:cNvCxnSpPr>
          <p:nvPr/>
        </p:nvCxnSpPr>
        <p:spPr>
          <a:xfrm>
            <a:off x="6735364" y="4725013"/>
            <a:ext cx="543239" cy="1045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19053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642910" y="1571612"/>
            <a:ext cx="8043890" cy="11048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waktu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kualitas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adalah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tiga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sejoli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seiring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sejalan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Jika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rusak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dapat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dihilangkan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maka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waktu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proses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lebih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cepat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lebih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efisien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sehingga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produk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menjadi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lebih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kompetitif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42910" y="2747946"/>
            <a:ext cx="8043890" cy="819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Efisiensi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dapat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dilakukan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menghilangkan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tidak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bernilai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tambah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42910" y="3638528"/>
            <a:ext cx="8043890" cy="819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Perusahaan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sukses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perusahaan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mampu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menghasilkan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cacat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zero defect).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42910" y="4533896"/>
            <a:ext cx="8043890" cy="10334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Robust quality model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lebih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baik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dibandingkan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AQL model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karena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setiap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karyawan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tertantang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untuk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menghasilkan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sesuai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nilai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target.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42910" y="5638792"/>
            <a:ext cx="8043890" cy="819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Perusahaan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sukses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perusahaan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mampu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menghilangkan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waktu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tidak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bernilai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tambah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67817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105028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4</a:t>
            </a:r>
          </a:p>
          <a:p>
            <a:r>
              <a:rPr lang="en-US" sz="2000" dirty="0" err="1" smtClean="0">
                <a:latin typeface="+mj-lt"/>
              </a:rPr>
              <a:t>Fungsi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bisnis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dalam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suatu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rantai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nilai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1390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 smtClean="0">
                <a:latin typeface="+mj-lt"/>
              </a:rPr>
              <a:t>Rantai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nilai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adalah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fungsi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bisnis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memberikan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nilai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tambah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kepada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atau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jasa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dihasilkan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362200" y="3214686"/>
            <a:ext cx="6324600" cy="14620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Akuntansi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memainkan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peranan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penting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menghitung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sepanjang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rantai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nilai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62200" y="4786322"/>
            <a:ext cx="6324600" cy="18192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Perusahaan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sukses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perusahaan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mampu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mengelola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lingkungan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internal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eksternal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secara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efektif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efisien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3069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1760" y="177281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GAMBAR 1.4 Organisasi Sebagai Rantai Nilai Menyeluruh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475656" y="2442116"/>
            <a:ext cx="6319025" cy="648000"/>
            <a:chOff x="2787" y="1571"/>
            <a:chExt cx="6319025" cy="1372158"/>
          </a:xfrm>
          <a:noFill/>
        </p:grpSpPr>
        <p:sp>
          <p:nvSpPr>
            <p:cNvPr id="60" name="Rounded Rectangle 59"/>
            <p:cNvSpPr/>
            <p:nvPr/>
          </p:nvSpPr>
          <p:spPr>
            <a:xfrm>
              <a:off x="2787" y="1571"/>
              <a:ext cx="6319025" cy="137215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ounded Rectangle 4"/>
            <p:cNvSpPr/>
            <p:nvPr/>
          </p:nvSpPr>
          <p:spPr>
            <a:xfrm>
              <a:off x="42976" y="41760"/>
              <a:ext cx="6238647" cy="129178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40" tIns="243840" rIns="243840" bIns="2438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</a:rPr>
                <a:t>ORGANISASI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75656" y="2928934"/>
            <a:ext cx="6319025" cy="720000"/>
            <a:chOff x="2787" y="1485620"/>
            <a:chExt cx="6319025" cy="1372158"/>
          </a:xfrm>
        </p:grpSpPr>
        <p:sp>
          <p:nvSpPr>
            <p:cNvPr id="58" name="Rounded Rectangle 57"/>
            <p:cNvSpPr/>
            <p:nvPr/>
          </p:nvSpPr>
          <p:spPr>
            <a:xfrm>
              <a:off x="2787" y="1485620"/>
              <a:ext cx="6319025" cy="1372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9" name="Rounded Rectangle 6"/>
            <p:cNvSpPr/>
            <p:nvPr/>
          </p:nvSpPr>
          <p:spPr>
            <a:xfrm>
              <a:off x="42976" y="1525809"/>
              <a:ext cx="6238647" cy="1291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/>
                <a:t>Strategi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dan</a:t>
              </a:r>
              <a:r>
                <a:rPr lang="en-US" sz="3200" kern="1200" dirty="0" smtClean="0"/>
                <a:t> </a:t>
              </a:r>
              <a:r>
                <a:rPr lang="en-US" sz="3200" kern="1200" dirty="0" err="1" smtClean="0"/>
                <a:t>Administrasi</a:t>
              </a:r>
              <a:endParaRPr lang="en-US" sz="3200" kern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75656" y="3780570"/>
            <a:ext cx="1017556" cy="720000"/>
            <a:chOff x="2787" y="2969670"/>
            <a:chExt cx="1017556" cy="1372158"/>
          </a:xfrm>
        </p:grpSpPr>
        <p:sp>
          <p:nvSpPr>
            <p:cNvPr id="56" name="Rounded Rectangle 55"/>
            <p:cNvSpPr/>
            <p:nvPr/>
          </p:nvSpPr>
          <p:spPr>
            <a:xfrm>
              <a:off x="2787" y="2969670"/>
              <a:ext cx="1017556" cy="1372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7" name="Rounded Rectangle 8"/>
            <p:cNvSpPr/>
            <p:nvPr/>
          </p:nvSpPr>
          <p:spPr>
            <a:xfrm>
              <a:off x="32590" y="2999473"/>
              <a:ext cx="957950" cy="1312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err="1" smtClean="0"/>
                <a:t>Litbang</a:t>
              </a:r>
              <a:endParaRPr lang="en-US" sz="1500" b="1" kern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35949" y="3780570"/>
            <a:ext cx="1017556" cy="720000"/>
            <a:chOff x="1063080" y="2969670"/>
            <a:chExt cx="1017556" cy="1372158"/>
          </a:xfrm>
        </p:grpSpPr>
        <p:sp>
          <p:nvSpPr>
            <p:cNvPr id="54" name="Rounded Rectangle 53"/>
            <p:cNvSpPr/>
            <p:nvPr/>
          </p:nvSpPr>
          <p:spPr>
            <a:xfrm>
              <a:off x="1063080" y="2969670"/>
              <a:ext cx="1017556" cy="1372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5" name="Rounded Rectangle 10"/>
            <p:cNvSpPr/>
            <p:nvPr/>
          </p:nvSpPr>
          <p:spPr>
            <a:xfrm>
              <a:off x="1092883" y="2999473"/>
              <a:ext cx="957950" cy="1312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err="1" smtClean="0"/>
                <a:t>Desain</a:t>
              </a:r>
              <a:endParaRPr lang="en-US" sz="1500" b="1" kern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96243" y="3780570"/>
            <a:ext cx="1017556" cy="720000"/>
            <a:chOff x="2123374" y="2969670"/>
            <a:chExt cx="1017556" cy="1372158"/>
          </a:xfrm>
        </p:grpSpPr>
        <p:sp>
          <p:nvSpPr>
            <p:cNvPr id="52" name="Rounded Rectangle 51"/>
            <p:cNvSpPr/>
            <p:nvPr/>
          </p:nvSpPr>
          <p:spPr>
            <a:xfrm>
              <a:off x="2123374" y="2969670"/>
              <a:ext cx="1017556" cy="1372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3" name="Rounded Rectangle 12"/>
            <p:cNvSpPr/>
            <p:nvPr/>
          </p:nvSpPr>
          <p:spPr>
            <a:xfrm>
              <a:off x="2153177" y="2999473"/>
              <a:ext cx="957950" cy="1312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err="1" smtClean="0"/>
                <a:t>Produksi</a:t>
              </a:r>
              <a:endParaRPr lang="en-US" sz="1500" b="1" kern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656537" y="3780570"/>
            <a:ext cx="1017556" cy="720000"/>
            <a:chOff x="3183668" y="2969670"/>
            <a:chExt cx="1017556" cy="1372158"/>
          </a:xfrm>
        </p:grpSpPr>
        <p:sp>
          <p:nvSpPr>
            <p:cNvPr id="50" name="Rounded Rectangle 49"/>
            <p:cNvSpPr/>
            <p:nvPr/>
          </p:nvSpPr>
          <p:spPr>
            <a:xfrm>
              <a:off x="3183668" y="2969670"/>
              <a:ext cx="1017556" cy="1372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1" name="Rounded Rectangle 14"/>
            <p:cNvSpPr/>
            <p:nvPr/>
          </p:nvSpPr>
          <p:spPr>
            <a:xfrm>
              <a:off x="3213471" y="2999473"/>
              <a:ext cx="957950" cy="1312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/>
                <a:t>Pemasaran</a:t>
              </a:r>
              <a:endParaRPr lang="en-US" sz="1400" b="1" kern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716831" y="3780570"/>
            <a:ext cx="1017556" cy="720000"/>
            <a:chOff x="4243962" y="2969670"/>
            <a:chExt cx="1017556" cy="1372158"/>
          </a:xfrm>
        </p:grpSpPr>
        <p:sp>
          <p:nvSpPr>
            <p:cNvPr id="48" name="Rounded Rectangle 47"/>
            <p:cNvSpPr/>
            <p:nvPr/>
          </p:nvSpPr>
          <p:spPr>
            <a:xfrm>
              <a:off x="4243962" y="2969670"/>
              <a:ext cx="1017556" cy="1372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49" name="Rounded Rectangle 16"/>
            <p:cNvSpPr/>
            <p:nvPr/>
          </p:nvSpPr>
          <p:spPr>
            <a:xfrm>
              <a:off x="4273765" y="2999473"/>
              <a:ext cx="957950" cy="1312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err="1" smtClean="0"/>
                <a:t>Distribusi</a:t>
              </a:r>
              <a:endParaRPr lang="en-US" sz="1500" b="1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77125" y="3780570"/>
            <a:ext cx="1017556" cy="720000"/>
            <a:chOff x="5304256" y="2969670"/>
            <a:chExt cx="1017556" cy="1372158"/>
          </a:xfrm>
        </p:grpSpPr>
        <p:sp>
          <p:nvSpPr>
            <p:cNvPr id="46" name="Rounded Rectangle 45"/>
            <p:cNvSpPr/>
            <p:nvPr/>
          </p:nvSpPr>
          <p:spPr>
            <a:xfrm>
              <a:off x="5304256" y="2969670"/>
              <a:ext cx="1017556" cy="1372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47" name="Rounded Rectangle 18"/>
            <p:cNvSpPr/>
            <p:nvPr/>
          </p:nvSpPr>
          <p:spPr>
            <a:xfrm>
              <a:off x="5334059" y="2999473"/>
              <a:ext cx="957950" cy="1312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err="1" smtClean="0"/>
                <a:t>Layanan</a:t>
              </a:r>
              <a:r>
                <a:rPr lang="en-US" sz="1500" b="1" kern="1200" dirty="0" smtClean="0"/>
                <a:t> </a:t>
              </a:r>
              <a:r>
                <a:rPr lang="en-US" sz="1500" b="1" kern="1200" dirty="0" err="1" smtClean="0"/>
                <a:t>Pelanggan</a:t>
              </a:r>
              <a:endParaRPr lang="en-US" sz="1500" b="1" kern="12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3528" y="2946100"/>
            <a:ext cx="1017556" cy="1512000"/>
            <a:chOff x="2787" y="2969670"/>
            <a:chExt cx="1017556" cy="1372158"/>
          </a:xfrm>
        </p:grpSpPr>
        <p:sp>
          <p:nvSpPr>
            <p:cNvPr id="63" name="Rounded Rectangle 62"/>
            <p:cNvSpPr/>
            <p:nvPr/>
          </p:nvSpPr>
          <p:spPr>
            <a:xfrm>
              <a:off x="2787" y="2969670"/>
              <a:ext cx="1017556" cy="1372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ounded Rectangle 8"/>
            <p:cNvSpPr/>
            <p:nvPr/>
          </p:nvSpPr>
          <p:spPr>
            <a:xfrm>
              <a:off x="32590" y="2999473"/>
              <a:ext cx="957950" cy="1312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23528" y="2442124"/>
            <a:ext cx="1017556" cy="720000"/>
            <a:chOff x="2787" y="2969670"/>
            <a:chExt cx="1017556" cy="1372158"/>
          </a:xfrm>
          <a:noFill/>
        </p:grpSpPr>
        <p:sp>
          <p:nvSpPr>
            <p:cNvPr id="66" name="Rounded Rectangle 65"/>
            <p:cNvSpPr/>
            <p:nvPr/>
          </p:nvSpPr>
          <p:spPr>
            <a:xfrm>
              <a:off x="2787" y="2969670"/>
              <a:ext cx="1017556" cy="137215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ounded Rectangle 8"/>
            <p:cNvSpPr/>
            <p:nvPr/>
          </p:nvSpPr>
          <p:spPr>
            <a:xfrm>
              <a:off x="32590" y="2999473"/>
              <a:ext cx="957950" cy="131255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smtClean="0">
                  <a:solidFill>
                    <a:schemeClr val="tx1"/>
                  </a:solidFill>
                </a:rPr>
                <a:t>PEMASOK</a:t>
              </a:r>
              <a:endParaRPr lang="en-US" sz="15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884368" y="2946020"/>
            <a:ext cx="1017556" cy="1512000"/>
            <a:chOff x="2787" y="2969670"/>
            <a:chExt cx="1017556" cy="1372158"/>
          </a:xfrm>
        </p:grpSpPr>
        <p:sp>
          <p:nvSpPr>
            <p:cNvPr id="69" name="Rounded Rectangle 68"/>
            <p:cNvSpPr/>
            <p:nvPr/>
          </p:nvSpPr>
          <p:spPr>
            <a:xfrm>
              <a:off x="2787" y="2969670"/>
              <a:ext cx="1017556" cy="1372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ounded Rectangle 8"/>
            <p:cNvSpPr/>
            <p:nvPr/>
          </p:nvSpPr>
          <p:spPr>
            <a:xfrm>
              <a:off x="32590" y="2999473"/>
              <a:ext cx="957950" cy="1312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812931" y="2442124"/>
            <a:ext cx="1116787" cy="720000"/>
            <a:chOff x="2787" y="2969670"/>
            <a:chExt cx="1116787" cy="1372158"/>
          </a:xfrm>
          <a:noFill/>
        </p:grpSpPr>
        <p:sp>
          <p:nvSpPr>
            <p:cNvPr id="72" name="Rounded Rectangle 71"/>
            <p:cNvSpPr/>
            <p:nvPr/>
          </p:nvSpPr>
          <p:spPr>
            <a:xfrm>
              <a:off x="2787" y="2969670"/>
              <a:ext cx="1017556" cy="137215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ounded Rectangle 8"/>
            <p:cNvSpPr/>
            <p:nvPr/>
          </p:nvSpPr>
          <p:spPr>
            <a:xfrm>
              <a:off x="32589" y="2999473"/>
              <a:ext cx="1086985" cy="13125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chemeClr val="tx1"/>
                  </a:solidFill>
                </a:rPr>
                <a:t>PELANGGAN</a:t>
              </a:r>
              <a:endParaRPr lang="en-US" sz="13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23528" y="5033264"/>
            <a:ext cx="8568952" cy="610314"/>
            <a:chOff x="2787" y="1485620"/>
            <a:chExt cx="6319025" cy="1372158"/>
          </a:xfrm>
        </p:grpSpPr>
        <p:sp>
          <p:nvSpPr>
            <p:cNvPr id="87" name="Rounded Rectangle 86"/>
            <p:cNvSpPr/>
            <p:nvPr/>
          </p:nvSpPr>
          <p:spPr>
            <a:xfrm>
              <a:off x="2787" y="1485620"/>
              <a:ext cx="6319025" cy="1372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88" name="Rounded Rectangle 6"/>
            <p:cNvSpPr/>
            <p:nvPr/>
          </p:nvSpPr>
          <p:spPr>
            <a:xfrm>
              <a:off x="42976" y="1525809"/>
              <a:ext cx="6238647" cy="1291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AKUNTANSI BIAYA</a:t>
              </a:r>
              <a:endParaRPr lang="en-US" sz="2400" kern="1200" dirty="0"/>
            </a:p>
          </p:txBody>
        </p:sp>
      </p:grpSp>
      <p:cxnSp>
        <p:nvCxnSpPr>
          <p:cNvPr id="90" name="Straight Arrow Connector 89"/>
          <p:cNvCxnSpPr/>
          <p:nvPr/>
        </p:nvCxnSpPr>
        <p:spPr>
          <a:xfrm flipV="1">
            <a:off x="827584" y="4600976"/>
            <a:ext cx="4722" cy="43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1979712" y="4601216"/>
            <a:ext cx="4722" cy="43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987824" y="4601216"/>
            <a:ext cx="4722" cy="43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4067944" y="4601216"/>
            <a:ext cx="4722" cy="43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5148064" y="4601216"/>
            <a:ext cx="4722" cy="43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6228184" y="4601216"/>
            <a:ext cx="4722" cy="43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7308304" y="4601216"/>
            <a:ext cx="4722" cy="43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8388424" y="4601216"/>
            <a:ext cx="4722" cy="43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3328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DAMPAK PERUBAHAN PARADIGMA MANAJEMEN DALAM AKUNTANSI BIAYA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78583766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962284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5</a:t>
            </a:r>
          </a:p>
          <a:p>
            <a:r>
              <a:rPr lang="en-US" sz="2000" dirty="0" err="1" smtClean="0">
                <a:latin typeface="+mj-lt"/>
              </a:rPr>
              <a:t>Dampak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perubahan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paradigma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manajemen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dalam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akuntansi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85926"/>
            <a:ext cx="6324600" cy="14620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Di </a:t>
            </a:r>
            <a:r>
              <a:rPr lang="en-US" sz="2800" dirty="0" err="1" smtClean="0">
                <a:latin typeface="+mj-lt"/>
              </a:rPr>
              <a:t>perusahaan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menghasilkan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banyak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ragam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produk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perhitungan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harga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pokok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menjadi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lebih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rumit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362200" y="3895740"/>
            <a:ext cx="6324600" cy="18192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Pergeseran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padat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karya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menjadi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padat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modal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mengakibatkan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unsur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produksi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terdiri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baku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langsung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konversi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35879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000232" y="1714488"/>
            <a:ext cx="6324600" cy="23193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 bergesernya dari padat karya ke p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modal,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komposisi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overhead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menjadi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signifikan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dibandingkan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tenaga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kerja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langsung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9"/>
          </p:nvPr>
        </p:nvSpPr>
        <p:spPr>
          <a:xfrm>
            <a:off x="857224" y="4286256"/>
            <a:ext cx="6324600" cy="20335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 indent="0">
              <a:buNone/>
            </a:pPr>
            <a:r>
              <a:rPr lang="en-US" sz="2800" dirty="0" err="1" smtClean="0">
                <a:latin typeface="+mj-lt"/>
              </a:rPr>
              <a:t>Akuntansi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harus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mampu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menyajikan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informasi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tidak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bernilai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tambah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untuk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tujuan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pengembangan</a:t>
            </a:r>
            <a:r>
              <a:rPr lang="en-US" sz="2800" dirty="0" smtClean="0">
                <a:latin typeface="+mj-lt"/>
              </a:rPr>
              <a:t> program </a:t>
            </a:r>
            <a:r>
              <a:rPr lang="en-US" sz="2800" dirty="0" err="1" smtClean="0">
                <a:latin typeface="+mj-lt"/>
              </a:rPr>
              <a:t>perbaikan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berkelanjutan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818457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7053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929618" cy="44291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800" dirty="0" smtClean="0">
                <a:latin typeface="+mj-lt"/>
              </a:rPr>
              <a:t>Menjelaskan perbedaan paradigma manajemen lama dan baru.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 smtClean="0">
                <a:latin typeface="+mj-lt"/>
              </a:rPr>
              <a:t>Menjelaskan tuntutan manajemen terhadap akuntansi.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+mj-lt"/>
              </a:rPr>
              <a:t>Menjelaskan</a:t>
            </a:r>
            <a:r>
              <a:rPr lang="en-US" sz="2800" dirty="0" smtClean="0">
                <a:latin typeface="+mj-lt"/>
              </a:rPr>
              <a:t> lima </a:t>
            </a:r>
            <a:r>
              <a:rPr lang="en-US" sz="2800" dirty="0" err="1" smtClean="0">
                <a:latin typeface="+mj-lt"/>
              </a:rPr>
              <a:t>tema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manajemen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baru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memengaruhi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sistem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akuntansi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+mj-lt"/>
              </a:rPr>
              <a:t>Menjelaskan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fungsi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bisnis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dalam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suatu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rantai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nilai</a:t>
            </a:r>
            <a:endParaRPr lang="en-US" sz="28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sv-SE" sz="2800" dirty="0" smtClean="0">
                <a:latin typeface="+mj-lt"/>
              </a:rPr>
              <a:t>Menjelaskan dampak perubahan paradigma manajemen terhadap </a:t>
            </a:r>
            <a:r>
              <a:rPr lang="en-US" sz="2800" dirty="0" err="1" smtClean="0">
                <a:latin typeface="+mj-lt"/>
              </a:rPr>
              <a:t>akuntansi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pic>
        <p:nvPicPr>
          <p:cNvPr id="3074" name="Picture 2" descr="D:\AkBi Riwayadi\laptop-1019763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5357834"/>
            <a:ext cx="1500166" cy="15001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TUJUAN PEMBELAJARAN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PERUBAHAN PARADIGMA MANAJEMEN</a:t>
            </a:r>
            <a:endParaRPr lang="en-US" sz="3200" b="1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problem-449368_192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316" b="7316"/>
          <a:stretch>
            <a:fillRect/>
          </a:stretch>
        </p:blipFill>
        <p:spPr/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462218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1</a:t>
            </a:r>
          </a:p>
          <a:p>
            <a:r>
              <a:rPr lang="en-US" sz="2000" dirty="0" err="1" smtClean="0">
                <a:latin typeface="+mj-lt"/>
              </a:rPr>
              <a:t>Perbedaan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paradigma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manajemen</a:t>
            </a:r>
            <a:r>
              <a:rPr lang="en-US" sz="2000" dirty="0" smtClean="0">
                <a:latin typeface="+mj-lt"/>
              </a:rPr>
              <a:t> lama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baru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24622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+mj-lt"/>
              </a:rPr>
              <a:t>Paradigma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manajemen</a:t>
            </a:r>
            <a:r>
              <a:rPr lang="en-US" dirty="0" smtClean="0">
                <a:latin typeface="+mj-lt"/>
              </a:rPr>
              <a:t> lama </a:t>
            </a:r>
            <a:r>
              <a:rPr lang="en-US" dirty="0" err="1" smtClean="0">
                <a:latin typeface="+mj-lt"/>
              </a:rPr>
              <a:t>berfokus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efisiensi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berproduksi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tingkat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kapasitas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produknya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bersifat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standar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homogen</a:t>
            </a:r>
            <a:r>
              <a:rPr lang="en-US" dirty="0" smtClean="0">
                <a:latin typeface="+mj-lt"/>
              </a:rPr>
              <a:t> (</a:t>
            </a:r>
            <a:r>
              <a:rPr lang="en-US" i="1" dirty="0" smtClean="0">
                <a:latin typeface="+mj-lt"/>
              </a:rPr>
              <a:t>standardized product</a:t>
            </a:r>
            <a:r>
              <a:rPr lang="en-US" dirty="0" smtClean="0">
                <a:latin typeface="+mj-lt"/>
              </a:rPr>
              <a:t>).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paradigma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manajemen</a:t>
            </a:r>
            <a:r>
              <a:rPr lang="en-US" dirty="0" smtClean="0">
                <a:latin typeface="+mj-lt"/>
              </a:rPr>
              <a:t> lama,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murah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merupakan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satu-satunya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saing</a:t>
            </a:r>
            <a:r>
              <a:rPr lang="en-US" dirty="0" smtClean="0">
                <a:latin typeface="+mj-lt"/>
              </a:rPr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85786" y="4500570"/>
            <a:ext cx="6324600" cy="17478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paradigma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manajemen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baru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perusahaan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diciptakan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melalui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multidimensi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seperti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harga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murah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kualitas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tinggi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inovasi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pelayanan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15074" y="3884636"/>
            <a:ext cx="2340000" cy="1440000"/>
            <a:chOff x="3787447" y="2377519"/>
            <a:chExt cx="1426105" cy="792280"/>
          </a:xfrm>
        </p:grpSpPr>
        <p:sp>
          <p:nvSpPr>
            <p:cNvPr id="4" name="Rounded Rectangle 3"/>
            <p:cNvSpPr/>
            <p:nvPr/>
          </p:nvSpPr>
          <p:spPr>
            <a:xfrm>
              <a:off x="3787447" y="2377519"/>
              <a:ext cx="1426105" cy="79228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" name="Rounded Rectangle 12"/>
            <p:cNvSpPr/>
            <p:nvPr/>
          </p:nvSpPr>
          <p:spPr>
            <a:xfrm>
              <a:off x="3810652" y="2400724"/>
              <a:ext cx="1379695" cy="745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b="1" i="1" kern="1200" dirty="0" smtClean="0"/>
                <a:t>Economic of Scales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</a:pPr>
              <a:endParaRPr lang="en-US" b="1" i="1" kern="1200" dirty="0" smtClean="0"/>
            </a:p>
            <a:p>
              <a:pPr marL="177800" lvl="0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smtClean="0"/>
                <a:t>1. </a:t>
              </a:r>
              <a:r>
                <a:rPr lang="en-US" kern="1200" dirty="0" err="1" smtClean="0"/>
                <a:t>Produksi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Massal</a:t>
              </a:r>
              <a:endParaRPr lang="en-US" kern="1200" dirty="0" smtClean="0"/>
            </a:p>
            <a:p>
              <a:pPr marL="177800" lvl="0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smtClean="0"/>
                <a:t>2. </a:t>
              </a:r>
              <a:r>
                <a:rPr lang="en-US" kern="1200" dirty="0" err="1" smtClean="0"/>
                <a:t>Promosi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Massal</a:t>
              </a:r>
              <a:endParaRPr lang="en-US" kern="1200" dirty="0" smtClean="0"/>
            </a:p>
            <a:p>
              <a:pPr marL="177800" lvl="0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smtClean="0"/>
                <a:t>3. </a:t>
              </a:r>
              <a:r>
                <a:rPr lang="en-US" kern="1200" dirty="0" err="1" smtClean="0"/>
                <a:t>Distribusi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Massal</a:t>
              </a:r>
              <a:endParaRPr lang="en-US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43174" y="4104008"/>
            <a:ext cx="2268000" cy="612000"/>
            <a:chOff x="3787447" y="3565940"/>
            <a:chExt cx="1426105" cy="792280"/>
          </a:xfrm>
        </p:grpSpPr>
        <p:sp>
          <p:nvSpPr>
            <p:cNvPr id="7" name="Rounded Rectangle 6"/>
            <p:cNvSpPr/>
            <p:nvPr/>
          </p:nvSpPr>
          <p:spPr>
            <a:xfrm>
              <a:off x="3787447" y="3565940"/>
              <a:ext cx="1426105" cy="79228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Rounded Rectangle 16"/>
            <p:cNvSpPr/>
            <p:nvPr/>
          </p:nvSpPr>
          <p:spPr>
            <a:xfrm>
              <a:off x="3810652" y="3589145"/>
              <a:ext cx="1379695" cy="745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/>
                <a:t>Biaya</a:t>
              </a:r>
              <a:r>
                <a:rPr lang="en-US" b="1" kern="1200" dirty="0" smtClean="0"/>
                <a:t> </a:t>
              </a:r>
              <a:r>
                <a:rPr lang="en-US" b="1" kern="1200" dirty="0" err="1" smtClean="0"/>
                <a:t>Rendah</a:t>
              </a:r>
              <a:endParaRPr lang="en-US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00694" y="5429264"/>
            <a:ext cx="2160000" cy="900000"/>
            <a:chOff x="3787447" y="4754362"/>
            <a:chExt cx="1426105" cy="792280"/>
          </a:xfrm>
        </p:grpSpPr>
        <p:sp>
          <p:nvSpPr>
            <p:cNvPr id="10" name="Rounded Rectangle 9"/>
            <p:cNvSpPr/>
            <p:nvPr/>
          </p:nvSpPr>
          <p:spPr>
            <a:xfrm>
              <a:off x="3787447" y="4754362"/>
              <a:ext cx="1426105" cy="79228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ounded Rectangle 20"/>
            <p:cNvSpPr/>
            <p:nvPr/>
          </p:nvSpPr>
          <p:spPr>
            <a:xfrm>
              <a:off x="3810652" y="4777567"/>
              <a:ext cx="1379695" cy="745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/>
                <a:t>Harga</a:t>
              </a:r>
              <a:r>
                <a:rPr lang="en-US" b="1" kern="1200" dirty="0" smtClean="0"/>
                <a:t> </a:t>
              </a:r>
              <a:r>
                <a:rPr lang="en-US" b="1" kern="1200" dirty="0" err="1" smtClean="0"/>
                <a:t>Murah</a:t>
              </a:r>
              <a:endParaRPr lang="en-US" b="1" kern="12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(</a:t>
              </a:r>
              <a:r>
                <a:rPr lang="en-US" kern="1200" dirty="0" err="1" smtClean="0"/>
                <a:t>sebagai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daya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saing</a:t>
              </a:r>
              <a:r>
                <a:rPr lang="en-US" kern="1200" dirty="0" smtClean="0"/>
                <a:t>)</a:t>
              </a:r>
              <a:endParaRPr lang="en-US" kern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4282" y="1928802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1.1 </a:t>
            </a:r>
            <a:r>
              <a:rPr lang="en-US" b="1" dirty="0" err="1" smtClean="0"/>
              <a:t>Paradigma</a:t>
            </a:r>
            <a:r>
              <a:rPr lang="en-US" b="1" dirty="0" smtClean="0"/>
              <a:t> </a:t>
            </a:r>
            <a:r>
              <a:rPr lang="en-US" b="1" dirty="0" err="1" smtClean="0"/>
              <a:t>Manajemen</a:t>
            </a:r>
            <a:r>
              <a:rPr lang="en-US" b="1" dirty="0" smtClean="0"/>
              <a:t> Lama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43504" y="1857364"/>
            <a:ext cx="2914314" cy="1692000"/>
            <a:chOff x="3787447" y="677"/>
            <a:chExt cx="1480099" cy="792280"/>
          </a:xfrm>
        </p:grpSpPr>
        <p:sp>
          <p:nvSpPr>
            <p:cNvPr id="14" name="Rounded Rectangle 13"/>
            <p:cNvSpPr/>
            <p:nvPr/>
          </p:nvSpPr>
          <p:spPr>
            <a:xfrm>
              <a:off x="3787447" y="677"/>
              <a:ext cx="1426105" cy="79228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810652" y="23882"/>
              <a:ext cx="1456894" cy="745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80000"/>
                </a:lnSpc>
                <a:spcBef>
                  <a:spcPct val="0"/>
                </a:spcBef>
              </a:pPr>
              <a:r>
                <a:rPr lang="en-US" b="1" kern="1200" dirty="0" err="1" smtClean="0"/>
                <a:t>Fokus</a:t>
              </a:r>
              <a:r>
                <a:rPr lang="en-US" b="1" kern="1200" dirty="0" smtClean="0"/>
                <a:t> </a:t>
              </a:r>
              <a:r>
                <a:rPr lang="en-US" b="1" kern="1200" dirty="0" err="1" smtClean="0"/>
                <a:t>pada</a:t>
              </a:r>
              <a:r>
                <a:rPr lang="en-US" b="1" kern="1200" dirty="0" smtClean="0"/>
                <a:t> </a:t>
              </a:r>
              <a:r>
                <a:rPr lang="en-US" b="1" kern="1200" dirty="0" err="1" smtClean="0"/>
                <a:t>Produksi</a:t>
              </a:r>
              <a:endParaRPr lang="en-US" b="1" kern="1200" dirty="0" smtClean="0"/>
            </a:p>
            <a:p>
              <a:pPr lvl="0" algn="ctr" defTabSz="355600">
                <a:lnSpc>
                  <a:spcPct val="80000"/>
                </a:lnSpc>
                <a:spcBef>
                  <a:spcPct val="0"/>
                </a:spcBef>
              </a:pPr>
              <a:endParaRPr lang="en-US" b="1" kern="1200" dirty="0" smtClean="0"/>
            </a:p>
            <a:p>
              <a:pPr lvl="0" algn="ctr" defTabSz="355600">
                <a:lnSpc>
                  <a:spcPct val="80000"/>
                </a:lnSpc>
                <a:spcBef>
                  <a:spcPct val="0"/>
                </a:spcBef>
              </a:pPr>
              <a:r>
                <a:rPr lang="en-US" kern="1200" dirty="0" err="1" smtClean="0"/>
                <a:t>Asumsi</a:t>
              </a:r>
              <a:r>
                <a:rPr lang="en-US" kern="1200" dirty="0" smtClean="0"/>
                <a:t>:</a:t>
              </a:r>
            </a:p>
            <a:p>
              <a:pPr marL="95250" lvl="0" defTabSz="355600">
                <a:lnSpc>
                  <a:spcPct val="80000"/>
                </a:lnSpc>
                <a:spcBef>
                  <a:spcPct val="0"/>
                </a:spcBef>
              </a:pPr>
              <a:r>
                <a:rPr lang="en-US" kern="1200" dirty="0" smtClean="0"/>
                <a:t>1. </a:t>
              </a:r>
              <a:r>
                <a:rPr lang="en-US" kern="1200" dirty="0" err="1" smtClean="0"/>
                <a:t>Tidak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ada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persaingan</a:t>
              </a:r>
              <a:endParaRPr lang="en-US" kern="1200" dirty="0" smtClean="0"/>
            </a:p>
            <a:p>
              <a:pPr marL="95250" lvl="0" defTabSz="355600">
                <a:lnSpc>
                  <a:spcPct val="80000"/>
                </a:lnSpc>
                <a:spcBef>
                  <a:spcPct val="0"/>
                </a:spcBef>
              </a:pPr>
              <a:r>
                <a:rPr lang="en-US" kern="1200" dirty="0" smtClean="0"/>
                <a:t>2. </a:t>
              </a:r>
              <a:r>
                <a:rPr lang="en-US" kern="1200" dirty="0" err="1" smtClean="0"/>
                <a:t>Teknologi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tidak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memadai</a:t>
              </a:r>
              <a:endParaRPr lang="en-US" kern="1200" dirty="0" smtClean="0"/>
            </a:p>
            <a:p>
              <a:pPr marL="95250" lvl="0" defTabSz="355600">
                <a:lnSpc>
                  <a:spcPct val="80000"/>
                </a:lnSpc>
                <a:spcBef>
                  <a:spcPct val="0"/>
                </a:spcBef>
              </a:pPr>
              <a:r>
                <a:rPr lang="en-US" kern="1200" dirty="0" smtClean="0"/>
                <a:t>3. </a:t>
              </a:r>
              <a:r>
                <a:rPr lang="en-US" kern="1200" dirty="0" err="1" smtClean="0"/>
                <a:t>Padat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karya</a:t>
              </a:r>
              <a:endParaRPr lang="en-US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57950" y="2357430"/>
            <a:ext cx="1908000" cy="756000"/>
            <a:chOff x="3787447" y="1189098"/>
            <a:chExt cx="1426105" cy="792280"/>
          </a:xfrm>
        </p:grpSpPr>
        <p:sp>
          <p:nvSpPr>
            <p:cNvPr id="17" name="Rounded Rectangle 16"/>
            <p:cNvSpPr/>
            <p:nvPr/>
          </p:nvSpPr>
          <p:spPr>
            <a:xfrm>
              <a:off x="3787447" y="1189098"/>
              <a:ext cx="1426105" cy="79228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3810652" y="1212303"/>
              <a:ext cx="1379695" cy="745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/>
                <a:t>Produk</a:t>
              </a:r>
              <a:r>
                <a:rPr lang="en-US" b="1" kern="1200" dirty="0" smtClean="0"/>
                <a:t> </a:t>
              </a:r>
              <a:r>
                <a:rPr lang="en-US" b="1" kern="1200" dirty="0" err="1" smtClean="0"/>
                <a:t>Standar</a:t>
              </a:r>
              <a:endParaRPr lang="en-US" b="1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72330" y="3286123"/>
            <a:ext cx="468000" cy="468000"/>
            <a:chOff x="4322237" y="2030896"/>
            <a:chExt cx="356526" cy="297105"/>
          </a:xfrm>
        </p:grpSpPr>
        <p:sp>
          <p:nvSpPr>
            <p:cNvPr id="20" name="Right Arrow 19"/>
            <p:cNvSpPr/>
            <p:nvPr/>
          </p:nvSpPr>
          <p:spPr>
            <a:xfrm rot="5400000">
              <a:off x="4351947" y="2001186"/>
              <a:ext cx="297105" cy="356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1" name="Right Arrow 10"/>
            <p:cNvSpPr/>
            <p:nvPr/>
          </p:nvSpPr>
          <p:spPr>
            <a:xfrm>
              <a:off x="4393542" y="2030897"/>
              <a:ext cx="213916" cy="2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grpSp>
        <p:nvGrpSpPr>
          <p:cNvPr id="22" name="Group 21"/>
          <p:cNvGrpSpPr/>
          <p:nvPr/>
        </p:nvGrpSpPr>
        <p:grpSpPr>
          <a:xfrm rot="5400000">
            <a:off x="5360174" y="4113669"/>
            <a:ext cx="468000" cy="468000"/>
            <a:chOff x="4322237" y="3219317"/>
            <a:chExt cx="356526" cy="297105"/>
          </a:xfrm>
        </p:grpSpPr>
        <p:sp>
          <p:nvSpPr>
            <p:cNvPr id="23" name="Right Arrow 22"/>
            <p:cNvSpPr/>
            <p:nvPr/>
          </p:nvSpPr>
          <p:spPr>
            <a:xfrm rot="5400000">
              <a:off x="4351947" y="3189607"/>
              <a:ext cx="297105" cy="356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4" name="Right Arrow 14"/>
            <p:cNvSpPr/>
            <p:nvPr/>
          </p:nvSpPr>
          <p:spPr>
            <a:xfrm>
              <a:off x="4393542" y="3219318"/>
              <a:ext cx="213916" cy="2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57950" y="4857759"/>
            <a:ext cx="468000" cy="468000"/>
            <a:chOff x="4322237" y="4407738"/>
            <a:chExt cx="356526" cy="297105"/>
          </a:xfrm>
        </p:grpSpPr>
        <p:sp>
          <p:nvSpPr>
            <p:cNvPr id="26" name="Right Arrow 25"/>
            <p:cNvSpPr/>
            <p:nvPr/>
          </p:nvSpPr>
          <p:spPr>
            <a:xfrm rot="5400000">
              <a:off x="4351947" y="4378028"/>
              <a:ext cx="297105" cy="356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7" name="Right Arrow 18"/>
            <p:cNvSpPr/>
            <p:nvPr/>
          </p:nvSpPr>
          <p:spPr>
            <a:xfrm>
              <a:off x="4393542" y="4407739"/>
              <a:ext cx="213916" cy="2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 rot="16200000">
            <a:off x="5560778" y="2501997"/>
            <a:ext cx="468000" cy="468000"/>
            <a:chOff x="4322237" y="842474"/>
            <a:chExt cx="356526" cy="297105"/>
          </a:xfrm>
        </p:grpSpPr>
        <p:sp>
          <p:nvSpPr>
            <p:cNvPr id="29" name="Right Arrow 28"/>
            <p:cNvSpPr/>
            <p:nvPr/>
          </p:nvSpPr>
          <p:spPr>
            <a:xfrm rot="5400000">
              <a:off x="4351947" y="812764"/>
              <a:ext cx="297105" cy="356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30" name="Right Arrow 6"/>
            <p:cNvSpPr/>
            <p:nvPr/>
          </p:nvSpPr>
          <p:spPr>
            <a:xfrm>
              <a:off x="4393542" y="842475"/>
              <a:ext cx="213916" cy="20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0219" y="1857364"/>
            <a:ext cx="1915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Gambar 1.2 Paradigma Manajemen Baru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406942" y="1857364"/>
            <a:ext cx="2808000" cy="1620000"/>
            <a:chOff x="2425136" y="2120"/>
            <a:chExt cx="1474327" cy="788937"/>
          </a:xfrm>
        </p:grpSpPr>
        <p:sp>
          <p:nvSpPr>
            <p:cNvPr id="27" name="Rounded Rectangle 26"/>
            <p:cNvSpPr/>
            <p:nvPr/>
          </p:nvSpPr>
          <p:spPr>
            <a:xfrm>
              <a:off x="2425136" y="2120"/>
              <a:ext cx="1474327" cy="78893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448243" y="25227"/>
              <a:ext cx="1428113" cy="742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b="1" kern="1200" dirty="0" err="1" smtClean="0"/>
                <a:t>Fokus</a:t>
              </a:r>
              <a:r>
                <a:rPr lang="en-US" b="1" kern="1200" dirty="0" smtClean="0"/>
                <a:t> </a:t>
              </a:r>
              <a:r>
                <a:rPr lang="en-US" b="1" kern="1200" dirty="0" err="1" smtClean="0"/>
                <a:t>pada</a:t>
              </a:r>
              <a:r>
                <a:rPr lang="en-US" b="1" kern="1200" dirty="0" smtClean="0"/>
                <a:t> </a:t>
              </a:r>
              <a:r>
                <a:rPr lang="en-US" b="1" kern="1200" dirty="0" err="1" smtClean="0"/>
                <a:t>Pelanggan</a:t>
              </a:r>
              <a:endParaRPr lang="en-US" b="1" kern="12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</a:pPr>
              <a:endParaRPr lang="en-US" kern="1200" dirty="0" smtClean="0"/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err="1" smtClean="0"/>
                <a:t>Asumsi</a:t>
              </a:r>
              <a:r>
                <a:rPr lang="en-US" kern="1200" dirty="0" smtClean="0"/>
                <a:t>:</a:t>
              </a:r>
            </a:p>
            <a:p>
              <a:pPr marL="355600" lvl="0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smtClean="0"/>
                <a:t>1. </a:t>
              </a:r>
              <a:r>
                <a:rPr lang="en-US" kern="1200" dirty="0" err="1" smtClean="0"/>
                <a:t>Persaingan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tajam</a:t>
              </a:r>
              <a:endParaRPr lang="en-US" kern="1200" dirty="0" smtClean="0"/>
            </a:p>
            <a:p>
              <a:pPr marL="355600" lvl="0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smtClean="0"/>
                <a:t>2. </a:t>
              </a:r>
              <a:r>
                <a:rPr lang="en-US" kern="1200" dirty="0" err="1" smtClean="0"/>
                <a:t>Teknologi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memadai</a:t>
              </a:r>
              <a:endParaRPr lang="en-US" kern="1200" dirty="0" smtClean="0"/>
            </a:p>
            <a:p>
              <a:pPr marL="355600" lvl="0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smtClean="0"/>
                <a:t>3. </a:t>
              </a:r>
              <a:r>
                <a:rPr lang="en-US" kern="1200" dirty="0" err="1" smtClean="0"/>
                <a:t>Padat</a:t>
              </a:r>
              <a:r>
                <a:rPr lang="en-US" kern="1200" dirty="0" smtClean="0"/>
                <a:t> modal</a:t>
              </a:r>
              <a:endParaRPr lang="en-US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16200000">
            <a:off x="5847784" y="2315890"/>
            <a:ext cx="468000" cy="468000"/>
            <a:chOff x="2984789" y="840367"/>
            <a:chExt cx="355022" cy="295851"/>
          </a:xfrm>
        </p:grpSpPr>
        <p:sp>
          <p:nvSpPr>
            <p:cNvPr id="25" name="Right Arrow 24"/>
            <p:cNvSpPr/>
            <p:nvPr/>
          </p:nvSpPr>
          <p:spPr>
            <a:xfrm rot="5400000">
              <a:off x="3014374" y="810782"/>
              <a:ext cx="295851" cy="35502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6" name="Right Arrow 6"/>
            <p:cNvSpPr/>
            <p:nvPr/>
          </p:nvSpPr>
          <p:spPr>
            <a:xfrm>
              <a:off x="3055793" y="840368"/>
              <a:ext cx="213014" cy="207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86578" y="2214554"/>
            <a:ext cx="1764000" cy="788937"/>
            <a:chOff x="2425136" y="1185527"/>
            <a:chExt cx="1474327" cy="788937"/>
          </a:xfrm>
        </p:grpSpPr>
        <p:sp>
          <p:nvSpPr>
            <p:cNvPr id="23" name="Rounded Rectangle 22"/>
            <p:cNvSpPr/>
            <p:nvPr/>
          </p:nvSpPr>
          <p:spPr>
            <a:xfrm>
              <a:off x="2425136" y="1185527"/>
              <a:ext cx="1474327" cy="78893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8"/>
            <p:cNvSpPr/>
            <p:nvPr/>
          </p:nvSpPr>
          <p:spPr>
            <a:xfrm>
              <a:off x="2448243" y="1208634"/>
              <a:ext cx="1428113" cy="742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err="1" smtClean="0"/>
                <a:t>Produk</a:t>
              </a:r>
              <a:r>
                <a:rPr lang="en-US" b="1" kern="1200" dirty="0" smtClean="0"/>
                <a:t> </a:t>
              </a:r>
              <a:r>
                <a:rPr lang="en-US" b="1" kern="1200" dirty="0" err="1" smtClean="0"/>
                <a:t>Beragam</a:t>
              </a:r>
              <a:endParaRPr lang="en-US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72396" y="3500437"/>
            <a:ext cx="468000" cy="468000"/>
            <a:chOff x="2984789" y="2023773"/>
            <a:chExt cx="355022" cy="295851"/>
          </a:xfrm>
        </p:grpSpPr>
        <p:sp>
          <p:nvSpPr>
            <p:cNvPr id="21" name="Right Arrow 20"/>
            <p:cNvSpPr/>
            <p:nvPr/>
          </p:nvSpPr>
          <p:spPr>
            <a:xfrm rot="5400000">
              <a:off x="3014374" y="1994188"/>
              <a:ext cx="295851" cy="35502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2" name="Right Arrow 10"/>
            <p:cNvSpPr/>
            <p:nvPr/>
          </p:nvSpPr>
          <p:spPr>
            <a:xfrm>
              <a:off x="3055793" y="2023774"/>
              <a:ext cx="213014" cy="207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35966" y="4357694"/>
            <a:ext cx="1908000" cy="788937"/>
            <a:chOff x="2425136" y="2368934"/>
            <a:chExt cx="1474327" cy="788937"/>
          </a:xfrm>
        </p:grpSpPr>
        <p:sp>
          <p:nvSpPr>
            <p:cNvPr id="19" name="Rounded Rectangle 18"/>
            <p:cNvSpPr/>
            <p:nvPr/>
          </p:nvSpPr>
          <p:spPr>
            <a:xfrm>
              <a:off x="2425136" y="2368934"/>
              <a:ext cx="1474327" cy="78893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0" name="Rounded Rectangle 12"/>
            <p:cNvSpPr/>
            <p:nvPr/>
          </p:nvSpPr>
          <p:spPr>
            <a:xfrm>
              <a:off x="2448243" y="2392041"/>
              <a:ext cx="1428113" cy="742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i="1" kern="1200" dirty="0" smtClean="0"/>
                <a:t>Economic of Scales and Scopes</a:t>
              </a:r>
              <a:endParaRPr lang="en-US" b="1" i="1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 rot="5400000">
            <a:off x="5747074" y="4643446"/>
            <a:ext cx="468000" cy="468000"/>
            <a:chOff x="2984789" y="3207180"/>
            <a:chExt cx="355022" cy="295851"/>
          </a:xfrm>
        </p:grpSpPr>
        <p:sp>
          <p:nvSpPr>
            <p:cNvPr id="17" name="Right Arrow 16"/>
            <p:cNvSpPr/>
            <p:nvPr/>
          </p:nvSpPr>
          <p:spPr>
            <a:xfrm rot="5400000">
              <a:off x="3014374" y="3177595"/>
              <a:ext cx="295851" cy="35502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8" name="Right Arrow 14"/>
            <p:cNvSpPr/>
            <p:nvPr/>
          </p:nvSpPr>
          <p:spPr>
            <a:xfrm>
              <a:off x="3055793" y="3207181"/>
              <a:ext cx="213014" cy="207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43108" y="4429132"/>
            <a:ext cx="3456000" cy="1404000"/>
            <a:chOff x="2425136" y="3552341"/>
            <a:chExt cx="1474327" cy="788937"/>
          </a:xfrm>
        </p:grpSpPr>
        <p:sp>
          <p:nvSpPr>
            <p:cNvPr id="15" name="Rounded Rectangle 14"/>
            <p:cNvSpPr/>
            <p:nvPr/>
          </p:nvSpPr>
          <p:spPr>
            <a:xfrm>
              <a:off x="2425136" y="3552341"/>
              <a:ext cx="1474327" cy="78893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Rounded Rectangle 16"/>
            <p:cNvSpPr/>
            <p:nvPr/>
          </p:nvSpPr>
          <p:spPr>
            <a:xfrm>
              <a:off x="2448243" y="3575448"/>
              <a:ext cx="1428113" cy="742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b="1" kern="1200" dirty="0" err="1" smtClean="0"/>
                <a:t>Multidimensi</a:t>
              </a:r>
              <a:r>
                <a:rPr lang="en-US" b="1" kern="1200" dirty="0" smtClean="0"/>
                <a:t> </a:t>
              </a:r>
              <a:r>
                <a:rPr lang="en-US" b="1" kern="1200" dirty="0" err="1" smtClean="0"/>
                <a:t>sebagai</a:t>
              </a:r>
              <a:r>
                <a:rPr lang="en-US" b="1" kern="1200" dirty="0" smtClean="0"/>
                <a:t> </a:t>
              </a:r>
              <a:r>
                <a:rPr lang="en-US" b="1" kern="1200" dirty="0" err="1" smtClean="0"/>
                <a:t>daya</a:t>
              </a:r>
              <a:r>
                <a:rPr lang="en-US" b="1" kern="1200" dirty="0" smtClean="0"/>
                <a:t> </a:t>
              </a:r>
              <a:r>
                <a:rPr lang="en-US" b="1" kern="1200" dirty="0" err="1" smtClean="0"/>
                <a:t>saing</a:t>
              </a:r>
              <a:r>
                <a:rPr lang="en-US" b="1" kern="1200" dirty="0" smtClean="0"/>
                <a:t>:</a:t>
              </a:r>
            </a:p>
            <a:p>
              <a:pPr marL="723900" lvl="0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smtClean="0"/>
                <a:t>1. </a:t>
              </a:r>
              <a:r>
                <a:rPr lang="en-US" kern="1200" dirty="0" err="1" smtClean="0"/>
                <a:t>Kualitas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bagus</a:t>
              </a:r>
              <a:endParaRPr lang="en-US" kern="1200" dirty="0" smtClean="0"/>
            </a:p>
            <a:p>
              <a:pPr marL="723900" lvl="0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smtClean="0"/>
                <a:t>2. </a:t>
              </a:r>
              <a:r>
                <a:rPr lang="en-US" kern="1200" dirty="0" err="1" smtClean="0"/>
                <a:t>Layanan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cepat</a:t>
              </a:r>
              <a:endParaRPr lang="en-US" kern="1200" dirty="0" smtClean="0"/>
            </a:p>
            <a:p>
              <a:pPr marL="723900" lvl="0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smtClean="0"/>
                <a:t>3. </a:t>
              </a:r>
              <a:r>
                <a:rPr lang="en-US" kern="1200" dirty="0" err="1" smtClean="0"/>
                <a:t>Inovatif</a:t>
              </a:r>
              <a:endParaRPr lang="en-US" kern="1200" dirty="0" smtClean="0"/>
            </a:p>
            <a:p>
              <a:pPr marL="723900" lvl="0" defTabSz="355600">
                <a:lnSpc>
                  <a:spcPct val="90000"/>
                </a:lnSpc>
                <a:spcBef>
                  <a:spcPct val="0"/>
                </a:spcBef>
              </a:pPr>
              <a:r>
                <a:rPr lang="en-US" kern="1200" dirty="0" smtClean="0"/>
                <a:t>4. </a:t>
              </a:r>
              <a:r>
                <a:rPr lang="en-US" kern="1200" dirty="0" err="1" smtClean="0"/>
                <a:t>Harga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murah</a:t>
              </a:r>
              <a:endParaRPr lang="en-US" kern="1200" dirty="0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MANAJEMEN SEBAGAI PELANGGAN AKUNTANSI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00704036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39078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2</a:t>
            </a:r>
          </a:p>
          <a:p>
            <a:r>
              <a:rPr lang="en-US" sz="2000" dirty="0" err="1" smtClean="0">
                <a:latin typeface="+mj-lt"/>
              </a:rPr>
              <a:t>Tuntutan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manajemen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terhadap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akuntansi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428860" y="1785926"/>
            <a:ext cx="6324600" cy="11430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 smtClean="0">
                <a:latin typeface="+mj-lt"/>
              </a:rPr>
              <a:t>Konsumen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merupakan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pelanggan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manajemen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428860" y="3500438"/>
            <a:ext cx="6324600" cy="1571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Manajemen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sukses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manajemen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mampu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memuaskan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pelanggannya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51381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571612"/>
            <a:ext cx="6324600" cy="9620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err="1" smtClean="0">
                <a:latin typeface="+mj-lt"/>
              </a:rPr>
              <a:t>Manajemen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pelanggan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akuntansi</a:t>
            </a:r>
            <a:r>
              <a:rPr lang="en-US" dirty="0" smtClean="0">
                <a:latin typeface="+mj-lt"/>
              </a:rPr>
              <a:t>.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00034" y="5715016"/>
            <a:ext cx="8358246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tabLst/>
              <a:defRPr/>
            </a:pP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Akuntan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sukses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akuntan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mampu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memuaskan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kebutuhan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manajemen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menciptakan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daya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571604" y="2681294"/>
            <a:ext cx="6572296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Manajemen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menuntut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informasi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akuntansi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akurat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waktu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menciptakan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bagi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perusahaan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14348" y="4181492"/>
            <a:ext cx="6324600" cy="13192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Manajemen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menuntut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akuntan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agar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menyajikan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banyak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informasi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bernilai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berguna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pengambilan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keputusan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82152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1025</TotalTime>
  <Words>622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Myriad Pro</vt:lpstr>
      <vt:lpstr>Myriad Pro Light</vt:lpstr>
      <vt:lpstr>Tw Cen MT</vt:lpstr>
      <vt:lpstr>Wingdings</vt:lpstr>
      <vt:lpstr>PPt-Template_S4</vt:lpstr>
      <vt:lpstr>PENDAHULUAN: PERUBAHAN PARADIGMA MANAJEMEN DAN DAMPAKNYA TERHADAP AKUNTANSI BIAYA</vt:lpstr>
      <vt:lpstr>TUJUAN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produksi01</dc:creator>
  <cp:lastModifiedBy>Lenovo</cp:lastModifiedBy>
  <cp:revision>462</cp:revision>
  <dcterms:created xsi:type="dcterms:W3CDTF">2016-09-06T06:15:01Z</dcterms:created>
  <dcterms:modified xsi:type="dcterms:W3CDTF">2019-09-23T16:13:15Z</dcterms:modified>
</cp:coreProperties>
</file>