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6" r:id="rId3"/>
    <p:sldId id="257" r:id="rId4"/>
    <p:sldId id="279" r:id="rId5"/>
    <p:sldId id="262" r:id="rId6"/>
    <p:sldId id="261" r:id="rId7"/>
    <p:sldId id="276" r:id="rId8"/>
    <p:sldId id="292" r:id="rId9"/>
    <p:sldId id="293" r:id="rId10"/>
    <p:sldId id="291" r:id="rId11"/>
    <p:sldId id="290" r:id="rId12"/>
    <p:sldId id="294" r:id="rId13"/>
    <p:sldId id="295" r:id="rId14"/>
    <p:sldId id="296" r:id="rId15"/>
    <p:sldId id="297" r:id="rId16"/>
    <p:sldId id="298" r:id="rId17"/>
    <p:sldId id="299" r:id="rId18"/>
    <p:sldId id="266" r:id="rId19"/>
    <p:sldId id="264" r:id="rId20"/>
    <p:sldId id="258" r:id="rId21"/>
    <p:sldId id="300" r:id="rId22"/>
    <p:sldId id="267" r:id="rId23"/>
    <p:sldId id="272" r:id="rId24"/>
    <p:sldId id="277" r:id="rId25"/>
    <p:sldId id="270" r:id="rId26"/>
    <p:sldId id="303" r:id="rId27"/>
    <p:sldId id="273" r:id="rId28"/>
    <p:sldId id="260" r:id="rId29"/>
    <p:sldId id="280" r:id="rId30"/>
    <p:sldId id="302" r:id="rId31"/>
    <p:sldId id="269" r:id="rId32"/>
    <p:sldId id="281" r:id="rId33"/>
    <p:sldId id="283" r:id="rId34"/>
    <p:sldId id="304" r:id="rId35"/>
    <p:sldId id="305" r:id="rId36"/>
    <p:sldId id="284" r:id="rId37"/>
  </p:sldIdLst>
  <p:sldSz cx="18288000" cy="10287000"/>
  <p:notesSz cx="6858000" cy="9144000"/>
  <p:embeddedFontLst>
    <p:embeddedFont>
      <p:font typeface="Alata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Condensed" panose="02000000000000000000" pitchFamily="2" charset="0"/>
      <p:regular r:id="rId52"/>
      <p:bold r:id="rId53"/>
      <p:italic r:id="rId54"/>
      <p:boldItalic r:id="rId55"/>
    </p:embeddedFont>
    <p:embeddedFont>
      <p:font typeface="Roboto Condensed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jvPKhHlDxqnGV6CtW/s4jp21V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E62"/>
    <a:srgbClr val="DCEEF3"/>
    <a:srgbClr val="B5E2E5"/>
    <a:srgbClr val="F0F6F7"/>
    <a:srgbClr val="2D8EA4"/>
    <a:srgbClr val="263D66"/>
    <a:srgbClr val="FFFFFF"/>
    <a:srgbClr val="7EE6E6"/>
    <a:srgbClr val="B1D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41" autoAdjust="0"/>
  </p:normalViewPr>
  <p:slideViewPr>
    <p:cSldViewPr snapToGrid="0">
      <p:cViewPr varScale="1">
        <p:scale>
          <a:sx n="43" d="100"/>
          <a:sy n="43" d="100"/>
        </p:scale>
        <p:origin x="7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8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97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80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05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13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0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31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08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38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75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157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360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626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577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43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93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009" y="-5195078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678484" y="2028617"/>
            <a:ext cx="3996701" cy="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93950" flipH="1">
            <a:off x="7307427" y="975876"/>
            <a:ext cx="1065962" cy="10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3484482"/>
            <a:ext cx="8809954" cy="6266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3897164" y="501408"/>
            <a:ext cx="7343874" cy="2019404"/>
            <a:chOff x="0" y="0"/>
            <a:chExt cx="8063988" cy="2217420"/>
          </a:xfrm>
        </p:grpSpPr>
        <p:sp>
          <p:nvSpPr>
            <p:cNvPr id="89" name="Google Shape;89;p1"/>
            <p:cNvSpPr/>
            <p:nvPr/>
          </p:nvSpPr>
          <p:spPr>
            <a:xfrm>
              <a:off x="689610" y="0"/>
              <a:ext cx="7374378" cy="2216150"/>
            </a:xfrm>
            <a:custGeom>
              <a:avLst/>
              <a:gdLst/>
              <a:ahLst/>
              <a:cxnLst/>
              <a:rect l="l" t="t" r="r" b="b"/>
              <a:pathLst>
                <a:path w="7374378" h="2216150" extrusionOk="0">
                  <a:moveTo>
                    <a:pt x="665605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6654264" y="2213610"/>
                  </a:lnTo>
                  <a:cubicBezTo>
                    <a:pt x="7055609" y="2213610"/>
                    <a:pt x="7373109" y="1717040"/>
                    <a:pt x="7373109" y="1104900"/>
                  </a:cubicBezTo>
                  <a:cubicBezTo>
                    <a:pt x="7374378" y="496570"/>
                    <a:pt x="7056878" y="0"/>
                    <a:pt x="6656050" y="0"/>
                  </a:cubicBezTo>
                  <a:lnTo>
                    <a:pt x="665605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 extrusionOk="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651557" y="3754798"/>
            <a:ext cx="5630664" cy="148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651557" y="3247607"/>
            <a:ext cx="794302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TIPE DATA, VARIABEL, DAN OPERATOR</a:t>
            </a:r>
            <a:endParaRPr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34778-5708-3647-2447-D080FE3DC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52" y="723525"/>
            <a:ext cx="1655656" cy="1655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6FE34-425B-E2F5-0B66-C852F8EBF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0180" y="-415056"/>
            <a:ext cx="3377902" cy="3377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CDA90-A9F6-F958-F4C3-43438AEC97A8}"/>
              </a:ext>
            </a:extLst>
          </p:cNvPr>
          <p:cNvSpPr txBox="1"/>
          <p:nvPr/>
        </p:nvSpPr>
        <p:spPr>
          <a:xfrm>
            <a:off x="543627" y="5308419"/>
            <a:ext cx="860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ALGORITMA DAN PEMROGRAMAN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71254" y="4134696"/>
            <a:ext cx="14716810" cy="18299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21"/>
          <p:cNvGrpSpPr/>
          <p:nvPr/>
        </p:nvGrpSpPr>
        <p:grpSpPr>
          <a:xfrm>
            <a:off x="935895" y="428066"/>
            <a:ext cx="8620657" cy="2497255"/>
            <a:chOff x="-343200" y="-256274"/>
            <a:chExt cx="11494209" cy="3329674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343200" y="-256274"/>
              <a:ext cx="11494209" cy="1162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7999"/>
                </a:lnSpc>
              </a:pPr>
              <a:r>
                <a:rPr lang="en-US" sz="48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PRIMITIF - BOOLEAN</a:t>
              </a: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21"/>
          <p:cNvGrpSpPr/>
          <p:nvPr/>
        </p:nvGrpSpPr>
        <p:grpSpPr>
          <a:xfrm rot="-5400000">
            <a:off x="-1029921" y="8000052"/>
            <a:ext cx="3427449" cy="3386169"/>
            <a:chOff x="0" y="0"/>
            <a:chExt cx="4569931" cy="4514892"/>
          </a:xfrm>
        </p:grpSpPr>
        <p:sp>
          <p:nvSpPr>
            <p:cNvPr id="578" name="Google Shape;578;p21"/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455267" y="1923773"/>
            <a:ext cx="8725804" cy="543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 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boolean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pemrograman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dua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Yaitu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benar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(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true) 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salah (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false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).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oolean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hanya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mewakili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dua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pertimbangan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seperti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hubungan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angka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kecil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besar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</a:t>
            </a: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R="3333115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boolean</a:t>
            </a:r>
            <a:r>
              <a:rPr lang="en-US" sz="32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salah = false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6A5E0-9449-F2D5-A2E2-0CF28232B729}"/>
              </a:ext>
            </a:extLst>
          </p:cNvPr>
          <p:cNvSpPr/>
          <p:nvPr/>
        </p:nvSpPr>
        <p:spPr>
          <a:xfrm>
            <a:off x="9556552" y="0"/>
            <a:ext cx="8725803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E0C79-105B-14C7-D000-8AED2A446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552" y="3474684"/>
            <a:ext cx="8716771" cy="2537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77439B-A5E1-3A7A-9C6F-279CDE27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25496-1AC5-FE25-043A-EE3C9C6AC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936973" y="1687082"/>
            <a:ext cx="12302334" cy="839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5558" y="9765043"/>
            <a:ext cx="6127319" cy="521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16851080" y="421635"/>
            <a:ext cx="892742" cy="607066"/>
            <a:chOff x="0" y="0"/>
            <a:chExt cx="1190323" cy="809420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6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-748945" y="694906"/>
            <a:ext cx="98048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TIPE DATA NON PRIMITIF</a:t>
            </a:r>
            <a:endParaRPr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9FBBF-EB0A-5627-1ABC-4DD928CB25CC}"/>
              </a:ext>
            </a:extLst>
          </p:cNvPr>
          <p:cNvSpPr txBox="1"/>
          <p:nvPr/>
        </p:nvSpPr>
        <p:spPr>
          <a:xfrm>
            <a:off x="478203" y="3558450"/>
            <a:ext cx="8665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449580" algn="just"/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 non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primitif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 yang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didefinisikan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sendiri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oleh programmer dan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biasanya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berisi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lebih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9E21-4F33-E956-06C2-2707E8E100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r="20299"/>
          <a:stretch/>
        </p:blipFill>
        <p:spPr bwMode="auto">
          <a:xfrm>
            <a:off x="10244533" y="2060459"/>
            <a:ext cx="7565264" cy="7349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ACC049-ED74-4AD1-B8E0-ED0A28ABB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229" y="7733705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365D5-0C71-3FEC-34B1-62A8ADB19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84" y="8511364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11196826" cy="2523770"/>
            <a:chOff x="-426721" y="-291627"/>
            <a:chExt cx="11868172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1868172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NON PRIMITIF - STRING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905257" y="1648966"/>
            <a:ext cx="1647748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 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string 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terdiri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kumpulan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karakter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mencakup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angka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huruf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jenis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karakter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lainnya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seperti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teks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 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String 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seringkali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dianggap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dasar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karena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 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string 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paling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oleh para </a:t>
            </a:r>
            <a:r>
              <a:rPr lang="en-US" sz="36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programmer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String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nama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= “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Syifa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”, String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kota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= “Surabaya”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7246619"/>
            <a:ext cx="18288000" cy="3040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971435" y="8000051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3DD10F-B783-111F-16D4-3F4080F7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FEABB-4DF8-E43B-0C58-CBEE0CDA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11196826" cy="2523770"/>
            <a:chOff x="-426721" y="-291627"/>
            <a:chExt cx="11868172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1868172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NON PRIMITIF - ARRAY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905257" y="1648966"/>
            <a:ext cx="16477485" cy="786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array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menampung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menyimpan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beberapa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sekaligus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Array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indeks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dimulai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nol.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8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String [“Strawberry”, “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Anggur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”, “Pisang”], </a:t>
            </a:r>
          </a:p>
          <a:p>
            <a:pPr marL="450215" indent="6985" algn="just"/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      int []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nilai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= {80,65,85}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7246619"/>
            <a:ext cx="18288000" cy="3040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971435" y="8000051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DEBF0C-0E58-3AE3-4430-A84EB97B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17B3EF-71E3-A892-3812-9F713D18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11196826" cy="2523770"/>
            <a:chOff x="-426721" y="-291627"/>
            <a:chExt cx="11868172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1868172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NON PRIMITIF - CLASS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649897" y="1852167"/>
            <a:ext cx="16477485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0215" algn="just"/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Class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blueprint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prototipe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mendefiniskan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method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umum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sebuah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objek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class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kehidupan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nyata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hewan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kendaraan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bunga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sebagainya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450215" algn="just"/>
            <a:endParaRPr lang="en-US" sz="4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/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/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Pada class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bisa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memiliki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objek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seperti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strawberry,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anggur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pisang,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apel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jeruk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sebagainya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0215" algn="just"/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7246619"/>
            <a:ext cx="18288000" cy="3040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971435" y="8000051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EF4291-E0B4-F05D-674A-97DE7900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B8FC3-3935-2214-6CE1-32E313992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11196826" cy="2523770"/>
            <a:chOff x="-426721" y="-291627"/>
            <a:chExt cx="11868172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1868172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NON PRIMITIF - INTERFACE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649897" y="1737867"/>
            <a:ext cx="16477485" cy="72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0215" algn="just"/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Interface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sekumpulan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method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tanpa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isi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hanya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memuat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deklarasi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method,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tanpa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detail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implementasinya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Sedangkan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detail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method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berada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class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mengimplementasikan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interface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450215" algn="just"/>
            <a:endParaRPr lang="en-US" sz="4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/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  </a:t>
            </a: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/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Interface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Hewan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{</a:t>
            </a:r>
          </a:p>
          <a:p>
            <a:pPr marL="450215" algn="just"/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		Public void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makan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();</a:t>
            </a:r>
          </a:p>
          <a:p>
            <a:pPr marL="450215" algn="just"/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		Public void 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tidur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();</a:t>
            </a:r>
          </a:p>
          <a:p>
            <a:pPr marL="450215" algn="just"/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}</a:t>
            </a:r>
          </a:p>
          <a:p>
            <a:pPr marL="450215" algn="just"/>
            <a:endParaRPr lang="en-US" sz="72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7979411"/>
            <a:ext cx="18288000" cy="2307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1063828" y="8235929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564DF9-F677-EDF8-3146-616687FA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21425-54C1-734A-363F-CB7E59416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6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11196826" cy="2523770"/>
            <a:chOff x="-426721" y="-291627"/>
            <a:chExt cx="11868172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1868172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NON PRIMITIF - ENUM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649897" y="1737867"/>
            <a:ext cx="16477485" cy="490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Enum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Bahasa java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membuar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bersifat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seperti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konstanta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pembuatan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enum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kata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kunci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enum</a:t>
            </a:r>
            <a:r>
              <a:rPr lang="en-US" sz="4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0215" algn="just">
              <a:lnSpc>
                <a:spcPct val="150000"/>
              </a:lnSpc>
            </a:pPr>
            <a:endParaRPr lang="en-US" sz="44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  <a:endParaRPr lang="en-US" sz="44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Enum level = {ADMIN, MEMBER, GUEST}, </a:t>
            </a:r>
            <a:r>
              <a:rPr lang="en-US" sz="32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enum</a:t>
            </a:r>
            <a:r>
              <a:rPr lang="en-US" sz="32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db</a:t>
            </a:r>
            <a:r>
              <a:rPr lang="en-US" sz="32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= {USER, PASS, HOST}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7979411"/>
            <a:ext cx="18288000" cy="2307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1063828" y="8235929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2330567-C817-A402-EA39-F254EC1D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AC5DE-EF00-7709-48F5-22AB1BD0C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7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936973" y="1687082"/>
            <a:ext cx="12302334" cy="839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5558" y="9765043"/>
            <a:ext cx="6127319" cy="521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16851080" y="421635"/>
            <a:ext cx="892742" cy="607066"/>
            <a:chOff x="0" y="0"/>
            <a:chExt cx="1190323" cy="809420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6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-748945" y="694906"/>
            <a:ext cx="98048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VARIABEL</a:t>
            </a:r>
            <a:endParaRPr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9FBBF-EB0A-5627-1ABC-4DD928CB25CC}"/>
              </a:ext>
            </a:extLst>
          </p:cNvPr>
          <p:cNvSpPr txBox="1"/>
          <p:nvPr/>
        </p:nvSpPr>
        <p:spPr>
          <a:xfrm>
            <a:off x="478203" y="3558450"/>
            <a:ext cx="8665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449580" algn="just"/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pengenal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mewakili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tertentu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proses program.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Pemrogram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memberikan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nama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mempermudah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pemanggilan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program.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CE447-DC8A-C5CA-F2D7-56A2B0E217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r="25107"/>
          <a:stretch/>
        </p:blipFill>
        <p:spPr bwMode="auto">
          <a:xfrm>
            <a:off x="10546110" y="1999189"/>
            <a:ext cx="7084060" cy="7410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5BCD57-86D7-0491-AC19-D66495E65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224" y="7795698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9E4E4-32FB-B502-868D-B121F4277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679" y="8573357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0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296601" y="2034679"/>
            <a:ext cx="1982797" cy="2310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5351649" y="223995"/>
            <a:ext cx="12065201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/>
                <a:sym typeface="Roboto Condensed"/>
              </a:rPr>
              <a:t>ATURAN PEMBERIAN ATURAN NAMA VARIABEL</a:t>
            </a:r>
            <a:endParaRPr lang="en-US" sz="4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780320" y="5089559"/>
            <a:ext cx="13816265" cy="1495049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B1D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780320" y="3402959"/>
            <a:ext cx="13816265" cy="1495049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780320" y="1716360"/>
            <a:ext cx="13816265" cy="1495049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B1D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5400000">
            <a:off x="-1187215" y="-856809"/>
            <a:ext cx="1106255" cy="6641386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sp>
        <p:nvSpPr>
          <p:cNvPr id="284" name="Google Shape;284;p11"/>
          <p:cNvSpPr/>
          <p:nvPr/>
        </p:nvSpPr>
        <p:spPr>
          <a:xfrm rot="5400000">
            <a:off x="-1187215" y="829791"/>
            <a:ext cx="1106255" cy="6641386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sp>
        <p:nvSpPr>
          <p:cNvPr id="285" name="Google Shape;285;p11"/>
          <p:cNvSpPr/>
          <p:nvPr/>
        </p:nvSpPr>
        <p:spPr>
          <a:xfrm rot="5400000">
            <a:off x="-1187215" y="2516390"/>
            <a:ext cx="1106255" cy="6641386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pic>
        <p:nvPicPr>
          <p:cNvPr id="288" name="Google Shape;2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089" y="5479418"/>
            <a:ext cx="842828" cy="7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6606" y="3762087"/>
            <a:ext cx="1156615" cy="71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1"/>
          <p:cNvSpPr txBox="1"/>
          <p:nvPr/>
        </p:nvSpPr>
        <p:spPr>
          <a:xfrm>
            <a:off x="-1388735" y="2295376"/>
            <a:ext cx="3576938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			01</a:t>
            </a:r>
            <a:endParaRPr lang="en-US" b="1" dirty="0"/>
          </a:p>
        </p:txBody>
      </p:sp>
      <p:sp>
        <p:nvSpPr>
          <p:cNvPr id="291" name="Google Shape;291;p11"/>
          <p:cNvSpPr txBox="1"/>
          <p:nvPr/>
        </p:nvSpPr>
        <p:spPr>
          <a:xfrm>
            <a:off x="-1388735" y="3994928"/>
            <a:ext cx="3576938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			02</a:t>
            </a:r>
            <a:endParaRPr b="1" dirty="0"/>
          </a:p>
        </p:txBody>
      </p:sp>
      <p:sp>
        <p:nvSpPr>
          <p:cNvPr id="292" name="Google Shape;292;p11"/>
          <p:cNvSpPr txBox="1"/>
          <p:nvPr/>
        </p:nvSpPr>
        <p:spPr>
          <a:xfrm>
            <a:off x="-1388735" y="5668575"/>
            <a:ext cx="3713473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			03</a:t>
            </a:r>
            <a:endParaRPr b="1" dirty="0"/>
          </a:p>
        </p:txBody>
      </p:sp>
      <p:sp>
        <p:nvSpPr>
          <p:cNvPr id="294" name="Google Shape;294;p11"/>
          <p:cNvSpPr txBox="1"/>
          <p:nvPr/>
        </p:nvSpPr>
        <p:spPr>
          <a:xfrm>
            <a:off x="4341624" y="1840413"/>
            <a:ext cx="984764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Harus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dimulai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huruf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abjad,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diperbolehkan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angka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simbol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5" name="Google Shape;295;p11"/>
          <p:cNvSpPr txBox="1"/>
          <p:nvPr/>
        </p:nvSpPr>
        <p:spPr>
          <a:xfrm>
            <a:off x="4341624" y="3713443"/>
            <a:ext cx="984764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diperbolehkan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spasi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diantaranya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" name="Google Shape;296;p11"/>
          <p:cNvSpPr txBox="1"/>
          <p:nvPr/>
        </p:nvSpPr>
        <p:spPr>
          <a:xfrm>
            <a:off x="4341624" y="5202961"/>
            <a:ext cx="984764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diperbolehkan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menggunakan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simbol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membingungkan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sz="48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Google Shape;280;p11">
            <a:extLst>
              <a:ext uri="{FF2B5EF4-FFF2-40B4-BE49-F238E27FC236}">
                <a16:creationId xmlns:a16="http://schemas.microsoft.com/office/drawing/2014/main" id="{09E7999F-3079-EA4E-0400-544F2D47F2E6}"/>
              </a:ext>
            </a:extLst>
          </p:cNvPr>
          <p:cNvSpPr/>
          <p:nvPr/>
        </p:nvSpPr>
        <p:spPr>
          <a:xfrm>
            <a:off x="791275" y="8403319"/>
            <a:ext cx="13816265" cy="1647404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B1D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81;p11">
            <a:extLst>
              <a:ext uri="{FF2B5EF4-FFF2-40B4-BE49-F238E27FC236}">
                <a16:creationId xmlns:a16="http://schemas.microsoft.com/office/drawing/2014/main" id="{A9DAAD00-A3CD-FC0C-9FF8-99AF651B02F0}"/>
              </a:ext>
            </a:extLst>
          </p:cNvPr>
          <p:cNvSpPr/>
          <p:nvPr/>
        </p:nvSpPr>
        <p:spPr>
          <a:xfrm>
            <a:off x="791275" y="6716719"/>
            <a:ext cx="13816265" cy="1495049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4;p11">
            <a:extLst>
              <a:ext uri="{FF2B5EF4-FFF2-40B4-BE49-F238E27FC236}">
                <a16:creationId xmlns:a16="http://schemas.microsoft.com/office/drawing/2014/main" id="{19F8147C-4FD6-E6C0-214E-1E7EECA83AA1}"/>
              </a:ext>
            </a:extLst>
          </p:cNvPr>
          <p:cNvSpPr/>
          <p:nvPr/>
        </p:nvSpPr>
        <p:spPr>
          <a:xfrm rot="5400000">
            <a:off x="-1176260" y="4143550"/>
            <a:ext cx="1106255" cy="6641386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sp>
        <p:nvSpPr>
          <p:cNvPr id="5" name="Google Shape;285;p11">
            <a:extLst>
              <a:ext uri="{FF2B5EF4-FFF2-40B4-BE49-F238E27FC236}">
                <a16:creationId xmlns:a16="http://schemas.microsoft.com/office/drawing/2014/main" id="{92D2CE19-70D9-2B95-7959-45CB1064DFE9}"/>
              </a:ext>
            </a:extLst>
          </p:cNvPr>
          <p:cNvSpPr/>
          <p:nvPr/>
        </p:nvSpPr>
        <p:spPr>
          <a:xfrm rot="5400000">
            <a:off x="-1176260" y="5830150"/>
            <a:ext cx="1106255" cy="6641386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pic>
        <p:nvPicPr>
          <p:cNvPr id="6" name="Google Shape;288;p11">
            <a:extLst>
              <a:ext uri="{FF2B5EF4-FFF2-40B4-BE49-F238E27FC236}">
                <a16:creationId xmlns:a16="http://schemas.microsoft.com/office/drawing/2014/main" id="{4D84A4B5-7270-4E59-B509-4C86D9236E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44" y="8793178"/>
            <a:ext cx="842828" cy="7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9;p11">
            <a:extLst>
              <a:ext uri="{FF2B5EF4-FFF2-40B4-BE49-F238E27FC236}">
                <a16:creationId xmlns:a16="http://schemas.microsoft.com/office/drawing/2014/main" id="{298FE2A5-7095-E482-F228-2997913A83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7561" y="7075847"/>
            <a:ext cx="1156615" cy="7162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1;p11">
            <a:extLst>
              <a:ext uri="{FF2B5EF4-FFF2-40B4-BE49-F238E27FC236}">
                <a16:creationId xmlns:a16="http://schemas.microsoft.com/office/drawing/2014/main" id="{9F3A300B-5C9E-D6A9-E6A3-1B8D9B74BEC8}"/>
              </a:ext>
            </a:extLst>
          </p:cNvPr>
          <p:cNvSpPr txBox="1"/>
          <p:nvPr/>
        </p:nvSpPr>
        <p:spPr>
          <a:xfrm>
            <a:off x="-1377780" y="7308688"/>
            <a:ext cx="3576938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			04</a:t>
            </a:r>
            <a:endParaRPr b="1" dirty="0"/>
          </a:p>
        </p:txBody>
      </p:sp>
      <p:sp>
        <p:nvSpPr>
          <p:cNvPr id="9" name="Google Shape;292;p11">
            <a:extLst>
              <a:ext uri="{FF2B5EF4-FFF2-40B4-BE49-F238E27FC236}">
                <a16:creationId xmlns:a16="http://schemas.microsoft.com/office/drawing/2014/main" id="{0FC1F402-0C11-7757-4E9C-7EF0C2D4DD83}"/>
              </a:ext>
            </a:extLst>
          </p:cNvPr>
          <p:cNvSpPr txBox="1"/>
          <p:nvPr/>
        </p:nvSpPr>
        <p:spPr>
          <a:xfrm>
            <a:off x="-1377780" y="8982335"/>
            <a:ext cx="3713473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			05</a:t>
            </a:r>
            <a:endParaRPr b="1" dirty="0"/>
          </a:p>
        </p:txBody>
      </p:sp>
      <p:sp>
        <p:nvSpPr>
          <p:cNvPr id="10" name="Google Shape;295;p11">
            <a:extLst>
              <a:ext uri="{FF2B5EF4-FFF2-40B4-BE49-F238E27FC236}">
                <a16:creationId xmlns:a16="http://schemas.microsoft.com/office/drawing/2014/main" id="{75AF322B-3E90-5F0D-050C-56F5A7D20B5E}"/>
              </a:ext>
            </a:extLst>
          </p:cNvPr>
          <p:cNvSpPr txBox="1"/>
          <p:nvPr/>
        </p:nvSpPr>
        <p:spPr>
          <a:xfrm>
            <a:off x="4352579" y="6935763"/>
            <a:ext cx="984764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Sebaiknya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arti yang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sesuai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element data </a:t>
            </a:r>
            <a:endParaRPr sz="4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Google Shape;296;p11">
            <a:extLst>
              <a:ext uri="{FF2B5EF4-FFF2-40B4-BE49-F238E27FC236}">
                <a16:creationId xmlns:a16="http://schemas.microsoft.com/office/drawing/2014/main" id="{03253959-000D-186F-D442-9B1D07A67DB9}"/>
              </a:ext>
            </a:extLst>
          </p:cNvPr>
          <p:cNvSpPr txBox="1"/>
          <p:nvPr/>
        </p:nvSpPr>
        <p:spPr>
          <a:xfrm>
            <a:off x="3819223" y="8470803"/>
            <a:ext cx="1148940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Sebaiknya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terlalu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panjang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variable yang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benar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Nama, Alamat,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No_HP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variable yang salah : 4XYZ, IP rata, Var:+xy,458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Google Shape;288;p11">
            <a:extLst>
              <a:ext uri="{FF2B5EF4-FFF2-40B4-BE49-F238E27FC236}">
                <a16:creationId xmlns:a16="http://schemas.microsoft.com/office/drawing/2014/main" id="{B372017C-E34A-8AD7-D131-7D9B593E5B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0392" y="2135939"/>
            <a:ext cx="842828" cy="7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B18333-DCC0-8C0C-D439-7D3F39C06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9682" y="8387959"/>
            <a:ext cx="2246455" cy="2246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0E2C0-D9D3-8935-20F2-78C8675A7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3821" y="9073655"/>
            <a:ext cx="946072" cy="9460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2012" y="8510563"/>
            <a:ext cx="556788" cy="556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 txBox="1"/>
          <p:nvPr/>
        </p:nvSpPr>
        <p:spPr>
          <a:xfrm>
            <a:off x="15156576" y="9183623"/>
            <a:ext cx="1911164" cy="40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5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Started</a:t>
            </a:r>
            <a:endParaRPr/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538" y="0"/>
            <a:ext cx="1683546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91404">
            <a:off x="-6694251" y="-1863779"/>
            <a:ext cx="14044446" cy="140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91404">
            <a:off x="-7022223" y="-1884960"/>
            <a:ext cx="14044446" cy="140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91404">
            <a:off x="6712306" y="4070511"/>
            <a:ext cx="2145978" cy="214597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/>
          <p:nvPr/>
        </p:nvSpPr>
        <p:spPr>
          <a:xfrm>
            <a:off x="6914134" y="4268433"/>
            <a:ext cx="1742325" cy="175013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91404">
            <a:off x="5918220" y="973549"/>
            <a:ext cx="2145978" cy="214597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/>
          <p:nvPr/>
        </p:nvSpPr>
        <p:spPr>
          <a:xfrm>
            <a:off x="6120047" y="1171471"/>
            <a:ext cx="1742325" cy="175013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91404">
            <a:off x="5918220" y="7141226"/>
            <a:ext cx="2145978" cy="214597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/>
          <p:nvPr/>
        </p:nvSpPr>
        <p:spPr>
          <a:xfrm>
            <a:off x="6120047" y="7339149"/>
            <a:ext cx="1742325" cy="175013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91209" y="4642847"/>
            <a:ext cx="1639183" cy="103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9954" y="1445282"/>
            <a:ext cx="1202511" cy="120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89954" y="7651245"/>
            <a:ext cx="1235611" cy="1193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211412" y="3496450"/>
            <a:ext cx="624277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 VARIABEL DALAM PEMROGRAMAN JAVA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AFF65-67F8-E9F5-A89E-50FDC64CD0DA}"/>
              </a:ext>
            </a:extLst>
          </p:cNvPr>
          <p:cNvSpPr txBox="1"/>
          <p:nvPr/>
        </p:nvSpPr>
        <p:spPr>
          <a:xfrm>
            <a:off x="8275320" y="1559517"/>
            <a:ext cx="68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LOCAL VARIABEL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6C5EE-B5FF-E6EB-6131-CA62EEAD238F}"/>
              </a:ext>
            </a:extLst>
          </p:cNvPr>
          <p:cNvSpPr txBox="1"/>
          <p:nvPr/>
        </p:nvSpPr>
        <p:spPr>
          <a:xfrm>
            <a:off x="9142600" y="4736572"/>
            <a:ext cx="68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INSTANCE VARIABEL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84744-4EAB-E99A-1215-014D377C7D94}"/>
              </a:ext>
            </a:extLst>
          </p:cNvPr>
          <p:cNvSpPr txBox="1"/>
          <p:nvPr/>
        </p:nvSpPr>
        <p:spPr>
          <a:xfrm>
            <a:off x="8362252" y="7921824"/>
            <a:ext cx="68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STATIC VARIABEL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E315C-AF58-9822-7D38-2578B15F90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89501" y="7840192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F8E8D-CE59-A5F3-7B50-7E0BA56D57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7956" y="861785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943BF-21E3-2122-2B98-697BF33CCD43}"/>
              </a:ext>
            </a:extLst>
          </p:cNvPr>
          <p:cNvSpPr txBox="1"/>
          <p:nvPr/>
        </p:nvSpPr>
        <p:spPr>
          <a:xfrm>
            <a:off x="8772041" y="2929180"/>
            <a:ext cx="7780149" cy="58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E5E2D-99B5-FFB6-605C-29A586BA931A}"/>
              </a:ext>
            </a:extLst>
          </p:cNvPr>
          <p:cNvSpPr txBox="1"/>
          <p:nvPr/>
        </p:nvSpPr>
        <p:spPr>
          <a:xfrm>
            <a:off x="10058401" y="3312764"/>
            <a:ext cx="6710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Mahasiswa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diharapkan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mampu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menjelaskan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menyampaikan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pendapat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tentang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data,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variabel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operator</a:t>
            </a:r>
          </a:p>
        </p:txBody>
      </p:sp>
      <p:pic>
        <p:nvPicPr>
          <p:cNvPr id="2" name="Google Shape;151;p3">
            <a:extLst>
              <a:ext uri="{FF2B5EF4-FFF2-40B4-BE49-F238E27FC236}">
                <a16:creationId xmlns:a16="http://schemas.microsoft.com/office/drawing/2014/main" id="{54D4C8B4-5B7C-EE7C-D5FA-A092E01C82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30611" y="5405500"/>
            <a:ext cx="9552015" cy="1030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0BF81-2C29-A3B4-E607-4AAA5665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26" y="5405339"/>
            <a:ext cx="9552016" cy="5378387"/>
          </a:xfrm>
          <a:prstGeom prst="rect">
            <a:avLst/>
          </a:prstGeom>
        </p:spPr>
      </p:pic>
      <p:grpSp>
        <p:nvGrpSpPr>
          <p:cNvPr id="7" name="Google Shape;133;p2">
            <a:extLst>
              <a:ext uri="{FF2B5EF4-FFF2-40B4-BE49-F238E27FC236}">
                <a16:creationId xmlns:a16="http://schemas.microsoft.com/office/drawing/2014/main" id="{2FB7B21F-CDBC-7494-A744-DF979A999D50}"/>
              </a:ext>
            </a:extLst>
          </p:cNvPr>
          <p:cNvGrpSpPr/>
          <p:nvPr/>
        </p:nvGrpSpPr>
        <p:grpSpPr>
          <a:xfrm>
            <a:off x="-2847744" y="661614"/>
            <a:ext cx="14913364" cy="2060143"/>
            <a:chOff x="0" y="-38100"/>
            <a:chExt cx="4311814" cy="850900"/>
          </a:xfrm>
          <a:solidFill>
            <a:schemeClr val="accent1">
              <a:lumMod val="50000"/>
            </a:schemeClr>
          </a:solidFill>
        </p:grpSpPr>
        <p:sp>
          <p:nvSpPr>
            <p:cNvPr id="8" name="Google Shape;134;p2">
              <a:extLst>
                <a:ext uri="{FF2B5EF4-FFF2-40B4-BE49-F238E27FC236}">
                  <a16:creationId xmlns:a16="http://schemas.microsoft.com/office/drawing/2014/main" id="{63A9BA3B-58B4-D6D7-5098-02CAB205347A}"/>
                </a:ext>
              </a:extLst>
            </p:cNvPr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grpFill/>
            <a:ln>
              <a:solidFill>
                <a:srgbClr val="263D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5;p2">
              <a:extLst>
                <a:ext uri="{FF2B5EF4-FFF2-40B4-BE49-F238E27FC236}">
                  <a16:creationId xmlns:a16="http://schemas.microsoft.com/office/drawing/2014/main" id="{54EC44EC-2E6F-AF93-AE12-EF4E1113F29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solidFill>
                <a:srgbClr val="263D66"/>
              </a:solidFill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674;p24">
            <a:extLst>
              <a:ext uri="{FF2B5EF4-FFF2-40B4-BE49-F238E27FC236}">
                <a16:creationId xmlns:a16="http://schemas.microsoft.com/office/drawing/2014/main" id="{9FCBAE8B-9999-711B-17AF-BE64A240A33F}"/>
              </a:ext>
            </a:extLst>
          </p:cNvPr>
          <p:cNvSpPr txBox="1"/>
          <p:nvPr/>
        </p:nvSpPr>
        <p:spPr>
          <a:xfrm>
            <a:off x="532754" y="853203"/>
            <a:ext cx="12997266" cy="14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7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Arial"/>
                <a:sym typeface="Roboto Condensed"/>
              </a:rPr>
              <a:t>CAPAIAN PEMBELAJARAN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4BB64-A6FE-DDE0-0C3D-CBED6424E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759" y="8096864"/>
            <a:ext cx="2686862" cy="268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FDA4F9-D999-C1D6-8ABB-602FD1A17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7214" y="8874523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5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840632">
            <a:off x="10443011" y="-4159938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5706" y="4626619"/>
            <a:ext cx="9449543" cy="5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716879" y="246780"/>
            <a:ext cx="26896308" cy="2689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-919065" y="621541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 VARIABEL</a:t>
            </a:r>
            <a:endParaRPr dirty="0"/>
          </a:p>
        </p:txBody>
      </p:sp>
      <p:sp>
        <p:nvSpPr>
          <p:cNvPr id="156" name="Google Shape;156;p3"/>
          <p:cNvSpPr txBox="1"/>
          <p:nvPr/>
        </p:nvSpPr>
        <p:spPr>
          <a:xfrm>
            <a:off x="-256257" y="3199926"/>
            <a:ext cx="12234897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sintaks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penulisannya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pPr marL="270510" indent="539750"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type identifier = initial</a:t>
            </a:r>
          </a:p>
          <a:p>
            <a:pPr marL="270510" indent="539750"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Menyertakan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diberikan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tanda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(): </a:t>
            </a:r>
          </a:p>
          <a:p>
            <a:pPr marL="270510"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ype identifier (</a:t>
            </a:r>
            <a:r>
              <a:rPr lang="en-US" sz="36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initial_value</a:t>
            </a: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) ; </a:t>
            </a:r>
          </a:p>
          <a:p>
            <a:pPr marL="270510" indent="457200"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</a:p>
          <a:p>
            <a:pPr marL="810260" marR="4053205" indent="90170"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int a (0);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ED8C4-EB86-B51B-72B9-B9555597F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92" y="8016978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0AD1F-99E3-8827-C498-F0C4F973B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47" y="8794637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542763" y="2201432"/>
            <a:ext cx="12302334" cy="7188141"/>
          </a:xfrm>
          <a:prstGeom prst="rect">
            <a:avLst/>
          </a:prstGeom>
          <a:solidFill>
            <a:srgbClr val="7EE6E6"/>
          </a:solidFill>
          <a:ln>
            <a:solidFill>
              <a:srgbClr val="B5E2E5"/>
            </a:solidFill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5558" y="9765043"/>
            <a:ext cx="6127319" cy="521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16851080" y="421635"/>
            <a:ext cx="892742" cy="607066"/>
            <a:chOff x="0" y="0"/>
            <a:chExt cx="1190323" cy="809420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6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-748945" y="694906"/>
            <a:ext cx="98048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OPERATOR</a:t>
            </a:r>
            <a:endParaRPr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9FBBF-EB0A-5627-1ABC-4DD928CB25CC}"/>
              </a:ext>
            </a:extLst>
          </p:cNvPr>
          <p:cNvSpPr txBox="1"/>
          <p:nvPr/>
        </p:nvSpPr>
        <p:spPr>
          <a:xfrm>
            <a:off x="64884" y="3902676"/>
            <a:ext cx="8115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449580" algn="just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perator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simbol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penulisan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bahasa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pemrograman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Keberadaan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biasanya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banyak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ditemukan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operasi-operasi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tertentu</a:t>
            </a:r>
            <a:r>
              <a:rPr lang="en-US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4F0D0-E742-F937-C4F1-610549661F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r="5342" b="12598"/>
          <a:stretch/>
        </p:blipFill>
        <p:spPr bwMode="auto">
          <a:xfrm>
            <a:off x="8426689" y="3231020"/>
            <a:ext cx="9861311" cy="5602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4F7F35-0118-0892-D458-CBBE6DE0F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973" y="7688328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17D9B-A115-56A4-31F5-931A00F753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28" y="8465987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/>
          <p:nvPr/>
        </p:nvSpPr>
        <p:spPr>
          <a:xfrm>
            <a:off x="0" y="0"/>
            <a:ext cx="18288000" cy="1831688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12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6708125" y="9678714"/>
            <a:ext cx="1060016" cy="12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2"/>
          <p:cNvSpPr txBox="1"/>
          <p:nvPr/>
        </p:nvSpPr>
        <p:spPr>
          <a:xfrm>
            <a:off x="4606631" y="72020"/>
            <a:ext cx="980480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JENIS OPERATOR</a:t>
            </a:r>
            <a:endParaRPr sz="6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5312600" y="3307680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5312600" y="2218866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4866576" y="2348134"/>
            <a:ext cx="1011144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66576" y="3476135"/>
            <a:ext cx="988478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5400000">
            <a:off x="6022592" y="2364444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D8EA4"/>
          </a:solidFill>
          <a:ln>
            <a:noFill/>
          </a:ln>
        </p:spPr>
      </p:sp>
      <p:sp>
        <p:nvSpPr>
          <p:cNvPr id="309" name="Google Shape;309;p12"/>
          <p:cNvSpPr/>
          <p:nvPr/>
        </p:nvSpPr>
        <p:spPr>
          <a:xfrm rot="5400000">
            <a:off x="5999927" y="3492445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7805448" y="2536713"/>
            <a:ext cx="10482552" cy="8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chemeClr val="accent5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8" name="Google Shape;304;p12">
            <a:extLst>
              <a:ext uri="{FF2B5EF4-FFF2-40B4-BE49-F238E27FC236}">
                <a16:creationId xmlns:a16="http://schemas.microsoft.com/office/drawing/2014/main" id="{12DFF2CB-1780-B665-ED30-4BCB4D9A4182}"/>
              </a:ext>
            </a:extLst>
          </p:cNvPr>
          <p:cNvSpPr/>
          <p:nvPr/>
        </p:nvSpPr>
        <p:spPr>
          <a:xfrm>
            <a:off x="5288510" y="5443449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05;p12">
            <a:extLst>
              <a:ext uri="{FF2B5EF4-FFF2-40B4-BE49-F238E27FC236}">
                <a16:creationId xmlns:a16="http://schemas.microsoft.com/office/drawing/2014/main" id="{7BA3C371-BD45-97FC-E7E7-50A52CE664ED}"/>
              </a:ext>
            </a:extLst>
          </p:cNvPr>
          <p:cNvSpPr/>
          <p:nvPr/>
        </p:nvSpPr>
        <p:spPr>
          <a:xfrm>
            <a:off x="5288510" y="4354636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06;p12">
            <a:extLst>
              <a:ext uri="{FF2B5EF4-FFF2-40B4-BE49-F238E27FC236}">
                <a16:creationId xmlns:a16="http://schemas.microsoft.com/office/drawing/2014/main" id="{0867A154-4F1F-5DB7-ACBC-0A9E45918A51}"/>
              </a:ext>
            </a:extLst>
          </p:cNvPr>
          <p:cNvSpPr/>
          <p:nvPr/>
        </p:nvSpPr>
        <p:spPr>
          <a:xfrm>
            <a:off x="4842486" y="4483904"/>
            <a:ext cx="1011144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07;p12">
            <a:extLst>
              <a:ext uri="{FF2B5EF4-FFF2-40B4-BE49-F238E27FC236}">
                <a16:creationId xmlns:a16="http://schemas.microsoft.com/office/drawing/2014/main" id="{7D375A3D-3828-4A66-5664-A4CB04AD1256}"/>
              </a:ext>
            </a:extLst>
          </p:cNvPr>
          <p:cNvSpPr/>
          <p:nvPr/>
        </p:nvSpPr>
        <p:spPr>
          <a:xfrm>
            <a:off x="4842485" y="5611905"/>
            <a:ext cx="988478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08;p12">
            <a:extLst>
              <a:ext uri="{FF2B5EF4-FFF2-40B4-BE49-F238E27FC236}">
                <a16:creationId xmlns:a16="http://schemas.microsoft.com/office/drawing/2014/main" id="{8141EF19-1022-4A39-AAF7-56E31BA4FA2A}"/>
              </a:ext>
            </a:extLst>
          </p:cNvPr>
          <p:cNvSpPr/>
          <p:nvPr/>
        </p:nvSpPr>
        <p:spPr>
          <a:xfrm rot="5400000">
            <a:off x="5998502" y="4500213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D8EA4"/>
          </a:solidFill>
          <a:ln>
            <a:noFill/>
          </a:ln>
        </p:spPr>
      </p:sp>
      <p:sp>
        <p:nvSpPr>
          <p:cNvPr id="23" name="Google Shape;309;p12">
            <a:extLst>
              <a:ext uri="{FF2B5EF4-FFF2-40B4-BE49-F238E27FC236}">
                <a16:creationId xmlns:a16="http://schemas.microsoft.com/office/drawing/2014/main" id="{8FC6E4FA-A0AD-0682-BF7E-93514238E239}"/>
              </a:ext>
            </a:extLst>
          </p:cNvPr>
          <p:cNvSpPr/>
          <p:nvPr/>
        </p:nvSpPr>
        <p:spPr>
          <a:xfrm rot="5400000">
            <a:off x="5975837" y="5628215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sp>
        <p:nvSpPr>
          <p:cNvPr id="24" name="Google Shape;315;p12">
            <a:extLst>
              <a:ext uri="{FF2B5EF4-FFF2-40B4-BE49-F238E27FC236}">
                <a16:creationId xmlns:a16="http://schemas.microsoft.com/office/drawing/2014/main" id="{70789276-9B52-04A3-DFF1-3ED6E589902E}"/>
              </a:ext>
            </a:extLst>
          </p:cNvPr>
          <p:cNvSpPr txBox="1"/>
          <p:nvPr/>
        </p:nvSpPr>
        <p:spPr>
          <a:xfrm>
            <a:off x="7781357" y="4672483"/>
            <a:ext cx="10482552" cy="8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chemeClr val="accent5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5" name="Google Shape;304;p12">
            <a:extLst>
              <a:ext uri="{FF2B5EF4-FFF2-40B4-BE49-F238E27FC236}">
                <a16:creationId xmlns:a16="http://schemas.microsoft.com/office/drawing/2014/main" id="{B25017D1-A8BC-74C1-5F2C-A3C05D9B059E}"/>
              </a:ext>
            </a:extLst>
          </p:cNvPr>
          <p:cNvSpPr/>
          <p:nvPr/>
        </p:nvSpPr>
        <p:spPr>
          <a:xfrm>
            <a:off x="5288510" y="7590013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05;p12">
            <a:extLst>
              <a:ext uri="{FF2B5EF4-FFF2-40B4-BE49-F238E27FC236}">
                <a16:creationId xmlns:a16="http://schemas.microsoft.com/office/drawing/2014/main" id="{88C005EC-6AEB-E4C3-DC66-FE13444CA9DD}"/>
              </a:ext>
            </a:extLst>
          </p:cNvPr>
          <p:cNvSpPr/>
          <p:nvPr/>
        </p:nvSpPr>
        <p:spPr>
          <a:xfrm>
            <a:off x="5288510" y="6501200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06;p12">
            <a:extLst>
              <a:ext uri="{FF2B5EF4-FFF2-40B4-BE49-F238E27FC236}">
                <a16:creationId xmlns:a16="http://schemas.microsoft.com/office/drawing/2014/main" id="{3C3E5251-F9C6-4D9B-BE7F-B7CBBB0E3E97}"/>
              </a:ext>
            </a:extLst>
          </p:cNvPr>
          <p:cNvSpPr/>
          <p:nvPr/>
        </p:nvSpPr>
        <p:spPr>
          <a:xfrm>
            <a:off x="4842486" y="6630468"/>
            <a:ext cx="1011144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07;p12">
            <a:extLst>
              <a:ext uri="{FF2B5EF4-FFF2-40B4-BE49-F238E27FC236}">
                <a16:creationId xmlns:a16="http://schemas.microsoft.com/office/drawing/2014/main" id="{6C55E418-5A4B-3859-F4FF-E8C4EDB1167F}"/>
              </a:ext>
            </a:extLst>
          </p:cNvPr>
          <p:cNvSpPr/>
          <p:nvPr/>
        </p:nvSpPr>
        <p:spPr>
          <a:xfrm>
            <a:off x="4842485" y="7758469"/>
            <a:ext cx="988478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8;p12">
            <a:extLst>
              <a:ext uri="{FF2B5EF4-FFF2-40B4-BE49-F238E27FC236}">
                <a16:creationId xmlns:a16="http://schemas.microsoft.com/office/drawing/2014/main" id="{58E15C51-08E7-07E7-F294-ECE87C43026F}"/>
              </a:ext>
            </a:extLst>
          </p:cNvPr>
          <p:cNvSpPr/>
          <p:nvPr/>
        </p:nvSpPr>
        <p:spPr>
          <a:xfrm rot="5400000">
            <a:off x="5998502" y="6646778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D8EA4"/>
          </a:solidFill>
          <a:ln>
            <a:noFill/>
          </a:ln>
        </p:spPr>
      </p:sp>
      <p:sp>
        <p:nvSpPr>
          <p:cNvPr id="30" name="Google Shape;309;p12">
            <a:extLst>
              <a:ext uri="{FF2B5EF4-FFF2-40B4-BE49-F238E27FC236}">
                <a16:creationId xmlns:a16="http://schemas.microsoft.com/office/drawing/2014/main" id="{00332624-3C05-E176-7575-AAAC802011BC}"/>
              </a:ext>
            </a:extLst>
          </p:cNvPr>
          <p:cNvSpPr/>
          <p:nvPr/>
        </p:nvSpPr>
        <p:spPr>
          <a:xfrm rot="5400000">
            <a:off x="5975837" y="7774780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sp>
        <p:nvSpPr>
          <p:cNvPr id="31" name="Google Shape;315;p12">
            <a:extLst>
              <a:ext uri="{FF2B5EF4-FFF2-40B4-BE49-F238E27FC236}">
                <a16:creationId xmlns:a16="http://schemas.microsoft.com/office/drawing/2014/main" id="{4A2739B6-8485-0156-AA81-40B946365AA6}"/>
              </a:ext>
            </a:extLst>
          </p:cNvPr>
          <p:cNvSpPr txBox="1"/>
          <p:nvPr/>
        </p:nvSpPr>
        <p:spPr>
          <a:xfrm>
            <a:off x="7781357" y="6819047"/>
            <a:ext cx="10482552" cy="8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chemeClr val="accent5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3" name="Google Shape;305;p12">
            <a:extLst>
              <a:ext uri="{FF2B5EF4-FFF2-40B4-BE49-F238E27FC236}">
                <a16:creationId xmlns:a16="http://schemas.microsoft.com/office/drawing/2014/main" id="{14BC0733-7A87-6FCC-22BC-697B9A4D7E8D}"/>
              </a:ext>
            </a:extLst>
          </p:cNvPr>
          <p:cNvSpPr/>
          <p:nvPr/>
        </p:nvSpPr>
        <p:spPr>
          <a:xfrm>
            <a:off x="5288509" y="8677487"/>
            <a:ext cx="10674637" cy="1088813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6;p12">
            <a:extLst>
              <a:ext uri="{FF2B5EF4-FFF2-40B4-BE49-F238E27FC236}">
                <a16:creationId xmlns:a16="http://schemas.microsoft.com/office/drawing/2014/main" id="{24E92297-806D-E71F-8921-20210B60AF22}"/>
              </a:ext>
            </a:extLst>
          </p:cNvPr>
          <p:cNvSpPr/>
          <p:nvPr/>
        </p:nvSpPr>
        <p:spPr>
          <a:xfrm>
            <a:off x="4842485" y="8806756"/>
            <a:ext cx="1011144" cy="709247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08;p12">
            <a:extLst>
              <a:ext uri="{FF2B5EF4-FFF2-40B4-BE49-F238E27FC236}">
                <a16:creationId xmlns:a16="http://schemas.microsoft.com/office/drawing/2014/main" id="{27EE2185-484A-352F-E106-B2BBEA0EE44F}"/>
              </a:ext>
            </a:extLst>
          </p:cNvPr>
          <p:cNvSpPr/>
          <p:nvPr/>
        </p:nvSpPr>
        <p:spPr>
          <a:xfrm rot="5400000">
            <a:off x="5998501" y="8823065"/>
            <a:ext cx="251306" cy="71928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D8EA4"/>
          </a:solidFill>
          <a:ln>
            <a:noFill/>
          </a:ln>
        </p:spPr>
      </p:sp>
      <p:sp>
        <p:nvSpPr>
          <p:cNvPr id="36" name="Google Shape;315;p12">
            <a:extLst>
              <a:ext uri="{FF2B5EF4-FFF2-40B4-BE49-F238E27FC236}">
                <a16:creationId xmlns:a16="http://schemas.microsoft.com/office/drawing/2014/main" id="{019EB14B-1F14-17B9-DC9B-39D9B8280733}"/>
              </a:ext>
            </a:extLst>
          </p:cNvPr>
          <p:cNvSpPr txBox="1"/>
          <p:nvPr/>
        </p:nvSpPr>
        <p:spPr>
          <a:xfrm>
            <a:off x="7781357" y="8995334"/>
            <a:ext cx="10482552" cy="8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chemeClr val="accent5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AE3E58-C8AC-F30E-E807-192204237AFD}"/>
              </a:ext>
            </a:extLst>
          </p:cNvPr>
          <p:cNvSpPr txBox="1"/>
          <p:nvPr/>
        </p:nvSpPr>
        <p:spPr>
          <a:xfrm>
            <a:off x="6699971" y="2408957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ASSIGNMENT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DABD5D-FA67-8362-1ED6-2B4EAF5133BB}"/>
              </a:ext>
            </a:extLst>
          </p:cNvPr>
          <p:cNvSpPr txBox="1"/>
          <p:nvPr/>
        </p:nvSpPr>
        <p:spPr>
          <a:xfrm>
            <a:off x="6699970" y="3507868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ARITMATIKA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D7478A-8895-3972-586C-BE3439A151CC}"/>
              </a:ext>
            </a:extLst>
          </p:cNvPr>
          <p:cNvSpPr txBox="1"/>
          <p:nvPr/>
        </p:nvSpPr>
        <p:spPr>
          <a:xfrm>
            <a:off x="6675880" y="4541604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RELASIONAL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B84244-5C7F-8EA5-C06A-0DD28BCDA209}"/>
              </a:ext>
            </a:extLst>
          </p:cNvPr>
          <p:cNvSpPr txBox="1"/>
          <p:nvPr/>
        </p:nvSpPr>
        <p:spPr>
          <a:xfrm>
            <a:off x="6675879" y="5641686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LOGIKA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23AFF-36F3-EC7E-15BF-4B84CFFF985B}"/>
              </a:ext>
            </a:extLst>
          </p:cNvPr>
          <p:cNvSpPr txBox="1"/>
          <p:nvPr/>
        </p:nvSpPr>
        <p:spPr>
          <a:xfrm>
            <a:off x="6699969" y="6710205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BITWISE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9AAB5C-228D-4B59-BC5B-1FA7FB514963}"/>
              </a:ext>
            </a:extLst>
          </p:cNvPr>
          <p:cNvSpPr txBox="1"/>
          <p:nvPr/>
        </p:nvSpPr>
        <p:spPr>
          <a:xfrm>
            <a:off x="6699969" y="7842775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TERNARY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DE8EB4-B901-B248-4128-2CE13F4EDFAC}"/>
              </a:ext>
            </a:extLst>
          </p:cNvPr>
          <p:cNvSpPr txBox="1"/>
          <p:nvPr/>
        </p:nvSpPr>
        <p:spPr>
          <a:xfrm>
            <a:off x="6724828" y="8909649"/>
            <a:ext cx="73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OPERATOR INSTANCE OF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D6637-6C84-EF12-E69F-7158DAFCD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594" y="799046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1F36E-81A7-FA60-EDC0-AE3922A19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49" y="876812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7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 rot="443886">
            <a:off x="-515658" y="4431616"/>
            <a:ext cx="20259634" cy="10642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030634-45D0-5DAF-B3AA-2BCEC3205D5D}"/>
              </a:ext>
            </a:extLst>
          </p:cNvPr>
          <p:cNvGrpSpPr/>
          <p:nvPr/>
        </p:nvGrpSpPr>
        <p:grpSpPr>
          <a:xfrm>
            <a:off x="1314065" y="4254601"/>
            <a:ext cx="15133320" cy="4032735"/>
            <a:chOff x="2085371" y="4367246"/>
            <a:chExt cx="13673303" cy="3361905"/>
          </a:xfrm>
        </p:grpSpPr>
        <p:sp>
          <p:nvSpPr>
            <p:cNvPr id="406" name="Google Shape;406;p17"/>
            <p:cNvSpPr/>
            <p:nvPr/>
          </p:nvSpPr>
          <p:spPr>
            <a:xfrm>
              <a:off x="2085371" y="4367246"/>
              <a:ext cx="13673303" cy="1688664"/>
            </a:xfrm>
            <a:prstGeom prst="rect">
              <a:avLst/>
            </a:prstGeom>
            <a:solidFill>
              <a:srgbClr val="37C9EF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6689200" y="4449846"/>
              <a:ext cx="876416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algn="just"/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Operator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sama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dengan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ini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disebut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sebagai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operator assignment yang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berguna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dalam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memasukkan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nilai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ke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dalam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variabel</a:t>
              </a:r>
              <a:endParaRPr lang="en-US" sz="3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085372" y="4367246"/>
              <a:ext cx="4746280" cy="1688664"/>
            </a:xfrm>
            <a:prstGeom prst="rect">
              <a:avLst/>
            </a:pr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085371" y="6040487"/>
              <a:ext cx="13673303" cy="1688664"/>
            </a:xfrm>
            <a:prstGeom prst="rect">
              <a:avLst/>
            </a:prstGeom>
            <a:solidFill>
              <a:srgbClr val="2C92D5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 txBox="1"/>
            <p:nvPr/>
          </p:nvSpPr>
          <p:spPr>
            <a:xfrm>
              <a:off x="6460107" y="6146155"/>
              <a:ext cx="8826794" cy="1231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30555" algn="just"/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Operator yang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termasuk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dalam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jenis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operator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gabungan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pada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dasarnya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merupakan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gabungan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dari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operator assignment dan </a:t>
              </a:r>
              <a:r>
                <a:rPr lang="en-US" sz="3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aritmatika</a:t>
              </a:r>
              <a:r>
                <a:rPr lang="en-US" sz="3200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endPara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085372" y="6040487"/>
              <a:ext cx="4746280" cy="1688664"/>
            </a:xfrm>
            <a:prstGeom prst="rect">
              <a:avLst/>
            </a:prstGeom>
            <a:solidFill>
              <a:srgbClr val="2C9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3626774" y="4838226"/>
              <a:ext cx="2833334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OPERATOR SAMA DENGAN</a:t>
              </a:r>
              <a:endParaRPr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426" name="Google Shape;426;p17"/>
            <p:cNvGrpSpPr/>
            <p:nvPr/>
          </p:nvGrpSpPr>
          <p:grpSpPr>
            <a:xfrm>
              <a:off x="2511131" y="4422882"/>
              <a:ext cx="994680" cy="1580201"/>
              <a:chOff x="0" y="0"/>
              <a:chExt cx="1044123" cy="2052334"/>
            </a:xfrm>
          </p:grpSpPr>
          <p:pic>
            <p:nvPicPr>
              <p:cNvPr id="427" name="Google Shape;427;p17"/>
              <p:cNvPicPr preferRelativeResize="0"/>
              <p:nvPr/>
            </p:nvPicPr>
            <p:blipFill rotWithShape="1">
              <a:blip r:embed="rId4">
                <a:alphaModFix/>
              </a:blip>
              <a:srcRect l="24562" r="24562"/>
              <a:stretch/>
            </p:blipFill>
            <p:spPr>
              <a:xfrm>
                <a:off x="0" y="0"/>
                <a:ext cx="1044123" cy="2052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8" name="Google Shape;428;p17"/>
              <p:cNvSpPr txBox="1"/>
              <p:nvPr/>
            </p:nvSpPr>
            <p:spPr>
              <a:xfrm>
                <a:off x="135672" y="213452"/>
                <a:ext cx="772779" cy="942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3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 dirty="0">
                    <a:solidFill>
                      <a:srgbClr val="37C9EF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dirty="0"/>
              </a:p>
            </p:txBody>
          </p:sp>
        </p:grpSp>
        <p:sp>
          <p:nvSpPr>
            <p:cNvPr id="429" name="Google Shape;429;p17"/>
            <p:cNvSpPr txBox="1"/>
            <p:nvPr/>
          </p:nvSpPr>
          <p:spPr>
            <a:xfrm>
              <a:off x="3626773" y="6685657"/>
              <a:ext cx="4110191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OPERATOR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GABUNGAN</a:t>
              </a:r>
              <a:endParaRPr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430" name="Google Shape;430;p17"/>
            <p:cNvGrpSpPr/>
            <p:nvPr/>
          </p:nvGrpSpPr>
          <p:grpSpPr>
            <a:xfrm>
              <a:off x="2511131" y="6096123"/>
              <a:ext cx="994680" cy="1580201"/>
              <a:chOff x="0" y="0"/>
              <a:chExt cx="1044123" cy="2052334"/>
            </a:xfrm>
          </p:grpSpPr>
          <p:pic>
            <p:nvPicPr>
              <p:cNvPr id="431" name="Google Shape;431;p17"/>
              <p:cNvPicPr preferRelativeResize="0"/>
              <p:nvPr/>
            </p:nvPicPr>
            <p:blipFill rotWithShape="1">
              <a:blip r:embed="rId4">
                <a:alphaModFix/>
              </a:blip>
              <a:srcRect l="24562" r="24562"/>
              <a:stretch/>
            </p:blipFill>
            <p:spPr>
              <a:xfrm>
                <a:off x="0" y="0"/>
                <a:ext cx="1044123" cy="2052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2" name="Google Shape;432;p17"/>
              <p:cNvSpPr txBox="1"/>
              <p:nvPr/>
            </p:nvSpPr>
            <p:spPr>
              <a:xfrm>
                <a:off x="135672" y="213452"/>
                <a:ext cx="772779" cy="942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3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 dirty="0">
                    <a:solidFill>
                      <a:srgbClr val="2C92D5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dirty="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A8AB0B-50C9-6537-D5DC-E4E0980441C3}"/>
              </a:ext>
            </a:extLst>
          </p:cNvPr>
          <p:cNvSpPr txBox="1"/>
          <p:nvPr/>
        </p:nvSpPr>
        <p:spPr>
          <a:xfrm>
            <a:off x="1210810" y="2381736"/>
            <a:ext cx="15133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Operator Assignment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penugasan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yang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memberikan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5" name="Google Shape;194;p6">
            <a:extLst>
              <a:ext uri="{FF2B5EF4-FFF2-40B4-BE49-F238E27FC236}">
                <a16:creationId xmlns:a16="http://schemas.microsoft.com/office/drawing/2014/main" id="{594A255A-D491-B38A-D1A0-636B59CAD753}"/>
              </a:ext>
            </a:extLst>
          </p:cNvPr>
          <p:cNvGrpSpPr/>
          <p:nvPr/>
        </p:nvGrpSpPr>
        <p:grpSpPr>
          <a:xfrm>
            <a:off x="16360703" y="9145968"/>
            <a:ext cx="892742" cy="607066"/>
            <a:chOff x="0" y="0"/>
            <a:chExt cx="1190323" cy="809420"/>
          </a:xfrm>
        </p:grpSpPr>
        <p:pic>
          <p:nvPicPr>
            <p:cNvPr id="6" name="Google Shape;195;p6">
              <a:extLst>
                <a:ext uri="{FF2B5EF4-FFF2-40B4-BE49-F238E27FC236}">
                  <a16:creationId xmlns:a16="http://schemas.microsoft.com/office/drawing/2014/main" id="{8B4574AF-0481-42C8-455D-C972A373C16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96;p6">
              <a:extLst>
                <a:ext uri="{FF2B5EF4-FFF2-40B4-BE49-F238E27FC236}">
                  <a16:creationId xmlns:a16="http://schemas.microsoft.com/office/drawing/2014/main" id="{F0C6594F-616E-572B-D1CC-65285213F1C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97;p6">
              <a:extLst>
                <a:ext uri="{FF2B5EF4-FFF2-40B4-BE49-F238E27FC236}">
                  <a16:creationId xmlns:a16="http://schemas.microsoft.com/office/drawing/2014/main" id="{6375ADED-53FA-D19E-D0D2-55CAA2F9F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8;p6">
              <a:extLst>
                <a:ext uri="{FF2B5EF4-FFF2-40B4-BE49-F238E27FC236}">
                  <a16:creationId xmlns:a16="http://schemas.microsoft.com/office/drawing/2014/main" id="{07DC57F9-7642-1A04-A69D-1EB0AA8485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612;p22">
            <a:extLst>
              <a:ext uri="{FF2B5EF4-FFF2-40B4-BE49-F238E27FC236}">
                <a16:creationId xmlns:a16="http://schemas.microsoft.com/office/drawing/2014/main" id="{B6276BBA-DA89-2DB1-FF73-64FED412330D}"/>
              </a:ext>
            </a:extLst>
          </p:cNvPr>
          <p:cNvGrpSpPr/>
          <p:nvPr/>
        </p:nvGrpSpPr>
        <p:grpSpPr>
          <a:xfrm>
            <a:off x="-1049867" y="201504"/>
            <a:ext cx="10816140" cy="2060145"/>
            <a:chOff x="0" y="-38100"/>
            <a:chExt cx="4049671" cy="850900"/>
          </a:xfrm>
        </p:grpSpPr>
        <p:sp>
          <p:nvSpPr>
            <p:cNvPr id="11" name="Google Shape;613;p22">
              <a:extLst>
                <a:ext uri="{FF2B5EF4-FFF2-40B4-BE49-F238E27FC236}">
                  <a16:creationId xmlns:a16="http://schemas.microsoft.com/office/drawing/2014/main" id="{F4D2D3BB-E81B-FDD3-CB1B-3F98A4BA4FEE}"/>
                </a:ext>
              </a:extLst>
            </p:cNvPr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4;p22">
              <a:extLst>
                <a:ext uri="{FF2B5EF4-FFF2-40B4-BE49-F238E27FC236}">
                  <a16:creationId xmlns:a16="http://schemas.microsoft.com/office/drawing/2014/main" id="{7E39CF4A-D351-25E8-30D7-4715852DE92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615;p22">
            <a:extLst>
              <a:ext uri="{FF2B5EF4-FFF2-40B4-BE49-F238E27FC236}">
                <a16:creationId xmlns:a16="http://schemas.microsoft.com/office/drawing/2014/main" id="{42B8805D-6C83-99C7-2209-E283D7137766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OPERATOR ASSIGNMENT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0F632-E1F0-79DE-5D2B-8B537AFFD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082" y="7670372"/>
            <a:ext cx="2686862" cy="2686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C9B49-42C7-62DA-FAE5-CBDB5A980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37" y="844803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22"/>
          <p:cNvGrpSpPr/>
          <p:nvPr/>
        </p:nvGrpSpPr>
        <p:grpSpPr>
          <a:xfrm>
            <a:off x="-1049867" y="438573"/>
            <a:ext cx="10816140" cy="2060145"/>
            <a:chOff x="0" y="-38100"/>
            <a:chExt cx="4049671" cy="850900"/>
          </a:xfrm>
        </p:grpSpPr>
        <p:sp>
          <p:nvSpPr>
            <p:cNvPr id="613" name="Google Shape;613;p22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" name="Google Shape;615;p22"/>
          <p:cNvSpPr txBox="1"/>
          <p:nvPr/>
        </p:nvSpPr>
        <p:spPr>
          <a:xfrm>
            <a:off x="-38529" y="612186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OPERATOR ASSIGNMENT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96E01-BEEE-7A4F-DD0B-E2759EFC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3" y="2661358"/>
            <a:ext cx="17226194" cy="5102386"/>
          </a:xfrm>
          <a:prstGeom prst="rect">
            <a:avLst/>
          </a:prstGeom>
        </p:spPr>
      </p:pic>
      <p:pic>
        <p:nvPicPr>
          <p:cNvPr id="7" name="Google Shape;177;p5">
            <a:extLst>
              <a:ext uri="{FF2B5EF4-FFF2-40B4-BE49-F238E27FC236}">
                <a16:creationId xmlns:a16="http://schemas.microsoft.com/office/drawing/2014/main" id="{56AAF095-9C70-424D-6D71-F4873F81B3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10000342"/>
            <a:ext cx="18288000" cy="28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88246-1AE3-B40A-E1BD-DBF1A54E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68" y="7865212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5538F-895C-DA44-D7F9-DAD014933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23" y="864287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>
            <a:off x="-457240" y="2735439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73315" y="5606487"/>
            <a:ext cx="6114685" cy="46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410123" y="3103443"/>
            <a:ext cx="10607576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Operator yang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melaksanakan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operasi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aritmatika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ditemukan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operasi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matematika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operator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yang paling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Operator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artimatika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terdiri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2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yaitu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Binary dan operator Unary.</a:t>
            </a:r>
            <a:endParaRPr sz="36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BCD4E3-FA6D-EFFE-E869-957283C6AE88}"/>
              </a:ext>
            </a:extLst>
          </p:cNvPr>
          <p:cNvGrpSpPr/>
          <p:nvPr/>
        </p:nvGrpSpPr>
        <p:grpSpPr>
          <a:xfrm>
            <a:off x="-1185333" y="-238297"/>
            <a:ext cx="10951606" cy="2419895"/>
            <a:chOff x="-1185333" y="-238297"/>
            <a:chExt cx="10951606" cy="2419895"/>
          </a:xfrm>
        </p:grpSpPr>
        <p:pic>
          <p:nvPicPr>
            <p:cNvPr id="361" name="Google Shape;361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734668" y="-238297"/>
              <a:ext cx="2673917" cy="2419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613;p22">
              <a:extLst>
                <a:ext uri="{FF2B5EF4-FFF2-40B4-BE49-F238E27FC236}">
                  <a16:creationId xmlns:a16="http://schemas.microsoft.com/office/drawing/2014/main" id="{8C3AFBEF-83E3-66C6-17E3-5BA8F3994C1E}"/>
                </a:ext>
              </a:extLst>
            </p:cNvPr>
            <p:cNvSpPr/>
            <p:nvPr/>
          </p:nvSpPr>
          <p:spPr>
            <a:xfrm>
              <a:off x="-1185333" y="293749"/>
              <a:ext cx="10951606" cy="1647661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15;p22">
              <a:extLst>
                <a:ext uri="{FF2B5EF4-FFF2-40B4-BE49-F238E27FC236}">
                  <a16:creationId xmlns:a16="http://schemas.microsoft.com/office/drawing/2014/main" id="{08839FEE-38A8-00B0-B126-0C4BDA05F59C}"/>
                </a:ext>
              </a:extLst>
            </p:cNvPr>
            <p:cNvSpPr txBox="1"/>
            <p:nvPr/>
          </p:nvSpPr>
          <p:spPr>
            <a:xfrm>
              <a:off x="-38529" y="375117"/>
              <a:ext cx="9804802" cy="146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99" b="1" dirty="0">
                  <a:solidFill>
                    <a:srgbClr val="FFFFFF"/>
                  </a:solidFill>
                  <a:latin typeface="Roboto Condensed"/>
                  <a:ea typeface="Roboto Condensed"/>
                  <a:sym typeface="Roboto Condensed"/>
                </a:rPr>
                <a:t>OPERATOR ARITMATIKA</a:t>
              </a:r>
              <a:endParaRPr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734DD40-A47C-9620-A186-89B442506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668" y="7970142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04F05F-E462-BE2C-7160-E52ECBA5E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23" y="874780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/>
          <p:nvPr/>
        </p:nvSpPr>
        <p:spPr>
          <a:xfrm>
            <a:off x="1028700" y="2565885"/>
            <a:ext cx="16230601" cy="7085634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8"/>
          <p:cNvGrpSpPr/>
          <p:nvPr/>
        </p:nvGrpSpPr>
        <p:grpSpPr>
          <a:xfrm>
            <a:off x="1295400" y="8482183"/>
            <a:ext cx="15568244" cy="1115269"/>
            <a:chOff x="-97286" y="-168086"/>
            <a:chExt cx="11744907" cy="841375"/>
          </a:xfrm>
        </p:grpSpPr>
        <p:sp>
          <p:nvSpPr>
            <p:cNvPr id="448" name="Google Shape;448;p18"/>
            <p:cNvSpPr/>
            <p:nvPr/>
          </p:nvSpPr>
          <p:spPr>
            <a:xfrm>
              <a:off x="0" y="0"/>
              <a:ext cx="11647621" cy="505205"/>
            </a:xfrm>
            <a:custGeom>
              <a:avLst/>
              <a:gdLst/>
              <a:ahLst/>
              <a:cxnLst/>
              <a:rect l="l" t="t" r="r" b="b"/>
              <a:pathLst>
                <a:path w="11647621" h="505205" extrusionOk="0">
                  <a:moveTo>
                    <a:pt x="10029" y="0"/>
                  </a:moveTo>
                  <a:lnTo>
                    <a:pt x="11637592" y="0"/>
                  </a:lnTo>
                  <a:cubicBezTo>
                    <a:pt x="11640252" y="0"/>
                    <a:pt x="11642803" y="1057"/>
                    <a:pt x="11644684" y="2937"/>
                  </a:cubicBezTo>
                  <a:cubicBezTo>
                    <a:pt x="11646564" y="4818"/>
                    <a:pt x="11647621" y="7369"/>
                    <a:pt x="11647621" y="10029"/>
                  </a:cubicBezTo>
                  <a:lnTo>
                    <a:pt x="11647621" y="495176"/>
                  </a:lnTo>
                  <a:cubicBezTo>
                    <a:pt x="11647621" y="500714"/>
                    <a:pt x="11643130" y="505205"/>
                    <a:pt x="11637592" y="505205"/>
                  </a:cubicBezTo>
                  <a:lnTo>
                    <a:pt x="10029" y="505205"/>
                  </a:lnTo>
                  <a:cubicBezTo>
                    <a:pt x="7369" y="505205"/>
                    <a:pt x="4818" y="504148"/>
                    <a:pt x="2937" y="502267"/>
                  </a:cubicBezTo>
                  <a:cubicBezTo>
                    <a:pt x="1057" y="500386"/>
                    <a:pt x="0" y="497836"/>
                    <a:pt x="0" y="495176"/>
                  </a:cubicBezTo>
                  <a:lnTo>
                    <a:pt x="0" y="10029"/>
                  </a:lnTo>
                  <a:cubicBezTo>
                    <a:pt x="0" y="4490"/>
                    <a:pt x="4490" y="0"/>
                    <a:pt x="10029" y="0"/>
                  </a:cubicBezTo>
                  <a:close/>
                </a:path>
              </a:pathLst>
            </a:custGeom>
            <a:solidFill>
              <a:srgbClr val="C3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-97286" y="-168086"/>
              <a:ext cx="11744907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0" tIns="254000" rIns="254000" bIns="254000" anchor="ctr" anchorCtr="0">
              <a:noAutofit/>
            </a:bodyPr>
            <a:lstStyle/>
            <a:p>
              <a:pPr marL="0" marR="0" lvl="0" indent="0" algn="ctr" rtl="0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0" name="Google Shape;450;p18"/>
          <p:cNvSpPr txBox="1"/>
          <p:nvPr/>
        </p:nvSpPr>
        <p:spPr>
          <a:xfrm>
            <a:off x="1028700" y="758190"/>
            <a:ext cx="9412626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JUDUL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270AF-CAF6-3CF9-895D-A5105750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351" y="4286550"/>
            <a:ext cx="15164342" cy="4273244"/>
          </a:xfrm>
          <a:prstGeom prst="rect">
            <a:avLst/>
          </a:prstGeom>
        </p:spPr>
      </p:pic>
      <p:sp>
        <p:nvSpPr>
          <p:cNvPr id="6" name="Google Shape;613;p22">
            <a:extLst>
              <a:ext uri="{FF2B5EF4-FFF2-40B4-BE49-F238E27FC236}">
                <a16:creationId xmlns:a16="http://schemas.microsoft.com/office/drawing/2014/main" id="{568243E9-CBE4-2F64-A41D-E0BC84703F9F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15;p22">
            <a:extLst>
              <a:ext uri="{FF2B5EF4-FFF2-40B4-BE49-F238E27FC236}">
                <a16:creationId xmlns:a16="http://schemas.microsoft.com/office/drawing/2014/main" id="{52489404-4ED3-0665-8458-DDA4AF3F1B0F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2D8EA4"/>
                </a:solidFill>
                <a:latin typeface="Roboto Condensed"/>
                <a:ea typeface="Roboto Condensed"/>
                <a:sym typeface="Roboto Condensed"/>
              </a:rPr>
              <a:t>OPERATOR ARITMATIKA</a:t>
            </a:r>
            <a:endParaRPr dirty="0">
              <a:solidFill>
                <a:srgbClr val="2D8E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37DBC-EB3B-0B60-221F-977B16E25FCF}"/>
              </a:ext>
            </a:extLst>
          </p:cNvPr>
          <p:cNvSpPr txBox="1"/>
          <p:nvPr/>
        </p:nvSpPr>
        <p:spPr>
          <a:xfrm>
            <a:off x="1663648" y="2846467"/>
            <a:ext cx="14960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Operator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melibatkan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dua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operand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penggunaanya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table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binary:</a:t>
            </a:r>
          </a:p>
          <a:p>
            <a:pPr algn="just"/>
            <a:endParaRPr lang="en-US" sz="2800" dirty="0">
              <a:solidFill>
                <a:srgbClr val="2D8EA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3A4CB-6961-B0C7-405C-185C0D73B5D4}"/>
              </a:ext>
            </a:extLst>
          </p:cNvPr>
          <p:cNvSpPr txBox="1"/>
          <p:nvPr/>
        </p:nvSpPr>
        <p:spPr>
          <a:xfrm>
            <a:off x="10008973" y="649350"/>
            <a:ext cx="743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A2FD1-E5C5-EA7A-DAE0-BA945701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262" y="8254021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6A2B0-BDB2-A235-A6DA-B20F4C2A4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6717" y="9031680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/>
          <p:nvPr/>
        </p:nvSpPr>
        <p:spPr>
          <a:xfrm>
            <a:off x="1028700" y="2565885"/>
            <a:ext cx="16230601" cy="7085634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8"/>
          <p:cNvGrpSpPr/>
          <p:nvPr/>
        </p:nvGrpSpPr>
        <p:grpSpPr>
          <a:xfrm>
            <a:off x="1295400" y="8482183"/>
            <a:ext cx="15568244" cy="1115269"/>
            <a:chOff x="-97286" y="-168086"/>
            <a:chExt cx="11744907" cy="841375"/>
          </a:xfrm>
        </p:grpSpPr>
        <p:sp>
          <p:nvSpPr>
            <p:cNvPr id="448" name="Google Shape;448;p18"/>
            <p:cNvSpPr/>
            <p:nvPr/>
          </p:nvSpPr>
          <p:spPr>
            <a:xfrm>
              <a:off x="0" y="0"/>
              <a:ext cx="11647621" cy="505205"/>
            </a:xfrm>
            <a:custGeom>
              <a:avLst/>
              <a:gdLst/>
              <a:ahLst/>
              <a:cxnLst/>
              <a:rect l="l" t="t" r="r" b="b"/>
              <a:pathLst>
                <a:path w="11647621" h="505205" extrusionOk="0">
                  <a:moveTo>
                    <a:pt x="10029" y="0"/>
                  </a:moveTo>
                  <a:lnTo>
                    <a:pt x="11637592" y="0"/>
                  </a:lnTo>
                  <a:cubicBezTo>
                    <a:pt x="11640252" y="0"/>
                    <a:pt x="11642803" y="1057"/>
                    <a:pt x="11644684" y="2937"/>
                  </a:cubicBezTo>
                  <a:cubicBezTo>
                    <a:pt x="11646564" y="4818"/>
                    <a:pt x="11647621" y="7369"/>
                    <a:pt x="11647621" y="10029"/>
                  </a:cubicBezTo>
                  <a:lnTo>
                    <a:pt x="11647621" y="495176"/>
                  </a:lnTo>
                  <a:cubicBezTo>
                    <a:pt x="11647621" y="500714"/>
                    <a:pt x="11643130" y="505205"/>
                    <a:pt x="11637592" y="505205"/>
                  </a:cubicBezTo>
                  <a:lnTo>
                    <a:pt x="10029" y="505205"/>
                  </a:lnTo>
                  <a:cubicBezTo>
                    <a:pt x="7369" y="505205"/>
                    <a:pt x="4818" y="504148"/>
                    <a:pt x="2937" y="502267"/>
                  </a:cubicBezTo>
                  <a:cubicBezTo>
                    <a:pt x="1057" y="500386"/>
                    <a:pt x="0" y="497836"/>
                    <a:pt x="0" y="495176"/>
                  </a:cubicBezTo>
                  <a:lnTo>
                    <a:pt x="0" y="10029"/>
                  </a:lnTo>
                  <a:cubicBezTo>
                    <a:pt x="0" y="4490"/>
                    <a:pt x="4490" y="0"/>
                    <a:pt x="10029" y="0"/>
                  </a:cubicBezTo>
                  <a:close/>
                </a:path>
              </a:pathLst>
            </a:custGeom>
            <a:solidFill>
              <a:srgbClr val="C3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-97286" y="-168086"/>
              <a:ext cx="11744907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0" tIns="254000" rIns="254000" bIns="254000" anchor="ctr" anchorCtr="0">
              <a:noAutofit/>
            </a:bodyPr>
            <a:lstStyle/>
            <a:p>
              <a:pPr marL="0" marR="0" lvl="0" indent="0" algn="ctr" rtl="0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0" name="Google Shape;450;p18"/>
          <p:cNvSpPr txBox="1"/>
          <p:nvPr/>
        </p:nvSpPr>
        <p:spPr>
          <a:xfrm>
            <a:off x="1028700" y="758190"/>
            <a:ext cx="9412626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JUDUL</a:t>
            </a:r>
            <a:endParaRPr dirty="0"/>
          </a:p>
        </p:txBody>
      </p:sp>
      <p:sp>
        <p:nvSpPr>
          <p:cNvPr id="6" name="Google Shape;613;p22">
            <a:extLst>
              <a:ext uri="{FF2B5EF4-FFF2-40B4-BE49-F238E27FC236}">
                <a16:creationId xmlns:a16="http://schemas.microsoft.com/office/drawing/2014/main" id="{568243E9-CBE4-2F64-A41D-E0BC84703F9F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15;p22">
            <a:extLst>
              <a:ext uri="{FF2B5EF4-FFF2-40B4-BE49-F238E27FC236}">
                <a16:creationId xmlns:a16="http://schemas.microsoft.com/office/drawing/2014/main" id="{52489404-4ED3-0665-8458-DDA4AF3F1B0F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2D8EA4"/>
                </a:solidFill>
                <a:latin typeface="Roboto Condensed"/>
                <a:ea typeface="Roboto Condensed"/>
                <a:sym typeface="Roboto Condensed"/>
              </a:rPr>
              <a:t>OPERATOR ARITMATIKA</a:t>
            </a:r>
            <a:endParaRPr dirty="0">
              <a:solidFill>
                <a:srgbClr val="2D8E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37DBC-EB3B-0B60-221F-977B16E25FCF}"/>
              </a:ext>
            </a:extLst>
          </p:cNvPr>
          <p:cNvSpPr txBox="1"/>
          <p:nvPr/>
        </p:nvSpPr>
        <p:spPr>
          <a:xfrm>
            <a:off x="1028699" y="2840000"/>
            <a:ext cx="14960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260"/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Operator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melibatkan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operand,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table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unary: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98089-DF23-08C6-D05F-FD01BCE74000}"/>
              </a:ext>
            </a:extLst>
          </p:cNvPr>
          <p:cNvSpPr txBox="1"/>
          <p:nvPr/>
        </p:nvSpPr>
        <p:spPr>
          <a:xfrm>
            <a:off x="10008973" y="649350"/>
            <a:ext cx="743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458A3-AAE2-4A23-2329-454CABCD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56" y="4331706"/>
            <a:ext cx="15530183" cy="3974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F701D8-B830-2542-619B-9AC2E0EC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164" y="8254021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24499-785C-FB34-FC48-1C4A5EFDF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619" y="9031680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8288000" cy="454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13;p22">
            <a:extLst>
              <a:ext uri="{FF2B5EF4-FFF2-40B4-BE49-F238E27FC236}">
                <a16:creationId xmlns:a16="http://schemas.microsoft.com/office/drawing/2014/main" id="{37D38129-7A54-BE3F-2FF5-CA918050EF63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15;p22">
            <a:extLst>
              <a:ext uri="{FF2B5EF4-FFF2-40B4-BE49-F238E27FC236}">
                <a16:creationId xmlns:a16="http://schemas.microsoft.com/office/drawing/2014/main" id="{066C792D-4EB4-D689-E027-70E53B30AAE3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2D8EA4"/>
                </a:solidFill>
                <a:latin typeface="Roboto Condensed"/>
                <a:ea typeface="Roboto Condensed"/>
                <a:sym typeface="Roboto Condensed"/>
              </a:rPr>
              <a:t>OPERATOR RELASIONAL</a:t>
            </a:r>
            <a:endParaRPr dirty="0">
              <a:solidFill>
                <a:srgbClr val="2D8EA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C0158-DE07-18CF-5FF2-DFC8F7B1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07" y="4742023"/>
            <a:ext cx="13172680" cy="4319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931A5-813D-2C2E-0B74-442470351ADB}"/>
              </a:ext>
            </a:extLst>
          </p:cNvPr>
          <p:cNvSpPr txBox="1"/>
          <p:nvPr/>
        </p:nvSpPr>
        <p:spPr>
          <a:xfrm>
            <a:off x="1367778" y="2235158"/>
            <a:ext cx="151891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Operator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juga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dikenal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pembanding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dimana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membandingkan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dua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operand. Nilai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dihasilkan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berupa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boolean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 true dan false.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0593A-3149-81B7-B0AE-FCEF93E6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4372" y="8141782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B2E5F8-D555-C2AF-2157-3FD638D32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2827" y="891944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/>
          <p:nvPr/>
        </p:nvSpPr>
        <p:spPr>
          <a:xfrm>
            <a:off x="0" y="-744905"/>
            <a:ext cx="18669939" cy="6157259"/>
          </a:xfrm>
          <a:prstGeom prst="rect">
            <a:avLst/>
          </a:pr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-482888" y="3484605"/>
            <a:ext cx="19635861" cy="4990205"/>
            <a:chOff x="0" y="0"/>
            <a:chExt cx="12958086" cy="6519237"/>
          </a:xfrm>
        </p:grpSpPr>
        <p:pic>
          <p:nvPicPr>
            <p:cNvPr id="681" name="Google Shape;681;p25"/>
            <p:cNvPicPr preferRelativeResize="0"/>
            <p:nvPr/>
          </p:nvPicPr>
          <p:blipFill rotWithShape="1">
            <a:blip r:embed="rId3">
              <a:alphaModFix amt="14000"/>
            </a:blip>
            <a:srcRect r="6607"/>
            <a:stretch/>
          </p:blipFill>
          <p:spPr>
            <a:xfrm>
              <a:off x="0" y="990997"/>
              <a:ext cx="12907287" cy="552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5"/>
            <p:cNvPicPr preferRelativeResize="0"/>
            <p:nvPr/>
          </p:nvPicPr>
          <p:blipFill rotWithShape="1">
            <a:blip r:embed="rId3">
              <a:alphaModFix amt="14000"/>
            </a:blip>
            <a:srcRect r="6301"/>
            <a:stretch/>
          </p:blipFill>
          <p:spPr>
            <a:xfrm>
              <a:off x="8587" y="0"/>
              <a:ext cx="12949499" cy="55282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CC829B-0625-FAA8-3359-4F935969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99" y="5484995"/>
            <a:ext cx="16389201" cy="3310334"/>
          </a:xfrm>
          <a:prstGeom prst="rect">
            <a:avLst/>
          </a:prstGeom>
        </p:spPr>
      </p:pic>
      <p:sp>
        <p:nvSpPr>
          <p:cNvPr id="4" name="Google Shape;613;p22">
            <a:extLst>
              <a:ext uri="{FF2B5EF4-FFF2-40B4-BE49-F238E27FC236}">
                <a16:creationId xmlns:a16="http://schemas.microsoft.com/office/drawing/2014/main" id="{8E2E407E-4E4E-BD37-FAE2-511740E7F532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15;p22">
            <a:extLst>
              <a:ext uri="{FF2B5EF4-FFF2-40B4-BE49-F238E27FC236}">
                <a16:creationId xmlns:a16="http://schemas.microsoft.com/office/drawing/2014/main" id="{722CEF28-41D5-8135-B7E1-F42D0294914A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2D8EA4"/>
                </a:solidFill>
                <a:latin typeface="Roboto Condensed"/>
                <a:ea typeface="Roboto Condensed"/>
                <a:sym typeface="Roboto Condensed"/>
              </a:rPr>
              <a:t>OPERATOR LOGIKA</a:t>
            </a:r>
            <a:endParaRPr dirty="0">
              <a:solidFill>
                <a:srgbClr val="2D8E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8DF66-9BB5-95A2-840F-3B1C40454558}"/>
              </a:ext>
            </a:extLst>
          </p:cNvPr>
          <p:cNvSpPr txBox="1"/>
          <p:nvPr/>
        </p:nvSpPr>
        <p:spPr>
          <a:xfrm>
            <a:off x="1766787" y="2631008"/>
            <a:ext cx="15149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Operator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logika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menghasilkan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Boolean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hasil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“True”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“False”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dua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kondisi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Logika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and, not, or, dan </a:t>
            </a:r>
            <a:r>
              <a:rPr lang="en-US" sz="4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xor</a:t>
            </a:r>
            <a:r>
              <a:rPr lang="en-US" sz="4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0981A-8A41-2124-3ED0-0B983ED7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766" y="8130579"/>
            <a:ext cx="2686862" cy="2686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F3821-EB7A-8484-1816-4494530FB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6221" y="8908238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3270" y="-7976592"/>
            <a:ext cx="17567071" cy="2112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418" y="-525936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80573" flipH="1">
            <a:off x="-6901198" y="-441446"/>
            <a:ext cx="15346502" cy="557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6205845" y="3021608"/>
            <a:ext cx="9262187" cy="2060145"/>
            <a:chOff x="0" y="-38100"/>
            <a:chExt cx="2521016" cy="8509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6200134" y="4314101"/>
            <a:ext cx="9212221" cy="2060145"/>
            <a:chOff x="0" y="-38100"/>
            <a:chExt cx="2521016" cy="85090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6193246" y="5663769"/>
            <a:ext cx="9274786" cy="2060145"/>
            <a:chOff x="0" y="-38100"/>
            <a:chExt cx="2521016" cy="8509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>
            <a:off x="15439833" y="3248592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01</a:t>
            </a:r>
            <a:endParaRPr dirty="0"/>
          </a:p>
        </p:txBody>
      </p:sp>
      <p:grpSp>
        <p:nvGrpSpPr>
          <p:cNvPr id="133" name="Google Shape;133;p2"/>
          <p:cNvGrpSpPr/>
          <p:nvPr/>
        </p:nvGrpSpPr>
        <p:grpSpPr>
          <a:xfrm>
            <a:off x="9362771" y="202308"/>
            <a:ext cx="10439484" cy="2060143"/>
            <a:chOff x="0" y="-38100"/>
            <a:chExt cx="4311814" cy="850900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"/>
          <p:cNvSpPr txBox="1"/>
          <p:nvPr/>
        </p:nvSpPr>
        <p:spPr>
          <a:xfrm>
            <a:off x="9762425" y="326952"/>
            <a:ext cx="7746727" cy="113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TABLE OF CONTENT</a:t>
            </a:r>
            <a:endParaRPr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6562139" y="3264488"/>
            <a:ext cx="5630664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Definisi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</a:t>
            </a:r>
          </a:p>
        </p:txBody>
      </p:sp>
      <p:sp>
        <p:nvSpPr>
          <p:cNvPr id="138" name="Google Shape;138;p2"/>
          <p:cNvSpPr txBox="1"/>
          <p:nvPr/>
        </p:nvSpPr>
        <p:spPr>
          <a:xfrm>
            <a:off x="6518812" y="4534502"/>
            <a:ext cx="8816157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Definisi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6422560" y="5863735"/>
            <a:ext cx="5630664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Definisi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</a:t>
            </a:r>
          </a:p>
        </p:txBody>
      </p:sp>
      <p:sp>
        <p:nvSpPr>
          <p:cNvPr id="2" name="Google Shape;123;p2">
            <a:extLst>
              <a:ext uri="{FF2B5EF4-FFF2-40B4-BE49-F238E27FC236}">
                <a16:creationId xmlns:a16="http://schemas.microsoft.com/office/drawing/2014/main" id="{52495813-F529-C37C-2D59-66470B1A1C70}"/>
              </a:ext>
            </a:extLst>
          </p:cNvPr>
          <p:cNvSpPr txBox="1"/>
          <p:nvPr/>
        </p:nvSpPr>
        <p:spPr>
          <a:xfrm>
            <a:off x="15412355" y="4557467"/>
            <a:ext cx="759911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02</a:t>
            </a:r>
            <a:endParaRPr dirty="0"/>
          </a:p>
        </p:txBody>
      </p:sp>
      <p:sp>
        <p:nvSpPr>
          <p:cNvPr id="3" name="Google Shape;123;p2">
            <a:extLst>
              <a:ext uri="{FF2B5EF4-FFF2-40B4-BE49-F238E27FC236}">
                <a16:creationId xmlns:a16="http://schemas.microsoft.com/office/drawing/2014/main" id="{DCCE616F-16DF-44A4-EFAD-ECB0855D906E}"/>
              </a:ext>
            </a:extLst>
          </p:cNvPr>
          <p:cNvSpPr txBox="1"/>
          <p:nvPr/>
        </p:nvSpPr>
        <p:spPr>
          <a:xfrm>
            <a:off x="15412355" y="5864602"/>
            <a:ext cx="759911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03</a:t>
            </a:r>
            <a:endParaRPr dirty="0"/>
          </a:p>
        </p:txBody>
      </p:sp>
      <p:grpSp>
        <p:nvGrpSpPr>
          <p:cNvPr id="4" name="Google Shape;116;p2">
            <a:extLst>
              <a:ext uri="{FF2B5EF4-FFF2-40B4-BE49-F238E27FC236}">
                <a16:creationId xmlns:a16="http://schemas.microsoft.com/office/drawing/2014/main" id="{317C33B9-733D-04A0-40E1-67147D39ABEF}"/>
              </a:ext>
            </a:extLst>
          </p:cNvPr>
          <p:cNvGrpSpPr/>
          <p:nvPr/>
        </p:nvGrpSpPr>
        <p:grpSpPr>
          <a:xfrm>
            <a:off x="6185626" y="6890589"/>
            <a:ext cx="9274786" cy="2060145"/>
            <a:chOff x="0" y="-38100"/>
            <a:chExt cx="2521016" cy="850900"/>
          </a:xfrm>
        </p:grpSpPr>
        <p:sp>
          <p:nvSpPr>
            <p:cNvPr id="5" name="Google Shape;117;p2">
              <a:extLst>
                <a:ext uri="{FF2B5EF4-FFF2-40B4-BE49-F238E27FC236}">
                  <a16:creationId xmlns:a16="http://schemas.microsoft.com/office/drawing/2014/main" id="{39AC05FF-ABF6-6762-7A5D-6852407969EC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8;p2">
              <a:extLst>
                <a:ext uri="{FF2B5EF4-FFF2-40B4-BE49-F238E27FC236}">
                  <a16:creationId xmlns:a16="http://schemas.microsoft.com/office/drawing/2014/main" id="{ED6FF392-FE1E-67AD-DEEA-8C21B3B3B40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FF7C126E-E4BE-F8DA-C941-2B797C6CE284}"/>
              </a:ext>
            </a:extLst>
          </p:cNvPr>
          <p:cNvSpPr txBox="1"/>
          <p:nvPr/>
        </p:nvSpPr>
        <p:spPr>
          <a:xfrm>
            <a:off x="6414940" y="7090555"/>
            <a:ext cx="7247272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Implementasi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operator</a:t>
            </a:r>
          </a:p>
        </p:txBody>
      </p:sp>
      <p:sp>
        <p:nvSpPr>
          <p:cNvPr id="8" name="Google Shape;123;p2">
            <a:extLst>
              <a:ext uri="{FF2B5EF4-FFF2-40B4-BE49-F238E27FC236}">
                <a16:creationId xmlns:a16="http://schemas.microsoft.com/office/drawing/2014/main" id="{AD8FCDFB-D7CC-2D25-420E-E34A8ED760AD}"/>
              </a:ext>
            </a:extLst>
          </p:cNvPr>
          <p:cNvSpPr txBox="1"/>
          <p:nvPr/>
        </p:nvSpPr>
        <p:spPr>
          <a:xfrm>
            <a:off x="15404735" y="7091422"/>
            <a:ext cx="759911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04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0C9B8-6472-D1C8-D1EC-B148E88E0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68" y="7865212"/>
            <a:ext cx="2686862" cy="2686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0364C-745B-1B42-8476-78AFE2625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23" y="864287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7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 rot="12411610">
            <a:off x="-3956673" y="-4110469"/>
            <a:ext cx="25331892" cy="12103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94;p6">
            <a:extLst>
              <a:ext uri="{FF2B5EF4-FFF2-40B4-BE49-F238E27FC236}">
                <a16:creationId xmlns:a16="http://schemas.microsoft.com/office/drawing/2014/main" id="{594A255A-D491-B38A-D1A0-636B59CAD753}"/>
              </a:ext>
            </a:extLst>
          </p:cNvPr>
          <p:cNvGrpSpPr/>
          <p:nvPr/>
        </p:nvGrpSpPr>
        <p:grpSpPr>
          <a:xfrm>
            <a:off x="540719" y="9423728"/>
            <a:ext cx="892742" cy="607066"/>
            <a:chOff x="0" y="0"/>
            <a:chExt cx="1190323" cy="809420"/>
          </a:xfrm>
        </p:grpSpPr>
        <p:pic>
          <p:nvPicPr>
            <p:cNvPr id="6" name="Google Shape;195;p6">
              <a:extLst>
                <a:ext uri="{FF2B5EF4-FFF2-40B4-BE49-F238E27FC236}">
                  <a16:creationId xmlns:a16="http://schemas.microsoft.com/office/drawing/2014/main" id="{8B4574AF-0481-42C8-455D-C972A373C1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96;p6">
              <a:extLst>
                <a:ext uri="{FF2B5EF4-FFF2-40B4-BE49-F238E27FC236}">
                  <a16:creationId xmlns:a16="http://schemas.microsoft.com/office/drawing/2014/main" id="{F0C6594F-616E-572B-D1CC-65285213F1C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97;p6">
              <a:extLst>
                <a:ext uri="{FF2B5EF4-FFF2-40B4-BE49-F238E27FC236}">
                  <a16:creationId xmlns:a16="http://schemas.microsoft.com/office/drawing/2014/main" id="{6375ADED-53FA-D19E-D0D2-55CAA2F9FC1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8;p6">
              <a:extLst>
                <a:ext uri="{FF2B5EF4-FFF2-40B4-BE49-F238E27FC236}">
                  <a16:creationId xmlns:a16="http://schemas.microsoft.com/office/drawing/2014/main" id="{07DC57F9-7642-1A04-A69D-1EB0AA8485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613;p22">
            <a:extLst>
              <a:ext uri="{FF2B5EF4-FFF2-40B4-BE49-F238E27FC236}">
                <a16:creationId xmlns:a16="http://schemas.microsoft.com/office/drawing/2014/main" id="{2EC8E6DF-1FFB-C14A-F8DB-5E2969EF63A3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15;p22">
            <a:extLst>
              <a:ext uri="{FF2B5EF4-FFF2-40B4-BE49-F238E27FC236}">
                <a16:creationId xmlns:a16="http://schemas.microsoft.com/office/drawing/2014/main" id="{C74F836F-58DA-5953-3191-72DFCEA74387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OPERATOR BITWISE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3DB8F-1B80-CC98-9065-3BA93333E0AA}"/>
              </a:ext>
            </a:extLst>
          </p:cNvPr>
          <p:cNvSpPr txBox="1"/>
          <p:nvPr/>
        </p:nvSpPr>
        <p:spPr>
          <a:xfrm>
            <a:off x="642550" y="2669060"/>
            <a:ext cx="1717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Hampir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mirip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Logika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Boolean,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tetapi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Bitwise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level bit.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Bitwise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and, not, or,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xor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shl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shr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&gt;&gt;, dan &lt;&lt;. Operator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berlaku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rgbClr val="2D8EA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 int, long, short, char, dan byte</a:t>
            </a:r>
            <a:endParaRPr lang="en-US" sz="3200" dirty="0">
              <a:solidFill>
                <a:srgbClr val="2D8EA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FC7207-C501-2B31-5275-E1642ECDE9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32" r="602"/>
          <a:stretch/>
        </p:blipFill>
        <p:spPr>
          <a:xfrm>
            <a:off x="372889" y="4909513"/>
            <a:ext cx="15567327" cy="3695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287152-D85B-430C-160C-4988B7B1A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8249" y="8180862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55C35-C943-A90E-BA72-A70640DA5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6704" y="8958521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7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915" y="0"/>
            <a:ext cx="513064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34668" y="-238297"/>
            <a:ext cx="2673917" cy="2419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14"/>
          <p:cNvGrpSpPr/>
          <p:nvPr/>
        </p:nvGrpSpPr>
        <p:grpSpPr>
          <a:xfrm>
            <a:off x="1449812" y="-378434"/>
            <a:ext cx="906486" cy="910549"/>
            <a:chOff x="1813" y="0"/>
            <a:chExt cx="809173" cy="812800"/>
          </a:xfrm>
        </p:grpSpPr>
        <p:sp>
          <p:nvSpPr>
            <p:cNvPr id="342" name="Google Shape;342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72E62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3197" y="1485863"/>
            <a:ext cx="1273943" cy="61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69362" y="4774944"/>
            <a:ext cx="7856171" cy="6265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13;p22">
            <a:extLst>
              <a:ext uri="{FF2B5EF4-FFF2-40B4-BE49-F238E27FC236}">
                <a16:creationId xmlns:a16="http://schemas.microsoft.com/office/drawing/2014/main" id="{A9A89C70-2281-9AFA-7976-2B22240889F9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15;p22">
            <a:extLst>
              <a:ext uri="{FF2B5EF4-FFF2-40B4-BE49-F238E27FC236}">
                <a16:creationId xmlns:a16="http://schemas.microsoft.com/office/drawing/2014/main" id="{43D5ABB3-F0D1-5C88-0726-1C60FE7B7C20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DCEEF3"/>
                </a:solidFill>
                <a:latin typeface="Roboto Condensed"/>
                <a:ea typeface="Roboto Condensed"/>
                <a:sym typeface="Roboto Condensed"/>
              </a:rPr>
              <a:t>OPERATOR TERNARY</a:t>
            </a:r>
            <a:endParaRPr dirty="0">
              <a:solidFill>
                <a:srgbClr val="DCEEF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B4650-5E1D-7C56-D4DD-C9F778890FBF}"/>
              </a:ext>
            </a:extLst>
          </p:cNvPr>
          <p:cNvSpPr txBox="1"/>
          <p:nvPr/>
        </p:nvSpPr>
        <p:spPr>
          <a:xfrm>
            <a:off x="-328930" y="2853781"/>
            <a:ext cx="11598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885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Operator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unik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biasa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disebut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kondisional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berguna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mengevaluasi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ekspresi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logika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melibatkan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tiga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operand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prosesnya</a:t>
            </a:r>
            <a:endParaRPr lang="en-US" sz="4000" dirty="0">
              <a:solidFill>
                <a:srgbClr val="072E62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1111885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Simbolnya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tanda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tanya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(?) dan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titik-dua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(:)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memisah</a:t>
            </a:r>
            <a:r>
              <a:rPr lang="en-US" sz="4000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jawabannya</a:t>
            </a:r>
            <a:endParaRPr lang="en-US" sz="4000" dirty="0">
              <a:solidFill>
                <a:srgbClr val="072E62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A8044-49B5-07D3-BDAE-AA330A305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145" y="8055032"/>
            <a:ext cx="2686862" cy="268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B1DC-D777-FB47-325D-D6591916B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00" y="883269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6"/>
          <p:cNvSpPr/>
          <p:nvPr/>
        </p:nvSpPr>
        <p:spPr>
          <a:xfrm>
            <a:off x="-1298811" y="8441370"/>
            <a:ext cx="19636238" cy="3103762"/>
          </a:xfrm>
          <a:custGeom>
            <a:avLst/>
            <a:gdLst/>
            <a:ahLst/>
            <a:cxnLst/>
            <a:rect l="l" t="t" r="r" b="b"/>
            <a:pathLst>
              <a:path w="2507534" h="396348" extrusionOk="0">
                <a:moveTo>
                  <a:pt x="0" y="0"/>
                </a:moveTo>
                <a:lnTo>
                  <a:pt x="2507534" y="0"/>
                </a:lnTo>
                <a:lnTo>
                  <a:pt x="2507534" y="396348"/>
                </a:lnTo>
                <a:lnTo>
                  <a:pt x="0" y="396348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grpSp>
        <p:nvGrpSpPr>
          <p:cNvPr id="700" name="Google Shape;700;p26"/>
          <p:cNvGrpSpPr/>
          <p:nvPr/>
        </p:nvGrpSpPr>
        <p:grpSpPr>
          <a:xfrm>
            <a:off x="-2047899" y="-2157747"/>
            <a:ext cx="9201200" cy="9700295"/>
            <a:chOff x="0" y="0"/>
            <a:chExt cx="12268266" cy="12933727"/>
          </a:xfrm>
        </p:grpSpPr>
        <p:pic>
          <p:nvPicPr>
            <p:cNvPr id="701" name="Google Shape;701;p26"/>
            <p:cNvPicPr preferRelativeResize="0"/>
            <p:nvPr/>
          </p:nvPicPr>
          <p:blipFill rotWithShape="1">
            <a:blip r:embed="rId3">
              <a:alphaModFix amt="14000"/>
            </a:blip>
            <a:srcRect/>
            <a:stretch/>
          </p:blipFill>
          <p:spPr>
            <a:xfrm>
              <a:off x="1456267" y="2573866"/>
              <a:ext cx="10811999" cy="10359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6"/>
            <p:cNvPicPr preferRelativeResize="0"/>
            <p:nvPr/>
          </p:nvPicPr>
          <p:blipFill rotWithShape="1">
            <a:blip r:embed="rId3">
              <a:alphaModFix amt="14000"/>
            </a:blip>
            <a:srcRect/>
            <a:stretch/>
          </p:blipFill>
          <p:spPr>
            <a:xfrm>
              <a:off x="0" y="0"/>
              <a:ext cx="10811999" cy="103598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3" name="Google Shape;7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7" y="3369254"/>
            <a:ext cx="6195918" cy="509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13;p22">
            <a:extLst>
              <a:ext uri="{FF2B5EF4-FFF2-40B4-BE49-F238E27FC236}">
                <a16:creationId xmlns:a16="http://schemas.microsoft.com/office/drawing/2014/main" id="{33256DBD-E651-5EBA-0ACD-C30695634FF4}"/>
              </a:ext>
            </a:extLst>
          </p:cNvPr>
          <p:cNvSpPr/>
          <p:nvPr/>
        </p:nvSpPr>
        <p:spPr>
          <a:xfrm>
            <a:off x="-1185333" y="293749"/>
            <a:ext cx="10951606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15;p22">
            <a:extLst>
              <a:ext uri="{FF2B5EF4-FFF2-40B4-BE49-F238E27FC236}">
                <a16:creationId xmlns:a16="http://schemas.microsoft.com/office/drawing/2014/main" id="{D4EDA028-8C83-7D74-7DA3-87DE589F1670}"/>
              </a:ext>
            </a:extLst>
          </p:cNvPr>
          <p:cNvSpPr txBox="1"/>
          <p:nvPr/>
        </p:nvSpPr>
        <p:spPr>
          <a:xfrm>
            <a:off x="-38529" y="375117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DCEEF3"/>
                </a:solidFill>
                <a:latin typeface="Roboto Condensed"/>
                <a:ea typeface="Roboto Condensed"/>
                <a:sym typeface="Roboto Condensed"/>
              </a:rPr>
              <a:t>OPERATOR INSTANCEOF</a:t>
            </a:r>
            <a:endParaRPr dirty="0">
              <a:solidFill>
                <a:srgbClr val="DCEEF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61BD6-849F-3580-2D5B-F8FEBCC1A357}"/>
              </a:ext>
            </a:extLst>
          </p:cNvPr>
          <p:cNvSpPr txBox="1"/>
          <p:nvPr/>
        </p:nvSpPr>
        <p:spPr>
          <a:xfrm>
            <a:off x="6290735" y="2453145"/>
            <a:ext cx="1095160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just"/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Operator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instanceof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yang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hanya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pada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datanya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referensi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objek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540385" algn="just"/>
            <a:endParaRPr lang="en-US" sz="48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540385" algn="just"/>
            <a:r>
              <a:rPr lang="en-US" sz="48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8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syntax</a:t>
            </a:r>
            <a:r>
              <a:rPr lang="en-US" sz="48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</a:p>
          <a:p>
            <a:pPr marL="540385" marR="2882900" algn="just"/>
            <a:r>
              <a:rPr lang="en-US" sz="48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variabel</a:t>
            </a:r>
            <a:r>
              <a:rPr lang="en-US" sz="48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instanceof</a:t>
            </a:r>
            <a:r>
              <a:rPr lang="en-US" sz="48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tipe_data</a:t>
            </a:r>
            <a:endParaRPr lang="en-US" sz="4800" dirty="0">
              <a:solidFill>
                <a:schemeClr val="bg1"/>
              </a:solidFill>
              <a:effectLst/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  <a:p>
            <a:endParaRPr lang="en-US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4D2CA-0228-B0B0-79E0-848CAA4D7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599" y="7825513"/>
            <a:ext cx="2686862" cy="268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193D4-5EE9-42C1-EB91-4690C6344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1054" y="860317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8873" y="9841863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797" y="-312946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8736">
            <a:off x="-3816982" y="-23104"/>
            <a:ext cx="7315200" cy="2559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8FC336-0401-AF26-6418-F5B365F6D3BB}"/>
              </a:ext>
            </a:extLst>
          </p:cNvPr>
          <p:cNvSpPr/>
          <p:nvPr/>
        </p:nvSpPr>
        <p:spPr>
          <a:xfrm>
            <a:off x="5744921" y="-312946"/>
            <a:ext cx="12543080" cy="10599946"/>
          </a:xfrm>
          <a:prstGeom prst="rect">
            <a:avLst/>
          </a:prstGeom>
          <a:solidFill>
            <a:srgbClr val="DCEE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731;p28">
            <a:extLst>
              <a:ext uri="{FF2B5EF4-FFF2-40B4-BE49-F238E27FC236}">
                <a16:creationId xmlns:a16="http://schemas.microsoft.com/office/drawing/2014/main" id="{3C3CDB8E-1D92-3ADA-772B-A707F77B59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59143" y="-132990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40;p28">
            <a:extLst>
              <a:ext uri="{FF2B5EF4-FFF2-40B4-BE49-F238E27FC236}">
                <a16:creationId xmlns:a16="http://schemas.microsoft.com/office/drawing/2014/main" id="{77A4F735-6573-22F8-9754-6D3170DC4D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8736">
            <a:off x="12738324" y="8245792"/>
            <a:ext cx="7315200" cy="255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41;p28">
            <a:extLst>
              <a:ext uri="{FF2B5EF4-FFF2-40B4-BE49-F238E27FC236}">
                <a16:creationId xmlns:a16="http://schemas.microsoft.com/office/drawing/2014/main" id="{2712F9ED-5961-EE4A-5298-53EE63CB1F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0947" y="9966992"/>
            <a:ext cx="1600040" cy="640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4EC3C1-11C3-51B8-6FBD-5D303C99E0B5}"/>
              </a:ext>
            </a:extLst>
          </p:cNvPr>
          <p:cNvSpPr txBox="1"/>
          <p:nvPr/>
        </p:nvSpPr>
        <p:spPr>
          <a:xfrm>
            <a:off x="5887529" y="793049"/>
            <a:ext cx="1348329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package demo;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 class Demo {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public static void main(String[]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args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{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//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Deklarasi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int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nilaiInteger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double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NilaiPhi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nilaiBenar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char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nilaiKarakter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//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nilaiInteger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200;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NilaiPhi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3.14;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nilaiBenar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true;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nilaiKarakter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'D';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//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nilaiInteger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nilaiInteger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Nilaiphi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NilaiPhi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nilaiBenar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nilaiBenar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nilaiKarakter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US" sz="24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nilaiKarakter</a:t>
            </a:r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}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4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72E6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93AC0-2CA3-46C1-DB33-57DA1ED1019E}"/>
              </a:ext>
            </a:extLst>
          </p:cNvPr>
          <p:cNvSpPr txBox="1"/>
          <p:nvPr/>
        </p:nvSpPr>
        <p:spPr>
          <a:xfrm>
            <a:off x="614137" y="3335044"/>
            <a:ext cx="44793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Contoh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implementasi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dan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Bahasa java</a:t>
            </a:r>
            <a:endParaRPr lang="en-US" sz="5400" dirty="0">
              <a:solidFill>
                <a:srgbClr val="072E6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17A10-148A-379A-EB4D-175B375C4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892" y="8170012"/>
            <a:ext cx="2686862" cy="2686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1F4EB-296D-7011-3E6B-0B389381D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47" y="894767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8873" y="9841863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797" y="-312946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8736">
            <a:off x="-3816982" y="-23104"/>
            <a:ext cx="7315200" cy="2559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8FC336-0401-AF26-6418-F5B365F6D3BB}"/>
              </a:ext>
            </a:extLst>
          </p:cNvPr>
          <p:cNvSpPr/>
          <p:nvPr/>
        </p:nvSpPr>
        <p:spPr>
          <a:xfrm>
            <a:off x="5461686" y="-312946"/>
            <a:ext cx="12826315" cy="10599946"/>
          </a:xfrm>
          <a:prstGeom prst="rect">
            <a:avLst/>
          </a:prstGeom>
          <a:solidFill>
            <a:srgbClr val="DCEE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731;p28">
            <a:extLst>
              <a:ext uri="{FF2B5EF4-FFF2-40B4-BE49-F238E27FC236}">
                <a16:creationId xmlns:a16="http://schemas.microsoft.com/office/drawing/2014/main" id="{3C3CDB8E-1D92-3ADA-772B-A707F77B59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59143" y="-132990"/>
            <a:ext cx="1600040" cy="6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41;p28">
            <a:extLst>
              <a:ext uri="{FF2B5EF4-FFF2-40B4-BE49-F238E27FC236}">
                <a16:creationId xmlns:a16="http://schemas.microsoft.com/office/drawing/2014/main" id="{2712F9ED-5961-EE4A-5298-53EE63CB1F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0947" y="9966992"/>
            <a:ext cx="1600040" cy="640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4EC3C1-11C3-51B8-6FBD-5D303C99E0B5}"/>
              </a:ext>
            </a:extLst>
          </p:cNvPr>
          <p:cNvSpPr txBox="1"/>
          <p:nvPr/>
        </p:nvSpPr>
        <p:spPr>
          <a:xfrm>
            <a:off x="5719299" y="1278319"/>
            <a:ext cx="1348329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package operator;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 class Operator {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public static void main(String[]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args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{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	int a = 10, 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b=5;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int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int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a-b;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int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perkalian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a*b;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int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pembagian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=a/b;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int modulus = 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a%b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penjulahan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 +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"+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perkalian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"+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perkalian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pembagian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"+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pembagian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("modulus = "+modulus);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72E6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}</a:t>
            </a:r>
            <a:endParaRPr lang="en-US" sz="2800" dirty="0">
              <a:solidFill>
                <a:srgbClr val="072E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93AC0-2CA3-46C1-DB33-57DA1ED1019E}"/>
              </a:ext>
            </a:extLst>
          </p:cNvPr>
          <p:cNvSpPr txBox="1"/>
          <p:nvPr/>
        </p:nvSpPr>
        <p:spPr>
          <a:xfrm>
            <a:off x="632512" y="3843497"/>
            <a:ext cx="44793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Contoh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implementasi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operator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bahasa</a:t>
            </a:r>
            <a:r>
              <a:rPr lang="en-US" sz="5400" b="1" dirty="0">
                <a:solidFill>
                  <a:srgbClr val="072E6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java</a:t>
            </a:r>
            <a:endParaRPr lang="en-US" sz="16600" dirty="0">
              <a:solidFill>
                <a:srgbClr val="072E6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Google Shape;328;p13">
            <a:extLst>
              <a:ext uri="{FF2B5EF4-FFF2-40B4-BE49-F238E27FC236}">
                <a16:creationId xmlns:a16="http://schemas.microsoft.com/office/drawing/2014/main" id="{D61752E4-B057-8F83-CB99-D66C71B1BA6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15807446" y="8395082"/>
            <a:ext cx="2420493" cy="50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296FB-42C9-AF09-3C21-575C84C1F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78" y="8242583"/>
            <a:ext cx="2686862" cy="2686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3FF76-50AC-B819-FA7B-992BA8829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433" y="90202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2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83321" y="-131002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3485540" y="1990837"/>
            <a:ext cx="1447735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POST TEST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DD5002-EE53-9429-9778-2C150297FDEC}"/>
              </a:ext>
            </a:extLst>
          </p:cNvPr>
          <p:cNvSpPr/>
          <p:nvPr/>
        </p:nvSpPr>
        <p:spPr>
          <a:xfrm>
            <a:off x="8600187" y="1385893"/>
            <a:ext cx="9366421" cy="6893507"/>
          </a:xfrm>
          <a:prstGeom prst="roundRect">
            <a:avLst/>
          </a:prstGeom>
          <a:solidFill>
            <a:srgbClr val="B5E2E5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A3E65-FD83-266F-4A7F-3B674E4D6A1F}"/>
              </a:ext>
            </a:extLst>
          </p:cNvPr>
          <p:cNvSpPr txBox="1"/>
          <p:nvPr/>
        </p:nvSpPr>
        <p:spPr>
          <a:xfrm>
            <a:off x="8904385" y="1880293"/>
            <a:ext cx="84737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Jelaskan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perbedaan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primitif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non-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primitif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Perhatikan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penulisan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dibawah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Int 5angka;</a:t>
            </a:r>
          </a:p>
          <a:p>
            <a:pPr marL="453390" algn="just"/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String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nama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siswa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Int static;</a:t>
            </a:r>
          </a:p>
          <a:p>
            <a:pPr marL="453390" algn="just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Penulisan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variable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diatas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salah,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uraikan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saja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kesalahan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terdapat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penulisan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diatas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bagaimana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cara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mendeklarasikan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 array!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Sebutkan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uraikan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artimatika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pemrograman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bahasa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java!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implementasi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pembagian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Bahasa java!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15AF1-7AA3-0711-5FB0-9953BD83A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419" y="8248998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6653D-AE50-5F4B-0B0D-31BFE2355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874" y="9026657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9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-3157639" y="-7571868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8;p29">
            <a:extLst>
              <a:ext uri="{FF2B5EF4-FFF2-40B4-BE49-F238E27FC236}">
                <a16:creationId xmlns:a16="http://schemas.microsoft.com/office/drawing/2014/main" id="{9B2B4AC8-4764-C73B-44D2-B47A68D579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5912" y="2174968"/>
            <a:ext cx="10440755" cy="54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9;p29">
            <a:extLst>
              <a:ext uri="{FF2B5EF4-FFF2-40B4-BE49-F238E27FC236}">
                <a16:creationId xmlns:a16="http://schemas.microsoft.com/office/drawing/2014/main" id="{DD3478F3-35CE-A49A-05A0-6B621A9832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2809" y="1722353"/>
            <a:ext cx="962382" cy="96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770;p29">
            <a:extLst>
              <a:ext uri="{FF2B5EF4-FFF2-40B4-BE49-F238E27FC236}">
                <a16:creationId xmlns:a16="http://schemas.microsoft.com/office/drawing/2014/main" id="{93F6EB67-FFED-46BD-0D08-9CF96387E48F}"/>
              </a:ext>
            </a:extLst>
          </p:cNvPr>
          <p:cNvGrpSpPr/>
          <p:nvPr/>
        </p:nvGrpSpPr>
        <p:grpSpPr>
          <a:xfrm>
            <a:off x="4753126" y="3949379"/>
            <a:ext cx="8781748" cy="1721210"/>
            <a:chOff x="0" y="0"/>
            <a:chExt cx="11708998" cy="2294946"/>
          </a:xfrm>
        </p:grpSpPr>
        <p:sp>
          <p:nvSpPr>
            <p:cNvPr id="5" name="Google Shape;771;p29">
              <a:extLst>
                <a:ext uri="{FF2B5EF4-FFF2-40B4-BE49-F238E27FC236}">
                  <a16:creationId xmlns:a16="http://schemas.microsoft.com/office/drawing/2014/main" id="{752FFACA-07FC-D9C7-BB56-5E5ECC8D567B}"/>
                </a:ext>
              </a:extLst>
            </p:cNvPr>
            <p:cNvSpPr txBox="1"/>
            <p:nvPr/>
          </p:nvSpPr>
          <p:spPr>
            <a:xfrm>
              <a:off x="0" y="0"/>
              <a:ext cx="11708998" cy="17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7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TERIMA KASIH!</a:t>
              </a:r>
              <a:endParaRPr/>
            </a:p>
          </p:txBody>
        </p:sp>
        <p:sp>
          <p:nvSpPr>
            <p:cNvPr id="6" name="Google Shape;772;p29">
              <a:extLst>
                <a:ext uri="{FF2B5EF4-FFF2-40B4-BE49-F238E27FC236}">
                  <a16:creationId xmlns:a16="http://schemas.microsoft.com/office/drawing/2014/main" id="{A0FC3638-6719-8633-6BDE-1644912173DF}"/>
                </a:ext>
              </a:extLst>
            </p:cNvPr>
            <p:cNvSpPr txBox="1"/>
            <p:nvPr/>
          </p:nvSpPr>
          <p:spPr>
            <a:xfrm>
              <a:off x="0" y="1921510"/>
              <a:ext cx="11708998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2DC818-91D3-28D1-D5EC-DCC5267CD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809" y="7650660"/>
            <a:ext cx="2686862" cy="2686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3DEA1-0438-44B8-E51C-BA8777A13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264" y="8428319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3376315"/>
            <a:ext cx="6792606" cy="531521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4"/>
          <p:cNvSpPr txBox="1"/>
          <p:nvPr/>
        </p:nvSpPr>
        <p:spPr>
          <a:xfrm>
            <a:off x="1028700" y="1212529"/>
            <a:ext cx="7439435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>
                <a:solidFill>
                  <a:srgbClr val="1D4E8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 TEST</a:t>
            </a:r>
            <a:endParaRPr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969E2C-88B4-EEEB-F2E8-BCF69B5DFC1A}"/>
              </a:ext>
            </a:extLst>
          </p:cNvPr>
          <p:cNvSpPr/>
          <p:nvPr/>
        </p:nvSpPr>
        <p:spPr>
          <a:xfrm>
            <a:off x="8237778" y="955449"/>
            <a:ext cx="8791165" cy="7541506"/>
          </a:xfrm>
          <a:prstGeom prst="roundRect">
            <a:avLst/>
          </a:prstGeom>
          <a:solidFill>
            <a:srgbClr val="F0F6F7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63117-8663-054A-7412-AEF2D3A59FFB}"/>
              </a:ext>
            </a:extLst>
          </p:cNvPr>
          <p:cNvSpPr txBox="1"/>
          <p:nvPr/>
        </p:nvSpPr>
        <p:spPr>
          <a:xfrm>
            <a:off x="8468135" y="2077953"/>
            <a:ext cx="8330453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ts val="12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ketahui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mengenai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data?</a:t>
            </a:r>
          </a:p>
          <a:p>
            <a:pPr lvl="0" algn="just">
              <a:buSzPts val="12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ketahui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mengenai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buSzPts val="12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ketahui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mengenai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operator?</a:t>
            </a:r>
          </a:p>
          <a:p>
            <a:pPr lvl="0" algn="just">
              <a:buSzPts val="12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Sebutkan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uraikan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beberapa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aturan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wajib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diikuti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pemberian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variabel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spcAft>
                <a:spcPts val="800"/>
              </a:spcAft>
              <a:buSzPts val="12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Sebutkan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uraikan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mengenai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dua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tipe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data!</a:t>
            </a:r>
          </a:p>
          <a:p>
            <a:pPr algn="just"/>
            <a:endParaRPr lang="en-US" sz="2800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3228C-7E78-3CA0-2169-C9A112B66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918" y="8158041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35CAA-B1C5-CAF0-A264-A518DCFB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373" y="8935700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91404">
            <a:off x="-5003339" y="277282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7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91404">
            <a:off x="-4815773" y="271567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91404">
            <a:off x="-5155739" y="262042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7190" y="4031816"/>
            <a:ext cx="5856416" cy="625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4645899" y="372109"/>
            <a:ext cx="9804802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TIPE DATA </a:t>
            </a:r>
            <a:endParaRPr sz="2800" dirty="0"/>
          </a:p>
        </p:txBody>
      </p:sp>
      <p:sp>
        <p:nvSpPr>
          <p:cNvPr id="217" name="Google Shape;217;p7"/>
          <p:cNvSpPr txBox="1"/>
          <p:nvPr/>
        </p:nvSpPr>
        <p:spPr>
          <a:xfrm>
            <a:off x="7634177" y="3567314"/>
            <a:ext cx="9625123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4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ipe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pengklasifikasian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berdasarkan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jenis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dibutuhkan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agar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kompiler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mengetahui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bagaimana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endParaRPr lang="en-US" sz="4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90284-C0D7-530A-0D10-A6AB87F8E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0995" y="7946471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22D85D-0821-1182-FFE2-CBABE6215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69450" y="8724130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936973" y="1687082"/>
            <a:ext cx="12302334" cy="839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55558" y="9765043"/>
            <a:ext cx="6127319" cy="521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16851080" y="421635"/>
            <a:ext cx="892742" cy="607066"/>
            <a:chOff x="0" y="0"/>
            <a:chExt cx="1190323" cy="809420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0706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4710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2355"/>
              <a:ext cx="1190323" cy="202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6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-919065" y="631111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TIPE DATA PRIMITIF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B6FC6-BA6B-3239-1658-AD9704690B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4466"/>
          <a:stretch/>
        </p:blipFill>
        <p:spPr bwMode="auto">
          <a:xfrm>
            <a:off x="10610784" y="1932059"/>
            <a:ext cx="6677499" cy="7431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9FBBF-EB0A-5627-1ABC-4DD928CB25CC}"/>
              </a:ext>
            </a:extLst>
          </p:cNvPr>
          <p:cNvSpPr txBox="1"/>
          <p:nvPr/>
        </p:nvSpPr>
        <p:spPr>
          <a:xfrm>
            <a:off x="478203" y="3558450"/>
            <a:ext cx="8665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primitif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yang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hanya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menyimpan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satu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nilai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satu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variabelnya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endParaRPr lang="en-US" sz="88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6283E-670A-012C-DF48-6CA815CD1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16" y="7752918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90597-A5BD-E90F-79EC-F7DBF7F41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71" y="8530577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9482326" cy="2523770"/>
            <a:chOff x="-426721" y="-291627"/>
            <a:chExt cx="10050873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0050873" cy="261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PRIMITIF - INTEGER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905257" y="1648966"/>
            <a:ext cx="1647748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Integer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dasar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berupa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bilangan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numerik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mengandung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pecahan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desimal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juga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urutan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dibandingkan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satu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lainnya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ontoh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</a:t>
            </a: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int a = 1000, int b = -15000</a:t>
            </a:r>
            <a:endParaRPr sz="4000" dirty="0">
              <a:solidFill>
                <a:schemeClr val="bg1"/>
              </a:solidFill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5720289"/>
            <a:ext cx="18288000" cy="4566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1545176" y="8192364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90759-6E75-8D5E-CF32-64CE286A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20" y="5875354"/>
            <a:ext cx="11894663" cy="32077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68CFB8-1A02-863B-8409-2891B42F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877" y="8171724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51E46-5033-9389-354D-633A66510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326" y="900669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9482326" cy="2523770"/>
            <a:chOff x="-426721" y="-291627"/>
            <a:chExt cx="10050873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0050873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PRIMITIF - FLOAT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905257" y="1648966"/>
            <a:ext cx="1647748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Float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dinyatakan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bentuk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pangkat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maupun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desimal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paling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daalam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menyatakan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bilangan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pecahan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bilangan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  <a:endParaRPr lang="en-US" sz="4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float phi = 3.14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EC60D-372E-C018-16BC-8843962FA31B}"/>
              </a:ext>
            </a:extLst>
          </p:cNvPr>
          <p:cNvSpPr/>
          <p:nvPr/>
        </p:nvSpPr>
        <p:spPr>
          <a:xfrm>
            <a:off x="0" y="5720289"/>
            <a:ext cx="18288000" cy="4566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577;p21">
            <a:extLst>
              <a:ext uri="{FF2B5EF4-FFF2-40B4-BE49-F238E27FC236}">
                <a16:creationId xmlns:a16="http://schemas.microsoft.com/office/drawing/2014/main" id="{0A151D90-1215-1F9B-D387-38769E12C708}"/>
              </a:ext>
            </a:extLst>
          </p:cNvPr>
          <p:cNvGrpSpPr/>
          <p:nvPr/>
        </p:nvGrpSpPr>
        <p:grpSpPr>
          <a:xfrm rot="-5400000">
            <a:off x="-971435" y="8000051"/>
            <a:ext cx="3427449" cy="3386169"/>
            <a:chOff x="0" y="0"/>
            <a:chExt cx="4569931" cy="4514892"/>
          </a:xfrm>
          <a:solidFill>
            <a:schemeClr val="accent5">
              <a:lumMod val="75000"/>
            </a:schemeClr>
          </a:solidFill>
        </p:grpSpPr>
        <p:sp>
          <p:nvSpPr>
            <p:cNvPr id="9" name="Google Shape;578;p21">
              <a:extLst>
                <a:ext uri="{FF2B5EF4-FFF2-40B4-BE49-F238E27FC236}">
                  <a16:creationId xmlns:a16="http://schemas.microsoft.com/office/drawing/2014/main" id="{631F287C-F1A3-DFA9-A49F-B4B97CF60511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;p21">
              <a:extLst>
                <a:ext uri="{FF2B5EF4-FFF2-40B4-BE49-F238E27FC236}">
                  <a16:creationId xmlns:a16="http://schemas.microsoft.com/office/drawing/2014/main" id="{3E5E0487-A1EC-479A-5EB8-D906587587FF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504490-00BD-03D7-3941-EFEB93E9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93" y="5838546"/>
            <a:ext cx="13410054" cy="3029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6620C-DEB1-A86C-78DA-1CB70AA54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915" y="8160068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E4D55-0FF0-501C-1545-2F77B5081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8543" y="8986423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1"/>
          <p:cNvGrpSpPr/>
          <p:nvPr/>
        </p:nvGrpSpPr>
        <p:grpSpPr>
          <a:xfrm>
            <a:off x="873254" y="401551"/>
            <a:ext cx="9482326" cy="2523770"/>
            <a:chOff x="-426721" y="-291627"/>
            <a:chExt cx="10050873" cy="3365027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-426721" y="-291627"/>
              <a:ext cx="10050873" cy="1307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TIPE DATA PRIMITIF - CHAR</a:t>
              </a:r>
              <a:endParaRPr sz="5400" b="1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62" name="Google Shape;562;p21"/>
            <p:cNvSpPr txBox="1"/>
            <p:nvPr/>
          </p:nvSpPr>
          <p:spPr>
            <a:xfrm>
              <a:off x="0" y="2292350"/>
              <a:ext cx="873007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1"/>
          <p:cNvSpPr txBox="1"/>
          <p:nvPr/>
        </p:nvSpPr>
        <p:spPr>
          <a:xfrm>
            <a:off x="873254" y="2006198"/>
            <a:ext cx="16477485" cy="664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0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char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paling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dipakai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komputasi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Tipe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jangkauan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0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hingga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225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karakter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ASSCI. Char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membutuhkan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1 </a:t>
            </a:r>
            <a:r>
              <a:rPr lang="en-US" sz="4000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byte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8 bit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ruang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memori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menyimpan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karakter</a:t>
            </a:r>
            <a:r>
              <a:rPr lang="en-US" sz="4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48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</a:t>
            </a:r>
            <a:endParaRPr lang="en-US" sz="48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R="3333115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char </a:t>
            </a:r>
            <a:r>
              <a:rPr lang="en-US" sz="48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karakterA</a:t>
            </a:r>
            <a:r>
              <a:rPr lang="en-US" sz="48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 = ‘A’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2" name="Google Shape;559;p21">
            <a:extLst>
              <a:ext uri="{FF2B5EF4-FFF2-40B4-BE49-F238E27FC236}">
                <a16:creationId xmlns:a16="http://schemas.microsoft.com/office/drawing/2014/main" id="{41A733A9-993B-2E48-EAA4-7A4FBE9FA6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996" y="3258657"/>
            <a:ext cx="14716810" cy="18299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B8E56F-EC24-1CFE-285C-ACF51E7B4EA0}"/>
              </a:ext>
            </a:extLst>
          </p:cNvPr>
          <p:cNvSpPr/>
          <p:nvPr/>
        </p:nvSpPr>
        <p:spPr>
          <a:xfrm>
            <a:off x="0" y="8280802"/>
            <a:ext cx="18288000" cy="200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oogle Shape;577;p21">
            <a:extLst>
              <a:ext uri="{FF2B5EF4-FFF2-40B4-BE49-F238E27FC236}">
                <a16:creationId xmlns:a16="http://schemas.microsoft.com/office/drawing/2014/main" id="{1947B094-E301-45DE-608D-C3B12221982D}"/>
              </a:ext>
            </a:extLst>
          </p:cNvPr>
          <p:cNvGrpSpPr/>
          <p:nvPr/>
        </p:nvGrpSpPr>
        <p:grpSpPr>
          <a:xfrm rot="-5400000">
            <a:off x="-840471" y="6933923"/>
            <a:ext cx="3427449" cy="3386169"/>
            <a:chOff x="0" y="0"/>
            <a:chExt cx="4569931" cy="4514892"/>
          </a:xfrm>
          <a:solidFill>
            <a:srgbClr val="B1D5DE"/>
          </a:solidFill>
        </p:grpSpPr>
        <p:sp>
          <p:nvSpPr>
            <p:cNvPr id="13" name="Google Shape;578;p21">
              <a:extLst>
                <a:ext uri="{FF2B5EF4-FFF2-40B4-BE49-F238E27FC236}">
                  <a16:creationId xmlns:a16="http://schemas.microsoft.com/office/drawing/2014/main" id="{DF40F63C-081A-2112-BF77-17E2BDB78666}"/>
                </a:ext>
              </a:extLst>
            </p:cNvPr>
            <p:cNvSpPr/>
            <p:nvPr/>
          </p:nvSpPr>
          <p:spPr>
            <a:xfrm>
              <a:off x="2199919" y="2134257"/>
              <a:ext cx="2370012" cy="238063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9;p21">
              <a:extLst>
                <a:ext uri="{FF2B5EF4-FFF2-40B4-BE49-F238E27FC236}">
                  <a16:creationId xmlns:a16="http://schemas.microsoft.com/office/drawing/2014/main" id="{6D405311-3A60-0605-6590-6CCAE28DB28E}"/>
                </a:ext>
              </a:extLst>
            </p:cNvPr>
            <p:cNvSpPr/>
            <p:nvPr/>
          </p:nvSpPr>
          <p:spPr>
            <a:xfrm>
              <a:off x="0" y="0"/>
              <a:ext cx="3737854" cy="3737854"/>
            </a:xfrm>
            <a:custGeom>
              <a:avLst/>
              <a:gdLst/>
              <a:ahLst/>
              <a:cxnLst/>
              <a:rect l="l" t="t" r="r" b="b"/>
              <a:pathLst>
                <a:path w="2787650" h="2787650" extrusionOk="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768337-01F0-E0BE-8AD5-0C785ECB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9729" y="7935183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E0879-3FB5-00F8-6935-12B760674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8184" y="8712842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1546</Words>
  <Application>Microsoft Office PowerPoint</Application>
  <PresentationFormat>Custom</PresentationFormat>
  <Paragraphs>199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Courier New</vt:lpstr>
      <vt:lpstr>Montserrat</vt:lpstr>
      <vt:lpstr>Calibri</vt:lpstr>
      <vt:lpstr>Roboto</vt:lpstr>
      <vt:lpstr>Alata</vt:lpstr>
      <vt:lpstr>Roboto Condensed</vt:lpstr>
      <vt:lpstr>Arial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Laqma Dica</cp:lastModifiedBy>
  <cp:revision>15</cp:revision>
  <dcterms:created xsi:type="dcterms:W3CDTF">2006-08-16T00:00:00Z</dcterms:created>
  <dcterms:modified xsi:type="dcterms:W3CDTF">2022-11-10T07:36:11Z</dcterms:modified>
</cp:coreProperties>
</file>