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2" r:id="rId5"/>
    <p:sldId id="260" r:id="rId6"/>
    <p:sldId id="263" r:id="rId7"/>
    <p:sldId id="261" r:id="rId8"/>
    <p:sldId id="265" r:id="rId9"/>
    <p:sldId id="273" r:id="rId10"/>
    <p:sldId id="269" r:id="rId11"/>
    <p:sldId id="266" r:id="rId12"/>
    <p:sldId id="271" r:id="rId13"/>
    <p:sldId id="267" r:id="rId14"/>
    <p:sldId id="274" r:id="rId15"/>
    <p:sldId id="278" r:id="rId1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633B"/>
    <a:srgbClr val="73A76D"/>
    <a:srgbClr val="F19C1D"/>
    <a:srgbClr val="C07A45"/>
    <a:srgbClr val="FFCEA1"/>
    <a:srgbClr val="EFC650"/>
    <a:srgbClr val="5C9F9C"/>
    <a:srgbClr val="BDC2CE"/>
    <a:srgbClr val="F07264"/>
    <a:srgbClr val="FFB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6318" autoAdjust="0"/>
  </p:normalViewPr>
  <p:slideViewPr>
    <p:cSldViewPr snapToGrid="0" showGuides="1">
      <p:cViewPr>
        <p:scale>
          <a:sx n="70" d="100"/>
          <a:sy n="70" d="100"/>
        </p:scale>
        <p:origin x="-852" y="-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="" xmlns:a16="http://schemas.microsoft.com/office/drawing/2014/main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2021/9/6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="" xmlns:a16="http://schemas.microsoft.com/office/drawing/2014/main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2021/9/6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="" xmlns:a16="http://schemas.microsoft.com/office/drawing/2014/main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="" xmlns:a16="http://schemas.microsoft.com/office/drawing/2014/main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039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97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50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23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231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301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51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4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733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955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125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82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39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2021/9/6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2021/9/6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2021/9/6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2021/9/6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2021/9/6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2021/9/6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=""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2021/9/6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=""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=""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=""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2021/9/6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=""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=""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=""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2021/9/6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=""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=""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2021/9/6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2021/9/6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=""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=""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2021/9/6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8B529B1-5140-4E14-9C5D-270FB402C65C}"/>
              </a:ext>
            </a:extLst>
          </p:cNvPr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>
            <a:extLst>
              <a:ext uri="{FF2B5EF4-FFF2-40B4-BE49-F238E27FC236}">
                <a16:creationId xmlns=""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1322" y="1195388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=""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=""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06" y="2861087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=""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507582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=""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=""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=""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=""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=""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8" y="1631810"/>
            <a:ext cx="65722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id-ID" altLang="zh-CN" sz="4000" b="1" dirty="0" smtClean="0">
                <a:solidFill>
                  <a:schemeClr val="accent2">
                    <a:lumMod val="75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TEORI </a:t>
            </a:r>
            <a:r>
              <a:rPr lang="id-ID" altLang="zh-CN" sz="4000" b="1" dirty="0" smtClean="0">
                <a:solidFill>
                  <a:schemeClr val="accent2">
                    <a:lumMod val="75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PERKEMBANGAN </a:t>
            </a:r>
          </a:p>
          <a:p>
            <a:pPr algn="ctr" eaLnBrk="1" hangingPunct="1"/>
            <a:r>
              <a:rPr lang="id-ID" altLang="zh-CN" sz="4000" b="1" dirty="0" smtClean="0">
                <a:solidFill>
                  <a:schemeClr val="accent2">
                    <a:lumMod val="75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ANAK USIA DINI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5135" name="文本框 3">
            <a:extLst>
              <a:ext uri="{FF2B5EF4-FFF2-40B4-BE49-F238E27FC236}">
                <a16:creationId xmlns="" xmlns:a16="http://schemas.microsoft.com/office/drawing/2014/main" id="{FA78DC11-121F-4C68-8850-C89D3DC08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986" y="2984362"/>
            <a:ext cx="20994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dirty="0" err="1" smtClean="0">
                <a:solidFill>
                  <a:srgbClr val="97633B"/>
                </a:solidFill>
                <a:latin typeface="Times New Roman" pitchFamily="18" charset="0"/>
                <a:ea typeface="字魂58号-创中黑" panose="00000500000000000000" pitchFamily="2" charset="-122"/>
                <a:cs typeface="Times New Roman" pitchFamily="18" charset="0"/>
              </a:rPr>
              <a:t>Kelompok</a:t>
            </a:r>
            <a:r>
              <a:rPr lang="en-US" altLang="zh-CN" sz="1400" dirty="0" smtClean="0">
                <a:solidFill>
                  <a:srgbClr val="97633B"/>
                </a:solidFill>
                <a:latin typeface="Times New Roman" pitchFamily="18" charset="0"/>
                <a:ea typeface="字魂58号-创中黑" panose="00000500000000000000" pitchFamily="2" charset="-122"/>
                <a:cs typeface="Times New Roman" pitchFamily="18" charset="0"/>
              </a:rPr>
              <a:t> 1</a:t>
            </a:r>
            <a:endParaRPr lang="id-ID" altLang="zh-CN" sz="1400" dirty="0" smtClean="0">
              <a:solidFill>
                <a:srgbClr val="97633B"/>
              </a:solidFill>
              <a:latin typeface="Times New Roman" pitchFamily="18" charset="0"/>
              <a:ea typeface="字魂58号-创中黑" panose="00000500000000000000" pitchFamily="2" charset="-122"/>
              <a:cs typeface="Times New Roman" pitchFamily="18" charset="0"/>
            </a:endParaRPr>
          </a:p>
        </p:txBody>
      </p:sp>
      <p:pic>
        <p:nvPicPr>
          <p:cNvPr id="5133" name="图片 9">
            <a:extLst>
              <a:ext uri="{FF2B5EF4-FFF2-40B4-BE49-F238E27FC236}">
                <a16:creationId xmlns=""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712874"/>
              </p:ext>
            </p:extLst>
          </p:nvPr>
        </p:nvGraphicFramePr>
        <p:xfrm>
          <a:off x="4947986" y="3246041"/>
          <a:ext cx="6062916" cy="1371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5729"/>
                <a:gridCol w="1515729"/>
                <a:gridCol w="1515729"/>
                <a:gridCol w="1515729"/>
              </a:tblGrid>
              <a:tr h="229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Adinda</a:t>
                      </a: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Melanie </a:t>
                      </a:r>
                      <a:r>
                        <a:rPr lang="en-US" sz="1200" dirty="0" err="1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Putri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(2110126320008)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Maya Miranda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(2110126220022)</a:t>
                      </a:r>
                      <a:endParaRPr lang="en-US" sz="120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6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Amalia</a:t>
                      </a: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Shadrina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(2110126320004)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Musmiroh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( 2110126120005)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6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Chairunnisa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( 2110126320006)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Novianti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(2110126320002)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6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Dhea</a:t>
                      </a: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Putri</a:t>
                      </a: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Jayanti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( 2110126320005)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Nurul</a:t>
                      </a: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Shofia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(2110126220039)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6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Memei</a:t>
                      </a: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Trisesa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(2110126120010)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Sekar</a:t>
                      </a: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Dwi</a:t>
                      </a: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Agustin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9763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(2110126320009)</a:t>
                      </a:r>
                      <a:endParaRPr lang="en-US" sz="1200" dirty="0">
                        <a:solidFill>
                          <a:srgbClr val="97633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1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E1E7792-D85D-4705-926B-2A4F6336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5254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52375" y="374134"/>
            <a:ext cx="324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solidFill>
                  <a:srgbClr val="73A76D"/>
                </a:solidFill>
                <a:latin typeface="Tw Cen MT Condensed Extra Bold" pitchFamily="34" charset="0"/>
              </a:rPr>
              <a:t>6. Teori Interaksionalisme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279400" y="1118444"/>
            <a:ext cx="11722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jiwa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dialektif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lingkungannya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Maksudnya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kognitif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wajar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budaya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datang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pengalaman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berinteraksi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budaya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penanaman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lewat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transmisi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diharapkan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stadium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Ekuilibrasi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keseimbangan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asimilasi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akomodasi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400" y="2348062"/>
            <a:ext cx="11722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Teoretikus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terkenal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interaksionalisme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Piaget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(1947). Piaget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mementingkan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moral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Disini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moral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pengertian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piaget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kelanjutan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genesa-embrio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berjalan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stadium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membawa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tingkatan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4950" y="3564978"/>
            <a:ext cx="11722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Isilah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interaksionalisme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menunjuk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pengertian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timbal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balik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Disini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dimaksudkan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bakat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pembawaan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konstitusi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antar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pemasakan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meladinkan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pribadi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tadi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mengadakan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reaksi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aksi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ikut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petunjuk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866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193578-2D06-4CFF-AEF8-D40A6C71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02977" y="323334"/>
            <a:ext cx="2561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>
                <a:solidFill>
                  <a:srgbClr val="73A76D"/>
                </a:solidFill>
                <a:latin typeface="Tw Cen MT Condensed Extra Bold" pitchFamily="34" charset="0"/>
              </a:rPr>
              <a:t>7. Teori Konvergensi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35000" y="1921183"/>
            <a:ext cx="10985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penganjur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utamanya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Williams Stern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id-ID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Ia me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kapkan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jiwa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menopang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bakat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seola-olah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memadu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bertemu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Munawar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sholeh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(2005: 20-23).</a:t>
            </a:r>
          </a:p>
        </p:txBody>
      </p:sp>
    </p:spTree>
    <p:extLst>
      <p:ext uri="{BB962C8B-B14F-4D97-AF65-F5344CB8AC3E}">
        <p14:creationId xmlns:p14="http://schemas.microsoft.com/office/powerpoint/2010/main" val="360534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24A52EDB-C668-4592-882B-0E45FCF2103A}"/>
              </a:ext>
            </a:extLst>
          </p:cNvPr>
          <p:cNvSpPr/>
          <p:nvPr/>
        </p:nvSpPr>
        <p:spPr>
          <a:xfrm rot="5400000">
            <a:off x="3667730" y="2235151"/>
            <a:ext cx="445170" cy="7780631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73A76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E1E1CFDE-94C7-4862-BCD0-ABC698E0C0D1}"/>
              </a:ext>
            </a:extLst>
          </p:cNvPr>
          <p:cNvGrpSpPr/>
          <p:nvPr/>
        </p:nvGrpSpPr>
        <p:grpSpPr>
          <a:xfrm>
            <a:off x="-874252" y="5139969"/>
            <a:ext cx="8613105" cy="758826"/>
            <a:chOff x="-768517" y="575994"/>
            <a:chExt cx="7951373" cy="758826"/>
          </a:xfrm>
        </p:grpSpPr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B85442B3-6318-40AB-AEB4-6B6D50EF2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8517" y="575994"/>
              <a:ext cx="4861939" cy="758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C7B24B7F-0740-4BAD-B284-7AC7606C5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0917" y="575994"/>
              <a:ext cx="4861939" cy="758826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13C6CB48-4983-4337-A552-8E52FD3EA1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8491" y1="24845" x2="69811" y2="88199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832" y="5173294"/>
            <a:ext cx="1905794" cy="14510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35320" y="437634"/>
            <a:ext cx="2603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solidFill>
                  <a:srgbClr val="73A76D"/>
                </a:solidFill>
                <a:latin typeface="Tw Cen MT Condensed Extra Bold" pitchFamily="34" charset="0"/>
              </a:rPr>
              <a:t>8. Teori Rekapitulasi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81000" y="1809909"/>
            <a:ext cx="114427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Rekapitulasi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ulangan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dimaksudkan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disini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jiwa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ulangan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Pernyataan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terkenal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Anogenesa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Recapitulatie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Philogenesa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makhluk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mengulangi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seluruhnya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Teori ini d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ikemukakan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Stanley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4837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2A91F7C-560F-4B59-A45F-9D7FE9B4FA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726"/>
          <a:stretch/>
        </p:blipFill>
        <p:spPr>
          <a:xfrm>
            <a:off x="9903545" y="1943100"/>
            <a:ext cx="2424020" cy="5559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7457" y="485185"/>
            <a:ext cx="2689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solidFill>
                  <a:srgbClr val="73A76D"/>
                </a:solidFill>
                <a:latin typeface="Tw Cen MT Condensed Extra Bold" pitchFamily="34" charset="0"/>
              </a:rPr>
              <a:t>9. Teori Psikoanalisis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92100" y="1194138"/>
            <a:ext cx="11493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Psikoanalitis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Freud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menekankan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pentingnya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pengalaman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kanak-kanak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motivasi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dibawah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Freud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dorongan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seks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instink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dorongan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agresif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penentu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kesenangan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kepribadian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tersusun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komponen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100" y="2025135"/>
            <a:ext cx="885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L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biologis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kepribadian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berisikan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unsur-unsur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bilogis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dorongan-dorongan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impuls-impuls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instinktif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lvl="0" indent="-342900">
              <a:buFont typeface="+mj-lt"/>
              <a:buAutoNum type="alphaLcPeriod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Ego,merupakan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psikologis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kepribadian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organisme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perantara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instinktif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organisme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+mj-lt"/>
              <a:buAutoNum type="alphaLcPeriod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Superego,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sosiologis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kepribadian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wakil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nilai-niali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cita-cita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ditafsirkan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orangtua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anak-anaknya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perintah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larangan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Perhatian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superego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memutuskan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bertindak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norma-norma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moral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diakui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955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9BD9AD64-9305-485A-91BB-7144FA448DC2}"/>
              </a:ext>
            </a:extLst>
          </p:cNvPr>
          <p:cNvGrpSpPr/>
          <p:nvPr/>
        </p:nvGrpSpPr>
        <p:grpSpPr>
          <a:xfrm>
            <a:off x="1116758" y="1070808"/>
            <a:ext cx="648000" cy="505326"/>
            <a:chOff x="828000" y="890335"/>
            <a:chExt cx="648000" cy="505326"/>
          </a:xfrm>
        </p:grpSpPr>
        <p:cxnSp>
          <p:nvCxnSpPr>
            <p:cNvPr id="12" name="直接连接符 11">
              <a:extLst>
                <a:ext uri="{FF2B5EF4-FFF2-40B4-BE49-F238E27FC236}">
                  <a16:creationId xmlns="" xmlns:a16="http://schemas.microsoft.com/office/drawing/2014/main" id="{4C766433-BAA0-4595-ABCC-48EA66C4B35A}"/>
                </a:ext>
              </a:extLst>
            </p:cNvPr>
            <p:cNvCxnSpPr/>
            <p:nvPr/>
          </p:nvCxnSpPr>
          <p:spPr>
            <a:xfrm>
              <a:off x="866273" y="890335"/>
              <a:ext cx="0" cy="505326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="" xmlns:a16="http://schemas.microsoft.com/office/drawing/2014/main" id="{FADC8BC7-812A-4C33-A62D-8C34AE235C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000" y="900000"/>
              <a:ext cx="648000" cy="0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AC260536-DD3A-47BC-9ADE-542D83F392BF}"/>
              </a:ext>
            </a:extLst>
          </p:cNvPr>
          <p:cNvGrpSpPr/>
          <p:nvPr/>
        </p:nvGrpSpPr>
        <p:grpSpPr>
          <a:xfrm rot="10800000">
            <a:off x="10521442" y="5409735"/>
            <a:ext cx="648000" cy="505326"/>
            <a:chOff x="828000" y="890335"/>
            <a:chExt cx="648000" cy="505326"/>
          </a:xfrm>
        </p:grpSpPr>
        <p:cxnSp>
          <p:nvCxnSpPr>
            <p:cNvPr id="17" name="直接连接符 16">
              <a:extLst>
                <a:ext uri="{FF2B5EF4-FFF2-40B4-BE49-F238E27FC236}">
                  <a16:creationId xmlns="" xmlns:a16="http://schemas.microsoft.com/office/drawing/2014/main" id="{37F0FF8B-27FB-4944-A4F0-380BC60E531A}"/>
                </a:ext>
              </a:extLst>
            </p:cNvPr>
            <p:cNvCxnSpPr/>
            <p:nvPr/>
          </p:nvCxnSpPr>
          <p:spPr>
            <a:xfrm>
              <a:off x="866273" y="890335"/>
              <a:ext cx="0" cy="505326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="" xmlns:a16="http://schemas.microsoft.com/office/drawing/2014/main" id="{8120CCFF-8B68-4039-8B23-E068EB8220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000" y="900000"/>
              <a:ext cx="648000" cy="0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244600" y="1147614"/>
            <a:ext cx="9600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psikoseksual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Freud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mengemukakan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bahwasannya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id-ID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oral (0-11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bulan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bayi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kesenangan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berpusat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aktifitas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oral 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mengisap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mengigit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mengunyah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mengucap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ketergantungan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minta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dilindungi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aman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4600" y="2690336"/>
            <a:ext cx="9600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anal (1-3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berpusat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kesenangan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dirinya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sendiri,sangat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egoistik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mempelajari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tubuhnya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dilaksanakan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latihan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kebersihan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4600" y="3521333"/>
            <a:ext cx="9600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phalik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/oedipal ( 3-6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berpusat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genetalia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area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sensitif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mempelajari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kelamin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identitas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gender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4600" y="4361766"/>
            <a:ext cx="9600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laten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(6-12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Kepuasan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terintegrasi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psikologis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mengeksplorasi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pengalamannya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aktifitas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sosialnya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4600" y="5192763"/>
            <a:ext cx="9600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genital (12-18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Kepuasan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kembali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bangkit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mengarah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perasaan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cinta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matang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lawan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363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7A5DDBF-B022-46AA-8D19-6D031287F2FD}"/>
              </a:ext>
            </a:extLst>
          </p:cNvPr>
          <p:cNvSpPr/>
          <p:nvPr/>
        </p:nvSpPr>
        <p:spPr>
          <a:xfrm>
            <a:off x="1828800" y="1828800"/>
            <a:ext cx="7933415" cy="3880184"/>
          </a:xfrm>
          <a:prstGeom prst="rect">
            <a:avLst/>
          </a:prstGeom>
          <a:noFill/>
          <a:ln w="76200">
            <a:solidFill>
              <a:srgbClr val="C07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31">
            <a:extLst>
              <a:ext uri="{FF2B5EF4-FFF2-40B4-BE49-F238E27FC236}">
                <a16:creationId xmlns="" xmlns:a16="http://schemas.microsoft.com/office/drawing/2014/main" id="{F551D5D5-1435-45F0-8EB5-FC3C7DA4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9E214A8-BE45-47F5-9F6A-7B4FC03156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2ECDE"/>
              </a:clrFrom>
              <a:clrTo>
                <a:srgbClr val="F2EC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8360" y="850633"/>
            <a:ext cx="2923672" cy="5652436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="" xmlns:a16="http://schemas.microsoft.com/office/drawing/2014/main" id="{A9CEFE64-8930-4972-BC2E-1BD0C56F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9" y="-80340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E1964DA2-048F-4096-BDED-0CA5C5B2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4800" y="2353120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d-ID" sz="4000" dirty="0">
                <a:solidFill>
                  <a:srgbClr val="97633B"/>
                </a:solidFill>
                <a:latin typeface="Bernard MT Condensed" pitchFamily="18" charset="0"/>
              </a:rPr>
              <a:t>Terima Kasih</a:t>
            </a:r>
            <a:endParaRPr lang="en-US" sz="4000" dirty="0">
              <a:solidFill>
                <a:srgbClr val="97633B"/>
              </a:solidFill>
              <a:latin typeface="Bernard MT Condensed" pitchFamily="18" charset="0"/>
            </a:endParaRPr>
          </a:p>
          <a:p>
            <a:pPr algn="ctr"/>
            <a:r>
              <a:rPr lang="id-ID" sz="4000" dirty="0">
                <a:solidFill>
                  <a:srgbClr val="97633B"/>
                </a:solidFill>
                <a:latin typeface="Bernard MT Condensed" pitchFamily="18" charset="0"/>
              </a:rPr>
              <a:t> </a:t>
            </a:r>
            <a:r>
              <a:rPr lang="en-US" sz="4000" dirty="0">
                <a:solidFill>
                  <a:srgbClr val="97633B"/>
                </a:solidFill>
                <a:latin typeface="Bernard MT Condensed" pitchFamily="18" charset="0"/>
              </a:rPr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711700" y="4057134"/>
            <a:ext cx="242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>
                <a:solidFill>
                  <a:srgbClr val="97633B"/>
                </a:solidFill>
                <a:latin typeface="Bernard MT Condensed" pitchFamily="18" charset="0"/>
              </a:rPr>
              <a:t>Any Questions?</a:t>
            </a:r>
            <a:endParaRPr lang="en-US" sz="2800" dirty="0">
              <a:solidFill>
                <a:srgbClr val="97633B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23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文本框 26">
            <a:extLst>
              <a:ext uri="{FF2B5EF4-FFF2-40B4-BE49-F238E27FC236}">
                <a16:creationId xmlns="" xmlns:a16="http://schemas.microsoft.com/office/drawing/2014/main" id="{A846258E-9CD3-4F8E-9C4D-A1D7225AB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2278063"/>
            <a:ext cx="1054735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id-ID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erkembangan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psikologis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pematangan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fungsi-fungsi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berlangsung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normal, proses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transisi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konstitusi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herideter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turun-temurun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aktif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berkesinambungan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menunjuk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kearah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sempurna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begitu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ulang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kembali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merujuk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diputar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kembali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(Warner,1969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d-ID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kuantitatif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kualitatif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ditekankan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segi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material,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segi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fungsional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perubahan-perubahan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dialami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organime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menuju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kedewasaannya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kematangannya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(maturation) yang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berlangsung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sistematis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progresif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dana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berkesinambungan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menyangkut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jasmaniah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psikis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rohaniah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 Yusuf (2001:15)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ctr" eaLnBrk="1" hangingPunct="1">
              <a:buFont typeface="Arial" pitchFamily="34" charset="0"/>
              <a:buChar char="•"/>
            </a:pPr>
            <a:endParaRPr lang="zh-CN" altLang="en-US" sz="1200" dirty="0">
              <a:latin typeface="Times New Roman" pitchFamily="18" charset="0"/>
              <a:ea typeface="字魂58号-创中黑" panose="00000500000000000000" pitchFamily="2" charset="-122"/>
              <a:cs typeface="Times New Roman" pitchFamily="18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=""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=""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=""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=""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=""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9223" y="859812"/>
              <a:ext cx="258900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 eaLnBrk="1" hangingPunct="1"/>
              <a:r>
                <a:rPr lang="id-ID" altLang="zh-CN" sz="2400" dirty="0" smtClean="0">
                  <a:solidFill>
                    <a:srgbClr val="C00000"/>
                  </a:solidFill>
                  <a:latin typeface="Agency FB" pitchFamily="34" charset="0"/>
                  <a:ea typeface="字魂7号-温暖童稚体" panose="00000500000000000000" pitchFamily="2" charset="-122"/>
                </a:rPr>
                <a:t>Pengertian</a:t>
              </a:r>
            </a:p>
            <a:p>
              <a:pPr algn="dist" eaLnBrk="1" hangingPunct="1"/>
              <a:r>
                <a:rPr lang="id-ID" altLang="zh-CN" sz="2400" dirty="0" smtClean="0">
                  <a:solidFill>
                    <a:srgbClr val="C00000"/>
                  </a:solidFill>
                  <a:latin typeface="Tw Cen MT Condensed Extra Bold" pitchFamily="34" charset="0"/>
                  <a:ea typeface="字魂7号-温暖童稚体" panose="00000500000000000000" pitchFamily="2" charset="-122"/>
                </a:rPr>
                <a:t>Perkembangan</a:t>
              </a:r>
              <a:endParaRPr lang="zh-CN" altLang="en-US" sz="2400" dirty="0">
                <a:solidFill>
                  <a:srgbClr val="C00000"/>
                </a:solidFill>
                <a:latin typeface="Tw Cen MT Condensed Extra Bold" pitchFamily="34" charset="0"/>
                <a:ea typeface="字魂7号-温暖童稚体" panose="00000500000000000000" pitchFamily="2" charset="-122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=""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153" name="图片 31">
            <a:extLst>
              <a:ext uri="{FF2B5EF4-FFF2-40B4-BE49-F238E27FC236}">
                <a16:creationId xmlns=""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24190"/>
            <a:ext cx="12576090" cy="263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=""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=""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124073"/>
            <a:ext cx="414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id-ID" altLang="zh-CN" sz="4000" dirty="0" smtClean="0">
                <a:solidFill>
                  <a:srgbClr val="002060"/>
                </a:solidFill>
                <a:latin typeface="Tw Cen MT Condensed Extra Bold" pitchFamily="34" charset="0"/>
                <a:ea typeface="字魂7号-温暖童稚体" panose="00000500000000000000" pitchFamily="2" charset="-122"/>
              </a:rPr>
              <a:t>Teori-Teori Perkembangan</a:t>
            </a:r>
            <a:endParaRPr lang="zh-CN" altLang="en-US" sz="4000" dirty="0">
              <a:solidFill>
                <a:srgbClr val="002060"/>
              </a:solidFill>
              <a:latin typeface="Tw Cen MT Condensed Extra Bold" pitchFamily="34" charset="0"/>
              <a:ea typeface="字魂7号-温暖童稚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>
            <a:extLst>
              <a:ext uri="{FF2B5EF4-FFF2-40B4-BE49-F238E27FC236}">
                <a16:creationId xmlns=""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84" b="-2"/>
          <a:stretch>
            <a:fillRect/>
          </a:stretch>
        </p:blipFill>
        <p:spPr bwMode="auto">
          <a:xfrm>
            <a:off x="1385887" y="3614737"/>
            <a:ext cx="94202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0BA97A4-92CD-4402-B193-FA7BB4BE6B8F}"/>
              </a:ext>
            </a:extLst>
          </p:cNvPr>
          <p:cNvSpPr/>
          <p:nvPr/>
        </p:nvSpPr>
        <p:spPr>
          <a:xfrm>
            <a:off x="928688" y="1249363"/>
            <a:ext cx="10334625" cy="40401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928688" y="1604686"/>
            <a:ext cx="10334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mengacu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berubah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bertumbuh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kecilnya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dalamnya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beragam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emosional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kognitif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Menariknya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hal-hal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memprediksi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dewasa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kelak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apresiasi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kognitif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emosi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sejak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lahir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beranjak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dewasa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Ada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beragam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digagas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sosok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Tiap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punya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12">
            <a:extLst>
              <a:ext uri="{FF2B5EF4-FFF2-40B4-BE49-F238E27FC236}">
                <a16:creationId xmlns="" xmlns:a16="http://schemas.microsoft.com/office/drawing/2014/main" id="{3C0BCCAC-48C4-4E4A-AA13-FE15F920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6087" y="3942666"/>
            <a:ext cx="1969539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C1E01B4C-4AC8-4739-A206-25AB145A16B1}"/>
              </a:ext>
            </a:extLst>
          </p:cNvPr>
          <p:cNvGrpSpPr>
            <a:grpSpLocks/>
          </p:cNvGrpSpPr>
          <p:nvPr/>
        </p:nvGrpSpPr>
        <p:grpSpPr bwMode="auto">
          <a:xfrm>
            <a:off x="319629" y="4279900"/>
            <a:ext cx="3517900" cy="2919412"/>
            <a:chOff x="1123073" y="1073788"/>
            <a:chExt cx="4484991" cy="3631916"/>
          </a:xfrm>
        </p:grpSpPr>
        <p:pic>
          <p:nvPicPr>
            <p:cNvPr id="8199" name="图片 14">
              <a:extLst>
                <a:ext uri="{FF2B5EF4-FFF2-40B4-BE49-F238E27FC236}">
                  <a16:creationId xmlns="" xmlns:a16="http://schemas.microsoft.com/office/drawing/2014/main" id="{211DCDAA-072F-4C02-83B9-B94DC5FEB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743"/>
            <a:stretch>
              <a:fillRect/>
            </a:stretch>
          </p:blipFill>
          <p:spPr bwMode="auto">
            <a:xfrm>
              <a:off x="1123073" y="1073788"/>
              <a:ext cx="4484991" cy="3254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图片 15">
              <a:extLst>
                <a:ext uri="{FF2B5EF4-FFF2-40B4-BE49-F238E27FC236}">
                  <a16:creationId xmlns="" xmlns:a16="http://schemas.microsoft.com/office/drawing/2014/main" id="{BD27F442-4D5B-444C-B1A2-803348272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64711" flipH="1">
              <a:off x="4544402" y="3294778"/>
              <a:ext cx="960066" cy="141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272823" y="266184"/>
            <a:ext cx="5646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 eaLnBrk="1" hangingPunct="1"/>
            <a:r>
              <a:rPr lang="id-ID" altLang="zh-CN" sz="2400" dirty="0" smtClean="0">
                <a:solidFill>
                  <a:srgbClr val="73A76D"/>
                </a:solidFill>
                <a:latin typeface="Tw Cen MT Condensed Extra Bold" pitchFamily="34" charset="0"/>
                <a:ea typeface="字魂7号-温暖童稚体" panose="00000500000000000000" pitchFamily="2" charset="-122"/>
              </a:rPr>
              <a:t>1. Teori </a:t>
            </a:r>
            <a:r>
              <a:rPr lang="id-ID" altLang="zh-CN" sz="2400" dirty="0">
                <a:solidFill>
                  <a:srgbClr val="73A76D"/>
                </a:solidFill>
                <a:latin typeface="Tw Cen MT Condensed Extra Bold" pitchFamily="34" charset="0"/>
                <a:ea typeface="字魂7号-温暖童稚体" panose="00000500000000000000" pitchFamily="2" charset="-122"/>
              </a:rPr>
              <a:t>Yang Berorientasi Biologis (Nativisme)</a:t>
            </a:r>
            <a:endParaRPr lang="zh-CN" altLang="en-US" sz="2400" dirty="0">
              <a:solidFill>
                <a:srgbClr val="73A76D"/>
              </a:solidFill>
              <a:latin typeface="Tw Cen MT Condensed Extra Bold" pitchFamily="34" charset="0"/>
              <a:ea typeface="字魂7号-温暖童稚体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282" y="601693"/>
            <a:ext cx="1132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menitikberatkan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bakat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keturunan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konstitusi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dibawa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sejak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lahir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Aliran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nativisme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kata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natus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lahir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nativis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pembawaan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);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ajarannya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memandang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sejak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lahir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membawa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Aliran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nativisme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bertolak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leibnitzian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tradition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menekankan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kurang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berpengaruh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kata lain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aliran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nativisme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berpandangan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sesuatunya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tentukan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faktor-faktor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dibawa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sejak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lahir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semata-mata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dimungkinkan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turunan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kalau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ayahnya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pintar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kemungkinan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pintar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3282" y="2633018"/>
            <a:ext cx="1130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Tokoh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pelopor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aliran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nativisme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Arthur </a:t>
            </a:r>
            <a:r>
              <a:rPr lang="en-US" sz="1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Schopenhaur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Jerman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1788-1860).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Tokoh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J.J. Rousseau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Perancis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tokoh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berpendapat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betapa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pentingnya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privasi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jati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Meskipun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sehari-hari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mirip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tuanya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mewarisi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bakat-bakat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tuanya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1046" y="3597010"/>
            <a:ext cx="94906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Kelemahan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nampak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anak-anak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kembar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kembar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identik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telur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dibesarkan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mengalami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pula.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tadi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diterangkan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reaksi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sedikitnya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kehangatan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diterima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melulu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sedikitnya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formal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dialami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merupakna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makhluk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reaktif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belaka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aktif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kesempatan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pribadinya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9747" y="5192458"/>
            <a:ext cx="8461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Kelemahan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berorientasi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biologis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jumpai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tingkah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laku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tingkah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laku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stadium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>
            <a:extLst>
              <a:ext uri="{FF2B5EF4-FFF2-40B4-BE49-F238E27FC236}">
                <a16:creationId xmlns="" xmlns:a16="http://schemas.microsoft.com/office/drawing/2014/main" id="{E9A3EFA5-9CA3-4F78-89C6-595E4E59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 bwMode="auto">
          <a:xfrm>
            <a:off x="0" y="4430427"/>
            <a:ext cx="4495800" cy="332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13">
            <a:extLst>
              <a:ext uri="{FF2B5EF4-FFF2-40B4-BE49-F238E27FC236}">
                <a16:creationId xmlns="" xmlns:a16="http://schemas.microsoft.com/office/drawing/2014/main" id="{031DC65E-D799-47F8-B047-1D444741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4673" y="177800"/>
            <a:ext cx="261732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62411" y="343841"/>
            <a:ext cx="398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altLang="zh-CN" sz="2400" dirty="0" smtClean="0">
                <a:solidFill>
                  <a:srgbClr val="73A76D"/>
                </a:solidFill>
                <a:latin typeface="Tw Cen MT Condensed Extra Bold" pitchFamily="34" charset="0"/>
                <a:ea typeface="字魂7号-温暖童稚体" panose="00000500000000000000" pitchFamily="2" charset="-122"/>
              </a:rPr>
              <a:t>2. </a:t>
            </a:r>
            <a:r>
              <a:rPr lang="id-ID" altLang="zh-CN" sz="2400" dirty="0">
                <a:solidFill>
                  <a:srgbClr val="73A76D"/>
                </a:solidFill>
                <a:latin typeface="Tw Cen MT Condensed Extra Bold" pitchFamily="34" charset="0"/>
                <a:ea typeface="字魂7号-温暖童稚体" panose="00000500000000000000" pitchFamily="2" charset="-122"/>
              </a:rPr>
              <a:t>Teori </a:t>
            </a:r>
            <a:r>
              <a:rPr lang="id-ID" altLang="zh-CN" sz="2400" dirty="0" smtClean="0">
                <a:solidFill>
                  <a:srgbClr val="73A76D"/>
                </a:solidFill>
                <a:latin typeface="Tw Cen MT Condensed Extra Bold" pitchFamily="34" charset="0"/>
                <a:ea typeface="字魂7号-温暖童稚体" panose="00000500000000000000" pitchFamily="2" charset="-122"/>
              </a:rPr>
              <a:t>Lingkungan (Behavioral)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09166" y="1195289"/>
            <a:ext cx="10071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perspektif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dijelaskan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merujuk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fokus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berpengaruh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Beda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lain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mengabaikan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perasaan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enggagas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behavioral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John B.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Watson</a:t>
            </a:r>
            <a:r>
              <a:rPr lang="id-ID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d-ID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B.F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Skinner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Ivan Pavlov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fokus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pengalaman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sepanjang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hidupnya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dewasa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kelak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166" y="2518728"/>
            <a:ext cx="118796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bertambahnya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bertingkah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laku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Berjalan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dipelajari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bergaul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oranglain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dipelajari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begitu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Ketiga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membutuhkan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berlain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-lain.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berjalan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sensori-motorik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bergaul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kognitif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1366" y="3429000"/>
            <a:ext cx="95174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beranggapan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sesudah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tingkah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laku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tergantung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spontan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organisme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tergantung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pelajari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teknik-teknik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tadi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memperlihatkan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tingkah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laku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lingkungannya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tadi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8000" y="4534833"/>
            <a:ext cx="767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begitu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disekolah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sifat-sifat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=""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35434" y="399534"/>
            <a:ext cx="3514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solidFill>
                  <a:srgbClr val="73A76D"/>
                </a:solidFill>
                <a:latin typeface="Tw Cen MT Condensed Extra Bold" pitchFamily="34" charset="0"/>
              </a:rPr>
              <a:t>3. Teori Kognitif Jean Piaget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77800" y="1091337"/>
            <a:ext cx="11899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Piaget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kognitif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fokusnya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Ide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Piaget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dibandingkan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dewasa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proses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dipertimbangkan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800" y="2090341"/>
            <a:ext cx="11899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kognitif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Piaget,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tahapannya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dibedakan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id-ID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0 bulan-2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sensorimotor stage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terbatas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persepsi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sensori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motorik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id-ID" sz="1600" b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2-6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pre-operational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stage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d-ID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paham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logika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id-ID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7-11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concrete operational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stage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d-ID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paham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paham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abstrak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id-ID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tahun-dewasa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formal operational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stage)</a:t>
            </a:r>
            <a:r>
              <a:rPr lang="id-ID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abstrak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perencanaan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sistematis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DDC3F285-672F-499C-AB3B-F92267B91ED0}"/>
              </a:ext>
            </a:extLst>
          </p:cNvPr>
          <p:cNvGrpSpPr/>
          <p:nvPr/>
        </p:nvGrpSpPr>
        <p:grpSpPr>
          <a:xfrm>
            <a:off x="8856415" y="3626455"/>
            <a:ext cx="3606800" cy="3210442"/>
            <a:chOff x="5974725" y="2222205"/>
            <a:chExt cx="5877033" cy="3981019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CB4E05B7-22F4-4460-A708-1C4D467C8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2058" b="21287"/>
            <a:stretch/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E67BB98-1575-4CBA-AC11-7C1F8322E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8491" y1="24845" x2="69811" y2="88199"/>
                        </a14:backgroundRemoval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982773" y="298644"/>
            <a:ext cx="4873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solidFill>
                  <a:srgbClr val="73A76D"/>
                </a:solidFill>
                <a:latin typeface="Tw Cen MT Condensed Extra Bold" pitchFamily="34" charset="0"/>
              </a:rPr>
              <a:t>4. Teori Psikodinamika atau Psikososial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60073" y="1197728"/>
            <a:ext cx="11912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Eric Erikson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penganut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psikodinamika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psikosialis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Freud. Erikson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menerima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dasar-dasar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orientasi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Freud,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menambahkan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dasri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orientasi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psikososial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psikosoial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menekankan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sepanjang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siklus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menghadapkan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krisis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bilamana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melampaui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denagn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Semakin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melampaui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krisis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semakin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sehat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5100" y="2530463"/>
            <a:ext cx="1191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eori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psikodinamika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memandang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komponen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sosio-afektif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fundamental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kepribadian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komponen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sosio-afektif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ketegangan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penentu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dinamikanya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073" y="3197570"/>
            <a:ext cx="1191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psikodinamika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terkenal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Freud,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sorang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dilahirkan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macam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biologis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libido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nafsu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menguasai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orang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benda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proses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Freud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kathexis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Kathexis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konsentrasi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psikis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ide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spesifik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5100" y="4131510"/>
            <a:ext cx="88011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berorientasi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psikodinamika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kelemahan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diuji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empiris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Eysenck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1959; De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Waele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1961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menitikberatkan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sosio-afektif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61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1FFCFE-B600-48CF-9C12-7475B448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20" y="2064399"/>
            <a:ext cx="1874235" cy="40583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1900"/>
            <a:ext cx="12924670" cy="23424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1406" y="367540"/>
            <a:ext cx="3082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solidFill>
                  <a:srgbClr val="73A76D"/>
                </a:solidFill>
                <a:latin typeface="Tw Cen MT Condensed Extra Bold" pitchFamily="34" charset="0"/>
              </a:rPr>
              <a:t>5. Teori Ilmu Kerohanian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797127" y="1279569"/>
            <a:ext cx="9076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Tokoh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paling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Eduard </a:t>
            </a:r>
            <a:r>
              <a:rPr lang="en-US" sz="1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Sparange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(1882-1962).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pandangannya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kekhususan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psikis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indvidu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Sesua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Dilthey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(1833-1911)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Sparange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mengemukakan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psikis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diterangkan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halnya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menerangkan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psikis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mengerti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mengerti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keseluruhannya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diartikan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mengerti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disini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merasakan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situasi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5961" y="2981726"/>
            <a:ext cx="9076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Sparanger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pengintegrasian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Sexos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Eros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system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pribadi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penemuan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pembentukan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rencana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pribadi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42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1938</Words>
  <Application>Microsoft Office PowerPoint</Application>
  <PresentationFormat>Custom</PresentationFormat>
  <Paragraphs>115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Asus</cp:lastModifiedBy>
  <cp:revision>71</cp:revision>
  <dcterms:created xsi:type="dcterms:W3CDTF">2019-10-17T09:10:34Z</dcterms:created>
  <dcterms:modified xsi:type="dcterms:W3CDTF">2021-09-06T01:40:57Z</dcterms:modified>
</cp:coreProperties>
</file>