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  <p:sldId id="269" r:id="rId5"/>
    <p:sldId id="259" r:id="rId6"/>
    <p:sldId id="270" r:id="rId7"/>
    <p:sldId id="260" r:id="rId8"/>
    <p:sldId id="266" r:id="rId9"/>
    <p:sldId id="261" r:id="rId10"/>
    <p:sldId id="262" r:id="rId11"/>
    <p:sldId id="263" r:id="rId12"/>
    <p:sldId id="264" r:id="rId13"/>
    <p:sldId id="267" r:id="rId14"/>
    <p:sldId id="265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52" d="100"/>
          <a:sy n="52" d="100"/>
        </p:scale>
        <p:origin x="43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4202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8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33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93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031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2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7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77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3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87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3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98CF733-794E-47AE-B7D2-1E97DD344A30}" type="datetimeFigureOut">
              <a:rPr lang="en-US" smtClean="0"/>
              <a:t>12/18/2017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7CE4F2D-527E-48AD-B941-BE29CB373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0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7205" y="1236372"/>
            <a:ext cx="6645500" cy="2189410"/>
          </a:xfrm>
        </p:spPr>
        <p:txBody>
          <a:bodyPr>
            <a:noAutofit/>
          </a:bodyPr>
          <a:lstStyle/>
          <a:p>
            <a:r>
              <a:rPr lang="en-US" sz="2400" b="1" dirty="0"/>
              <a:t>ANALISIS EFEKTIVITAS PELAYANAN ANTRIAN DI KOBER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( STUDI KASUS </a:t>
            </a:r>
            <a:r>
              <a:rPr lang="en-US" sz="2400" b="1"/>
              <a:t>KOBER </a:t>
            </a:r>
            <a:r>
              <a:rPr lang="en-US" sz="2400" b="1" smtClean="0"/>
              <a:t>KAWE DENPASAR </a:t>
            </a:r>
            <a:r>
              <a:rPr lang="en-US" sz="2400" b="1" dirty="0" smtClean="0"/>
              <a:t>SELATAN </a:t>
            </a:r>
            <a:r>
              <a:rPr lang="en-US" sz="2400" b="1" dirty="0"/>
              <a:t>)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307205" y="4002801"/>
            <a:ext cx="5821251" cy="1253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Disusun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oleh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: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Agus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Putu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Suryawan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		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(1508405046)</a:t>
            </a:r>
          </a:p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Putu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 Ade Surya </a:t>
            </a:r>
            <a:r>
              <a:rPr lang="en-US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Teguh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. S	</a:t>
            </a:r>
            <a:r>
              <a:rPr lang="en-US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	(1508405054</a:t>
            </a: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503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40913" y="79263"/>
                <a:ext cx="7792406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/>
                  <a:t>Analisis</a:t>
                </a:r>
                <a:r>
                  <a:rPr lang="en-US" b="1" dirty="0"/>
                  <a:t> </a:t>
                </a:r>
                <a:r>
                  <a:rPr lang="en-US" b="1" dirty="0" err="1"/>
                  <a:t>Kinerja</a:t>
                </a:r>
                <a:r>
                  <a:rPr lang="en-US" b="1" dirty="0"/>
                  <a:t> </a:t>
                </a:r>
                <a:r>
                  <a:rPr lang="en-US" b="1" dirty="0" err="1"/>
                  <a:t>Sistem</a:t>
                </a:r>
                <a:r>
                  <a:rPr lang="en-US" b="1" dirty="0"/>
                  <a:t> </a:t>
                </a:r>
                <a:r>
                  <a:rPr lang="en-US" b="1" dirty="0" err="1"/>
                  <a:t>Antrian</a:t>
                </a:r>
                <a:r>
                  <a:rPr lang="en-US" b="1" dirty="0"/>
                  <a:t> Real</a:t>
                </a:r>
                <a:endParaRPr lang="en-US" dirty="0"/>
              </a:p>
              <a:p>
                <a:r>
                  <a:rPr lang="en-US" b="1" dirty="0"/>
                  <a:t>	</a:t>
                </a:r>
                <a:endParaRPr lang="en-US" b="1" dirty="0" smtClean="0"/>
              </a:p>
              <a:p>
                <a:r>
                  <a:rPr lang="en-US" b="1" dirty="0"/>
                  <a:t>	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terjadi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Kober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kawe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model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tunggal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(M/M/1):(FIFO/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~/~)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Single Channel-Single Server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Hasil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Perhitungan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kinerja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sistem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real,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Berdasarkan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rumus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dianalisis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penjabaran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</a:t>
                </a:r>
              </a:p>
              <a:p>
                <a:pPr lvl="0"/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sistem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(L)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L=9,9094</a:t>
                </a:r>
              </a:p>
              <a:p>
                <a:pPr lvl="0"/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baris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=13,8536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dihabiskan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seluruh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sistem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(W)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W=22,075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dihabiskan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20,67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utilitas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)=93%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13" y="79263"/>
                <a:ext cx="7792406" cy="6186309"/>
              </a:xfrm>
              <a:prstGeom prst="rect">
                <a:avLst/>
              </a:prstGeom>
              <a:blipFill>
                <a:blip r:embed="rId2"/>
                <a:stretch>
                  <a:fillRect l="-704" t="-493" r="-3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232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68194" y="1397878"/>
                <a:ext cx="8254313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 pada sistem pembayaran kober ditambahkan kasir khusus untuk pemesanan kembali, menu yang di bungkus(take away) dan gojek maka perhitungannya :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Kedatangan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Asumsikan jika tingkat kedatangannya sama.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=0,67</m:t>
                      </m:r>
                    </m:oMath>
                  </m:oMathPara>
                </a14:m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Tingkat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Pelayanannya hanya dihitung untuk yang mengantri.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=1,075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94" y="1397878"/>
                <a:ext cx="8254313" cy="2862322"/>
              </a:xfrm>
              <a:prstGeom prst="rect">
                <a:avLst/>
              </a:prstGeom>
              <a:blipFill>
                <a:blip r:embed="rId2"/>
                <a:stretch>
                  <a:fillRect l="-665" t="-10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46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08338" y="104814"/>
                <a:ext cx="7481233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/>
                  <a:t>Analisis</a:t>
                </a:r>
                <a:r>
                  <a:rPr lang="en-US" b="1" dirty="0"/>
                  <a:t> </a:t>
                </a:r>
                <a:r>
                  <a:rPr lang="en-US" b="1" dirty="0" err="1"/>
                  <a:t>Kinerja</a:t>
                </a:r>
                <a:r>
                  <a:rPr lang="en-US" b="1" dirty="0"/>
                  <a:t> </a:t>
                </a:r>
                <a:r>
                  <a:rPr lang="en-US" b="1" dirty="0" err="1"/>
                  <a:t>Sistem</a:t>
                </a:r>
                <a:r>
                  <a:rPr lang="en-US" b="1" dirty="0"/>
                  <a:t> </a:t>
                </a:r>
                <a:r>
                  <a:rPr lang="en-US" b="1" dirty="0" err="1"/>
                  <a:t>Antrian</a:t>
                </a:r>
                <a:r>
                  <a:rPr lang="en-US" b="1" dirty="0"/>
                  <a:t> </a:t>
                </a:r>
                <a:r>
                  <a:rPr lang="en-US" b="1" dirty="0" err="1"/>
                  <a:t>Asumsi</a:t>
                </a:r>
                <a:r>
                  <a:rPr lang="en-US" b="1" dirty="0" smtClean="0"/>
                  <a:t>.</a:t>
                </a:r>
              </a:p>
              <a:p>
                <a:endParaRPr lang="en-US" dirty="0"/>
              </a:p>
              <a:p>
                <a:r>
                  <a:rPr lang="en-US" b="1" dirty="0"/>
                  <a:t>	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Model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terjadi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Kober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kawe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yaitu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model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tunggal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(M/M/1):(FIFO/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~/~)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Single Channel-Single Server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Hasil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Perhitungan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kinerja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sistem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asumsi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Berdasarkan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rumus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dianalisis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penjabaran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sebagai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berikut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sistem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(L)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L=</a:t>
                </a:r>
                <a:r>
                  <a:rPr lang="id-ID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1,108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baris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id-ID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1,031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dihabiskan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seluruh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sistem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(W)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W=2,4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dihabiskan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Wq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=1,5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marL="285750" lvl="0" indent="-285750">
                  <a:buFont typeface="Arial" panose="020B0604020202020204" pitchFamily="34" charset="0"/>
                  <a:buChar char="•"/>
                </a:pP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Faktor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utilitas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)=61%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8" y="104814"/>
                <a:ext cx="7481233" cy="6186309"/>
              </a:xfrm>
              <a:prstGeom prst="rect">
                <a:avLst/>
              </a:prstGeom>
              <a:blipFill>
                <a:blip r:embed="rId2"/>
                <a:stretch>
                  <a:fillRect l="-652" t="-493" r="-326" b="-5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19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2792" y="585473"/>
            <a:ext cx="7259079" cy="985749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Perbandingan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Hasil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Analisis</a:t>
            </a:r>
            <a:r>
              <a:rPr lang="en-US" sz="3200" b="1" dirty="0" smtClean="0"/>
              <a:t> Real </a:t>
            </a:r>
            <a:r>
              <a:rPr lang="en-US" sz="3200" b="1" dirty="0" err="1" smtClean="0"/>
              <a:t>Dengan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Asumsi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17654830"/>
              </p:ext>
            </p:extLst>
          </p:nvPr>
        </p:nvGraphicFramePr>
        <p:xfrm>
          <a:off x="622792" y="2172236"/>
          <a:ext cx="7414092" cy="382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7046">
                  <a:extLst>
                    <a:ext uri="{9D8B030D-6E8A-4147-A177-3AD203B41FA5}">
                      <a16:colId xmlns:a16="http://schemas.microsoft.com/office/drawing/2014/main" val="3874474846"/>
                    </a:ext>
                  </a:extLst>
                </a:gridCol>
                <a:gridCol w="3707046">
                  <a:extLst>
                    <a:ext uri="{9D8B030D-6E8A-4147-A177-3AD203B41FA5}">
                      <a16:colId xmlns:a16="http://schemas.microsoft.com/office/drawing/2014/main" val="2257906686"/>
                    </a:ext>
                  </a:extLst>
                </a:gridCol>
              </a:tblGrid>
              <a:tr h="6382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Real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Asumsi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extLst>
                  <a:ext uri="{0D108BD9-81ED-4DB2-BD59-A6C34878D82A}">
                    <a16:rowId xmlns:a16="http://schemas.microsoft.com/office/drawing/2014/main" val="844557286"/>
                  </a:ext>
                </a:extLst>
              </a:tr>
              <a:tr h="6382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L = 9.9094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L = 1.108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extLst>
                  <a:ext uri="{0D108BD9-81ED-4DB2-BD59-A6C34878D82A}">
                    <a16:rowId xmlns:a16="http://schemas.microsoft.com/office/drawing/2014/main" val="3436552929"/>
                  </a:ext>
                </a:extLst>
              </a:tr>
              <a:tr h="6382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Lq</a:t>
                      </a:r>
                      <a:r>
                        <a:rPr lang="en-US" sz="2000" dirty="0" smtClean="0"/>
                        <a:t> =</a:t>
                      </a:r>
                      <a:r>
                        <a:rPr lang="en-US" sz="2000" baseline="0" dirty="0" smtClean="0"/>
                        <a:t> 13.8536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Lq</a:t>
                      </a:r>
                      <a:r>
                        <a:rPr lang="en-US" sz="2000" dirty="0" smtClean="0"/>
                        <a:t> = 1.031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extLst>
                  <a:ext uri="{0D108BD9-81ED-4DB2-BD59-A6C34878D82A}">
                    <a16:rowId xmlns:a16="http://schemas.microsoft.com/office/drawing/2014/main" val="605056632"/>
                  </a:ext>
                </a:extLst>
              </a:tr>
              <a:tr h="6382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W = 22,075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W = 2.469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extLst>
                  <a:ext uri="{0D108BD9-81ED-4DB2-BD59-A6C34878D82A}">
                    <a16:rowId xmlns:a16="http://schemas.microsoft.com/office/drawing/2014/main" val="774412773"/>
                  </a:ext>
                </a:extLst>
              </a:tr>
              <a:tr h="6382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Wq</a:t>
                      </a:r>
                      <a:r>
                        <a:rPr lang="en-US" sz="2000" dirty="0" smtClean="0"/>
                        <a:t> = 20.67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Wq</a:t>
                      </a:r>
                      <a:r>
                        <a:rPr lang="en-US" sz="2000" dirty="0" smtClean="0"/>
                        <a:t> = 1.5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extLst>
                  <a:ext uri="{0D108BD9-81ED-4DB2-BD59-A6C34878D82A}">
                    <a16:rowId xmlns:a16="http://schemas.microsoft.com/office/drawing/2014/main" val="3079856642"/>
                  </a:ext>
                </a:extLst>
              </a:tr>
              <a:tr h="63822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 = 93%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 = 61%</a:t>
                      </a:r>
                      <a:endParaRPr lang="en-US" sz="2000" dirty="0"/>
                    </a:p>
                  </a:txBody>
                  <a:tcPr marL="102855" marR="102855" marT="51427" marB="51427" anchor="ctr"/>
                </a:tc>
                <a:extLst>
                  <a:ext uri="{0D108BD9-81ED-4DB2-BD59-A6C34878D82A}">
                    <a16:rowId xmlns:a16="http://schemas.microsoft.com/office/drawing/2014/main" val="3030408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15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6823" y="441363"/>
            <a:ext cx="737211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KESIMPULAN DAN SARAN</a:t>
            </a:r>
            <a:endParaRPr lang="en-US" dirty="0">
              <a:solidFill>
                <a:srgbClr val="0070C0"/>
              </a:solidFill>
            </a:endParaRPr>
          </a:p>
          <a:p>
            <a:r>
              <a:rPr lang="id-ID" b="1" dirty="0" smtClean="0"/>
              <a:t>Kesimpulan</a:t>
            </a:r>
            <a:endParaRPr lang="en-US" dirty="0"/>
          </a:p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Pada Kober Kawe yang mengoperasikan 1 mesin kasir menyebabkan antrian yang panjang, Berdasarkan hasil observasi langsung, diketahui pengunjung rata-rata yang datang permenitnya itu adalah 0,67 ≈ 1 orang, dan tingkat rata-rata pelayanan 0,7153 ≈ 1 orang permenit. Dengan rata-rata jumlah pengunjung sebanyak 14 orang dengan rata-rata waktu yang dihabiskan oleh 1 pengunjung dalam sistem antrian sebesar 22 menit dan waktu yang dihabiskan pengunjung untuk mengantri 21 menit. Oleh karena itu, kober kawe mengalami masalah yang cukup serius dalam sistem antrian kasir. </a:t>
            </a:r>
            <a:r>
              <a:rPr lang="id-I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Disisi </a:t>
            </a:r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lain, jika kober kawe menambahkan 1 kasir khusus untuk gojek, pemesanan kembali bagi pelanggan yang sebelumnya telah memesan, dan memesan untuk dibungkus(take away) maka sistem antrian normal bisa lebih baik dari yang sebelumnya, dengan perkiraan rata-rata jumlah pengunjung dalam antrian adalah 1 dengan rata-rata waktu pengunjung dalam sistem 2,5 menit.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r>
              <a:rPr lang="id-ID" b="1" dirty="0" smtClean="0"/>
              <a:t>Saran</a:t>
            </a:r>
            <a:endParaRPr lang="en-US" dirty="0"/>
          </a:p>
          <a:p>
            <a:r>
              <a:rPr lang="id-ID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Dari hasil yang diperoleh, kober kawe disarankan untuk menambahkan 1 kasir khusus untuk gojek, pemesanan kembali bagi pelanggan yang sebelumnya telah memesan, dan memesan untuk dibungkus(take away) sehingga pelayanan kasir bisa lebih baik dan kepuasan pelanggan lebih meningkat.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377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954" y="2517303"/>
            <a:ext cx="6589199" cy="128089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TERIMA KASIH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7206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5462" y="752577"/>
            <a:ext cx="7433888" cy="45807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750"/>
              </a:spcBef>
            </a:pPr>
            <a:r>
              <a:rPr lang="en-US" sz="2800" b="1" dirty="0" err="1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800" b="1" dirty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endParaRPr lang="en-US" sz="2800" b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750"/>
              </a:spcBef>
            </a:pPr>
            <a:endParaRPr lang="en-US" sz="3200" b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5245" indent="337661" algn="just">
              <a:lnSpc>
                <a:spcPct val="150000"/>
              </a:lnSpc>
            </a:pP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kehidupan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sehari-hari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sangat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sering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dijumpai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terjadi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saat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pihak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harus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menunggu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untuk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mendapatkan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proses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(queuing process)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adalah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proses 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berhubungan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seorang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pelanggan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pada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fasilitas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kemudian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menunggu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dalam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suatu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baris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semua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pelayannya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sibuk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akhirnya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meninggalkan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fasilitas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tersebut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setelah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dilayani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terbentuk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jika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banyaknya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dilayani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melebihi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kapasitas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tersedia</a:t>
            </a:r>
            <a:r>
              <a:rPr lang="en-US" sz="13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67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755" y="566675"/>
            <a:ext cx="7778840" cy="5318170"/>
          </a:xfrm>
        </p:spPr>
        <p:txBody>
          <a:bodyPr>
            <a:normAutofit/>
          </a:bodyPr>
          <a:lstStyle/>
          <a:p>
            <a:pPr marL="342900" lvl="1" indent="0">
              <a:buNone/>
            </a:pPr>
            <a:r>
              <a:rPr lang="en-US" sz="3000" b="1" dirty="0" err="1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Rumusan</a:t>
            </a:r>
            <a:r>
              <a:rPr lang="en-US" sz="3000" b="1" dirty="0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endParaRPr lang="en-US" sz="3000" b="1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550" dirty="0">
                <a:latin typeface="Cambria" panose="02040503050406030204" pitchFamily="18" charset="0"/>
              </a:rPr>
              <a:t> </a:t>
            </a:r>
            <a:r>
              <a:rPr lang="en-US" sz="2550" dirty="0" smtClean="0">
                <a:latin typeface="Cambria" panose="02040503050406030204" pitchFamily="18" charset="0"/>
              </a:rPr>
              <a:t>   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Berdasarkan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dirumuskan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permasalahan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bagaimana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optimal di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342900" lvl="1" indent="0">
              <a:buNone/>
            </a:pPr>
            <a:r>
              <a:rPr lang="en-US" sz="1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memperhatikan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perumusan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diatas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mengetahui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kinerja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pada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optimal di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Kawe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0">
              <a:buNone/>
            </a:pP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Luaran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endParaRPr lang="en-US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Penelitian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diharapkan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mampu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digunakan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dasar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pengetahuan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baru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memberikan</a:t>
            </a:r>
            <a:r>
              <a:rPr lang="en-U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gambaran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acuan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Kober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Kawe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pengoptimalan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strategi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pelayanannya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550" dirty="0">
                <a:latin typeface="Cambria" panose="02040503050406030204" pitchFamily="18" charset="0"/>
              </a:rPr>
              <a:t>	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5462" y="752577"/>
            <a:ext cx="7433888" cy="595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750"/>
              </a:spcBef>
            </a:pPr>
            <a:r>
              <a:rPr lang="en-US" sz="2800" b="1" dirty="0" err="1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Tinjauan</a:t>
            </a:r>
            <a:r>
              <a:rPr lang="en-US" sz="2800" b="1" dirty="0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4F81B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Pustaka</a:t>
            </a:r>
            <a:endParaRPr lang="en-US" sz="2800" b="1" dirty="0" smtClean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Bef>
                <a:spcPts val="750"/>
              </a:spcBef>
            </a:pPr>
            <a:endParaRPr lang="en-US" sz="2800" b="1" dirty="0">
              <a:solidFill>
                <a:srgbClr val="4F81BD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Teori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Tingkat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Tingkat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Disiplin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Pola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Kedatangan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Antrian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Uji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Kesesuaian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Poisson</a:t>
            </a: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Waktu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Pelayanan</a:t>
            </a:r>
            <a:endParaRPr lang="en-U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Bef>
                <a:spcPts val="750"/>
              </a:spcBef>
              <a:buFont typeface="Wingdings" panose="05000000000000000000" pitchFamily="2" charset="2"/>
              <a:buChar char="q"/>
            </a:pP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Uji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Kesesuaian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Eksponensial</a:t>
            </a:r>
            <a:r>
              <a:rPr lang="en-US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R="55245" indent="337661" algn="just">
              <a:lnSpc>
                <a:spcPct val="150000"/>
              </a:lnSpc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1" y="1094703"/>
            <a:ext cx="7716327" cy="5267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6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100" y="412124"/>
            <a:ext cx="7269480" cy="1300766"/>
          </a:xfrm>
        </p:spPr>
        <p:txBody>
          <a:bodyPr>
            <a:no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Sampel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sampel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48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antrian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kober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kawe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432" y="1596981"/>
            <a:ext cx="7872394" cy="361896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12124" y="5241702"/>
            <a:ext cx="1120462" cy="20606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22738" y="5025981"/>
            <a:ext cx="6412842" cy="84356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mengantrai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 (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pengunjung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124" y="6078828"/>
            <a:ext cx="1120462" cy="2704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622738" y="6049851"/>
            <a:ext cx="6412842" cy="4732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seseorang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mengantrai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antrian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normal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5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30" y="1171978"/>
            <a:ext cx="7688688" cy="482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78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59099" y="0"/>
                <a:ext cx="7984901" cy="79138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endParaRPr lang="en-US" dirty="0" smtClean="0"/>
              </a:p>
              <a:p>
                <a:pPr lvl="0"/>
                <a:r>
                  <a:rPr lang="en-US" dirty="0" smtClean="0"/>
                  <a:t>Rata-rata </a:t>
                </a:r>
                <a:r>
                  <a:rPr lang="en-US" dirty="0" err="1"/>
                  <a:t>jumlah</a:t>
                </a:r>
                <a:r>
                  <a:rPr lang="en-US" dirty="0"/>
                  <a:t> unit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lvl="0"/>
                <a:r>
                  <a:rPr lang="en-US" dirty="0"/>
                  <a:t>Rata-rata </a:t>
                </a:r>
                <a:r>
                  <a:rPr lang="en-US" dirty="0" err="1"/>
                  <a:t>waktu</a:t>
                </a:r>
                <a:r>
                  <a:rPr lang="en-US" dirty="0"/>
                  <a:t> yang </a:t>
                </a:r>
                <a:r>
                  <a:rPr lang="en-US" dirty="0" err="1"/>
                  <a:t>digunakan</a:t>
                </a:r>
                <a:r>
                  <a:rPr lang="en-US" dirty="0"/>
                  <a:t> </a:t>
                </a:r>
                <a:r>
                  <a:rPr lang="en-US" dirty="0" err="1"/>
                  <a:t>oleh</a:t>
                </a:r>
                <a:r>
                  <a:rPr lang="en-US" dirty="0"/>
                  <a:t> unit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pPr lvl="0"/>
                <a:r>
                  <a:rPr lang="en-US" dirty="0"/>
                  <a:t>Rata-rata </a:t>
                </a:r>
                <a:r>
                  <a:rPr lang="en-US" dirty="0" err="1"/>
                  <a:t>jumlah</a:t>
                </a:r>
                <a:r>
                  <a:rPr lang="en-US" dirty="0"/>
                  <a:t> unit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antrian</a:t>
                </a:r>
                <a:r>
                  <a:rPr lang="en-US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𝐿𝑞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pPr lvl="0"/>
                <a:r>
                  <a:rPr lang="en-US" dirty="0"/>
                  <a:t>Rata-rata </a:t>
                </a:r>
                <a:r>
                  <a:rPr lang="en-US" dirty="0" err="1"/>
                  <a:t>waktu</a:t>
                </a:r>
                <a:r>
                  <a:rPr lang="en-US" dirty="0"/>
                  <a:t> yang </a:t>
                </a:r>
                <a:r>
                  <a:rPr lang="en-US" dirty="0" err="1"/>
                  <a:t>dihabiskan</a:t>
                </a:r>
                <a:r>
                  <a:rPr lang="en-US" dirty="0"/>
                  <a:t> unit </a:t>
                </a:r>
                <a:r>
                  <a:rPr lang="en-US" dirty="0" err="1"/>
                  <a:t>menunggu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dirty="0" err="1"/>
                  <a:t>antrian</a:t>
                </a:r>
                <a:r>
                  <a:rPr lang="en-US" dirty="0"/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𝑊𝑞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pPr lvl="0"/>
                <a:r>
                  <a:rPr lang="en-US" dirty="0" err="1"/>
                  <a:t>Faktor</a:t>
                </a:r>
                <a:r>
                  <a:rPr lang="en-US" dirty="0"/>
                  <a:t> </a:t>
                </a:r>
                <a:r>
                  <a:rPr lang="en-US" dirty="0" err="1"/>
                  <a:t>utilitas</a:t>
                </a:r>
                <a:r>
                  <a:rPr lang="en-US" dirty="0"/>
                  <a:t> </a:t>
                </a:r>
                <a:r>
                  <a:rPr lang="en-US" dirty="0" err="1"/>
                  <a:t>sistem</a:t>
                </a:r>
                <a:r>
                  <a:rPr lang="en-US" dirty="0"/>
                  <a:t> (</a:t>
                </a:r>
                <a:r>
                  <a:rPr lang="en-US" dirty="0" err="1"/>
                  <a:t>probabilitas</a:t>
                </a:r>
                <a:r>
                  <a:rPr lang="en-US" dirty="0"/>
                  <a:t> </a:t>
                </a:r>
                <a:r>
                  <a:rPr lang="en-US" dirty="0" err="1"/>
                  <a:t>fasilitas</a:t>
                </a:r>
                <a:r>
                  <a:rPr lang="en-US" dirty="0"/>
                  <a:t> </a:t>
                </a:r>
                <a:r>
                  <a:rPr lang="en-US" dirty="0" err="1"/>
                  <a:t>pelayanan</a:t>
                </a:r>
                <a:r>
                  <a:rPr lang="en-US" dirty="0"/>
                  <a:t> </a:t>
                </a:r>
                <a:r>
                  <a:rPr lang="en-US" dirty="0" err="1"/>
                  <a:t>sedang</a:t>
                </a:r>
                <a:r>
                  <a:rPr lang="en-US" dirty="0"/>
                  <a:t> </a:t>
                </a:r>
                <a:r>
                  <a:rPr lang="en-US" dirty="0" err="1"/>
                  <a:t>digunakan</a:t>
                </a:r>
                <a:r>
                  <a:rPr lang="en-US" dirty="0"/>
                  <a:t>):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pPr lvl="0"/>
                <a:r>
                  <a:rPr lang="en-US" dirty="0" err="1"/>
                  <a:t>Presentase</a:t>
                </a:r>
                <a:r>
                  <a:rPr lang="en-US" dirty="0"/>
                  <a:t> </a:t>
                </a:r>
                <a:r>
                  <a:rPr lang="en-US" dirty="0" err="1"/>
                  <a:t>waktu</a:t>
                </a:r>
                <a:r>
                  <a:rPr lang="en-US" dirty="0"/>
                  <a:t> </a:t>
                </a:r>
                <a:r>
                  <a:rPr lang="en-US" dirty="0" err="1"/>
                  <a:t>kosong</a:t>
                </a:r>
                <a:r>
                  <a:rPr lang="en-US" dirty="0"/>
                  <a:t>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 </a:t>
                </a:r>
              </a:p>
              <a:p>
                <a:pPr lvl="0"/>
                <a:endParaRPr lang="en-US" sz="1600" dirty="0"/>
              </a:p>
              <a:p>
                <a:r>
                  <a:rPr lang="en-US" sz="1600" dirty="0"/>
                  <a:t> 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099" y="0"/>
                <a:ext cx="7984901" cy="7913898"/>
              </a:xfrm>
              <a:prstGeom prst="rect">
                <a:avLst/>
              </a:prstGeom>
              <a:blipFill>
                <a:blip r:embed="rId2"/>
                <a:stretch>
                  <a:fillRect l="-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556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37128" y="330297"/>
                <a:ext cx="7237927" cy="6771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solidFill>
                      <a:srgbClr val="0070C0"/>
                    </a:solidFill>
                  </a:rPr>
                  <a:t>Rata-rata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Kedatangan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dan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Pelayanan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Sistem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:r>
                  <a:rPr lang="en-US" sz="2000" b="1" dirty="0" err="1">
                    <a:solidFill>
                      <a:srgbClr val="0070C0"/>
                    </a:solidFill>
                  </a:rPr>
                  <a:t>Antrian</a:t>
                </a:r>
                <a:r>
                  <a:rPr lang="en-US" sz="2000" b="1" dirty="0">
                    <a:solidFill>
                      <a:srgbClr val="0070C0"/>
                    </a:solidFill>
                  </a:rPr>
                  <a:t> </a:t>
                </a:r>
                <a:endParaRPr lang="en-US" sz="2000" dirty="0">
                  <a:solidFill>
                    <a:srgbClr val="0070C0"/>
                  </a:solidFill>
                </a:endParaRPr>
              </a:p>
              <a:p>
                <a:r>
                  <a:rPr lang="en-US" b="1" dirty="0"/>
                  <a:t>	</a:t>
                </a:r>
                <a:endParaRPr lang="en-US" b="1" dirty="0" smtClean="0"/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kedatangan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dihitung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didapatkan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observasi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langsung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Kedatangan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kedatangan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didapatkan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perhitungan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kedatangan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diperoleh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melakukan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pengamatan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jumlah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memasuki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sistem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antrian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Kober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selama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hari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pukul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19.00-22.00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WITA.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=0,67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Menunjukan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bahwa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sebanyak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0,67 per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menit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pPr lvl="0"/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Tingkat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tingkat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didapatkan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dari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perhitungan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kober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diperloleh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melakukan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pengamatan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waktu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yang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dihabiskan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oleh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dalam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menerima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pelayanan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di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kober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selama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hari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pada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pukul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19.00-22.00 WITA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dengan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asumsi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bahwa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jika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datang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berpasangan atau berkelompok maka pengunjung tersebut hanya di hitung 1 pemesan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=0,7153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Menunjukan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bahwa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rata-rata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kasir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kober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melayani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sebanyak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0,7153 </a:t>
                </a:r>
                <a:r>
                  <a:rPr lang="id-ID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pengunjung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menit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128" y="330297"/>
                <a:ext cx="7237927" cy="6771084"/>
              </a:xfrm>
              <a:prstGeom prst="rect">
                <a:avLst/>
              </a:prstGeom>
              <a:blipFill>
                <a:blip r:embed="rId2"/>
                <a:stretch>
                  <a:fillRect l="-842" t="-450" r="-8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03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150</TotalTime>
  <Words>460</Words>
  <Application>Microsoft Office PowerPoint</Application>
  <PresentationFormat>On-screen Show (4:3)</PresentationFormat>
  <Paragraphs>128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Cambria</vt:lpstr>
      <vt:lpstr>Cambria Math</vt:lpstr>
      <vt:lpstr>Century Schoolbook</vt:lpstr>
      <vt:lpstr>Times New Roman</vt:lpstr>
      <vt:lpstr>Wingdings</vt:lpstr>
      <vt:lpstr>Wingdings 2</vt:lpstr>
      <vt:lpstr>View</vt:lpstr>
      <vt:lpstr>ANALISIS EFEKTIVITAS PELAYANAN ANTRIAN DI KOBER ( STUDI KASUS KOBER KAWE DENPASAR SELATAN ) </vt:lpstr>
      <vt:lpstr>PowerPoint Presentation</vt:lpstr>
      <vt:lpstr>PowerPoint Presentation</vt:lpstr>
      <vt:lpstr>PowerPoint Presentation</vt:lpstr>
      <vt:lpstr>PowerPoint Presentation</vt:lpstr>
      <vt:lpstr>Berikut Sampel data waktu antrian dengan sampel 48 orang dalam antrian di kober kawe 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Perbandingan Hasil Analisis Real Dengan Asumsi </vt:lpstr>
      <vt:lpstr>PowerPoint Presentation</vt:lpstr>
      <vt:lpstr>TERIMA KASIH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EFEKTIVITAS PELAYANAN ANTRIAN DI KOBER ( STUDI KASUS KOBER KAWE DENPASAR SELATAN )</dc:title>
  <dc:creator>Mentik Yusmantara</dc:creator>
  <cp:lastModifiedBy>COMPAQ</cp:lastModifiedBy>
  <cp:revision>22</cp:revision>
  <dcterms:created xsi:type="dcterms:W3CDTF">2017-12-18T01:49:40Z</dcterms:created>
  <dcterms:modified xsi:type="dcterms:W3CDTF">2017-12-18T04:58:44Z</dcterms:modified>
</cp:coreProperties>
</file>