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8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2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3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807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0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31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4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4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3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8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4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2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B774-22AC-49DD-B4BA-3DAFE70AF5D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AA34-7351-4258-A7A4-DC336B1C6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52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CAAE-23BE-4C12-A58E-93537F8D3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REGRESI &amp; KORELASI</a:t>
            </a:r>
            <a:br>
              <a:rPr lang="en-US" dirty="0"/>
            </a:br>
            <a:r>
              <a:rPr lang="en-US" dirty="0"/>
              <a:t>SEDERHANA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61A7D-8D39-4850-B9A8-61B22E4CDB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PPT STATISTIKA </a:t>
            </a:r>
            <a:r>
              <a:rPr lang="en-US" dirty="0"/>
              <a:t>#10</a:t>
            </a:r>
          </a:p>
        </p:txBody>
      </p:sp>
    </p:spTree>
    <p:extLst>
      <p:ext uri="{BB962C8B-B14F-4D97-AF65-F5344CB8AC3E}">
        <p14:creationId xmlns:p14="http://schemas.microsoft.com/office/powerpoint/2010/main" val="658141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F95B-5AFC-7661-50A2-6FB7B663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KORELASI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BF48F-9FC9-7F01-76F2-5FE25A7F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007471" cy="3862046"/>
          </a:xfrm>
        </p:spPr>
        <p:txBody>
          <a:bodyPr>
            <a:normAutofit fontScale="92500"/>
          </a:bodyPr>
          <a:lstStyle/>
          <a:p>
            <a:r>
              <a:rPr lang="en-US" dirty="0"/>
              <a:t>ANALISA KORELASI DIGUNAKAN UNTUK MENGUKUR KEKUATAN KEERATAN HUBUNGAN ANTARA DUA VARIABEL </a:t>
            </a:r>
          </a:p>
          <a:p>
            <a:r>
              <a:rPr lang="en-US" dirty="0"/>
              <a:t>BILANGAN YANG MENUNJUKAN HUBUNGAN ITU DISEBUT KOEFISIEN KORELASI</a:t>
            </a:r>
          </a:p>
          <a:p>
            <a:r>
              <a:rPr lang="en-US" dirty="0"/>
              <a:t>KOEFISIEN KORELASI LINIER (R) ADALAH UKURAN HUBUNGAN LINIER ANTARA DUA VARIABEL /PEUBAH ACAK X DAN Y UNTUK MENGUKUR SEJAUH MANA TITIK-TITIK MENGGEROMBOL SEKITAR SEBUAH GARIS LURUS REGRESI</a:t>
            </a:r>
          </a:p>
          <a:p>
            <a:r>
              <a:rPr lang="en-US" dirty="0"/>
              <a:t>NILAI KOEFISIEN KORELASI ANTARA 0 S,D 1 DISEBUT KORELASI POSITF</a:t>
            </a:r>
          </a:p>
          <a:p>
            <a:r>
              <a:rPr lang="en-US" dirty="0"/>
              <a:t>NILAI KOEFISIEN KORELASI ANTARA 0 S,D -1 DISEBUT KORELASI NEGATIF</a:t>
            </a:r>
          </a:p>
          <a:p>
            <a:r>
              <a:rPr lang="en-US" dirty="0"/>
              <a:t>SEMAKIN MENDEKATI 1 SEMAKIN KUAT HUBUNGANNYA BERLAKU SEBALIKNYA</a:t>
            </a:r>
          </a:p>
        </p:txBody>
      </p:sp>
    </p:spTree>
    <p:extLst>
      <p:ext uri="{BB962C8B-B14F-4D97-AF65-F5344CB8AC3E}">
        <p14:creationId xmlns:p14="http://schemas.microsoft.com/office/powerpoint/2010/main" val="50636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D00C-F816-BF3F-F1E5-BE310FB3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KORELASI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22703-B49F-956D-0D64-F114DD7BA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0B2CE-36C3-D70C-6331-5BF74AD02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35" y="2336873"/>
            <a:ext cx="4448175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BD8A76-1619-847B-22F4-462601A51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251" y="4571996"/>
            <a:ext cx="4572000" cy="1866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85DF0B-740D-1E4A-936D-C01BE892F3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0706" y="2343186"/>
            <a:ext cx="4572000" cy="1676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49608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C181-3A4E-EC5D-5878-D5875D1A6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KORELASI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5D1810-B7E2-14B2-ACAE-D392B5116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56" y="2326852"/>
            <a:ext cx="5435801" cy="36576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Object 1024">
            <a:extLst>
              <a:ext uri="{FF2B5EF4-FFF2-40B4-BE49-F238E27FC236}">
                <a16:creationId xmlns:a16="http://schemas.microsoft.com/office/drawing/2014/main" id="{F0CD530D-081A-5CBD-2ABD-FCDDAB629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557562"/>
              </p:ext>
            </p:extLst>
          </p:nvPr>
        </p:nvGraphicFramePr>
        <p:xfrm>
          <a:off x="6391494" y="2447172"/>
          <a:ext cx="543735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096000" imgH="4076700" progId="MSGraph.Chart.8">
                  <p:embed followColorScheme="full"/>
                </p:oleObj>
              </mc:Choice>
              <mc:Fallback>
                <p:oleObj name="Chart" r:id="rId3" imgW="6096000" imgH="4076700" progId="MSGraph.Chart.8">
                  <p:embed followColorScheme="full"/>
                  <p:pic>
                    <p:nvPicPr>
                      <p:cNvPr id="5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494" y="2447172"/>
                        <a:ext cx="543735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281AB1-7DE3-0352-1EFB-B4DC8679B184}"/>
              </a:ext>
            </a:extLst>
          </p:cNvPr>
          <p:cNvCxnSpPr>
            <a:cxnSpLocks/>
          </p:cNvCxnSpPr>
          <p:nvPr/>
        </p:nvCxnSpPr>
        <p:spPr>
          <a:xfrm flipV="1">
            <a:off x="997527" y="2743200"/>
            <a:ext cx="4405746" cy="237336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DB97A48-D546-0CDA-E70B-906C43906608}"/>
              </a:ext>
            </a:extLst>
          </p:cNvPr>
          <p:cNvCxnSpPr>
            <a:cxnSpLocks/>
          </p:cNvCxnSpPr>
          <p:nvPr/>
        </p:nvCxnSpPr>
        <p:spPr>
          <a:xfrm>
            <a:off x="7006265" y="2660072"/>
            <a:ext cx="4821382" cy="241069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C7F1FE4-6BE6-2BDB-44B5-C3BC91D2481F}"/>
              </a:ext>
            </a:extLst>
          </p:cNvPr>
          <p:cNvSpPr txBox="1"/>
          <p:nvPr/>
        </p:nvSpPr>
        <p:spPr>
          <a:xfrm>
            <a:off x="257853" y="6246305"/>
            <a:ext cx="24734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endParaRPr lang="en-US" sz="24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00F7A99C-6596-63A2-8442-8F6AC1CDB0C4}"/>
              </a:ext>
            </a:extLst>
          </p:cNvPr>
          <p:cNvSpPr txBox="1">
            <a:spLocks/>
          </p:cNvSpPr>
          <p:nvPr/>
        </p:nvSpPr>
        <p:spPr>
          <a:xfrm>
            <a:off x="9273432" y="6181718"/>
            <a:ext cx="2820804" cy="590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756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FB05-3058-73DD-4492-C4C8BB27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KOERISIEN KORELASI DAN KOEFISIEN DETERMINASI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B2A26B-CD7E-9B41-4379-CC953DFCD1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KOOEFISIEN KORELASI 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𝑥𝑖𝑦𝑖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𝑥𝑖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𝑦𝑖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𝑥𝑖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𝑦𝑖</m:t>
                                      </m:r>
                                    </m:e>
                                  </m:nary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latin typeface="+mj-lt"/>
                  </a:rPr>
                  <a:t>KOOEFISIEN DETERMINASI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+mj-lt"/>
                </a:endParaRPr>
              </a:p>
              <a:p>
                <a:pPr algn="l"/>
                <a:r>
                  <a:rPr lang="en-US" b="0" i="0" u="none" strike="noStrike" baseline="0" dirty="0" err="1">
                    <a:latin typeface="+mj-lt"/>
                  </a:rPr>
                  <a:t>KOEFISIEN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DETERMINASI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ADALAH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UNTUK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MENYATAKAN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PROPORSI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KERAGAMAN</a:t>
                </a:r>
                <a:r>
                  <a:rPr lang="en-US" b="0" i="0" u="none" strike="noStrike" baseline="0" dirty="0">
                    <a:latin typeface="+mj-lt"/>
                  </a:rPr>
                  <a:t> TOTAL </a:t>
                </a:r>
                <a:r>
                  <a:rPr lang="en-US" b="0" i="0" u="none" strike="noStrike" baseline="0" dirty="0" err="1">
                    <a:latin typeface="+mj-lt"/>
                  </a:rPr>
                  <a:t>NILAI-NILAI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PEUBAH</a:t>
                </a:r>
                <a:r>
                  <a:rPr lang="en-US" b="0" i="0" u="none" strike="noStrike" baseline="0" dirty="0">
                    <a:latin typeface="+mj-lt"/>
                  </a:rPr>
                  <a:t> Y YANG </a:t>
                </a:r>
                <a:r>
                  <a:rPr lang="en-US" b="0" i="0" u="none" strike="noStrike" baseline="0" dirty="0" err="1">
                    <a:latin typeface="+mj-lt"/>
                  </a:rPr>
                  <a:t>DAPAT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DIJELASKAN</a:t>
                </a:r>
                <a:r>
                  <a:rPr lang="en-US" b="0" i="0" u="none" strike="noStrike" baseline="0" dirty="0">
                    <a:latin typeface="+mj-lt"/>
                  </a:rPr>
                  <a:t> OLEH </a:t>
                </a:r>
                <a:r>
                  <a:rPr lang="en-US" b="0" i="0" u="none" strike="noStrike" baseline="0" dirty="0" err="1">
                    <a:latin typeface="+mj-lt"/>
                  </a:rPr>
                  <a:t>NILAI-NILAI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PEUBAH</a:t>
                </a:r>
                <a:r>
                  <a:rPr lang="en-US" b="0" i="0" u="none" strike="noStrike" baseline="0" dirty="0">
                    <a:latin typeface="+mj-lt"/>
                  </a:rPr>
                  <a:t> X </a:t>
                </a:r>
                <a:r>
                  <a:rPr lang="en-US" b="0" i="0" u="none" strike="noStrike" baseline="0" dirty="0" err="1">
                    <a:latin typeface="+mj-lt"/>
                  </a:rPr>
                  <a:t>MELALUI</a:t>
                </a:r>
                <a:r>
                  <a:rPr lang="en-US" b="0" i="0" u="none" strike="noStrike" baseline="0" dirty="0">
                    <a:latin typeface="+mj-lt"/>
                  </a:rPr>
                  <a:t> </a:t>
                </a:r>
                <a:r>
                  <a:rPr lang="en-US" b="0" i="0" u="none" strike="noStrike" baseline="0" dirty="0" err="1">
                    <a:latin typeface="+mj-lt"/>
                  </a:rPr>
                  <a:t>HUBUNGAN</a:t>
                </a:r>
                <a:r>
                  <a:rPr lang="en-US" b="0" i="0" u="none" strike="noStrike" baseline="0" dirty="0">
                    <a:latin typeface="+mj-lt"/>
                  </a:rPr>
                  <a:t> LINIER </a:t>
                </a:r>
                <a:r>
                  <a:rPr lang="en-US" b="0" i="0" u="none" strike="noStrike" baseline="0" dirty="0" err="1">
                    <a:latin typeface="+mj-lt"/>
                  </a:rPr>
                  <a:t>TERSEBUT</a:t>
                </a:r>
                <a:endParaRPr lang="en-US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  <a:p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B2A26B-CD7E-9B41-4379-CC953DFCD1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51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5187D5A-ED37-79BB-5A4B-00DFF6F8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/>
              <a:t>KASUS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8C7EBA-B4A8-3A0C-FA21-6D39C55D3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44" y="2336873"/>
            <a:ext cx="10401536" cy="3599316"/>
          </a:xfrm>
        </p:spPr>
        <p:txBody>
          <a:bodyPr>
            <a:noAutofit/>
          </a:bodyPr>
          <a:lstStyle/>
          <a:p>
            <a:pPr algn="l"/>
            <a:r>
              <a:rPr lang="en-US" sz="2000" b="0" i="0" u="none" strike="noStrike" baseline="0" dirty="0">
                <a:latin typeface="+mj-lt"/>
              </a:rPr>
              <a:t>SEBUAH  SAMPEL  ACAK  YANG  TERDIRI  DARI  6  (ENAM)  PASANGAN  DATA MENGENAI BESARNYA  PENDAPATAN  DAN  KONSUMSI  BULANAN  (JUTA  RUPIAH)  DARI  6  (ENAM) </a:t>
            </a:r>
            <a:r>
              <a:rPr lang="sv-SE" sz="2000" b="0" i="0" u="none" strike="noStrike" baseline="0" dirty="0">
                <a:latin typeface="+mj-lt"/>
              </a:rPr>
              <a:t>KARYAWAN PERUSAHAAN SWASTA YANG BERGERAK DALAM BIDANG PARIWISATA ADALAH </a:t>
            </a:r>
            <a:r>
              <a:rPr lang="en-US" sz="2000" b="0" i="0" u="none" strike="noStrike" baseline="0" dirty="0">
                <a:latin typeface="+mj-lt"/>
              </a:rPr>
              <a:t>SEBAGAI BERIKUT (DATA HIPOTESIS)</a:t>
            </a:r>
          </a:p>
          <a:p>
            <a:pPr algn="l"/>
            <a:endParaRPr lang="en-US" sz="2000" dirty="0">
              <a:latin typeface="+mj-lt"/>
            </a:endParaRPr>
          </a:p>
          <a:p>
            <a:pPr marL="0" indent="0" algn="l">
              <a:buNone/>
            </a:pPr>
            <a:endParaRPr lang="en-US" sz="2000" dirty="0">
              <a:latin typeface="+mj-lt"/>
            </a:endParaRPr>
          </a:p>
          <a:p>
            <a:pPr algn="l"/>
            <a:r>
              <a:rPr lang="en-US" sz="2000" b="0" i="0" u="none" strike="noStrike" baseline="0" dirty="0">
                <a:latin typeface="+mj-lt"/>
              </a:rPr>
              <a:t>BERDASARKAN DATA TERSEBUT,</a:t>
            </a:r>
          </a:p>
          <a:p>
            <a:pPr lvl="1"/>
            <a:r>
              <a:rPr lang="en-US" sz="1800" dirty="0">
                <a:latin typeface="+mj-lt"/>
              </a:rPr>
              <a:t>TENTUKAN KOEFISEN KORELASI DAN KOEFISIEN DETERMINASI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1ECF3B2-2FBE-0D72-1D8A-EFCDB0B7D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67541"/>
              </p:ext>
            </p:extLst>
          </p:nvPr>
        </p:nvGraphicFramePr>
        <p:xfrm>
          <a:off x="2032040" y="3573710"/>
          <a:ext cx="6507954" cy="62865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69136">
                  <a:extLst>
                    <a:ext uri="{9D8B030D-6E8A-4147-A177-3AD203B41FA5}">
                      <a16:colId xmlns:a16="http://schemas.microsoft.com/office/drawing/2014/main" val="1538050754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3847144927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2704512474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1735862465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437073982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1650136678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22104017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Pendapatan</a:t>
                      </a:r>
                      <a:r>
                        <a:rPr lang="en-US" sz="2000" u="none" strike="noStrike" dirty="0">
                          <a:effectLst/>
                        </a:rPr>
                        <a:t> (X)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591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Konsumsi (Y)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61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18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EEDE-4551-8D2B-0626-FB944828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PENYELESAIAN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6F57C0-1C2C-A365-EE2D-A6A912A6C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10244"/>
              </p:ext>
            </p:extLst>
          </p:nvPr>
        </p:nvGraphicFramePr>
        <p:xfrm>
          <a:off x="680321" y="2942441"/>
          <a:ext cx="10209353" cy="357231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12576">
                  <a:extLst>
                    <a:ext uri="{9D8B030D-6E8A-4147-A177-3AD203B41FA5}">
                      <a16:colId xmlns:a16="http://schemas.microsoft.com/office/drawing/2014/main" val="2636315716"/>
                    </a:ext>
                  </a:extLst>
                </a:gridCol>
                <a:gridCol w="2225241">
                  <a:extLst>
                    <a:ext uri="{9D8B030D-6E8A-4147-A177-3AD203B41FA5}">
                      <a16:colId xmlns:a16="http://schemas.microsoft.com/office/drawing/2014/main" val="367952842"/>
                    </a:ext>
                  </a:extLst>
                </a:gridCol>
                <a:gridCol w="1915398">
                  <a:extLst>
                    <a:ext uri="{9D8B030D-6E8A-4147-A177-3AD203B41FA5}">
                      <a16:colId xmlns:a16="http://schemas.microsoft.com/office/drawing/2014/main" val="782068544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515383100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2159261974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1873451302"/>
                    </a:ext>
                  </a:extLst>
                </a:gridCol>
              </a:tblGrid>
              <a:tr h="10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RESPONDEN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PENDAPATAN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KOMSUMSI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xy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364420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49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6591789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108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144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81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1865542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3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192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256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144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98289770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280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400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196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8486704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13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312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576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169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7030567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390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676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225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28490237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RATA-RATA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17,67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11,67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485739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JUMLAH (∑)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106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70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1338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2116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864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699256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D2E687-9183-CB1D-A543-5C3889311E0C}"/>
                  </a:ext>
                </a:extLst>
              </p:cNvPr>
              <p:cNvSpPr txBox="1"/>
              <p:nvPr/>
            </p:nvSpPr>
            <p:spPr>
              <a:xfrm>
                <a:off x="2954284" y="2016246"/>
                <a:ext cx="6097978" cy="7441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𝑥𝑖𝑦𝑖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𝑥𝑖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𝑦𝑖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𝑥𝑖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𝑦𝑖</m:t>
                                      </m:r>
                                    </m:e>
                                  </m:nary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D2E687-9183-CB1D-A543-5C3889311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284" y="2016246"/>
                <a:ext cx="6097978" cy="7441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633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6E8BC3D-7321-C349-7AD0-6238FB83FD98}"/>
              </a:ext>
            </a:extLst>
          </p:cNvPr>
          <p:cNvSpPr/>
          <p:nvPr/>
        </p:nvSpPr>
        <p:spPr>
          <a:xfrm>
            <a:off x="8291051" y="5920378"/>
            <a:ext cx="1425039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3EDA90-423E-AAE0-B948-AE713680576A}"/>
              </a:ext>
            </a:extLst>
          </p:cNvPr>
          <p:cNvSpPr/>
          <p:nvPr/>
        </p:nvSpPr>
        <p:spPr>
          <a:xfrm>
            <a:off x="8021898" y="4929387"/>
            <a:ext cx="1425039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6E2BC3-7C1B-67B4-78CF-DB2391A2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PENYELESAIAN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334B45-F580-3E37-5DFA-DB3B6FC62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34209"/>
              </p:ext>
            </p:extLst>
          </p:nvPr>
        </p:nvGraphicFramePr>
        <p:xfrm>
          <a:off x="680321" y="2170545"/>
          <a:ext cx="10209353" cy="140359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12576">
                  <a:extLst>
                    <a:ext uri="{9D8B030D-6E8A-4147-A177-3AD203B41FA5}">
                      <a16:colId xmlns:a16="http://schemas.microsoft.com/office/drawing/2014/main" val="2636315716"/>
                    </a:ext>
                  </a:extLst>
                </a:gridCol>
                <a:gridCol w="2225241">
                  <a:extLst>
                    <a:ext uri="{9D8B030D-6E8A-4147-A177-3AD203B41FA5}">
                      <a16:colId xmlns:a16="http://schemas.microsoft.com/office/drawing/2014/main" val="367952842"/>
                    </a:ext>
                  </a:extLst>
                </a:gridCol>
                <a:gridCol w="1915398">
                  <a:extLst>
                    <a:ext uri="{9D8B030D-6E8A-4147-A177-3AD203B41FA5}">
                      <a16:colId xmlns:a16="http://schemas.microsoft.com/office/drawing/2014/main" val="782068544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515383100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2159261974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1873451302"/>
                    </a:ext>
                  </a:extLst>
                </a:gridCol>
              </a:tblGrid>
              <a:tr h="10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RESPONDEN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PENDAPATAN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KOMSUMSI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xy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9364420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JUMLAH (∑)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106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70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1338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2116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864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699256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60EF6A-F28D-5EBC-0F32-1FD17265D21E}"/>
                  </a:ext>
                </a:extLst>
              </p:cNvPr>
              <p:cNvSpPr txBox="1"/>
              <p:nvPr/>
            </p:nvSpPr>
            <p:spPr>
              <a:xfrm>
                <a:off x="680321" y="4806946"/>
                <a:ext cx="4485445" cy="742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8028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−7420</m:t>
                          </m:r>
                          <m:r>
                            <a:rPr lang="sv-SE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 (2116)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106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864)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70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60EF6A-F28D-5EBC-0F32-1FD17265D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21" y="4806946"/>
                <a:ext cx="4485445" cy="7423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E1CF29-FF01-D421-4AD8-E03FCE776213}"/>
                  </a:ext>
                </a:extLst>
              </p:cNvPr>
              <p:cNvSpPr txBox="1"/>
              <p:nvPr/>
            </p:nvSpPr>
            <p:spPr>
              <a:xfrm>
                <a:off x="-86096" y="3818485"/>
                <a:ext cx="6097978" cy="7441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𝑥𝑖𝑦𝑖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𝑥𝑖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𝑦𝑖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𝑥𝑖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𝑦𝑖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𝑦𝑖</m:t>
                                      </m:r>
                                    </m:e>
                                  </m:nary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E1CF29-FF01-D421-4AD8-E03FCE776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6096" y="3818485"/>
                <a:ext cx="6097978" cy="7441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ACCB98-E31F-F4EE-54C9-2BB7F3C03A99}"/>
                  </a:ext>
                </a:extLst>
              </p:cNvPr>
              <p:cNvSpPr txBox="1"/>
              <p:nvPr/>
            </p:nvSpPr>
            <p:spPr>
              <a:xfrm>
                <a:off x="90777" y="5793676"/>
                <a:ext cx="5744231" cy="7290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8028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−7420</m:t>
                          </m:r>
                          <m:r>
                            <a:rPr lang="sv-SE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(12696)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1236)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(5184)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900)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ACCB98-E31F-F4EE-54C9-2BB7F3C03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7" y="5793676"/>
                <a:ext cx="5744231" cy="7290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FFD136-0D96-A906-97AB-D9E9355CDCA4}"/>
                  </a:ext>
                </a:extLst>
              </p:cNvPr>
              <p:cNvSpPr txBox="1"/>
              <p:nvPr/>
            </p:nvSpPr>
            <p:spPr>
              <a:xfrm>
                <a:off x="5784997" y="3910517"/>
                <a:ext cx="2925682" cy="642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8028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−7420</m:t>
                          </m:r>
                          <m:r>
                            <a:rPr lang="sv-SE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38,21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6,85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FFD136-0D96-A906-97AB-D9E9355CD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97" y="3910517"/>
                <a:ext cx="2925682" cy="6420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66ED2-7C58-B0CA-F2AF-90E072051DBE}"/>
                  </a:ext>
                </a:extLst>
              </p:cNvPr>
              <p:cNvSpPr txBox="1"/>
              <p:nvPr/>
            </p:nvSpPr>
            <p:spPr>
              <a:xfrm>
                <a:off x="5487251" y="4796899"/>
                <a:ext cx="2925682" cy="642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643,93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D66ED2-7C58-B0CA-F2AF-90E072051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251" y="4796899"/>
                <a:ext cx="2925682" cy="6420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ABF73D-31A5-058F-211C-545A6711F67E}"/>
                  </a:ext>
                </a:extLst>
              </p:cNvPr>
              <p:cNvSpPr txBox="1"/>
              <p:nvPr/>
            </p:nvSpPr>
            <p:spPr>
              <a:xfrm>
                <a:off x="7271577" y="4937975"/>
                <a:ext cx="29256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,94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ABF73D-31A5-058F-211C-545A6711F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577" y="4937975"/>
                <a:ext cx="292568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2600651-7573-F689-E4E5-11532A268D6E}"/>
                  </a:ext>
                </a:extLst>
              </p:cNvPr>
              <p:cNvSpPr txBox="1"/>
              <p:nvPr/>
            </p:nvSpPr>
            <p:spPr>
              <a:xfrm>
                <a:off x="5593328" y="5909146"/>
                <a:ext cx="29256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0,94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2600651-7573-F689-E4E5-11532A268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328" y="5909146"/>
                <a:ext cx="2925682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9491AC0-1755-BD67-9F33-98976C5B7BB7}"/>
                  </a:ext>
                </a:extLst>
              </p:cNvPr>
              <p:cNvSpPr txBox="1"/>
              <p:nvPr/>
            </p:nvSpPr>
            <p:spPr>
              <a:xfrm>
                <a:off x="7540730" y="5916389"/>
                <a:ext cx="29256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0,89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9491AC0-1755-BD67-9F33-98976C5B7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730" y="5916389"/>
                <a:ext cx="292568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5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F0589-A941-4EAC-9560-96555935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C786-59CF-4C75-A8E6-08D4690E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8309300" cy="3599316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effectLst/>
                <a:latin typeface="+mj-lt"/>
              </a:rPr>
              <a:t>REGRESI LINIER SEDERHANA ADALAH SEBUAH MODEL STATISTIK YANG DIGUNAKAN UNTUK MENJELASKAN HUBUNGAN DUA VARIABEL DALAM BENTUK FUNGSIONAL, </a:t>
            </a:r>
          </a:p>
          <a:p>
            <a:pPr algn="l"/>
            <a:r>
              <a:rPr lang="en-US" b="0" i="0" dirty="0">
                <a:effectLst/>
                <a:latin typeface="+mj-lt"/>
              </a:rPr>
              <a:t>DUA VARIABEL TERSEBUT ADALAH </a:t>
            </a:r>
            <a:r>
              <a:rPr lang="en-US" b="1" i="0" dirty="0">
                <a:effectLst/>
                <a:latin typeface="+mj-lt"/>
              </a:rPr>
              <a:t>VARIABEL DEPENDEN</a:t>
            </a:r>
            <a:r>
              <a:rPr lang="en-US" b="0" i="0" dirty="0">
                <a:effectLst/>
                <a:latin typeface="+mj-lt"/>
              </a:rPr>
              <a:t> (Y) ATAU DISEBUT JUGA DENGAN VARIABEL RESPON DAN </a:t>
            </a:r>
            <a:r>
              <a:rPr lang="en-US" b="1" i="0" dirty="0">
                <a:effectLst/>
                <a:latin typeface="+mj-lt"/>
              </a:rPr>
              <a:t>VARIABEL INDEPENDEN</a:t>
            </a:r>
            <a:r>
              <a:rPr lang="en-US" b="0" i="0" dirty="0">
                <a:effectLst/>
                <a:latin typeface="+mj-lt"/>
              </a:rPr>
              <a:t> (X) ATAU DISEBUT JUGA DENGAN VARIABEL PREDIKTOR ATAU VARIABEL PENJELAS,</a:t>
            </a:r>
          </a:p>
          <a:p>
            <a:pPr algn="l"/>
            <a:endParaRPr lang="en-US" dirty="0">
              <a:latin typeface="+mj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17E4A9-A5FF-BFCF-C05B-3D04998A13E0}"/>
              </a:ext>
            </a:extLst>
          </p:cNvPr>
          <p:cNvGrpSpPr/>
          <p:nvPr/>
        </p:nvGrpSpPr>
        <p:grpSpPr>
          <a:xfrm>
            <a:off x="9290218" y="2657506"/>
            <a:ext cx="2528272" cy="2520135"/>
            <a:chOff x="9290218" y="2657506"/>
            <a:chExt cx="2528272" cy="252013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FC9CBA3-8A98-992D-15CE-C8557ED911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579" t="7877"/>
            <a:stretch/>
          </p:blipFill>
          <p:spPr>
            <a:xfrm>
              <a:off x="9290218" y="2657506"/>
              <a:ext cx="2528272" cy="2520135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08ACE26-8A1E-77EF-50B2-77654D0B5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61517" y="2743200"/>
              <a:ext cx="1626919" cy="225631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67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841A7-4A70-D66E-B4C3-23521842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6FB29-EA8A-97EF-D5BE-A348D6068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5957985" cy="3588914"/>
          </a:xfrm>
        </p:spPr>
        <p:txBody>
          <a:bodyPr/>
          <a:lstStyle/>
          <a:p>
            <a:pPr algn="l"/>
            <a:r>
              <a:rPr lang="en-US" sz="2400" b="0" i="0" dirty="0">
                <a:effectLst/>
                <a:latin typeface="+mj-lt"/>
              </a:rPr>
              <a:t>SKALA DATA YANG DIGUNAKAN DALAM REGRESI LINIER SEDERHANA ADALAH </a:t>
            </a:r>
            <a:r>
              <a:rPr lang="en-US" sz="2400" b="1" i="0" dirty="0">
                <a:effectLst/>
                <a:latin typeface="+mj-lt"/>
              </a:rPr>
              <a:t>INTERVAL</a:t>
            </a:r>
            <a:r>
              <a:rPr lang="en-US" sz="2400" b="0" i="0" dirty="0">
                <a:effectLst/>
                <a:latin typeface="+mj-lt"/>
              </a:rPr>
              <a:t> ATAU </a:t>
            </a:r>
            <a:r>
              <a:rPr lang="en-US" sz="2400" b="1" i="0" dirty="0">
                <a:effectLst/>
                <a:latin typeface="+mj-lt"/>
              </a:rPr>
              <a:t>RASIO</a:t>
            </a:r>
            <a:r>
              <a:rPr lang="en-US" sz="2400" b="0" i="0" dirty="0">
                <a:effectLst/>
                <a:latin typeface="+mj-lt"/>
              </a:rPr>
              <a:t>,</a:t>
            </a:r>
            <a:endParaRPr lang="en-US" sz="2400" b="0" i="0" u="none" strike="noStrike" baseline="0" dirty="0">
              <a:latin typeface="+mj-lt"/>
            </a:endParaRPr>
          </a:p>
          <a:p>
            <a:pPr algn="l"/>
            <a:r>
              <a:rPr lang="en-US" sz="2400" b="0" i="0" u="none" strike="noStrike" baseline="0" dirty="0">
                <a:latin typeface="+mj-lt"/>
              </a:rPr>
              <a:t>MENAKSIR ATAU MERAMALKAN NILAI </a:t>
            </a:r>
            <a:r>
              <a:rPr lang="sv-SE" sz="2400" b="0" i="0" u="none" strike="noStrike" baseline="0" dirty="0">
                <a:latin typeface="+mj-lt"/>
              </a:rPr>
              <a:t>SATU VARIABEL BERDASARKAN VARIABEL LAIN YANG NILAINYA TELAH DIKETAHUI, DAN KEDUA </a:t>
            </a:r>
            <a:r>
              <a:rPr lang="en-US" sz="2400" b="0" i="0" u="none" strike="noStrike" baseline="0" dirty="0">
                <a:latin typeface="+mj-lt"/>
              </a:rPr>
              <a:t>VARIABEL TERSEBUT MEMILIKI HUBUNGAN FUNGSIONAL ATAU SEBAB-AKIBAT SATU DENGAN YANG LAINNYA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9D8180-82A9-7086-ADC2-8199549F9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997" y="3030338"/>
            <a:ext cx="4572000" cy="1533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650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F288F-3E8E-495A-89FC-6B862357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 REGRESI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7496C-2110-482B-88D8-F5DB68FE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634879" cy="4194556"/>
          </a:xfrm>
        </p:spPr>
        <p:txBody>
          <a:bodyPr>
            <a:normAutofit/>
          </a:bodyPr>
          <a:lstStyle/>
          <a:p>
            <a:pPr algn="l"/>
            <a:r>
              <a:rPr lang="en-US" sz="2000" b="0" i="0" u="none" strike="noStrike" baseline="0" dirty="0">
                <a:latin typeface="+mj-lt"/>
              </a:rPr>
              <a:t>UNTUK MEMPEROLEH SUATU PERSAMAAN GARIS YANG </a:t>
            </a:r>
            <a:r>
              <a:rPr lang="sv-SE" sz="2000" b="0" i="0" u="none" strike="noStrike" baseline="0" dirty="0">
                <a:latin typeface="+mj-lt"/>
              </a:rPr>
              <a:t>MENUNJUKKAN  PERSAMAAN  HUBUNGAN  ANTARA  DUA  VARIABEL,  PERSAMAAN  GARIS </a:t>
            </a:r>
            <a:r>
              <a:rPr lang="en-US" sz="2000" b="0" i="0" u="none" strike="noStrike" baseline="0" dirty="0">
                <a:latin typeface="+mj-lt"/>
              </a:rPr>
              <a:t>YANG DIPEROLEH DISEBUT PERSAMAAN  REGRESI,  </a:t>
            </a:r>
          </a:p>
          <a:p>
            <a:pPr algn="l"/>
            <a:r>
              <a:rPr lang="en-US" sz="2000" b="0" i="0" u="none" strike="noStrike" baseline="0" dirty="0">
                <a:latin typeface="+mj-lt"/>
              </a:rPr>
              <a:t>UNTUK MENGETAHUI BESARNYA PENGARUH  PERUBAHAN  TIAP UNIT  VARIABEL BEBAS  TERHADAP PERUBAHAN  VARIABEL </a:t>
            </a:r>
            <a:r>
              <a:rPr lang="sv-SE" sz="2000" b="0" i="0" u="none" strike="noStrike" baseline="0" dirty="0">
                <a:latin typeface="+mj-lt"/>
              </a:rPr>
              <a:t>TERIKATNYA, PENGARUH PERUBAHAN TIAP UNIT VARIABEL BEBAS DITUNJUKKAN OLEH NILAI KOEFISIEN REGRESINYA</a:t>
            </a:r>
          </a:p>
          <a:p>
            <a:pPr algn="l"/>
            <a:r>
              <a:rPr lang="en-US" sz="2000" b="0" i="0" u="none" strike="noStrike" baseline="0" dirty="0">
                <a:latin typeface="+mj-lt"/>
              </a:rPr>
              <a:t>UNUTK MENAKSIR NILAI VARIABEL TERIKATNYA (Y) BERDASARKAN VARIABEL BEBAS (X) YANG NILAINYA TELAH DIKETAHUI, MENUNJUKKAN BAHWA </a:t>
            </a:r>
            <a:r>
              <a:rPr lang="fi-FI" sz="2000" b="0" i="0" u="none" strike="noStrike" baseline="0" dirty="0">
                <a:latin typeface="+mj-lt"/>
              </a:rPr>
              <a:t>ANALISIS REGRESI ADALAH SUATU ALAT ESTIMASI</a:t>
            </a:r>
            <a:endParaRPr lang="en-US" sz="20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4743A-0C5E-C113-66D3-A4CC152C6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216" y="2054288"/>
            <a:ext cx="3815496" cy="1772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8D9598-ABEA-3204-8E5A-495369CA1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216" y="4337519"/>
            <a:ext cx="3815496" cy="21939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2670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8E393-C560-4BDF-B5AB-BA2F9D72D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/>
              <a:t>REGRESI LINEAR SEDERHANA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6211EE-7108-48C8-A876-0C2B4FE517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latin typeface="+mj-lt"/>
                  </a:rPr>
                  <a:t>Y = a + </a:t>
                </a:r>
                <a:r>
                  <a:rPr lang="en-US" dirty="0" err="1">
                    <a:latin typeface="+mj-lt"/>
                  </a:rPr>
                  <a:t>bX</a:t>
                </a:r>
                <a:endParaRPr lang="en-US" dirty="0">
                  <a:latin typeface="+mj-lt"/>
                </a:endParaRPr>
              </a:p>
              <a:p>
                <a:r>
                  <a:rPr lang="en-US" dirty="0">
                    <a:latin typeface="+mj-lt"/>
                  </a:rPr>
                  <a:t>Y = NILAI DARI VARIABLE TERIKAT</a:t>
                </a:r>
              </a:p>
              <a:p>
                <a:r>
                  <a:rPr lang="en-US" dirty="0">
                    <a:latin typeface="+mj-lt"/>
                  </a:rPr>
                  <a:t>X = NILAI DARI VARIABLE BEBAS</a:t>
                </a:r>
              </a:p>
              <a:p>
                <a:r>
                  <a:rPr lang="en-US" dirty="0">
                    <a:latin typeface="+mj-lt"/>
                  </a:rPr>
                  <a:t>a = </a:t>
                </a:r>
                <a:r>
                  <a:rPr lang="sv-SE" b="0" i="0" u="none" strike="noStrike" baseline="0" dirty="0">
                    <a:latin typeface="+mj-lt"/>
                  </a:rPr>
                  <a:t>KONSTANTA ATAU TITIK POTONG DENGAN SUMBU X</a:t>
                </a:r>
              </a:p>
              <a:p>
                <a:pPr marL="0" indent="0">
                  <a:buNone/>
                </a:pPr>
                <a:r>
                  <a:rPr lang="sv-SE" dirty="0">
                    <a:latin typeface="+mj-lt"/>
                  </a:rPr>
                  <a:t>  </a:t>
                </a:r>
                <a:r>
                  <a:rPr lang="sv-SE" b="0" i="0" u="none" strike="noStrike" baseline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sv-SE" b="0" i="1" u="none" strike="noStrike" baseline="0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v-SE" b="0" i="1" u="none" strike="noStrike" baseline="0" dirty="0" smtClean="0">
                        <a:latin typeface="Cambria Math" panose="02040503050406030204" pitchFamily="18" charset="0"/>
                      </a:rPr>
                      <m:t> =</m:t>
                    </m:r>
                    <m:acc>
                      <m:accPr>
                        <m:chr m:val="̅"/>
                        <m:ctrlP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u="none" strike="noStrike" baseline="0" dirty="0" smtClean="0">
                        <a:latin typeface="Cambria Math" panose="02040503050406030204" pitchFamily="18" charset="0"/>
                      </a:rPr>
                      <m:t>𝑏</m:t>
                    </m:r>
                    <m:acc>
                      <m:accPr>
                        <m:chr m:val="̅"/>
                        <m:ctrlP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sv-SE" b="0" i="1" u="none" strike="noStrike" baseline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v-SE" b="0" i="0" u="none" strike="noStrike" baseline="0" dirty="0">
                  <a:latin typeface="+mj-lt"/>
                </a:endParaRPr>
              </a:p>
              <a:p>
                <a:r>
                  <a:rPr lang="sv-SE" dirty="0">
                    <a:latin typeface="+mj-lt"/>
                  </a:rPr>
                  <a:t>b = konstanta regresi (slove)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sv-SE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𝑥𝑖𝑦𝑖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𝑥𝑖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𝑦𝑖</m:t>
                                </m:r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𝑥𝑖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𝑥𝑖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sv-SE" dirty="0">
                  <a:latin typeface="+mj-lt"/>
                </a:endParaRPr>
              </a:p>
              <a:p>
                <a:endParaRPr lang="sv-SE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6211EE-7108-48C8-A876-0C2B4FE517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8" t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0B170C9-9607-498E-A47D-CD421A555A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251918" y="4723647"/>
            <a:ext cx="3009900" cy="1381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2884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080D-5B28-4453-8BDF-69A3C307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A60D6-47BF-4F2F-86A5-AFABF9428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44" y="2336873"/>
            <a:ext cx="10401536" cy="3599316"/>
          </a:xfrm>
        </p:spPr>
        <p:txBody>
          <a:bodyPr>
            <a:noAutofit/>
          </a:bodyPr>
          <a:lstStyle/>
          <a:p>
            <a:pPr algn="l"/>
            <a:r>
              <a:rPr lang="en-US" sz="2000" b="0" i="0" u="none" strike="noStrike" baseline="0" dirty="0">
                <a:latin typeface="+mj-lt"/>
              </a:rPr>
              <a:t>SEBUAH  SAMPEL  ACAK  YANG  TERDIRI  DARI  6  (ENAM)  PASANGAN  DATA MENGENAI BESARNYA  PENDAPATAN  DAN  KONSUMSI  BULANAN  (JUTA  RUPIAH)  DARI  6  (ENAM) </a:t>
            </a:r>
            <a:r>
              <a:rPr lang="sv-SE" sz="2000" b="0" i="0" u="none" strike="noStrike" baseline="0" dirty="0">
                <a:latin typeface="+mj-lt"/>
              </a:rPr>
              <a:t>KARYAWAN PERUSAHAAN SWASTA YANG BERGERAK DALAM BIDANG PARIWISATA ADALAH </a:t>
            </a:r>
            <a:r>
              <a:rPr lang="en-US" sz="2000" b="0" i="0" u="none" strike="noStrike" baseline="0" dirty="0">
                <a:latin typeface="+mj-lt"/>
              </a:rPr>
              <a:t>SEBAGAI BERIKUT (DATA HIPOTESIS)</a:t>
            </a:r>
          </a:p>
          <a:p>
            <a:pPr algn="l"/>
            <a:endParaRPr lang="en-US" sz="2000" dirty="0">
              <a:latin typeface="+mj-lt"/>
            </a:endParaRPr>
          </a:p>
          <a:p>
            <a:pPr marL="0" indent="0" algn="l">
              <a:buNone/>
            </a:pPr>
            <a:endParaRPr lang="en-US" sz="2000" dirty="0">
              <a:latin typeface="+mj-lt"/>
            </a:endParaRPr>
          </a:p>
          <a:p>
            <a:pPr algn="l"/>
            <a:r>
              <a:rPr lang="en-US" sz="2000" b="0" i="0" u="none" strike="noStrike" baseline="0" dirty="0">
                <a:latin typeface="+mj-lt"/>
              </a:rPr>
              <a:t>BERDASARKAN DATA TERSEBUT,</a:t>
            </a:r>
          </a:p>
          <a:p>
            <a:pPr lvl="1"/>
            <a:r>
              <a:rPr lang="en-US" sz="1800" b="0" i="0" u="none" strike="noStrike" baseline="0" dirty="0">
                <a:latin typeface="+mj-lt"/>
              </a:rPr>
              <a:t>SUSUNLAH PERSAMAAN REGRESINYA,</a:t>
            </a:r>
          </a:p>
          <a:p>
            <a:pPr lvl="1"/>
            <a:r>
              <a:rPr lang="sv-SE" sz="1800" b="0" i="0" u="none" strike="noStrike" baseline="0" dirty="0">
                <a:latin typeface="+mj-lt"/>
              </a:rPr>
              <a:t>BERIKAN INTERPETASI PERSAMAAN REGRESI TERSEBUT</a:t>
            </a:r>
          </a:p>
          <a:p>
            <a:pPr lvl="1"/>
            <a:r>
              <a:rPr lang="sv-SE" sz="1800" b="0" i="0" u="none" strike="noStrike" baseline="0" dirty="0">
                <a:latin typeface="+mj-lt"/>
              </a:rPr>
              <a:t>TAKSIRLAH KONSUMSI SEORANG KARYAWAN YANG PENDAPATANNYA RP23 JUTA,</a:t>
            </a:r>
            <a:endParaRPr lang="en-US" sz="1800" dirty="0"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595FEC-AFDC-4A69-9D5F-A3E1D2C20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807134"/>
              </p:ext>
            </p:extLst>
          </p:nvPr>
        </p:nvGraphicFramePr>
        <p:xfrm>
          <a:off x="2032040" y="3573710"/>
          <a:ext cx="6507954" cy="62865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69136">
                  <a:extLst>
                    <a:ext uri="{9D8B030D-6E8A-4147-A177-3AD203B41FA5}">
                      <a16:colId xmlns:a16="http://schemas.microsoft.com/office/drawing/2014/main" val="1538050754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3847144927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2704512474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1735862465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437073982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1650136678"/>
                    </a:ext>
                  </a:extLst>
                </a:gridCol>
                <a:gridCol w="739803">
                  <a:extLst>
                    <a:ext uri="{9D8B030D-6E8A-4147-A177-3AD203B41FA5}">
                      <a16:colId xmlns:a16="http://schemas.microsoft.com/office/drawing/2014/main" val="22104017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Pendapatan</a:t>
                      </a:r>
                      <a:r>
                        <a:rPr lang="en-US" sz="2000" u="none" strike="noStrike" dirty="0">
                          <a:effectLst/>
                        </a:rPr>
                        <a:t> (X)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591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Konsumsi (Y)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61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45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DE388-BB1F-43C3-B641-EADF51C5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PENYELESAIAN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B14F20-5868-D085-BEED-489606664E40}"/>
                  </a:ext>
                </a:extLst>
              </p:cNvPr>
              <p:cNvSpPr txBox="1"/>
              <p:nvPr/>
            </p:nvSpPr>
            <p:spPr>
              <a:xfrm>
                <a:off x="5487251" y="1949497"/>
                <a:ext cx="4544823" cy="866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𝑥𝑖𝑦𝑖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𝑥𝑖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𝑦𝑖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𝑥𝑖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𝑥𝑖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B14F20-5868-D085-BEED-489606664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251" y="1949497"/>
                <a:ext cx="4544823" cy="866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CF2189-6F84-4E33-A331-FBD289C0B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57092"/>
              </p:ext>
            </p:extLst>
          </p:nvPr>
        </p:nvGraphicFramePr>
        <p:xfrm>
          <a:off x="680321" y="2931798"/>
          <a:ext cx="10209353" cy="357231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12576">
                  <a:extLst>
                    <a:ext uri="{9D8B030D-6E8A-4147-A177-3AD203B41FA5}">
                      <a16:colId xmlns:a16="http://schemas.microsoft.com/office/drawing/2014/main" val="2591913543"/>
                    </a:ext>
                  </a:extLst>
                </a:gridCol>
                <a:gridCol w="2225241">
                  <a:extLst>
                    <a:ext uri="{9D8B030D-6E8A-4147-A177-3AD203B41FA5}">
                      <a16:colId xmlns:a16="http://schemas.microsoft.com/office/drawing/2014/main" val="4282835755"/>
                    </a:ext>
                  </a:extLst>
                </a:gridCol>
                <a:gridCol w="1915398">
                  <a:extLst>
                    <a:ext uri="{9D8B030D-6E8A-4147-A177-3AD203B41FA5}">
                      <a16:colId xmlns:a16="http://schemas.microsoft.com/office/drawing/2014/main" val="4195952496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3393415921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2224711125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2296238545"/>
                    </a:ext>
                  </a:extLst>
                </a:gridCol>
              </a:tblGrid>
              <a:tr h="10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RESPONDEN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PENDAPATAN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KOMSUMSI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xy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772382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7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49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0927751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108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144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81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99857740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3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192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256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144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3169375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280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400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196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7894450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24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13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312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576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169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2844001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26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15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390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676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225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83997067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RATA-RATA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17,67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11,67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63591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JUMLAH (∑)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106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70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1338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2116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864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6396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83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0DB6D56-D06F-0F80-85F4-1A1F47EA9049}"/>
              </a:ext>
            </a:extLst>
          </p:cNvPr>
          <p:cNvSpPr/>
          <p:nvPr/>
        </p:nvSpPr>
        <p:spPr>
          <a:xfrm>
            <a:off x="9487926" y="4505249"/>
            <a:ext cx="2399274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3ABE25-1450-9927-C6E5-CE6348CDC7FB}"/>
              </a:ext>
            </a:extLst>
          </p:cNvPr>
          <p:cNvSpPr/>
          <p:nvPr/>
        </p:nvSpPr>
        <p:spPr>
          <a:xfrm>
            <a:off x="6117164" y="5510824"/>
            <a:ext cx="1425039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92B40-C59A-F2A6-6FE1-F28DB011EFCC}"/>
              </a:ext>
            </a:extLst>
          </p:cNvPr>
          <p:cNvSpPr/>
          <p:nvPr/>
        </p:nvSpPr>
        <p:spPr>
          <a:xfrm>
            <a:off x="4251823" y="4834909"/>
            <a:ext cx="1425039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044E0-47B1-A3BC-AA9F-BBFEFA5E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PENYELESAIAN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818A27-CF31-BE98-F66A-CBA5496BFE32}"/>
                  </a:ext>
                </a:extLst>
              </p:cNvPr>
              <p:cNvSpPr txBox="1"/>
              <p:nvPr/>
            </p:nvSpPr>
            <p:spPr>
              <a:xfrm>
                <a:off x="680321" y="4031579"/>
                <a:ext cx="2853046" cy="673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v-SE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𝑥𝑖𝑦𝑖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𝑥𝑖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𝑦𝑖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𝑥𝑖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𝑥𝑖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818A27-CF31-BE98-F66A-CBA5496BF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21" y="4031579"/>
                <a:ext cx="2853046" cy="6731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8FA778-88E3-130E-357C-51BEF0C9F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67586"/>
              </p:ext>
            </p:extLst>
          </p:nvPr>
        </p:nvGraphicFramePr>
        <p:xfrm>
          <a:off x="572186" y="2097580"/>
          <a:ext cx="10209353" cy="171341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12576">
                  <a:extLst>
                    <a:ext uri="{9D8B030D-6E8A-4147-A177-3AD203B41FA5}">
                      <a16:colId xmlns:a16="http://schemas.microsoft.com/office/drawing/2014/main" val="3351862105"/>
                    </a:ext>
                  </a:extLst>
                </a:gridCol>
                <a:gridCol w="2225241">
                  <a:extLst>
                    <a:ext uri="{9D8B030D-6E8A-4147-A177-3AD203B41FA5}">
                      <a16:colId xmlns:a16="http://schemas.microsoft.com/office/drawing/2014/main" val="1496956187"/>
                    </a:ext>
                  </a:extLst>
                </a:gridCol>
                <a:gridCol w="1915398">
                  <a:extLst>
                    <a:ext uri="{9D8B030D-6E8A-4147-A177-3AD203B41FA5}">
                      <a16:colId xmlns:a16="http://schemas.microsoft.com/office/drawing/2014/main" val="2012618535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3826970649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2046993914"/>
                    </a:ext>
                  </a:extLst>
                </a:gridCol>
                <a:gridCol w="1352046">
                  <a:extLst>
                    <a:ext uri="{9D8B030D-6E8A-4147-A177-3AD203B41FA5}">
                      <a16:colId xmlns:a16="http://schemas.microsoft.com/office/drawing/2014/main" val="3399412990"/>
                    </a:ext>
                  </a:extLst>
                </a:gridCol>
              </a:tblGrid>
              <a:tr h="1093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RESPONDEN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PENDAPATAN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KOMSUMSI</a:t>
                      </a:r>
                      <a:endParaRPr lang="en-US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xy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x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y</a:t>
                      </a:r>
                      <a:r>
                        <a:rPr lang="en-US" sz="2000" kern="0" baseline="30000" dirty="0">
                          <a:effectLst/>
                        </a:rPr>
                        <a:t>2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8820209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RATA-RATA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17,67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11,67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77864"/>
                  </a:ext>
                </a:extLst>
              </a:tr>
              <a:tr h="307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>
                          <a:effectLst/>
                        </a:rPr>
                        <a:t>JUMLAH (∑)</a:t>
                      </a:r>
                      <a:endParaRPr lang="en-US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106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70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1338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2116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0" dirty="0">
                          <a:effectLst/>
                        </a:rPr>
                        <a:t>864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182062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FC39F3-2E6A-EC51-CFF6-836B00537A05}"/>
                  </a:ext>
                </a:extLst>
              </p:cNvPr>
              <p:cNvSpPr txBox="1"/>
              <p:nvPr/>
            </p:nvSpPr>
            <p:spPr>
              <a:xfrm>
                <a:off x="790167" y="4889443"/>
                <a:ext cx="2743200" cy="6295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×1338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−106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×2116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106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FC39F3-2E6A-EC51-CFF6-836B00537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67" y="4889443"/>
                <a:ext cx="2743200" cy="6295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B96A26-BF77-3282-6138-47C1F2DB18EF}"/>
                  </a:ext>
                </a:extLst>
              </p:cNvPr>
              <p:cNvSpPr txBox="1"/>
              <p:nvPr/>
            </p:nvSpPr>
            <p:spPr>
              <a:xfrm>
                <a:off x="790167" y="5844993"/>
                <a:ext cx="274320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8028−7420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12696−11236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B96A26-BF77-3282-6138-47C1F2DB1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67" y="5844993"/>
                <a:ext cx="27432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907844-3A13-E4F5-7C62-ADEF2B2C2CCE}"/>
                  </a:ext>
                </a:extLst>
              </p:cNvPr>
              <p:cNvSpPr txBox="1"/>
              <p:nvPr/>
            </p:nvSpPr>
            <p:spPr>
              <a:xfrm>
                <a:off x="3533367" y="4074404"/>
                <a:ext cx="274320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v-S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1460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907844-3A13-E4F5-7C62-ADEF2B2C2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367" y="4074404"/>
                <a:ext cx="2743200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B425602-58ED-27A4-B427-D99FCA55BBC1}"/>
                  </a:ext>
                </a:extLst>
              </p:cNvPr>
              <p:cNvSpPr txBox="1"/>
              <p:nvPr/>
            </p:nvSpPr>
            <p:spPr>
              <a:xfrm>
                <a:off x="3533367" y="4814960"/>
                <a:ext cx="27432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,416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B425602-58ED-27A4-B427-D99FCA55B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367" y="4814960"/>
                <a:ext cx="27432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1D8730E-083D-AD00-7F67-A2EC93C640BF}"/>
                  </a:ext>
                </a:extLst>
              </p:cNvPr>
              <p:cNvSpPr txBox="1"/>
              <p:nvPr/>
            </p:nvSpPr>
            <p:spPr>
              <a:xfrm>
                <a:off x="5872805" y="4119674"/>
                <a:ext cx="214349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acc>
                        <m:accPr>
                          <m:chr m:val="̅"/>
                          <m:ctrlPr>
                            <a:rPr lang="en-US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u="none" strike="noStrike" baseline="0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̅"/>
                          <m:ctrlPr>
                            <a:rPr lang="en-US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u="none" strike="noStrike" baseline="0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1D8730E-083D-AD00-7F67-A2EC93C64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805" y="4119674"/>
                <a:ext cx="2143496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ACD1EC-EF3A-C2B4-8D9F-3E6BD27B11BB}"/>
                  </a:ext>
                </a:extLst>
              </p:cNvPr>
              <p:cNvSpPr txBox="1"/>
              <p:nvPr/>
            </p:nvSpPr>
            <p:spPr>
              <a:xfrm>
                <a:off x="6117164" y="4630806"/>
                <a:ext cx="30218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0" u="none" strike="noStrike" baseline="0" dirty="0" smtClean="0">
                          <a:latin typeface="Cambria Math" panose="02040503050406030204" pitchFamily="18" charset="0"/>
                        </a:rPr>
                        <m:t>11,67 −</m:t>
                      </m:r>
                      <m:d>
                        <m:dPr>
                          <m:ctrlPr>
                            <a:rPr lang="en-US" b="0" i="1" u="none" strike="noStrike" baseline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u="none" strike="noStrike" baseline="0" dirty="0" smtClean="0">
                              <a:latin typeface="Cambria Math" panose="02040503050406030204" pitchFamily="18" charset="0"/>
                            </a:rPr>
                            <m:t>0,416</m:t>
                          </m:r>
                        </m:e>
                      </m:d>
                      <m:r>
                        <a:rPr lang="en-US" b="0" i="0" u="none" strike="noStrike" baseline="0" dirty="0" smtClean="0">
                          <a:latin typeface="Cambria Math" panose="02040503050406030204" pitchFamily="18" charset="0"/>
                        </a:rPr>
                        <m:t>17,67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ACD1EC-EF3A-C2B4-8D9F-3E6BD27B1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164" y="4630806"/>
                <a:ext cx="302181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29F8865-3097-2B75-2436-D04F036C2C3A}"/>
                  </a:ext>
                </a:extLst>
              </p:cNvPr>
              <p:cNvSpPr txBox="1"/>
              <p:nvPr/>
            </p:nvSpPr>
            <p:spPr>
              <a:xfrm>
                <a:off x="5872805" y="5065894"/>
                <a:ext cx="27432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0" u="none" strike="noStrike" baseline="0" dirty="0" smtClean="0">
                          <a:latin typeface="Cambria Math" panose="02040503050406030204" pitchFamily="18" charset="0"/>
                        </a:rPr>
                        <m:t>11,67 −7,36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29F8865-3097-2B75-2436-D04F036C2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805" y="5065894"/>
                <a:ext cx="27432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6E55D3C-A2C9-6989-EE10-DE58F8310CEE}"/>
                  </a:ext>
                </a:extLst>
              </p:cNvPr>
              <p:cNvSpPr txBox="1"/>
              <p:nvPr/>
            </p:nvSpPr>
            <p:spPr>
              <a:xfrm>
                <a:off x="6096000" y="5534732"/>
                <a:ext cx="144620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0" u="none" strike="noStrike" baseline="0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0" u="none" strike="noStrike" baseline="0" dirty="0" smtClean="0">
                          <a:latin typeface="Cambria Math" panose="02040503050406030204" pitchFamily="18" charset="0"/>
                        </a:rPr>
                        <m:t>31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6E55D3C-A2C9-6989-EE10-DE58F8310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534732"/>
                <a:ext cx="144620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CF4745-2E68-DB67-4131-A034BF5019B4}"/>
                  </a:ext>
                </a:extLst>
              </p:cNvPr>
              <p:cNvSpPr txBox="1"/>
              <p:nvPr/>
            </p:nvSpPr>
            <p:spPr>
              <a:xfrm>
                <a:off x="9283991" y="4031579"/>
                <a:ext cx="214349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CF4745-2E68-DB67-4131-A034BF501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3991" y="4031579"/>
                <a:ext cx="2143496" cy="369332"/>
              </a:xfrm>
              <a:prstGeom prst="rect">
                <a:avLst/>
              </a:prstGeom>
              <a:blipFill>
                <a:blip r:embed="rId11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283B5DE-C84C-914F-603C-506F112ADB74}"/>
                  </a:ext>
                </a:extLst>
              </p:cNvPr>
              <p:cNvSpPr txBox="1"/>
              <p:nvPr/>
            </p:nvSpPr>
            <p:spPr>
              <a:xfrm>
                <a:off x="9666513" y="4465577"/>
                <a:ext cx="20562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v-SE" b="0" i="1" u="none" strike="noStrike" baseline="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4,31+0,416</m:t>
                      </m:r>
                      <m:r>
                        <a:rPr lang="en-US" b="0" i="1" u="none" strike="noStrike" baseline="0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283B5DE-C84C-914F-603C-506F112AD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3" y="4465577"/>
                <a:ext cx="2056261" cy="369332"/>
              </a:xfrm>
              <a:prstGeom prst="rect">
                <a:avLst/>
              </a:prstGeom>
              <a:blipFill>
                <a:blip r:embed="rId12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3B83-2B10-EF19-E6F5-E1AFB0F5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PENYELESAIAN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1BA70-DC09-6263-CD26-14A7FC6D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7059"/>
          </a:xfrm>
        </p:spPr>
        <p:txBody>
          <a:bodyPr>
            <a:normAutofit/>
          </a:bodyPr>
          <a:lstStyle/>
          <a:p>
            <a:r>
              <a:rPr lang="en-US" dirty="0"/>
              <a:t>INTERPRETASI : </a:t>
            </a:r>
          </a:p>
          <a:p>
            <a:pPr lvl="1"/>
            <a:r>
              <a:rPr lang="en-US" dirty="0"/>
              <a:t>NILAI a SEBESAR 4,31 SEBAGAI KONSTANTA MENUNJUKKAN BAHWA WALAUPUN SESEORAN BELUM MEMILIKI PENDAPATAN SESUNGGUHNYA IA SUDAH ADA NILAI SEBESAR 4,31 JUTA RUPIAH </a:t>
            </a:r>
          </a:p>
          <a:p>
            <a:pPr lvl="1"/>
            <a:r>
              <a:rPr lang="en-US" dirty="0"/>
              <a:t>NILAI b SEBESAR 0,416 SEBAGAI VARIABEL MENUNJUKKAN BAHWA PENAMBAHAN NILAI KONSUMSI AKAN MENINGKAT 41,6% PADA SETIAP PENAMBAHAN PENDAPATAN</a:t>
            </a:r>
          </a:p>
          <a:p>
            <a:r>
              <a:rPr lang="en-US" dirty="0"/>
              <a:t>JIKA PENDAPATAN (x) SESORANG BESAR 23 JUTA MAKA KONSUMSINYA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KONSUMSI ORANG TERSEBUT SEBESAR Rp. 13,878 JUTA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84FD0E3-BADC-BB53-E7CF-D8FC54FF4679}"/>
              </a:ext>
            </a:extLst>
          </p:cNvPr>
          <p:cNvGrpSpPr/>
          <p:nvPr/>
        </p:nvGrpSpPr>
        <p:grpSpPr>
          <a:xfrm>
            <a:off x="1482384" y="5211752"/>
            <a:ext cx="5364707" cy="787005"/>
            <a:chOff x="1304254" y="5009871"/>
            <a:chExt cx="5364707" cy="787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B8CCBD3-3FA2-7866-0D86-DFA12A4BC31E}"/>
                    </a:ext>
                  </a:extLst>
                </p:cNvPr>
                <p:cNvSpPr txBox="1"/>
                <p:nvPr/>
              </p:nvSpPr>
              <p:spPr>
                <a:xfrm>
                  <a:off x="1389412" y="5009871"/>
                  <a:ext cx="2056261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sv-SE" b="0" i="1" u="none" strike="noStrike" baseline="0" dirty="0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4,31+0,416</m:t>
                        </m:r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B8CCBD3-3FA2-7866-0D86-DFA12A4BC3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9412" y="5009871"/>
                  <a:ext cx="2056261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AC80E25-4A53-AFB4-09B8-D2E82086A6D9}"/>
                    </a:ext>
                  </a:extLst>
                </p:cNvPr>
                <p:cNvSpPr txBox="1"/>
                <p:nvPr/>
              </p:nvSpPr>
              <p:spPr>
                <a:xfrm>
                  <a:off x="1304254" y="5427544"/>
                  <a:ext cx="260069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sv-SE" b="0" i="1" u="none" strike="noStrike" baseline="0" dirty="0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4,31+0,416</m:t>
                        </m:r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×23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AC80E25-4A53-AFB4-09B8-D2E82086A6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4" y="5427544"/>
                  <a:ext cx="260069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EDC6449-A445-A98C-2D6C-71429BFA501E}"/>
                    </a:ext>
                  </a:extLst>
                </p:cNvPr>
                <p:cNvSpPr txBox="1"/>
                <p:nvPr/>
              </p:nvSpPr>
              <p:spPr>
                <a:xfrm>
                  <a:off x="4068264" y="5009871"/>
                  <a:ext cx="260069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sv-SE" b="0" i="1" u="none" strike="noStrike" baseline="0" dirty="0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4,31+9,568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EDC6449-A445-A98C-2D6C-71429BFA50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8264" y="5009871"/>
                  <a:ext cx="260069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1FAD0A8-4E29-A97A-CA6D-DA25397E597C}"/>
                    </a:ext>
                  </a:extLst>
                </p:cNvPr>
                <p:cNvSpPr txBox="1"/>
                <p:nvPr/>
              </p:nvSpPr>
              <p:spPr>
                <a:xfrm>
                  <a:off x="3782342" y="5427544"/>
                  <a:ext cx="260069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sv-SE" b="0" i="1" u="none" strike="noStrike" baseline="0" dirty="0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u="none" strike="noStrike" baseline="0" dirty="0" smtClean="0">
                            <a:latin typeface="Cambria Math" panose="02040503050406030204" pitchFamily="18" charset="0"/>
                          </a:rPr>
                          <m:t>13,878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1FAD0A8-4E29-A97A-CA6D-DA25397E59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342" y="5427544"/>
                  <a:ext cx="2600697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623382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1190</TotalTime>
  <Words>817</Words>
  <Application>Microsoft Office PowerPoint</Application>
  <PresentationFormat>Widescreen</PresentationFormat>
  <Paragraphs>262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Trebuchet MS</vt:lpstr>
      <vt:lpstr>Berlin</vt:lpstr>
      <vt:lpstr>Chart</vt:lpstr>
      <vt:lpstr>REGRESI &amp; KORELASI SEDERHANA</vt:lpstr>
      <vt:lpstr>REGRESI</vt:lpstr>
      <vt:lpstr>REGRESI</vt:lpstr>
      <vt:lpstr>TUJUAN REGRESI</vt:lpstr>
      <vt:lpstr>REGRESI LINEAR SEDERHANA</vt:lpstr>
      <vt:lpstr>KASUS</vt:lpstr>
      <vt:lpstr>PENYELESAIAN</vt:lpstr>
      <vt:lpstr>PENYELESAIAN</vt:lpstr>
      <vt:lpstr>PENYELESAIAN</vt:lpstr>
      <vt:lpstr>KORELASI</vt:lpstr>
      <vt:lpstr>KORELASI</vt:lpstr>
      <vt:lpstr>KORELASI</vt:lpstr>
      <vt:lpstr>KOERISIEN KORELASI DAN KOEFISIEN DETERMINASI</vt:lpstr>
      <vt:lpstr>KASUS</vt:lpstr>
      <vt:lpstr>PENYELESAIAN</vt:lpstr>
      <vt:lpstr>PENYELESAIAN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FREKWENSI</dc:title>
  <dc:creator>User</dc:creator>
  <cp:lastModifiedBy>HB06 AMCF</cp:lastModifiedBy>
  <cp:revision>21</cp:revision>
  <dcterms:created xsi:type="dcterms:W3CDTF">2021-02-22T13:16:23Z</dcterms:created>
  <dcterms:modified xsi:type="dcterms:W3CDTF">2023-09-18T06:18:17Z</dcterms:modified>
</cp:coreProperties>
</file>