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7" r:id="rId3"/>
    <p:sldId id="272" r:id="rId4"/>
    <p:sldId id="273" r:id="rId5"/>
    <p:sldId id="260" r:id="rId6"/>
    <p:sldId id="261" r:id="rId7"/>
    <p:sldId id="274" r:id="rId8"/>
    <p:sldId id="276" r:id="rId9"/>
    <p:sldId id="277" r:id="rId10"/>
    <p:sldId id="278" r:id="rId11"/>
    <p:sldId id="279" r:id="rId12"/>
    <p:sldId id="280" r:id="rId13"/>
    <p:sldId id="281" r:id="rId14"/>
    <p:sldId id="282" r:id="rId15"/>
  </p:sldIdLst>
  <p:sldSz cx="12192000" cy="6858000"/>
  <p:notesSz cx="994568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varScale="1">
        <p:scale>
          <a:sx n="72" d="100"/>
          <a:sy n="72" d="100"/>
        </p:scale>
        <p:origin x="618" y="7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4091"/>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5633588" y="0"/>
            <a:ext cx="4309798" cy="344091"/>
          </a:xfrm>
          <a:prstGeom prst="rect">
            <a:avLst/>
          </a:prstGeom>
        </p:spPr>
        <p:txBody>
          <a:bodyPr vert="horz" lIns="91440" tIns="45720" rIns="91440" bIns="45720" rtlCol="0"/>
          <a:lstStyle>
            <a:lvl1pPr algn="r">
              <a:defRPr sz="1200"/>
            </a:lvl1pPr>
          </a:lstStyle>
          <a:p>
            <a:fld id="{03A45BA1-980A-4507-BE5A-5C1E7C2FFD8F}" type="datetimeFigureOut">
              <a:rPr lang="en-US"/>
              <a:pPr/>
              <a:t>11/10/2016</a:t>
            </a:fld>
            <a:endParaRPr/>
          </a:p>
        </p:txBody>
      </p:sp>
      <p:sp>
        <p:nvSpPr>
          <p:cNvPr id="4" name="Footer Placeholder 3"/>
          <p:cNvSpPr>
            <a:spLocks noGrp="1"/>
          </p:cNvSpPr>
          <p:nvPr>
            <p:ph type="ftr" sz="quarter" idx="2"/>
          </p:nvPr>
        </p:nvSpPr>
        <p:spPr>
          <a:xfrm>
            <a:off x="0" y="6513910"/>
            <a:ext cx="4309798" cy="344091"/>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5633588" y="6513910"/>
            <a:ext cx="4309798" cy="344091"/>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4091"/>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633588" y="0"/>
            <a:ext cx="4309798" cy="344091"/>
          </a:xfrm>
          <a:prstGeom prst="rect">
            <a:avLst/>
          </a:prstGeom>
        </p:spPr>
        <p:txBody>
          <a:bodyPr vert="horz" lIns="91440" tIns="45720" rIns="91440" bIns="45720" rtlCol="0"/>
          <a:lstStyle>
            <a:lvl1pPr algn="r">
              <a:defRPr sz="1200"/>
            </a:lvl1pPr>
          </a:lstStyle>
          <a:p>
            <a:fld id="{85A3416D-7FED-43BC-AA7C-D92DBA01ED64}" type="datetimeFigureOut">
              <a:rPr lang="en-US"/>
              <a:pPr/>
              <a:t>11/10/2016</a:t>
            </a:fld>
            <a:endParaRPr/>
          </a:p>
        </p:txBody>
      </p:sp>
      <p:sp>
        <p:nvSpPr>
          <p:cNvPr id="4" name="Slide Image Placeholder 3"/>
          <p:cNvSpPr>
            <a:spLocks noGrp="1" noRot="1" noChangeAspect="1"/>
          </p:cNvSpPr>
          <p:nvPr>
            <p:ph type="sldImg" idx="2"/>
          </p:nvPr>
        </p:nvSpPr>
        <p:spPr>
          <a:xfrm>
            <a:off x="2914650" y="857250"/>
            <a:ext cx="4116388" cy="23145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94569" y="3300412"/>
            <a:ext cx="7956550" cy="2700338"/>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513910"/>
            <a:ext cx="4309798" cy="34409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633588" y="6513910"/>
            <a:ext cx="4309798" cy="344091"/>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11/10/2016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11/10/2016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pPr/>
              <a:t>11/10/2016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11/10/2016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11/10/2016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11/10/2016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pPr/>
              <a:t>11/10/2016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pPr/>
              <a:t>11/10/2016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pPr/>
              <a:t>11/10/2016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pPr/>
              <a:t>11/10/2016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11/10/2016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11/10/2016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11/10/2016</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9891" y="777240"/>
            <a:ext cx="6858002" cy="1828800"/>
          </a:xfrm>
        </p:spPr>
        <p:txBody>
          <a:bodyPr/>
          <a:lstStyle/>
          <a:p>
            <a:r>
              <a:rPr lang="id-ID" dirty="0"/>
              <a:t>Defenisi kesulitan belajar</a:t>
            </a:r>
            <a:endParaRPr lang="en-US" dirty="0"/>
          </a:p>
        </p:txBody>
      </p:sp>
      <p:sp>
        <p:nvSpPr>
          <p:cNvPr id="3" name="Subtitle 2"/>
          <p:cNvSpPr>
            <a:spLocks noGrp="1"/>
          </p:cNvSpPr>
          <p:nvPr>
            <p:ph type="subTitle" idx="1"/>
          </p:nvPr>
        </p:nvSpPr>
        <p:spPr>
          <a:xfrm>
            <a:off x="4265610" y="2956560"/>
            <a:ext cx="6858002" cy="1691640"/>
          </a:xfrm>
        </p:spPr>
        <p:txBody>
          <a:bodyPr>
            <a:normAutofit lnSpcReduction="10000"/>
          </a:bodyPr>
          <a:lstStyle/>
          <a:p>
            <a:r>
              <a:rPr lang="id-ID" dirty="0"/>
              <a:t>Sumber: </a:t>
            </a:r>
          </a:p>
          <a:p>
            <a:r>
              <a:rPr lang="id-ID" sz="2200" dirty="0"/>
              <a:t>Pengantar Pendidikan Luar Biasa (</a:t>
            </a:r>
            <a:r>
              <a:rPr lang="en-US" sz="2200" dirty="0"/>
              <a:t>20</a:t>
            </a:r>
            <a:r>
              <a:rPr lang="id-ID" sz="2200" dirty="0"/>
              <a:t>08) IG. A. K. Wardani, dkk Penerbit UT.</a:t>
            </a:r>
          </a:p>
          <a:p>
            <a:r>
              <a:rPr lang="id-ID" sz="2200" dirty="0"/>
              <a:t>Sekolah Inklusi (2014), J. David Smith. Penerbit Nuansa</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911425" y="836712"/>
            <a:ext cx="10369152" cy="6021288"/>
          </a:xfrm>
          <a:solidFill>
            <a:schemeClr val="accent2">
              <a:lumMod val="40000"/>
              <a:lumOff val="60000"/>
            </a:schemeClr>
          </a:solidFill>
        </p:spPr>
        <p:txBody>
          <a:bodyPr/>
          <a:lstStyle/>
          <a:p>
            <a:pPr marL="660400" indent="-660400" algn="ctr" eaLnBrk="1" hangingPunct="1">
              <a:lnSpc>
                <a:spcPct val="80000"/>
              </a:lnSpc>
              <a:buFontTx/>
              <a:buNone/>
            </a:pPr>
            <a:r>
              <a:rPr lang="id-ID" b="1" dirty="0"/>
              <a:t>Langkah </a:t>
            </a:r>
            <a:r>
              <a:rPr lang="en-US" b="1" dirty="0"/>
              <a:t>AWAL </a:t>
            </a:r>
            <a:r>
              <a:rPr lang="id-ID" b="1" dirty="0"/>
              <a:t>Pendidik </a:t>
            </a:r>
            <a:r>
              <a:rPr lang="en-US" b="1" dirty="0"/>
              <a:t>d</a:t>
            </a:r>
            <a:r>
              <a:rPr lang="id-ID" b="1" dirty="0"/>
              <a:t>alam Menghadapi Permasalahan Anak</a:t>
            </a:r>
          </a:p>
          <a:p>
            <a:pPr marL="660400" indent="-660400" algn="ctr" eaLnBrk="1" hangingPunct="1">
              <a:lnSpc>
                <a:spcPct val="80000"/>
              </a:lnSpc>
              <a:buFontTx/>
              <a:buNone/>
            </a:pPr>
            <a:endParaRPr lang="en-US" b="1" dirty="0"/>
          </a:p>
          <a:p>
            <a:pPr marL="660400" indent="-660400" eaLnBrk="1" hangingPunct="1">
              <a:lnSpc>
                <a:spcPct val="80000"/>
              </a:lnSpc>
            </a:pPr>
            <a:r>
              <a:rPr lang="nl-NL" sz="2800" b="1" dirty="0"/>
              <a:t>Mengumpulkan data mengenai anak</a:t>
            </a:r>
            <a:r>
              <a:rPr lang="nl-NL" sz="2800" b="1" dirty="0">
                <a:sym typeface="Wingdings" pitchFamily="2" charset="2"/>
              </a:rPr>
              <a:t></a:t>
            </a:r>
            <a:r>
              <a:rPr lang="nl-NL" sz="2800" b="1" dirty="0"/>
              <a:t>observasi dan wawancara selama minimal 1 bulan.</a:t>
            </a:r>
            <a:r>
              <a:rPr lang="nl-NL" sz="2800" dirty="0"/>
              <a:t> </a:t>
            </a:r>
          </a:p>
          <a:p>
            <a:pPr marL="660400" indent="-660400" eaLnBrk="1" hangingPunct="1">
              <a:lnSpc>
                <a:spcPct val="80000"/>
              </a:lnSpc>
              <a:buFontTx/>
              <a:buNone/>
            </a:pPr>
            <a:endParaRPr lang="nl-NL" sz="2800" b="1" dirty="0"/>
          </a:p>
          <a:p>
            <a:pPr marL="660400" indent="-660400" eaLnBrk="1" hangingPunct="1">
              <a:lnSpc>
                <a:spcPct val="80000"/>
              </a:lnSpc>
            </a:pPr>
            <a:r>
              <a:rPr lang="nl-NL" sz="2800" b="1" dirty="0"/>
              <a:t>Melakukan identifikasi dan klarifikasi dengan guru lain ataupun orangtua. : observasi dan wawancara</a:t>
            </a:r>
          </a:p>
          <a:p>
            <a:pPr marL="660400" indent="-660400" eaLnBrk="1" hangingPunct="1">
              <a:lnSpc>
                <a:spcPct val="80000"/>
              </a:lnSpc>
              <a:buFontTx/>
              <a:buNone/>
            </a:pPr>
            <a:endParaRPr lang="nl-NL" sz="2800" b="1" dirty="0"/>
          </a:p>
          <a:p>
            <a:pPr marL="660400" indent="-660400" eaLnBrk="1" hangingPunct="1">
              <a:lnSpc>
                <a:spcPct val="80000"/>
              </a:lnSpc>
            </a:pPr>
            <a:r>
              <a:rPr lang="nl-NL" sz="2800" b="1" dirty="0"/>
              <a:t>Pengambilan kesimpulan</a:t>
            </a:r>
            <a:r>
              <a:rPr lang="id-ID" sz="2800" b="1" dirty="0"/>
              <a:t> (</a:t>
            </a:r>
            <a:r>
              <a:rPr lang="nl-NL" sz="2800" b="1" dirty="0"/>
              <a:t>pihak orangtua/wali perlu diajak bekerjasama</a:t>
            </a:r>
            <a:r>
              <a:rPr lang="id-ID" sz="2800" b="1" dirty="0"/>
              <a:t>)</a:t>
            </a:r>
            <a:endParaRPr lang="nl-NL" sz="2800" dirty="0"/>
          </a:p>
        </p:txBody>
      </p:sp>
    </p:spTree>
    <p:extLst>
      <p:ext uri="{BB962C8B-B14F-4D97-AF65-F5344CB8AC3E}">
        <p14:creationId xmlns:p14="http://schemas.microsoft.com/office/powerpoint/2010/main" val="145912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27381" y="0"/>
            <a:ext cx="11300037" cy="1234480"/>
          </a:xfrm>
          <a:solidFill>
            <a:srgbClr val="FFFF00"/>
          </a:solidFill>
        </p:spPr>
        <p:txBody>
          <a:bodyPr>
            <a:normAutofit fontScale="90000"/>
          </a:bodyPr>
          <a:lstStyle/>
          <a:p>
            <a:pPr algn="ctr" eaLnBrk="1" hangingPunct="1"/>
            <a:br>
              <a:rPr lang="id-ID" sz="3200" b="1" dirty="0"/>
            </a:br>
            <a:r>
              <a:rPr lang="nl-NL" sz="3200" b="1" dirty="0"/>
              <a:t>Langkah LANJUT untuk penanganan </a:t>
            </a:r>
            <a:br>
              <a:rPr lang="id-ID" sz="3200" b="1" dirty="0"/>
            </a:br>
            <a:r>
              <a:rPr lang="nl-NL" sz="3200" b="1" dirty="0"/>
              <a:t>permasalahan anak (2)</a:t>
            </a:r>
            <a:br>
              <a:rPr lang="nl-NL" sz="3200" b="1" dirty="0"/>
            </a:br>
            <a:endParaRPr lang="en-US" sz="3200" b="1" dirty="0"/>
          </a:p>
        </p:txBody>
      </p:sp>
      <p:sp>
        <p:nvSpPr>
          <p:cNvPr id="12291" name="Rectangle 3"/>
          <p:cNvSpPr>
            <a:spLocks noGrp="1" noChangeArrowheads="1"/>
          </p:cNvSpPr>
          <p:nvPr>
            <p:ph type="body" idx="1"/>
          </p:nvPr>
        </p:nvSpPr>
        <p:spPr>
          <a:xfrm>
            <a:off x="911424" y="1628800"/>
            <a:ext cx="10670976" cy="4968850"/>
          </a:xfrm>
          <a:solidFill>
            <a:srgbClr val="FFFF00"/>
          </a:solidFill>
        </p:spPr>
        <p:txBody>
          <a:bodyPr/>
          <a:lstStyle/>
          <a:p>
            <a:pPr marL="185738" indent="-185738" eaLnBrk="1" hangingPunct="1">
              <a:lnSpc>
                <a:spcPct val="80000"/>
              </a:lnSpc>
              <a:buFontTx/>
              <a:buNone/>
            </a:pPr>
            <a:r>
              <a:rPr lang="nl-NL" b="1" dirty="0"/>
              <a:t>b. Untuk Permasalahan dalam Belajar</a:t>
            </a:r>
          </a:p>
          <a:p>
            <a:pPr marL="185738" indent="-185738" eaLnBrk="1" hangingPunct="1">
              <a:lnSpc>
                <a:spcPct val="80000"/>
              </a:lnSpc>
              <a:buFontTx/>
              <a:buNone/>
            </a:pPr>
            <a:endParaRPr lang="nl-NL" sz="2400" dirty="0">
              <a:solidFill>
                <a:schemeClr val="accent2">
                  <a:lumMod val="50000"/>
                </a:schemeClr>
              </a:solidFill>
            </a:endParaRPr>
          </a:p>
          <a:p>
            <a:pPr marL="514350" indent="-514350" eaLnBrk="1" hangingPunct="1">
              <a:lnSpc>
                <a:spcPct val="80000"/>
              </a:lnSpc>
              <a:buFont typeface="+mj-lt"/>
              <a:buAutoNum type="arabicPeriod"/>
            </a:pPr>
            <a:r>
              <a:rPr lang="sv-SE" sz="2800" dirty="0">
                <a:solidFill>
                  <a:schemeClr val="accent2">
                    <a:lumMod val="50000"/>
                  </a:schemeClr>
                </a:solidFill>
              </a:rPr>
              <a:t>Menunjukkan minat dan perhatian atas keberadaannya</a:t>
            </a:r>
            <a:r>
              <a:rPr lang="en-US" sz="2800" dirty="0">
                <a:solidFill>
                  <a:schemeClr val="accent2">
                    <a:lumMod val="50000"/>
                  </a:schemeClr>
                </a:solidFill>
                <a:sym typeface="Wingdings" pitchFamily="2" charset="2"/>
              </a:rPr>
              <a:t></a:t>
            </a:r>
            <a:r>
              <a:rPr lang="sv-SE" sz="2800" dirty="0">
                <a:solidFill>
                  <a:schemeClr val="accent2">
                    <a:lumMod val="50000"/>
                  </a:schemeClr>
                </a:solidFill>
              </a:rPr>
              <a:t>menyapa, menunjukkan ide, mendengarkan ide,pendapat/perasaan mrk</a:t>
            </a:r>
          </a:p>
          <a:p>
            <a:pPr marL="514350" indent="-514350" eaLnBrk="1" hangingPunct="1">
              <a:lnSpc>
                <a:spcPct val="80000"/>
              </a:lnSpc>
              <a:buFont typeface="+mj-lt"/>
              <a:buAutoNum type="arabicPeriod"/>
            </a:pPr>
            <a:r>
              <a:rPr lang="sv-SE" sz="2800" dirty="0">
                <a:solidFill>
                  <a:schemeClr val="accent2">
                    <a:lumMod val="50000"/>
                  </a:schemeClr>
                </a:solidFill>
              </a:rPr>
              <a:t>Memberikan bantuan khusus pada siswa dengan memperhitungkan kebutuhan dan minat anak</a:t>
            </a:r>
          </a:p>
          <a:p>
            <a:pPr marL="514350" indent="-514350" eaLnBrk="1" hangingPunct="1">
              <a:lnSpc>
                <a:spcPct val="80000"/>
              </a:lnSpc>
              <a:buFont typeface="+mj-lt"/>
              <a:buAutoNum type="arabicPeriod"/>
            </a:pPr>
            <a:r>
              <a:rPr lang="sv-SE" sz="2800" dirty="0">
                <a:solidFill>
                  <a:schemeClr val="accent2">
                    <a:lumMod val="50000"/>
                  </a:schemeClr>
                </a:solidFill>
              </a:rPr>
              <a:t>Menciptakan lingkungan yang kaya akan stimulus</a:t>
            </a:r>
            <a:r>
              <a:rPr lang="en-US" sz="2800" dirty="0">
                <a:solidFill>
                  <a:schemeClr val="accent2">
                    <a:lumMod val="50000"/>
                  </a:schemeClr>
                </a:solidFill>
                <a:sym typeface="Wingdings" pitchFamily="2" charset="2"/>
              </a:rPr>
              <a:t></a:t>
            </a:r>
            <a:r>
              <a:rPr lang="sv-SE" sz="2800" dirty="0">
                <a:solidFill>
                  <a:schemeClr val="accent2">
                    <a:lumMod val="50000"/>
                  </a:schemeClr>
                </a:solidFill>
              </a:rPr>
              <a:t>dengan menggunakan alat peraga dan penjelasan yang konkrit dan menarik</a:t>
            </a:r>
          </a:p>
          <a:p>
            <a:pPr marL="185738" indent="-185738" eaLnBrk="1" hangingPunct="1">
              <a:lnSpc>
                <a:spcPct val="80000"/>
              </a:lnSpc>
              <a:buFontTx/>
              <a:buNone/>
            </a:pPr>
            <a:endParaRPr lang="nl-NL" sz="2000" dirty="0"/>
          </a:p>
          <a:p>
            <a:pPr marL="185738" indent="-185738" eaLnBrk="1" hangingPunct="1">
              <a:lnSpc>
                <a:spcPct val="80000"/>
              </a:lnSpc>
            </a:pPr>
            <a:endParaRPr lang="nl-NL" sz="2000" b="1" dirty="0"/>
          </a:p>
          <a:p>
            <a:pPr marL="185738" indent="-185738" eaLnBrk="1" hangingPunct="1">
              <a:lnSpc>
                <a:spcPct val="80000"/>
              </a:lnSpc>
              <a:buFontTx/>
              <a:buNone/>
            </a:pPr>
            <a:endParaRPr lang="nl-NL" sz="2000" b="1" dirty="0"/>
          </a:p>
          <a:p>
            <a:pPr marL="185738" indent="-185738" eaLnBrk="1" hangingPunct="1">
              <a:lnSpc>
                <a:spcPct val="80000"/>
              </a:lnSpc>
            </a:pPr>
            <a:endParaRPr lang="en-US" sz="2000" dirty="0"/>
          </a:p>
        </p:txBody>
      </p:sp>
    </p:spTree>
    <p:extLst>
      <p:ext uri="{BB962C8B-B14F-4D97-AF65-F5344CB8AC3E}">
        <p14:creationId xmlns:p14="http://schemas.microsoft.com/office/powerpoint/2010/main" val="389017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23392" y="404664"/>
            <a:ext cx="11204027" cy="1261864"/>
          </a:xfrm>
          <a:solidFill>
            <a:srgbClr val="FFFF00"/>
          </a:solidFill>
        </p:spPr>
        <p:txBody>
          <a:bodyPr>
            <a:normAutofit fontScale="90000"/>
          </a:bodyPr>
          <a:lstStyle/>
          <a:p>
            <a:pPr eaLnBrk="1" hangingPunct="1"/>
            <a:br>
              <a:rPr lang="nl-NL" sz="3600" b="1" dirty="0"/>
            </a:br>
            <a:r>
              <a:rPr lang="nl-NL" sz="3600" b="1" dirty="0">
                <a:solidFill>
                  <a:schemeClr val="accent2">
                    <a:lumMod val="50000"/>
                  </a:schemeClr>
                </a:solidFill>
              </a:rPr>
              <a:t>Langkah LANJUT di sekolah untuk penanganan permasalahan anak (1)</a:t>
            </a:r>
            <a:br>
              <a:rPr lang="nl-NL" sz="3600" b="1" dirty="0"/>
            </a:br>
            <a:endParaRPr lang="en-US" sz="3600" b="1" dirty="0"/>
          </a:p>
        </p:txBody>
      </p:sp>
      <p:sp>
        <p:nvSpPr>
          <p:cNvPr id="11267" name="Rectangle 3"/>
          <p:cNvSpPr>
            <a:spLocks noGrp="1" noChangeArrowheads="1"/>
          </p:cNvSpPr>
          <p:nvPr>
            <p:ph type="body" idx="1"/>
          </p:nvPr>
        </p:nvSpPr>
        <p:spPr>
          <a:xfrm>
            <a:off x="527051" y="1989139"/>
            <a:ext cx="10972800" cy="4530725"/>
          </a:xfrm>
        </p:spPr>
        <p:txBody>
          <a:bodyPr/>
          <a:lstStyle/>
          <a:p>
            <a:pPr eaLnBrk="1" hangingPunct="1">
              <a:buFontTx/>
              <a:buNone/>
            </a:pPr>
            <a:r>
              <a:rPr lang="nl-NL" sz="2400" b="1"/>
              <a:t>1. Untuk permasalahan perkembangan </a:t>
            </a:r>
          </a:p>
          <a:p>
            <a:pPr lvl="3" eaLnBrk="1" hangingPunct="1"/>
            <a:r>
              <a:rPr lang="nl-NL" sz="2400"/>
              <a:t>Pendekatan kepada anak dengan membina hubungan yang baik, sehingga anak merasa aman.</a:t>
            </a:r>
          </a:p>
          <a:p>
            <a:pPr lvl="3" eaLnBrk="1" hangingPunct="1"/>
            <a:r>
              <a:rPr lang="nl-NL" sz="2400"/>
              <a:t>Melalui strategi atau metode pembelajaran; panggung boneka, role playing-simulasi, dongeng</a:t>
            </a:r>
          </a:p>
          <a:p>
            <a:pPr lvl="3" eaLnBrk="1" hangingPunct="1"/>
            <a:r>
              <a:rPr lang="nl-NL" sz="2400"/>
              <a:t>Konseling dengan anak</a:t>
            </a:r>
            <a:r>
              <a:rPr lang="nl-NL" sz="2400">
                <a:sym typeface="Wingdings" pitchFamily="2" charset="2"/>
              </a:rPr>
              <a:t></a:t>
            </a:r>
            <a:r>
              <a:rPr lang="nl-NL" sz="2400"/>
              <a:t> pendekatan individual, melalui permainan atau cerita</a:t>
            </a:r>
          </a:p>
          <a:p>
            <a:pPr eaLnBrk="1" hangingPunct="1"/>
            <a:endParaRPr lang="en-US"/>
          </a:p>
        </p:txBody>
      </p:sp>
    </p:spTree>
    <p:extLst>
      <p:ext uri="{BB962C8B-B14F-4D97-AF65-F5344CB8AC3E}">
        <p14:creationId xmlns:p14="http://schemas.microsoft.com/office/powerpoint/2010/main" val="351255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nl-NL" b="1"/>
              <a:t>Untuk Permasalahan dalam Belajar (2)</a:t>
            </a:r>
            <a:endParaRPr lang="en-US"/>
          </a:p>
        </p:txBody>
      </p:sp>
      <p:sp>
        <p:nvSpPr>
          <p:cNvPr id="3" name="Content Placeholder 2"/>
          <p:cNvSpPr>
            <a:spLocks noGrp="1"/>
          </p:cNvSpPr>
          <p:nvPr>
            <p:ph idx="1"/>
          </p:nvPr>
        </p:nvSpPr>
        <p:spPr>
          <a:solidFill>
            <a:schemeClr val="accent2">
              <a:lumMod val="50000"/>
            </a:schemeClr>
          </a:solidFill>
        </p:spPr>
        <p:txBody>
          <a:bodyPr>
            <a:normAutofit fontScale="92500" lnSpcReduction="10000"/>
          </a:bodyPr>
          <a:lstStyle/>
          <a:p>
            <a:pPr marL="185738" indent="-185738" eaLnBrk="1" hangingPunct="1">
              <a:lnSpc>
                <a:spcPct val="80000"/>
              </a:lnSpc>
              <a:defRPr/>
            </a:pPr>
            <a:r>
              <a:rPr lang="en-US" sz="2400" dirty="0" err="1">
                <a:solidFill>
                  <a:srgbClr val="FFFF00"/>
                </a:solidFill>
              </a:rPr>
              <a:t>Memberikan</a:t>
            </a:r>
            <a:r>
              <a:rPr lang="en-US" sz="2400" dirty="0">
                <a:solidFill>
                  <a:srgbClr val="FFFF00"/>
                </a:solidFill>
              </a:rPr>
              <a:t> </a:t>
            </a:r>
            <a:r>
              <a:rPr lang="en-US" sz="2400" dirty="0" err="1">
                <a:solidFill>
                  <a:srgbClr val="FFFF00"/>
                </a:solidFill>
              </a:rPr>
              <a:t>kesempatan</a:t>
            </a:r>
            <a:r>
              <a:rPr lang="en-US" sz="2400" dirty="0">
                <a:solidFill>
                  <a:srgbClr val="FFFF00"/>
                </a:solidFill>
              </a:rPr>
              <a:t> </a:t>
            </a:r>
            <a:r>
              <a:rPr lang="en-US" sz="2400" dirty="0" err="1">
                <a:solidFill>
                  <a:srgbClr val="FFFF00"/>
                </a:solidFill>
              </a:rPr>
              <a:t>anak</a:t>
            </a:r>
            <a:r>
              <a:rPr lang="en-US" sz="2400" dirty="0">
                <a:solidFill>
                  <a:srgbClr val="FFFF00"/>
                </a:solidFill>
              </a:rPr>
              <a:t> </a:t>
            </a:r>
            <a:r>
              <a:rPr lang="en-US" sz="2400" dirty="0" err="1">
                <a:solidFill>
                  <a:srgbClr val="FFFF00"/>
                </a:solidFill>
              </a:rPr>
              <a:t>untuk</a:t>
            </a:r>
            <a:r>
              <a:rPr lang="en-US" sz="2400" dirty="0">
                <a:solidFill>
                  <a:srgbClr val="FFFF00"/>
                </a:solidFill>
              </a:rPr>
              <a:t> </a:t>
            </a:r>
            <a:r>
              <a:rPr lang="en-US" sz="2400" dirty="0" err="1">
                <a:solidFill>
                  <a:srgbClr val="FFFF00"/>
                </a:solidFill>
              </a:rPr>
              <a:t>mencoba-mengalami</a:t>
            </a:r>
            <a:r>
              <a:rPr lang="en-US" sz="2400" dirty="0">
                <a:solidFill>
                  <a:srgbClr val="FFFF00"/>
                </a:solidFill>
              </a:rPr>
              <a:t> </a:t>
            </a:r>
            <a:r>
              <a:rPr lang="en-US" sz="2400" dirty="0" err="1">
                <a:solidFill>
                  <a:srgbClr val="FFFF00"/>
                </a:solidFill>
              </a:rPr>
              <a:t>selain</a:t>
            </a:r>
            <a:r>
              <a:rPr lang="en-US" sz="2400" dirty="0">
                <a:solidFill>
                  <a:srgbClr val="FFFF00"/>
                </a:solidFill>
              </a:rPr>
              <a:t> </a:t>
            </a:r>
            <a:r>
              <a:rPr lang="en-US" sz="2400" dirty="0" err="1">
                <a:solidFill>
                  <a:srgbClr val="FFFF00"/>
                </a:solidFill>
              </a:rPr>
              <a:t>mendengarkan</a:t>
            </a:r>
            <a:r>
              <a:rPr lang="en-US" sz="2400" dirty="0">
                <a:solidFill>
                  <a:srgbClr val="FFFF00"/>
                </a:solidFill>
              </a:rPr>
              <a:t> (hands-on learning and thinking)</a:t>
            </a:r>
          </a:p>
          <a:p>
            <a:pPr marL="185738" indent="-185738" eaLnBrk="1" hangingPunct="1">
              <a:lnSpc>
                <a:spcPct val="80000"/>
              </a:lnSpc>
              <a:buFontTx/>
              <a:buNone/>
              <a:defRPr/>
            </a:pPr>
            <a:endParaRPr lang="en-US" sz="2400" dirty="0">
              <a:solidFill>
                <a:srgbClr val="FFFF00"/>
              </a:solidFill>
            </a:endParaRPr>
          </a:p>
          <a:p>
            <a:pPr marL="185738" indent="-185738" eaLnBrk="1" hangingPunct="1">
              <a:lnSpc>
                <a:spcPct val="80000"/>
              </a:lnSpc>
              <a:defRPr/>
            </a:pPr>
            <a:r>
              <a:rPr lang="en-US" sz="2400" dirty="0" err="1">
                <a:solidFill>
                  <a:srgbClr val="FFFF00"/>
                </a:solidFill>
              </a:rPr>
              <a:t>Menggunakan</a:t>
            </a:r>
            <a:r>
              <a:rPr lang="en-US" sz="2400" dirty="0">
                <a:solidFill>
                  <a:srgbClr val="FFFF00"/>
                </a:solidFill>
              </a:rPr>
              <a:t> </a:t>
            </a:r>
            <a:r>
              <a:rPr lang="en-US" sz="2400" dirty="0" err="1">
                <a:solidFill>
                  <a:srgbClr val="FFFF00"/>
                </a:solidFill>
              </a:rPr>
              <a:t>variasi</a:t>
            </a:r>
            <a:r>
              <a:rPr lang="en-US" sz="2400" dirty="0">
                <a:solidFill>
                  <a:srgbClr val="FFFF00"/>
                </a:solidFill>
              </a:rPr>
              <a:t> </a:t>
            </a:r>
            <a:r>
              <a:rPr lang="en-US" sz="2400" dirty="0" err="1">
                <a:solidFill>
                  <a:srgbClr val="FFFF00"/>
                </a:solidFill>
              </a:rPr>
              <a:t>metode</a:t>
            </a:r>
            <a:r>
              <a:rPr lang="en-US" sz="2400" dirty="0">
                <a:solidFill>
                  <a:srgbClr val="FFFF00"/>
                </a:solidFill>
              </a:rPr>
              <a:t> </a:t>
            </a:r>
            <a:r>
              <a:rPr lang="en-US" sz="2400" dirty="0" err="1">
                <a:solidFill>
                  <a:srgbClr val="FFFF00"/>
                </a:solidFill>
              </a:rPr>
              <a:t>dan</a:t>
            </a:r>
            <a:r>
              <a:rPr lang="en-US" sz="2400" dirty="0">
                <a:solidFill>
                  <a:srgbClr val="FFFF00"/>
                </a:solidFill>
              </a:rPr>
              <a:t> </a:t>
            </a:r>
            <a:r>
              <a:rPr lang="en-US" sz="2400" dirty="0" err="1">
                <a:solidFill>
                  <a:srgbClr val="FFFF00"/>
                </a:solidFill>
              </a:rPr>
              <a:t>cara</a:t>
            </a:r>
            <a:r>
              <a:rPr lang="en-US" sz="2400" dirty="0">
                <a:solidFill>
                  <a:srgbClr val="FFFF00"/>
                </a:solidFill>
              </a:rPr>
              <a:t> </a:t>
            </a:r>
            <a:r>
              <a:rPr lang="en-US" sz="2400" dirty="0" err="1">
                <a:solidFill>
                  <a:srgbClr val="FFFF00"/>
                </a:solidFill>
              </a:rPr>
              <a:t>pembelajaran</a:t>
            </a:r>
            <a:endParaRPr lang="en-US" sz="2400" dirty="0">
              <a:solidFill>
                <a:srgbClr val="FFFF00"/>
              </a:solidFill>
            </a:endParaRPr>
          </a:p>
          <a:p>
            <a:pPr marL="185738" indent="-185738" eaLnBrk="1" hangingPunct="1">
              <a:lnSpc>
                <a:spcPct val="80000"/>
              </a:lnSpc>
              <a:buFontTx/>
              <a:buNone/>
              <a:defRPr/>
            </a:pPr>
            <a:endParaRPr lang="en-US" sz="2400" dirty="0">
              <a:solidFill>
                <a:srgbClr val="FFFF00"/>
              </a:solidFill>
            </a:endParaRPr>
          </a:p>
          <a:p>
            <a:pPr marL="185738" indent="-185738" eaLnBrk="1" hangingPunct="1">
              <a:lnSpc>
                <a:spcPct val="80000"/>
              </a:lnSpc>
              <a:defRPr/>
            </a:pPr>
            <a:r>
              <a:rPr lang="en-US" sz="2400" dirty="0" err="1">
                <a:solidFill>
                  <a:srgbClr val="FFFF00"/>
                </a:solidFill>
              </a:rPr>
              <a:t>Memberikan</a:t>
            </a:r>
            <a:r>
              <a:rPr lang="en-US" sz="2400" dirty="0">
                <a:solidFill>
                  <a:srgbClr val="FFFF00"/>
                </a:solidFill>
              </a:rPr>
              <a:t> </a:t>
            </a:r>
            <a:r>
              <a:rPr lang="en-US" sz="2400" dirty="0" err="1">
                <a:solidFill>
                  <a:srgbClr val="FFFF00"/>
                </a:solidFill>
              </a:rPr>
              <a:t>penguatan</a:t>
            </a:r>
            <a:r>
              <a:rPr lang="en-US" sz="2400" dirty="0">
                <a:solidFill>
                  <a:srgbClr val="FFFF00"/>
                </a:solidFill>
              </a:rPr>
              <a:t>/reinforcement </a:t>
            </a:r>
            <a:r>
              <a:rPr lang="en-US" sz="2400" dirty="0" err="1">
                <a:solidFill>
                  <a:srgbClr val="FFFF00"/>
                </a:solidFill>
              </a:rPr>
              <a:t>saat</a:t>
            </a:r>
            <a:r>
              <a:rPr lang="en-US" sz="2400" dirty="0">
                <a:solidFill>
                  <a:srgbClr val="FFFF00"/>
                </a:solidFill>
              </a:rPr>
              <a:t> </a:t>
            </a:r>
            <a:r>
              <a:rPr lang="en-US" sz="2400" dirty="0" err="1">
                <a:solidFill>
                  <a:srgbClr val="FFFF00"/>
                </a:solidFill>
              </a:rPr>
              <a:t>anak</a:t>
            </a:r>
            <a:r>
              <a:rPr lang="en-US" sz="2400" dirty="0">
                <a:solidFill>
                  <a:srgbClr val="FFFF00"/>
                </a:solidFill>
              </a:rPr>
              <a:t> </a:t>
            </a:r>
            <a:r>
              <a:rPr lang="en-US" sz="2400" dirty="0" err="1">
                <a:solidFill>
                  <a:srgbClr val="FFFF00"/>
                </a:solidFill>
              </a:rPr>
              <a:t>mampu</a:t>
            </a:r>
            <a:r>
              <a:rPr lang="en-US" sz="2400" dirty="0">
                <a:solidFill>
                  <a:srgbClr val="FFFF00"/>
                </a:solidFill>
              </a:rPr>
              <a:t> </a:t>
            </a:r>
            <a:r>
              <a:rPr lang="en-US" sz="2400" dirty="0" err="1">
                <a:solidFill>
                  <a:srgbClr val="FFFF00"/>
                </a:solidFill>
              </a:rPr>
              <a:t>melakukan</a:t>
            </a:r>
            <a:r>
              <a:rPr lang="en-US" sz="2400" dirty="0">
                <a:solidFill>
                  <a:srgbClr val="FFFF00"/>
                </a:solidFill>
              </a:rPr>
              <a:t> </a:t>
            </a:r>
            <a:r>
              <a:rPr lang="en-US" sz="2400" dirty="0" err="1">
                <a:solidFill>
                  <a:srgbClr val="FFFF00"/>
                </a:solidFill>
              </a:rPr>
              <a:t>sesuatu</a:t>
            </a:r>
            <a:r>
              <a:rPr lang="en-US" sz="2400" dirty="0">
                <a:solidFill>
                  <a:srgbClr val="FFFF00"/>
                </a:solidFill>
              </a:rPr>
              <a:t> yang </a:t>
            </a:r>
            <a:r>
              <a:rPr lang="en-US" sz="2400" dirty="0" err="1">
                <a:solidFill>
                  <a:srgbClr val="FFFF00"/>
                </a:solidFill>
              </a:rPr>
              <a:t>lebih</a:t>
            </a:r>
            <a:r>
              <a:rPr lang="en-US" sz="2400" dirty="0">
                <a:solidFill>
                  <a:srgbClr val="FFFF00"/>
                </a:solidFill>
              </a:rPr>
              <a:t> </a:t>
            </a:r>
            <a:r>
              <a:rPr lang="en-US" sz="2400" dirty="0" err="1">
                <a:solidFill>
                  <a:srgbClr val="FFFF00"/>
                </a:solidFill>
              </a:rPr>
              <a:t>baik</a:t>
            </a:r>
            <a:r>
              <a:rPr lang="en-US" sz="2400" dirty="0">
                <a:solidFill>
                  <a:srgbClr val="FFFF00"/>
                </a:solidFill>
              </a:rPr>
              <a:t> </a:t>
            </a:r>
            <a:r>
              <a:rPr lang="en-US" sz="2400" dirty="0" err="1">
                <a:solidFill>
                  <a:srgbClr val="FFFF00"/>
                </a:solidFill>
              </a:rPr>
              <a:t>dari</a:t>
            </a:r>
            <a:r>
              <a:rPr lang="en-US" sz="2400" dirty="0">
                <a:solidFill>
                  <a:srgbClr val="FFFF00"/>
                </a:solidFill>
              </a:rPr>
              <a:t> </a:t>
            </a:r>
            <a:r>
              <a:rPr lang="en-US" sz="2400" dirty="0" err="1">
                <a:solidFill>
                  <a:srgbClr val="FFFF00"/>
                </a:solidFill>
              </a:rPr>
              <a:t>sebelumnya</a:t>
            </a:r>
            <a:r>
              <a:rPr lang="en-US" sz="2400" dirty="0">
                <a:solidFill>
                  <a:srgbClr val="FFFF00"/>
                </a:solidFill>
              </a:rPr>
              <a:t>, </a:t>
            </a:r>
            <a:r>
              <a:rPr lang="en-US" sz="2400" dirty="0" err="1">
                <a:solidFill>
                  <a:srgbClr val="FFFF00"/>
                </a:solidFill>
              </a:rPr>
              <a:t>berupa</a:t>
            </a:r>
            <a:r>
              <a:rPr lang="en-US" sz="2400" dirty="0">
                <a:solidFill>
                  <a:srgbClr val="FFFF00"/>
                </a:solidFill>
              </a:rPr>
              <a:t> </a:t>
            </a:r>
            <a:r>
              <a:rPr lang="en-US" sz="2400" dirty="0" err="1">
                <a:solidFill>
                  <a:srgbClr val="FFFF00"/>
                </a:solidFill>
              </a:rPr>
              <a:t>respon</a:t>
            </a:r>
            <a:r>
              <a:rPr lang="en-US" sz="2400" dirty="0">
                <a:solidFill>
                  <a:srgbClr val="FFFF00"/>
                </a:solidFill>
              </a:rPr>
              <a:t> verbal </a:t>
            </a:r>
            <a:r>
              <a:rPr lang="en-US" sz="2400" dirty="0" err="1">
                <a:solidFill>
                  <a:srgbClr val="FFFF00"/>
                </a:solidFill>
              </a:rPr>
              <a:t>ataupun</a:t>
            </a:r>
            <a:r>
              <a:rPr lang="en-US" sz="2400" dirty="0">
                <a:solidFill>
                  <a:srgbClr val="FFFF00"/>
                </a:solidFill>
              </a:rPr>
              <a:t> </a:t>
            </a:r>
            <a:r>
              <a:rPr lang="en-US" sz="2400" dirty="0" err="1">
                <a:solidFill>
                  <a:srgbClr val="FFFF00"/>
                </a:solidFill>
              </a:rPr>
              <a:t>fisik</a:t>
            </a:r>
            <a:r>
              <a:rPr lang="en-US" sz="2400" dirty="0">
                <a:solidFill>
                  <a:srgbClr val="FFFF00"/>
                </a:solidFill>
              </a:rPr>
              <a:t> (</a:t>
            </a:r>
            <a:r>
              <a:rPr lang="en-US" sz="2400" dirty="0" err="1">
                <a:solidFill>
                  <a:srgbClr val="FFFF00"/>
                </a:solidFill>
              </a:rPr>
              <a:t>pelukan-elusan</a:t>
            </a:r>
            <a:r>
              <a:rPr lang="en-US" sz="2400" dirty="0">
                <a:solidFill>
                  <a:srgbClr val="FFFF00"/>
                </a:solidFill>
              </a:rPr>
              <a:t>)</a:t>
            </a:r>
          </a:p>
          <a:p>
            <a:pPr marL="185738" indent="-185738" eaLnBrk="1" hangingPunct="1">
              <a:lnSpc>
                <a:spcPct val="80000"/>
              </a:lnSpc>
              <a:buFontTx/>
              <a:buNone/>
              <a:defRPr/>
            </a:pPr>
            <a:endParaRPr lang="en-US" sz="2400" dirty="0">
              <a:solidFill>
                <a:srgbClr val="FFFF00"/>
              </a:solidFill>
            </a:endParaRPr>
          </a:p>
          <a:p>
            <a:pPr marL="185738" indent="-185738" eaLnBrk="1" hangingPunct="1">
              <a:lnSpc>
                <a:spcPct val="80000"/>
              </a:lnSpc>
              <a:defRPr/>
            </a:pPr>
            <a:r>
              <a:rPr lang="nl-NL" sz="2400" dirty="0">
                <a:solidFill>
                  <a:srgbClr val="FFFF00"/>
                </a:solidFill>
              </a:rPr>
              <a:t>Bilamana permasalahan pada anak terjadi lebih dari 4-6 minggu, segera rujukkan dengan dokter anak, psikolog, terapis</a:t>
            </a:r>
            <a:r>
              <a:rPr lang="nl-NL" dirty="0">
                <a:solidFill>
                  <a:srgbClr val="FFFF00"/>
                </a:solidFill>
              </a:rPr>
              <a:t>.</a:t>
            </a:r>
          </a:p>
          <a:p>
            <a:pPr eaLnBrk="1" hangingPunct="1">
              <a:defRPr/>
            </a:pPr>
            <a:endParaRPr lang="en-US" dirty="0">
              <a:solidFill>
                <a:srgbClr val="FFFF00"/>
              </a:solidFill>
            </a:endParaRPr>
          </a:p>
        </p:txBody>
      </p:sp>
    </p:spTree>
    <p:extLst>
      <p:ext uri="{BB962C8B-B14F-4D97-AF65-F5344CB8AC3E}">
        <p14:creationId xmlns:p14="http://schemas.microsoft.com/office/powerpoint/2010/main" val="59308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732" y="15240"/>
            <a:ext cx="10058402" cy="472440"/>
          </a:xfrm>
        </p:spPr>
        <p:txBody>
          <a:bodyPr>
            <a:normAutofit fontScale="90000"/>
          </a:bodyPr>
          <a:lstStyle/>
          <a:p>
            <a:pPr algn="ctr"/>
            <a:endParaRPr lang="id-ID" dirty="0"/>
          </a:p>
        </p:txBody>
      </p:sp>
      <p:sp>
        <p:nvSpPr>
          <p:cNvPr id="3" name="Content Placeholder 2"/>
          <p:cNvSpPr>
            <a:spLocks noGrp="1"/>
          </p:cNvSpPr>
          <p:nvPr>
            <p:ph idx="1"/>
          </p:nvPr>
        </p:nvSpPr>
        <p:spPr>
          <a:xfrm>
            <a:off x="0" y="502920"/>
            <a:ext cx="11978640" cy="6355080"/>
          </a:xfrm>
          <a:solidFill>
            <a:schemeClr val="accent3">
              <a:lumMod val="50000"/>
            </a:schemeClr>
          </a:solidFill>
        </p:spPr>
        <p:txBody>
          <a:bodyPr>
            <a:noAutofit/>
          </a:bodyPr>
          <a:lstStyle/>
          <a:p>
            <a:r>
              <a:rPr lang="id-ID" sz="1800" dirty="0">
                <a:solidFill>
                  <a:srgbClr val="FFFF00"/>
                </a:solidFill>
              </a:rPr>
              <a:t>Federal Register, 1977 hlm 65083, kesulitan belajar khusus (specific learning disability) bearti suatu gangguan pada satu atau lebih proses psikologi dasar yang meliputi pemahaman atau penggunaan bahasa, lisan atau tulisan yang dapat di wujudkan dengan kemampuan yang tidak sempurn dalam mendengar, berpikir, berbicara, membaca, menulis, mengeja, atau melakukan perhitungan matematis. </a:t>
            </a:r>
          </a:p>
          <a:p>
            <a:r>
              <a:rPr lang="id-ID" sz="1800" dirty="0">
                <a:solidFill>
                  <a:srgbClr val="FFFF00"/>
                </a:solidFill>
              </a:rPr>
              <a:t>Canadian Association for Children and Adults with Learning Disability (1981), anak berkesulitan belajar khusus adalah mereka yang tidak mampu mengikuti pelajaran di sekolah meskipun kecerdasannya termasuk rata-rata, sedikit diatas rata-rata atau sedikit dibawah rata-rata, dan apabila kecerdasannya lebih rendah dari kondisi tersebut bukan lagi termasuk learning disabilities.</a:t>
            </a:r>
          </a:p>
          <a:p>
            <a:r>
              <a:rPr lang="id-ID" sz="1800" dirty="0">
                <a:solidFill>
                  <a:srgbClr val="FFFF00"/>
                </a:solidFill>
              </a:rPr>
              <a:t>Public law (Hallan dan Kauffman, 1991: 126), menjelaskan tentang “spesific Learning Disabilities” sebagai gangguan pada satu proses psikologis dasar atau yang lebih terlihat di dalam penggunaan bahasa lisan dan tulis dengan wujud, seperti ketidak sempurnaan mendengar, memikirkan, membicarakan, membaca, menulis, mengucapkan atau melakukan perhitungan matematis. </a:t>
            </a:r>
          </a:p>
          <a:p>
            <a:endParaRPr lang="id-ID" sz="1800" dirty="0"/>
          </a:p>
        </p:txBody>
      </p:sp>
    </p:spTree>
    <p:extLst>
      <p:ext uri="{BB962C8B-B14F-4D97-AF65-F5344CB8AC3E}">
        <p14:creationId xmlns:p14="http://schemas.microsoft.com/office/powerpoint/2010/main" val="295590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252" y="106680"/>
            <a:ext cx="10058402" cy="502920"/>
          </a:xfrm>
        </p:spPr>
        <p:txBody>
          <a:bodyPr>
            <a:normAutofit fontScale="90000"/>
          </a:bodyPr>
          <a:lstStyle/>
          <a:p>
            <a:pPr algn="ctr"/>
            <a:r>
              <a:rPr lang="id-ID" dirty="0"/>
              <a:t>Klasifikasi kesulitan belajar</a:t>
            </a:r>
          </a:p>
        </p:txBody>
      </p:sp>
      <p:sp>
        <p:nvSpPr>
          <p:cNvPr id="3" name="Content Placeholder 2"/>
          <p:cNvSpPr>
            <a:spLocks noGrp="1"/>
          </p:cNvSpPr>
          <p:nvPr>
            <p:ph idx="1"/>
          </p:nvPr>
        </p:nvSpPr>
        <p:spPr>
          <a:xfrm>
            <a:off x="320040" y="670560"/>
            <a:ext cx="11612880" cy="6065520"/>
          </a:xfrm>
          <a:solidFill>
            <a:schemeClr val="accent3">
              <a:lumMod val="50000"/>
            </a:schemeClr>
          </a:solidFill>
        </p:spPr>
        <p:txBody>
          <a:bodyPr>
            <a:normAutofit/>
          </a:bodyPr>
          <a:lstStyle/>
          <a:p>
            <a:r>
              <a:rPr lang="id-ID" dirty="0">
                <a:solidFill>
                  <a:schemeClr val="bg1">
                    <a:lumMod val="95000"/>
                  </a:schemeClr>
                </a:solidFill>
              </a:rPr>
              <a:t>Kirk dan Gallagher (1989: 187) menjelaskan bahwa kesulitan belajar dibedakan dalam 2 kategori besar, yaitu:</a:t>
            </a:r>
          </a:p>
          <a:p>
            <a:pPr lvl="1"/>
            <a:r>
              <a:rPr lang="id-ID" dirty="0">
                <a:solidFill>
                  <a:schemeClr val="bg1">
                    <a:lumMod val="95000"/>
                  </a:schemeClr>
                </a:solidFill>
              </a:rPr>
              <a:t>Kesulitan belajar yang berhubungan dengan perkembangan (developmental learning disabilities), mencakup: gangguan perhatian, ingatan, motorik dan persepsi, bahasa dan berpikir. </a:t>
            </a:r>
          </a:p>
          <a:p>
            <a:pPr lvl="1"/>
            <a:r>
              <a:rPr lang="id-ID" dirty="0">
                <a:solidFill>
                  <a:schemeClr val="bg1">
                    <a:lumMod val="95000"/>
                  </a:schemeClr>
                </a:solidFill>
              </a:rPr>
              <a:t>Kesulitan belajar yang berhubungan dengan akademik (academic learning disabilities), mencakup: kesulitan membaca, menulis, dan berhitung atau matematika. </a:t>
            </a:r>
            <a:r>
              <a:rPr lang="en-US" dirty="0">
                <a:solidFill>
                  <a:schemeClr val="bg1">
                    <a:lumMod val="95000"/>
                  </a:schemeClr>
                </a:solidFill>
              </a:rPr>
              <a:t> </a:t>
            </a:r>
            <a:endParaRPr lang="id-ID" dirty="0">
              <a:solidFill>
                <a:schemeClr val="bg1">
                  <a:lumMod val="95000"/>
                </a:schemeClr>
              </a:solidFill>
            </a:endParaRPr>
          </a:p>
          <a:p>
            <a:r>
              <a:rPr lang="id-ID" dirty="0">
                <a:solidFill>
                  <a:schemeClr val="bg1">
                    <a:lumMod val="95000"/>
                  </a:schemeClr>
                </a:solidFill>
              </a:rPr>
              <a:t>Penyebab kesulitan belajar menurut Roos (1976), Siegel dan Gold (1982), serta Painting (1983), bahwa kesulitan belajar khusus disebabkan oleh disfungsi sistem saraf yang disebabkan oleh, (1) cedera otak pada masa perkembangan otakl, (2) ketidakseimbangan zat-zat kimiawi di dalam otak, (3) gangguan perkembangan saraf, dan (4) kelambatan proses perkembangan individu. </a:t>
            </a:r>
          </a:p>
          <a:p>
            <a:endParaRPr lang="id-ID" dirty="0"/>
          </a:p>
          <a:p>
            <a:pPr marL="0" indent="0">
              <a:buNone/>
            </a:pPr>
            <a:endParaRPr lang="id-ID" dirty="0"/>
          </a:p>
        </p:txBody>
      </p:sp>
    </p:spTree>
    <p:extLst>
      <p:ext uri="{BB962C8B-B14F-4D97-AF65-F5344CB8AC3E}">
        <p14:creationId xmlns:p14="http://schemas.microsoft.com/office/powerpoint/2010/main" val="270002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732" y="0"/>
            <a:ext cx="10058402" cy="701040"/>
          </a:xfrm>
        </p:spPr>
        <p:txBody>
          <a:bodyPr/>
          <a:lstStyle/>
          <a:p>
            <a:pPr algn="ctr"/>
            <a:r>
              <a:rPr lang="id-ID" dirty="0"/>
              <a:t>Karakteristik anak berkesulitan belajar</a:t>
            </a:r>
            <a:endParaRPr lang="en-US" dirty="0"/>
          </a:p>
        </p:txBody>
      </p:sp>
      <p:sp>
        <p:nvSpPr>
          <p:cNvPr id="3" name="Content Placeholder 2"/>
          <p:cNvSpPr>
            <a:spLocks noGrp="1"/>
          </p:cNvSpPr>
          <p:nvPr>
            <p:ph sz="half" idx="1"/>
          </p:nvPr>
        </p:nvSpPr>
        <p:spPr>
          <a:xfrm>
            <a:off x="228600" y="609600"/>
            <a:ext cx="11384280" cy="6050280"/>
          </a:xfrm>
        </p:spPr>
        <p:txBody>
          <a:bodyPr>
            <a:normAutofit/>
          </a:bodyPr>
          <a:lstStyle/>
          <a:p>
            <a:r>
              <a:rPr lang="id-ID" dirty="0"/>
              <a:t>Secara umum menurut Clement yang di kutip oleh Hallahan dan Kauffman (1991: 133), terdapat 10 gejala yang sering di jumpai pada anak berkesulitan belajar, yaitu: hiperaktif, gangguan persepsi motorik, emosi yang labil, kurang koordinasi, gangguan perhatian, impulsif, gangguan memori dan berpikir, kesulitan pada akademik khusus (membaca, matematika, dan manulis), gangguan dalam berbicara dan mendegar, tanda neurologis yang tidak jelas. </a:t>
            </a:r>
          </a:p>
          <a:p>
            <a:r>
              <a:rPr lang="id-ID" dirty="0"/>
              <a:t>Karakter khusus anak berkesulitan belajar dalam membaca, yaitu: gangguan mambaca lisan, gangguan ingatan jangka pendek, gangguan pemahaman.</a:t>
            </a:r>
          </a:p>
          <a:p>
            <a:endParaRPr lang="en-US" dirty="0"/>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304800"/>
            <a:ext cx="11567160" cy="655320"/>
          </a:xfrm>
        </p:spPr>
        <p:txBody>
          <a:bodyPr/>
          <a:lstStyle/>
          <a:p>
            <a:pPr algn="ctr"/>
            <a:r>
              <a:rPr lang="id-ID" dirty="0">
                <a:solidFill>
                  <a:schemeClr val="tx1"/>
                </a:solidFill>
              </a:rPr>
              <a:t>Apa yang sebaiknya dilakukan pendidik?</a:t>
            </a:r>
            <a:endParaRPr lang="en-US" dirty="0"/>
          </a:p>
        </p:txBody>
      </p:sp>
      <p:sp>
        <p:nvSpPr>
          <p:cNvPr id="4" name="Content Placeholder 3"/>
          <p:cNvSpPr>
            <a:spLocks noGrp="1"/>
          </p:cNvSpPr>
          <p:nvPr>
            <p:ph sz="half" idx="1"/>
          </p:nvPr>
        </p:nvSpPr>
        <p:spPr>
          <a:xfrm>
            <a:off x="274320" y="1082040"/>
            <a:ext cx="11658600" cy="5623560"/>
          </a:xfrm>
          <a:solidFill>
            <a:schemeClr val="accent5">
              <a:lumMod val="20000"/>
              <a:lumOff val="80000"/>
            </a:schemeClr>
          </a:solidFill>
        </p:spPr>
        <p:txBody>
          <a:bodyPr>
            <a:normAutofit/>
          </a:bodyPr>
          <a:lstStyle/>
          <a:p>
            <a:pPr marL="457200" indent="-457200">
              <a:buAutoNum type="arabicPeriod"/>
            </a:pPr>
            <a:r>
              <a:rPr lang="id-ID" dirty="0">
                <a:solidFill>
                  <a:schemeClr val="tx2">
                    <a:lumMod val="95000"/>
                    <a:lumOff val="5000"/>
                  </a:schemeClr>
                </a:solidFill>
              </a:rPr>
              <a:t>Menganalisis tipe (bentuk) kesulitan membaca.</a:t>
            </a:r>
          </a:p>
          <a:p>
            <a:pPr marL="457200" indent="-457200">
              <a:buAutoNum type="arabicPeriod"/>
            </a:pPr>
            <a:r>
              <a:rPr lang="id-ID" dirty="0">
                <a:solidFill>
                  <a:schemeClr val="tx2">
                    <a:lumMod val="95000"/>
                    <a:lumOff val="5000"/>
                  </a:schemeClr>
                </a:solidFill>
              </a:rPr>
              <a:t>Assesment kemampuan membaca</a:t>
            </a:r>
            <a:r>
              <a:rPr lang="en-US" dirty="0">
                <a:solidFill>
                  <a:schemeClr val="tx2">
                    <a:lumMod val="95000"/>
                    <a:lumOff val="5000"/>
                  </a:schemeClr>
                </a:solidFill>
              </a:rPr>
              <a:t>. </a:t>
            </a:r>
            <a:r>
              <a:rPr lang="id-ID" dirty="0">
                <a:solidFill>
                  <a:schemeClr val="tx2">
                    <a:lumMod val="95000"/>
                    <a:lumOff val="5000"/>
                  </a:schemeClr>
                </a:solidFill>
              </a:rPr>
              <a:t>Assesment formal (tes survei, tes diagnosis (pengenalan huruf, pengenalan kata, menganalisis kata, pemahaman kata, pamahaman bagian bacaan, tes hasil belajar), assesment informal.</a:t>
            </a:r>
          </a:p>
          <a:p>
            <a:pPr marL="457200" indent="-457200">
              <a:buAutoNum type="arabicPeriod"/>
            </a:pPr>
            <a:r>
              <a:rPr lang="id-ID" dirty="0">
                <a:solidFill>
                  <a:schemeClr val="tx2">
                    <a:lumMod val="95000"/>
                    <a:lumOff val="5000"/>
                  </a:schemeClr>
                </a:solidFill>
              </a:rPr>
              <a:t>Prosedur bimbingan membaca, yaitu: identifikasi masalah, diagnosis, penyusunan program layanan, evaluasi. </a:t>
            </a:r>
          </a:p>
          <a:p>
            <a:pPr marL="457200" indent="-457200">
              <a:buAutoNum type="arabicPeriod"/>
            </a:pPr>
            <a:r>
              <a:rPr lang="id-ID" dirty="0">
                <a:solidFill>
                  <a:schemeClr val="tx2">
                    <a:lumMod val="95000"/>
                    <a:lumOff val="5000"/>
                  </a:schemeClr>
                </a:solidFill>
              </a:rPr>
              <a:t>Pendekatan remidi membaca.</a:t>
            </a:r>
          </a:p>
          <a:p>
            <a:pPr marL="457200" indent="-457200">
              <a:buNone/>
            </a:pPr>
            <a:r>
              <a:rPr lang="id-ID" dirty="0">
                <a:solidFill>
                  <a:schemeClr val="tx2">
                    <a:lumMod val="95000"/>
                    <a:lumOff val="5000"/>
                  </a:schemeClr>
                </a:solidFill>
              </a:rPr>
              <a:t>a. Teknik Gillingham dan Stilman, yaitu mengenal huruf, merangkai huruf menjadi kata, membaca kalimat dan cerita.</a:t>
            </a:r>
          </a:p>
          <a:p>
            <a:pPr marL="457200" indent="-457200">
              <a:buNone/>
            </a:pPr>
            <a:r>
              <a:rPr lang="id-ID" dirty="0">
                <a:solidFill>
                  <a:schemeClr val="tx2">
                    <a:lumMod val="95000"/>
                    <a:lumOff val="5000"/>
                  </a:schemeClr>
                </a:solidFill>
              </a:rPr>
              <a:t>b. Teknik Fernald</a:t>
            </a:r>
          </a:p>
          <a:p>
            <a:pPr marL="457200" indent="-457200">
              <a:buNone/>
            </a:pPr>
            <a:endParaRPr lang="id-ID" dirty="0">
              <a:solidFill>
                <a:schemeClr val="tx2">
                  <a:lumMod val="95000"/>
                  <a:lumOff val="5000"/>
                </a:schemeClr>
              </a:solidFill>
            </a:endParaRPr>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972" y="0"/>
            <a:ext cx="10058402" cy="640080"/>
          </a:xfrm>
        </p:spPr>
        <p:txBody>
          <a:bodyPr>
            <a:normAutofit/>
          </a:bodyPr>
          <a:lstStyle/>
          <a:p>
            <a:r>
              <a:rPr lang="id-ID" sz="3000" dirty="0"/>
              <a:t>Layanan bantuan bagi anak berkesulitan menulis</a:t>
            </a:r>
          </a:p>
        </p:txBody>
      </p:sp>
      <p:sp>
        <p:nvSpPr>
          <p:cNvPr id="3" name="Content Placeholder 2"/>
          <p:cNvSpPr>
            <a:spLocks noGrp="1"/>
          </p:cNvSpPr>
          <p:nvPr>
            <p:ph sz="half" idx="1"/>
          </p:nvPr>
        </p:nvSpPr>
        <p:spPr>
          <a:xfrm>
            <a:off x="396240" y="716280"/>
            <a:ext cx="11414760" cy="6035040"/>
          </a:xfrm>
          <a:solidFill>
            <a:schemeClr val="bg1">
              <a:lumMod val="95000"/>
            </a:schemeClr>
          </a:solidFill>
        </p:spPr>
        <p:txBody>
          <a:bodyPr>
            <a:normAutofit/>
          </a:bodyPr>
          <a:lstStyle/>
          <a:p>
            <a:r>
              <a:rPr lang="id-ID" sz="2000" dirty="0">
                <a:solidFill>
                  <a:schemeClr val="tx2">
                    <a:lumMod val="95000"/>
                    <a:lumOff val="5000"/>
                  </a:schemeClr>
                </a:solidFill>
              </a:rPr>
              <a:t>Tipe-tipe kesulitan menulis: kesalahan dalam menulis bentuk huruf, ukuran huruf tidak normal, kesalahan dalam menulis angka, pensil terlalu di tekan atau kurang di tekan</a:t>
            </a:r>
            <a:r>
              <a:rPr lang="en-US" sz="2000" dirty="0">
                <a:solidFill>
                  <a:schemeClr val="tx2">
                    <a:lumMod val="95000"/>
                    <a:lumOff val="5000"/>
                  </a:schemeClr>
                </a:solidFill>
              </a:rPr>
              <a:t>. </a:t>
            </a:r>
            <a:endParaRPr lang="id-ID" sz="2000" dirty="0">
              <a:solidFill>
                <a:schemeClr val="tx2">
                  <a:lumMod val="95000"/>
                  <a:lumOff val="5000"/>
                </a:schemeClr>
              </a:solidFill>
            </a:endParaRPr>
          </a:p>
          <a:p>
            <a:r>
              <a:rPr lang="id-ID" sz="2000" dirty="0">
                <a:solidFill>
                  <a:schemeClr val="tx2">
                    <a:lumMod val="95000"/>
                    <a:lumOff val="5000"/>
                  </a:schemeClr>
                </a:solidFill>
              </a:rPr>
              <a:t>Assesment kesulitan menulis, formal dengan cara membuat instrumen untuk mengassesment kemampuan menulis anak, yaitu: menulis dari kiri ke kanan, memegang pensil, menulis nama depan, mempertahan posisi menulis dengan tepat, menulis huruf yang diminta, menyalin kata-kata, menyalin tulisan dari papan tulis ke kertas/buku, tidak melebihi garis, menulis nama akhir dan informal, lewat observasi dan menganalisis pola-pola kesalahan tulisan</a:t>
            </a:r>
            <a:r>
              <a:rPr lang="en-US" sz="2000" dirty="0">
                <a:solidFill>
                  <a:schemeClr val="tx2">
                    <a:lumMod val="95000"/>
                    <a:lumOff val="5000"/>
                  </a:schemeClr>
                </a:solidFill>
              </a:rPr>
              <a:t> </a:t>
            </a:r>
            <a:endParaRPr lang="id-ID" sz="2000" dirty="0">
              <a:solidFill>
                <a:schemeClr val="tx2">
                  <a:lumMod val="95000"/>
                  <a:lumOff val="5000"/>
                </a:schemeClr>
              </a:solidFill>
            </a:endParaRPr>
          </a:p>
          <a:p>
            <a:endParaRPr lang="id-ID" dirty="0"/>
          </a:p>
        </p:txBody>
      </p:sp>
    </p:spTree>
    <p:extLst>
      <p:ext uri="{BB962C8B-B14F-4D97-AF65-F5344CB8AC3E}">
        <p14:creationId xmlns:p14="http://schemas.microsoft.com/office/powerpoint/2010/main" val="93353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435" y="908720"/>
            <a:ext cx="10607509" cy="792088"/>
          </a:xfrm>
          <a:solidFill>
            <a:schemeClr val="accent3">
              <a:lumMod val="50000"/>
            </a:schemeClr>
          </a:solidFill>
        </p:spPr>
        <p:txBody>
          <a:bodyPr>
            <a:normAutofit/>
          </a:bodyPr>
          <a:lstStyle/>
          <a:p>
            <a:r>
              <a:rPr lang="id-ID" sz="2000" dirty="0">
                <a:solidFill>
                  <a:srgbClr val="FFFF00"/>
                </a:solidFill>
              </a:rPr>
              <a:t>Modal apa saja yang harus dimiliki pendidik untuk membantu memecahkan masalah Anak?</a:t>
            </a:r>
          </a:p>
        </p:txBody>
      </p:sp>
      <p:sp>
        <p:nvSpPr>
          <p:cNvPr id="3" name="Text Placeholder 2"/>
          <p:cNvSpPr>
            <a:spLocks noGrp="1"/>
          </p:cNvSpPr>
          <p:nvPr>
            <p:ph type="body" idx="1"/>
          </p:nvPr>
        </p:nvSpPr>
        <p:spPr>
          <a:xfrm>
            <a:off x="508000" y="1844824"/>
            <a:ext cx="11252629" cy="4392488"/>
          </a:xfrm>
          <a:solidFill>
            <a:schemeClr val="accent3">
              <a:lumMod val="50000"/>
            </a:schemeClr>
          </a:solidFill>
        </p:spPr>
        <p:txBody>
          <a:bodyPr>
            <a:normAutofit fontScale="92500"/>
          </a:bodyPr>
          <a:lstStyle/>
          <a:p>
            <a:pPr marL="342900" indent="-342900" algn="l">
              <a:buAutoNum type="arabicPeriod"/>
            </a:pPr>
            <a:endParaRPr lang="id-ID" dirty="0"/>
          </a:p>
          <a:p>
            <a:pPr marL="342900" indent="-342900" algn="l">
              <a:buAutoNum type="arabicPeriod"/>
            </a:pPr>
            <a:r>
              <a:rPr lang="id-ID" sz="2800" dirty="0">
                <a:solidFill>
                  <a:srgbClr val="FFFF00"/>
                </a:solidFill>
              </a:rPr>
              <a:t>Memahami dunia anak dr berbagai aspek pertumbuhan dan perkembangan</a:t>
            </a:r>
          </a:p>
          <a:p>
            <a:pPr marL="342900" indent="-342900" algn="l">
              <a:buAutoNum type="arabicPeriod"/>
            </a:pPr>
            <a:r>
              <a:rPr lang="id-ID" sz="2800" dirty="0">
                <a:solidFill>
                  <a:srgbClr val="FFFF00"/>
                </a:solidFill>
              </a:rPr>
              <a:t>Menyadari hakekat dari pendidik  (sebagai </a:t>
            </a:r>
            <a:r>
              <a:rPr lang="id-ID" sz="2800" i="1" dirty="0">
                <a:solidFill>
                  <a:srgbClr val="FFFF00"/>
                </a:solidFill>
              </a:rPr>
              <a:t>role model/bertanggungjawab </a:t>
            </a:r>
            <a:r>
              <a:rPr lang="id-ID" sz="2800" dirty="0">
                <a:solidFill>
                  <a:srgbClr val="FFFF00"/>
                </a:solidFill>
              </a:rPr>
              <a:t>atas konsekuensi profesi)</a:t>
            </a:r>
          </a:p>
          <a:p>
            <a:pPr marL="342900" indent="-342900" algn="l">
              <a:buAutoNum type="arabicPeriod"/>
            </a:pPr>
            <a:r>
              <a:rPr lang="id-ID" sz="2800" dirty="0">
                <a:solidFill>
                  <a:srgbClr val="FFFF00"/>
                </a:solidFill>
              </a:rPr>
              <a:t>Pendengar yang baik</a:t>
            </a:r>
          </a:p>
          <a:p>
            <a:pPr marL="342900" indent="-342900" algn="l">
              <a:buAutoNum type="arabicPeriod"/>
            </a:pPr>
            <a:r>
              <a:rPr lang="id-ID" sz="2800" dirty="0">
                <a:solidFill>
                  <a:srgbClr val="FFFF00"/>
                </a:solidFill>
              </a:rPr>
              <a:t>Pengamat yang baik</a:t>
            </a:r>
          </a:p>
          <a:p>
            <a:pPr marL="342900" indent="-342900" algn="l">
              <a:buAutoNum type="arabicPeriod"/>
            </a:pPr>
            <a:r>
              <a:rPr lang="id-ID" sz="2800" dirty="0">
                <a:solidFill>
                  <a:srgbClr val="FFFF00"/>
                </a:solidFill>
              </a:rPr>
              <a:t>Menerima anak  apa adanya “tanpa syarat’</a:t>
            </a:r>
          </a:p>
          <a:p>
            <a:pPr marL="342900" indent="-342900" algn="l">
              <a:buFont typeface="Arial" pitchFamily="34" charset="0"/>
              <a:buAutoNum type="arabicPeriod"/>
            </a:pPr>
            <a:r>
              <a:rPr lang="id-ID" sz="2800" dirty="0">
                <a:solidFill>
                  <a:srgbClr val="FFFF00"/>
                </a:solidFill>
              </a:rPr>
              <a:t>Memiliki kemampuan menciptakan rasa aman dan hangat dan menciptakan hubungan yang dilandasi dengan sikap jujur, terbuka , spontan, alamiah, dan tidak bersikap pura-pura.</a:t>
            </a:r>
          </a:p>
        </p:txBody>
      </p:sp>
    </p:spTree>
    <p:extLst>
      <p:ext uri="{BB962C8B-B14F-4D97-AF65-F5344CB8AC3E}">
        <p14:creationId xmlns:p14="http://schemas.microsoft.com/office/powerpoint/2010/main" val="120713133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31371" y="332656"/>
            <a:ext cx="11204027" cy="1045840"/>
          </a:xfrm>
          <a:solidFill>
            <a:schemeClr val="bg1">
              <a:lumMod val="85000"/>
            </a:schemeClr>
          </a:solidFill>
        </p:spPr>
        <p:txBody>
          <a:bodyPr>
            <a:normAutofit fontScale="90000"/>
          </a:bodyPr>
          <a:lstStyle/>
          <a:p>
            <a:pPr algn="ctr" eaLnBrk="1" hangingPunct="1"/>
            <a:r>
              <a:rPr lang="en-US" sz="4000" dirty="0"/>
              <a:t>PERAN PENDIDIK DALAM MENGHADAPI MASALAH</a:t>
            </a:r>
          </a:p>
        </p:txBody>
      </p:sp>
      <p:sp>
        <p:nvSpPr>
          <p:cNvPr id="8195" name="Rectangle 3"/>
          <p:cNvSpPr>
            <a:spLocks noGrp="1" noChangeArrowheads="1"/>
          </p:cNvSpPr>
          <p:nvPr>
            <p:ph type="body" idx="1"/>
          </p:nvPr>
        </p:nvSpPr>
        <p:spPr>
          <a:xfrm>
            <a:off x="527051" y="1600200"/>
            <a:ext cx="11330516" cy="5068888"/>
          </a:xfrm>
        </p:spPr>
        <p:txBody>
          <a:bodyPr/>
          <a:lstStyle/>
          <a:p>
            <a:pPr eaLnBrk="1" hangingPunct="1">
              <a:lnSpc>
                <a:spcPct val="80000"/>
              </a:lnSpc>
            </a:pPr>
            <a:endParaRPr lang="en-US" sz="1800" dirty="0">
              <a:latin typeface="Tahoma" pitchFamily="34" charset="0"/>
            </a:endParaRPr>
          </a:p>
          <a:p>
            <a:pPr eaLnBrk="1" hangingPunct="1">
              <a:lnSpc>
                <a:spcPct val="80000"/>
              </a:lnSpc>
            </a:pPr>
            <a:r>
              <a:rPr lang="en-US" sz="2400" dirty="0" err="1">
                <a:latin typeface="Tahoma" pitchFamily="34" charset="0"/>
              </a:rPr>
              <a:t>Mendeteksi</a:t>
            </a:r>
            <a:r>
              <a:rPr lang="en-US" sz="2400" dirty="0">
                <a:latin typeface="Tahoma" pitchFamily="34" charset="0"/>
              </a:rPr>
              <a:t> </a:t>
            </a:r>
            <a:r>
              <a:rPr lang="en-US" sz="2400" dirty="0" err="1">
                <a:latin typeface="Tahoma" pitchFamily="34" charset="0"/>
              </a:rPr>
              <a:t>secara</a:t>
            </a:r>
            <a:r>
              <a:rPr lang="id-ID" sz="2400" dirty="0">
                <a:latin typeface="Tahoma" pitchFamily="34" charset="0"/>
              </a:rPr>
              <a:t> dini </a:t>
            </a:r>
            <a:r>
              <a:rPr lang="en-US" sz="2400" dirty="0">
                <a:latin typeface="Tahoma" pitchFamily="34" charset="0"/>
              </a:rPr>
              <a:t> </a:t>
            </a:r>
            <a:r>
              <a:rPr lang="en-US" sz="2400" dirty="0" err="1">
                <a:latin typeface="Tahoma" pitchFamily="34" charset="0"/>
              </a:rPr>
              <a:t>terhadap</a:t>
            </a:r>
            <a:r>
              <a:rPr lang="en-US" sz="2400" dirty="0">
                <a:latin typeface="Tahoma" pitchFamily="34" charset="0"/>
              </a:rPr>
              <a:t> </a:t>
            </a:r>
            <a:r>
              <a:rPr lang="en-US" sz="2400" dirty="0" err="1">
                <a:latin typeface="Tahoma" pitchFamily="34" charset="0"/>
              </a:rPr>
              <a:t>anak</a:t>
            </a:r>
            <a:r>
              <a:rPr lang="en-US" sz="2400" dirty="0">
                <a:latin typeface="Tahoma" pitchFamily="34" charset="0"/>
              </a:rPr>
              <a:t> </a:t>
            </a:r>
            <a:r>
              <a:rPr lang="id-ID" sz="2400" dirty="0">
                <a:latin typeface="Tahoma" pitchFamily="34" charset="0"/>
              </a:rPr>
              <a:t>di lingkungan </a:t>
            </a:r>
            <a:r>
              <a:rPr lang="en-US" sz="2400" dirty="0">
                <a:latin typeface="Tahoma" pitchFamily="34" charset="0"/>
              </a:rPr>
              <a:t>i</a:t>
            </a:r>
            <a:r>
              <a:rPr lang="id-ID" sz="2400" dirty="0">
                <a:latin typeface="Tahoma" pitchFamily="34" charset="0"/>
              </a:rPr>
              <a:t>nstitusi adalah agar perlakuan yang </a:t>
            </a:r>
            <a:r>
              <a:rPr lang="en-US" sz="2400" dirty="0" err="1">
                <a:latin typeface="Tahoma" pitchFamily="34" charset="0"/>
              </a:rPr>
              <a:t>diberikan</a:t>
            </a:r>
            <a:r>
              <a:rPr lang="en-US" sz="2400" dirty="0">
                <a:latin typeface="Tahoma" pitchFamily="34" charset="0"/>
              </a:rPr>
              <a:t> </a:t>
            </a:r>
            <a:r>
              <a:rPr lang="id-ID" sz="2400" dirty="0">
                <a:latin typeface="Tahoma" pitchFamily="34" charset="0"/>
              </a:rPr>
              <a:t>tepat, yakni berupa stimulasi atau rangsangan  melalui berbagai macam metode program kegiatan belajar di sekolah, dapat diberikan kepada anak yang memerlukan. </a:t>
            </a:r>
          </a:p>
          <a:p>
            <a:pPr lvl="1" eaLnBrk="1" hangingPunct="1">
              <a:lnSpc>
                <a:spcPct val="80000"/>
              </a:lnSpc>
              <a:buFontTx/>
              <a:buNone/>
            </a:pPr>
            <a:endParaRPr lang="pt-BR" sz="2400" dirty="0">
              <a:latin typeface="Tahoma" pitchFamily="34" charset="0"/>
            </a:endParaRPr>
          </a:p>
          <a:p>
            <a:pPr eaLnBrk="1" hangingPunct="1">
              <a:lnSpc>
                <a:spcPct val="80000"/>
              </a:lnSpc>
            </a:pPr>
            <a:r>
              <a:rPr lang="pt-BR" sz="2400" dirty="0">
                <a:latin typeface="Tahoma" pitchFamily="34" charset="0"/>
              </a:rPr>
              <a:t>Beberapa data penting yang dapat dikumpulkan oleh pendidik yaitu :</a:t>
            </a:r>
            <a:endParaRPr lang="sv-SE" sz="2400" dirty="0">
              <a:latin typeface="Tahoma" pitchFamily="34" charset="0"/>
            </a:endParaRPr>
          </a:p>
          <a:p>
            <a:pPr lvl="1" eaLnBrk="1" hangingPunct="1">
              <a:lnSpc>
                <a:spcPct val="80000"/>
              </a:lnSpc>
            </a:pPr>
            <a:r>
              <a:rPr lang="sv-SE" sz="2400" dirty="0">
                <a:latin typeface="Tahoma" pitchFamily="34" charset="0"/>
              </a:rPr>
              <a:t>Data perkembangan fisik atau motorik.  </a:t>
            </a:r>
          </a:p>
          <a:p>
            <a:pPr lvl="1" eaLnBrk="1" hangingPunct="1">
              <a:lnSpc>
                <a:spcPct val="80000"/>
              </a:lnSpc>
            </a:pPr>
            <a:r>
              <a:rPr lang="sv-SE" sz="2400" dirty="0">
                <a:latin typeface="Tahoma" pitchFamily="34" charset="0"/>
              </a:rPr>
              <a:t>Data Perkembangan Intelektual. </a:t>
            </a:r>
          </a:p>
          <a:p>
            <a:pPr lvl="1" eaLnBrk="1" hangingPunct="1">
              <a:lnSpc>
                <a:spcPct val="80000"/>
              </a:lnSpc>
            </a:pPr>
            <a:r>
              <a:rPr lang="sv-SE" sz="2400" dirty="0">
                <a:latin typeface="Tahoma" pitchFamily="34" charset="0"/>
              </a:rPr>
              <a:t>Data Perkembangan Emosi. </a:t>
            </a:r>
            <a:endParaRPr lang="en-US" sz="2400" dirty="0">
              <a:latin typeface="Tahoma" pitchFamily="34" charset="0"/>
            </a:endParaRPr>
          </a:p>
          <a:p>
            <a:pPr lvl="1" eaLnBrk="1" hangingPunct="1">
              <a:lnSpc>
                <a:spcPct val="80000"/>
              </a:lnSpc>
            </a:pPr>
            <a:r>
              <a:rPr lang="en-US" sz="2400" dirty="0">
                <a:latin typeface="Tahoma" pitchFamily="34" charset="0"/>
              </a:rPr>
              <a:t>Data </a:t>
            </a:r>
            <a:r>
              <a:rPr lang="en-US" sz="2400" dirty="0" err="1">
                <a:latin typeface="Tahoma" pitchFamily="34" charset="0"/>
              </a:rPr>
              <a:t>Perkembangan</a:t>
            </a:r>
            <a:r>
              <a:rPr lang="en-US" sz="2400" dirty="0">
                <a:latin typeface="Tahoma" pitchFamily="34" charset="0"/>
              </a:rPr>
              <a:t> </a:t>
            </a:r>
            <a:r>
              <a:rPr lang="en-US" sz="2400" dirty="0" err="1">
                <a:latin typeface="Tahoma" pitchFamily="34" charset="0"/>
              </a:rPr>
              <a:t>Sosial</a:t>
            </a:r>
            <a:r>
              <a:rPr lang="en-US" sz="2400" dirty="0">
                <a:latin typeface="Tahoma" pitchFamily="34" charset="0"/>
              </a:rPr>
              <a:t> Dan Moral</a:t>
            </a:r>
            <a:r>
              <a:rPr lang="en-US" sz="1600" dirty="0">
                <a:latin typeface="Tahoma" pitchFamily="34" charset="0"/>
              </a:rPr>
              <a:t>. </a:t>
            </a:r>
          </a:p>
          <a:p>
            <a:pPr lvl="1" eaLnBrk="1" hangingPunct="1">
              <a:lnSpc>
                <a:spcPct val="80000"/>
              </a:lnSpc>
            </a:pPr>
            <a:endParaRPr lang="en-US" sz="1600" dirty="0">
              <a:latin typeface="Tahoma" pitchFamily="34" charset="0"/>
            </a:endParaRPr>
          </a:p>
          <a:p>
            <a:pPr lvl="1" eaLnBrk="1" hangingPunct="1">
              <a:lnSpc>
                <a:spcPct val="80000"/>
              </a:lnSpc>
              <a:buFontTx/>
              <a:buNone/>
            </a:pPr>
            <a:endParaRPr lang="en-US" sz="1600" dirty="0">
              <a:latin typeface="Tahoma" pitchFamily="34" charset="0"/>
            </a:endParaRPr>
          </a:p>
        </p:txBody>
      </p:sp>
    </p:spTree>
    <p:extLst>
      <p:ext uri="{BB962C8B-B14F-4D97-AF65-F5344CB8AC3E}">
        <p14:creationId xmlns:p14="http://schemas.microsoft.com/office/powerpoint/2010/main" val="307002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765176"/>
            <a:ext cx="10957984" cy="1223963"/>
          </a:xfrm>
        </p:spPr>
        <p:txBody>
          <a:bodyPr>
            <a:normAutofit fontScale="90000"/>
          </a:bodyPr>
          <a:lstStyle/>
          <a:p>
            <a:pPr eaLnBrk="1" hangingPunct="1"/>
            <a:br>
              <a:rPr lang="en-US" sz="4000" b="1"/>
            </a:br>
            <a:r>
              <a:rPr lang="en-US" sz="4000" b="1"/>
              <a:t>Pihak-Pihak yang Terlibat dalam Pemecahan Permasalahan</a:t>
            </a:r>
            <a:br>
              <a:rPr lang="en-US" sz="4000"/>
            </a:br>
            <a:endParaRPr lang="en-US" sz="4000"/>
          </a:p>
        </p:txBody>
      </p:sp>
      <p:sp>
        <p:nvSpPr>
          <p:cNvPr id="9219" name="Rectangle 3"/>
          <p:cNvSpPr>
            <a:spLocks noGrp="1" noChangeArrowheads="1"/>
          </p:cNvSpPr>
          <p:nvPr>
            <p:ph type="body" idx="1"/>
          </p:nvPr>
        </p:nvSpPr>
        <p:spPr>
          <a:xfrm>
            <a:off x="609600" y="2708275"/>
            <a:ext cx="11582400" cy="3422650"/>
          </a:xfrm>
        </p:spPr>
        <p:txBody>
          <a:bodyPr/>
          <a:lstStyle/>
          <a:p>
            <a:pPr marL="609600" indent="-609600" eaLnBrk="1" hangingPunct="1">
              <a:buFont typeface="+mj-lt"/>
              <a:buAutoNum type="alphaLcPeriod"/>
            </a:pPr>
            <a:r>
              <a:rPr lang="en-US" dirty="0" err="1"/>
              <a:t>Orangtua</a:t>
            </a:r>
            <a:endParaRPr lang="en-US" dirty="0"/>
          </a:p>
          <a:p>
            <a:pPr marL="609600" indent="-609600" eaLnBrk="1" hangingPunct="1">
              <a:buFont typeface="+mj-lt"/>
              <a:buAutoNum type="alphaLcPeriod"/>
            </a:pPr>
            <a:endParaRPr lang="en-US" dirty="0"/>
          </a:p>
          <a:p>
            <a:pPr marL="609600" indent="-609600" eaLnBrk="1" hangingPunct="1">
              <a:buFont typeface="+mj-lt"/>
              <a:buAutoNum type="alphaLcPeriod"/>
            </a:pPr>
            <a:r>
              <a:rPr lang="en-US" dirty="0" err="1"/>
              <a:t>Ahli</a:t>
            </a:r>
            <a:r>
              <a:rPr lang="en-US" dirty="0"/>
              <a:t> : </a:t>
            </a:r>
            <a:r>
              <a:rPr lang="en-US" sz="2800" dirty="0" err="1"/>
              <a:t>Dokter</a:t>
            </a:r>
            <a:r>
              <a:rPr lang="en-US" sz="2800" dirty="0"/>
              <a:t> </a:t>
            </a:r>
            <a:r>
              <a:rPr lang="en-US" sz="2800" dirty="0" err="1"/>
              <a:t>Anak</a:t>
            </a:r>
            <a:r>
              <a:rPr lang="en-US" sz="2800" dirty="0"/>
              <a:t>, </a:t>
            </a:r>
            <a:r>
              <a:rPr lang="en-US" sz="2800" dirty="0" err="1"/>
              <a:t>Neurolog</a:t>
            </a:r>
            <a:r>
              <a:rPr lang="en-US" sz="2800" dirty="0"/>
              <a:t>, </a:t>
            </a:r>
            <a:r>
              <a:rPr lang="en-US" sz="2800" dirty="0" err="1"/>
              <a:t>Psikolog</a:t>
            </a:r>
            <a:r>
              <a:rPr lang="en-US" sz="2800" dirty="0"/>
              <a:t>, </a:t>
            </a:r>
            <a:r>
              <a:rPr lang="en-US" sz="2800" dirty="0" err="1"/>
              <a:t>Konselor</a:t>
            </a:r>
            <a:endParaRPr lang="en-US" sz="2800" dirty="0"/>
          </a:p>
          <a:p>
            <a:pPr marL="609600" indent="-609600" eaLnBrk="1" hangingPunct="1">
              <a:buFont typeface="+mj-lt"/>
              <a:buAutoNum type="alphaLcPeriod"/>
            </a:pPr>
            <a:endParaRPr lang="en-US" sz="2800" dirty="0"/>
          </a:p>
          <a:p>
            <a:pPr marL="609600" indent="-609600" eaLnBrk="1" hangingPunct="1">
              <a:buFont typeface="+mj-lt"/>
              <a:buAutoNum type="alphaLcPeriod"/>
            </a:pPr>
            <a:r>
              <a:rPr lang="en-US" dirty="0" err="1"/>
              <a:t>Pihak</a:t>
            </a:r>
            <a:r>
              <a:rPr lang="en-US" dirty="0"/>
              <a:t> </a:t>
            </a:r>
            <a:r>
              <a:rPr lang="en-US" dirty="0" err="1"/>
              <a:t>sekolah</a:t>
            </a:r>
            <a:endParaRPr lang="en-US" dirty="0"/>
          </a:p>
        </p:txBody>
      </p:sp>
    </p:spTree>
    <p:extLst>
      <p:ext uri="{BB962C8B-B14F-4D97-AF65-F5344CB8AC3E}">
        <p14:creationId xmlns:p14="http://schemas.microsoft.com/office/powerpoint/2010/main" val="2335768470"/>
      </p:ext>
    </p:extLst>
  </p:cSld>
  <p:clrMapOvr>
    <a:masterClrMapping/>
  </p:clrMapOvr>
</p:sld>
</file>

<file path=ppt/theme/theme1.xml><?xml version="1.0" encoding="utf-8"?>
<a:theme xmlns:a="http://schemas.openxmlformats.org/drawingml/2006/main" name="contoh template slid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contoh template slide</Template>
  <TotalTime>0</TotalTime>
  <Words>960</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Segoe Print</vt:lpstr>
      <vt:lpstr>Tahoma</vt:lpstr>
      <vt:lpstr>Wingdings</vt:lpstr>
      <vt:lpstr>contoh template slide</vt:lpstr>
      <vt:lpstr>Defenisi kesulitan belajar</vt:lpstr>
      <vt:lpstr>PowerPoint Presentation</vt:lpstr>
      <vt:lpstr>Klasifikasi kesulitan belajar</vt:lpstr>
      <vt:lpstr>Karakteristik anak berkesulitan belajar</vt:lpstr>
      <vt:lpstr>Apa yang sebaiknya dilakukan pendidik?</vt:lpstr>
      <vt:lpstr>Layanan bantuan bagi anak berkesulitan menulis</vt:lpstr>
      <vt:lpstr>Modal apa saja yang harus dimiliki pendidik untuk membantu memecahkan masalah Anak?</vt:lpstr>
      <vt:lpstr>PERAN PENDIDIK DALAM MENGHADAPI MASALAH</vt:lpstr>
      <vt:lpstr> Pihak-Pihak yang Terlibat dalam Pemecahan Permasalahan </vt:lpstr>
      <vt:lpstr>PowerPoint Presentation</vt:lpstr>
      <vt:lpstr> Langkah LANJUT untuk penanganan  permasalahan anak (2) </vt:lpstr>
      <vt:lpstr> Langkah LANJUT di sekolah untuk penanganan permasalahan anak (1) </vt:lpstr>
      <vt:lpstr>Untuk Permasalahan dalam Belajar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2014-09-26T04:46:43Z</dcterms:created>
  <dcterms:modified xsi:type="dcterms:W3CDTF">2016-11-10T12:00:13Z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