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D5BEB-92B0-4A8D-BC67-1EBE8CE3370E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F3669-6A9F-4716-8E5E-62E2D29375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575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A8DDC-899E-4001-A1C0-4ACC72715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7BB566-ED29-426C-830C-96A0C7FBB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CBC68-272B-4EC6-9E63-89C8565D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B81B5-2778-41FE-9B3B-B3FEF33A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71C7D-F707-4E16-A84F-0F8C1EB1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956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22365-3A0A-4745-8E43-5E8A6997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EA5361-39B6-4105-B282-56126D627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2EDDB-CF00-4D60-9686-A343D42EB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8DE53-FC06-4430-BD5A-C6FB8F40F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084F1-DE62-4657-9BD1-BDE816223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395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0C3773-C8DB-4ADA-B0FD-AD6B0D5508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2E28B-E2DB-46C3-BC75-28CD9C3B3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A3177-8896-41C7-B4E1-0AFC1B4C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AED42-2F8E-487E-BFB8-0BF40B3A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93574-5BC9-4F08-AA9C-E1428660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254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DC268-4310-4503-84B1-BC0C99F5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EB7CD-9E89-4A13-A4FE-4D9E9671C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74F7E-2AD7-4251-90AB-DF97B065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10589-0C6E-4BE6-A431-CB35F5E7A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A9D02-D980-498D-AAE7-83B3EAB1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263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95DC-2EA8-49E6-87BE-BA6308D1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11D20-0161-459F-9865-BA270D29A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148A1-FA77-4081-BFD7-7B6A017A0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6C7DB-2053-4A54-A45F-5271CE602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B64C3-1546-464B-B11C-DD033DC0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211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C953-3D1B-4A22-A551-41797AD13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2107C-4122-469D-8522-ADA399EF1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13F3B-26D3-4DA2-8C55-570228072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2B0DE-C592-4F86-82B3-ADF5C180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F76B9-7E19-4313-88EE-B2949EFDB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52CF2-31E6-4D54-9248-ACFDEC46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252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6583-1469-44AB-AB06-7756C96C0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060BB-86FC-4210-9DE0-5067264E7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36C78-59DE-4B17-B9CD-198325991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B42B89-962B-48C4-8CC4-71B49780A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A53C24-6973-4AD1-841B-316DEB9E1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1FA06A-5E32-4204-8114-7A23F5CD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97ED8-B852-45D1-ABA3-8AF530F93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995F4D-8270-432B-BC31-7DF53C2B2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475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6DAF-11E6-4835-994F-155893AC9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30AE0-338E-47F5-A811-3E36E563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A29BD-08BE-48AC-A4C3-331231D0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C49BC-1B63-468E-9DCC-7C671053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7389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B8612A-62E3-4EDB-A837-68BFE790D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8A3A3F-FFE8-4768-8A1B-562089A25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983A4-8CB5-42B0-8E8A-67AE6CC2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0844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B2D5C-033E-4B6A-88C9-5C6510D3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8E0FD-61B3-474D-8C15-EA3D09F17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3DCA1-7311-4F7A-8442-28553BCFB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541C6-B4CB-48BD-9DE7-3387018AC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C45BF-5ECD-4AEE-902E-92990208B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5B1B9-9A69-4BE7-B1C7-46037376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215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F321-327F-422C-8514-89F6891E3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FA9B99-FD5D-4C73-B523-546927446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A7665-B900-4D04-B7C3-80DC30D6E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CA2FB-A05F-4FBD-A57B-3A54C0CC2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88F2B-DF01-4514-AED2-D7793C6F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99F23-AD3A-4BAE-BA7D-A12986AC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151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E2C68D-39EB-40AA-A989-DDA32B035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2C474-63D9-425E-9B2E-2CF6EBEDB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002DF-1E7C-409A-B1B6-4CFD0DCC9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E67E0-9B6B-41A2-B108-714107ACA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39602-C22E-4D4C-9E42-1E3F56312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859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6312B-B7C0-462A-85ED-A09FDD1DF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389" y="1745673"/>
            <a:ext cx="9144000" cy="3366654"/>
          </a:xfrm>
        </p:spPr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DASAR RELASI</a:t>
            </a:r>
            <a:b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BASIS DATA</a:t>
            </a:r>
            <a:endParaRPr lang="en-ID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D213A-3151-44AB-993C-483F41A4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B2E942-30AF-41C3-8031-695E0A8D356D}"/>
              </a:ext>
            </a:extLst>
          </p:cNvPr>
          <p:cNvGrpSpPr/>
          <p:nvPr/>
        </p:nvGrpSpPr>
        <p:grpSpPr>
          <a:xfrm>
            <a:off x="2419854" y="1195223"/>
            <a:ext cx="7352293" cy="1582537"/>
            <a:chOff x="2590329" y="811193"/>
            <a:chExt cx="6809765" cy="14657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78800C7-61B3-41DA-B303-CF7859116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947" y="897749"/>
              <a:ext cx="1291315" cy="1192554"/>
            </a:xfrm>
            <a:prstGeom prst="rect">
              <a:avLst/>
            </a:prstGeom>
          </p:spPr>
        </p:pic>
        <p:pic>
          <p:nvPicPr>
            <p:cNvPr id="8" name="Picture 2" descr="UBY Universitas Boyolali : Unggul, Cerdas, Berilmu dan ...">
              <a:extLst>
                <a:ext uri="{FF2B5EF4-FFF2-40B4-BE49-F238E27FC236}">
                  <a16:creationId xmlns:a16="http://schemas.microsoft.com/office/drawing/2014/main" id="{DDFF0316-758C-40FA-8786-F20EF88186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047" y="947796"/>
              <a:ext cx="1205804" cy="119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42B9B3-16E9-4155-98F8-82CB250D1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636" y="1110098"/>
              <a:ext cx="1839458" cy="980205"/>
            </a:xfrm>
            <a:prstGeom prst="rect">
              <a:avLst/>
            </a:prstGeom>
          </p:spPr>
        </p:pic>
        <p:pic>
          <p:nvPicPr>
            <p:cNvPr id="10" name="Picture 2" descr="https://spada.kemdikbud.go.id/images/spadahitambg.png">
              <a:extLst>
                <a:ext uri="{FF2B5EF4-FFF2-40B4-BE49-F238E27FC236}">
                  <a16:creationId xmlns:a16="http://schemas.microsoft.com/office/drawing/2014/main" id="{8D6AD91A-67EC-40B4-885D-970899BC70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329" y="811193"/>
              <a:ext cx="1465761" cy="1465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45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RELASI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61D89062-FEC6-45B0-A7F4-D395FB6622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564599"/>
              </p:ext>
            </p:extLst>
          </p:nvPr>
        </p:nvGraphicFramePr>
        <p:xfrm>
          <a:off x="1338492" y="2064392"/>
          <a:ext cx="51202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740">
                  <a:extLst>
                    <a:ext uri="{9D8B030D-6E8A-4147-A177-3AD203B41FA5}">
                      <a16:colId xmlns:a16="http://schemas.microsoft.com/office/drawing/2014/main" val="4082242611"/>
                    </a:ext>
                  </a:extLst>
                </a:gridCol>
                <a:gridCol w="1706740">
                  <a:extLst>
                    <a:ext uri="{9D8B030D-6E8A-4147-A177-3AD203B41FA5}">
                      <a16:colId xmlns:a16="http://schemas.microsoft.com/office/drawing/2014/main" val="2702031375"/>
                    </a:ext>
                  </a:extLst>
                </a:gridCol>
                <a:gridCol w="1706740">
                  <a:extLst>
                    <a:ext uri="{9D8B030D-6E8A-4147-A177-3AD203B41FA5}">
                      <a16:colId xmlns:a16="http://schemas.microsoft.com/office/drawing/2014/main" val="1565635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NIM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Nama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Jurusan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994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19312009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Yunus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Informatika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1445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68BA5B3-3C75-4EB8-9738-69778940979B}"/>
              </a:ext>
            </a:extLst>
          </p:cNvPr>
          <p:cNvSpPr txBox="1"/>
          <p:nvPr/>
        </p:nvSpPr>
        <p:spPr>
          <a:xfrm>
            <a:off x="1231211" y="1526667"/>
            <a:ext cx="2155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50" dirty="0" err="1">
                <a:latin typeface="+mj-lt"/>
              </a:rPr>
              <a:t>Tabel</a:t>
            </a:r>
            <a:r>
              <a:rPr lang="en-US" sz="2400" b="1" spc="-150" dirty="0">
                <a:latin typeface="+mj-lt"/>
              </a:rPr>
              <a:t> </a:t>
            </a:r>
            <a:r>
              <a:rPr lang="en-US" sz="2400" b="1" spc="-150" dirty="0" err="1">
                <a:latin typeface="+mj-lt"/>
              </a:rPr>
              <a:t>Mahasiswa</a:t>
            </a:r>
            <a:endParaRPr lang="en-US" sz="2400" b="1" spc="-15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0ED5EB-8798-4DFE-9179-01BD1840E433}"/>
              </a:ext>
            </a:extLst>
          </p:cNvPr>
          <p:cNvSpPr txBox="1"/>
          <p:nvPr/>
        </p:nvSpPr>
        <p:spPr>
          <a:xfrm>
            <a:off x="1231210" y="2967335"/>
            <a:ext cx="7497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150" dirty="0">
                <a:latin typeface="Cambria" panose="02040503050406030204" pitchFamily="18" charset="0"/>
                <a:ea typeface="Cambria" panose="02040503050406030204" pitchFamily="18" charset="0"/>
              </a:rPr>
              <a:t>Agar </a:t>
            </a:r>
            <a:r>
              <a:rPr lang="en-US" sz="2400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2400" spc="-1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US" sz="2400" spc="-150" dirty="0">
                <a:latin typeface="Cambria" panose="02040503050406030204" pitchFamily="18" charset="0"/>
                <a:ea typeface="Cambria" panose="02040503050406030204" pitchFamily="18" charset="0"/>
              </a:rPr>
              <a:t> error pada </a:t>
            </a:r>
            <a:r>
              <a:rPr lang="en-US" sz="2400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pemasukan</a:t>
            </a:r>
            <a:r>
              <a:rPr lang="en-US" sz="2400" spc="-150" dirty="0">
                <a:latin typeface="Cambria" panose="02040503050406030204" pitchFamily="18" charset="0"/>
                <a:ea typeface="Cambria" panose="02040503050406030204" pitchFamily="18" charset="0"/>
              </a:rPr>
              <a:t> data pada database </a:t>
            </a:r>
            <a:r>
              <a:rPr lang="en-US" sz="2400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tambahkan</a:t>
            </a:r>
            <a:r>
              <a:rPr lang="en-US" sz="2400" spc="-1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US" sz="2400" spc="-1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kolom</a:t>
            </a:r>
            <a:r>
              <a:rPr lang="en-US" sz="2400" spc="-15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sz="2400" spc="-1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terlihat</a:t>
            </a:r>
            <a:r>
              <a:rPr lang="en-US" sz="2400" spc="-150" dirty="0">
                <a:latin typeface="Cambria" panose="02040503050406030204" pitchFamily="18" charset="0"/>
                <a:ea typeface="Cambria" panose="02040503050406030204" pitchFamily="18" charset="0"/>
              </a:rPr>
              <a:t> pada table di </a:t>
            </a:r>
            <a:r>
              <a:rPr lang="en-US" sz="2400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bawah</a:t>
            </a:r>
            <a:endParaRPr lang="en-US" sz="2400" spc="-1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C93ABEEB-7C47-4D52-A683-E46A9B5A2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298458"/>
              </p:ext>
            </p:extLst>
          </p:nvPr>
        </p:nvGraphicFramePr>
        <p:xfrm>
          <a:off x="1338491" y="4082719"/>
          <a:ext cx="596285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183">
                  <a:extLst>
                    <a:ext uri="{9D8B030D-6E8A-4147-A177-3AD203B41FA5}">
                      <a16:colId xmlns:a16="http://schemas.microsoft.com/office/drawing/2014/main" val="1144022876"/>
                    </a:ext>
                  </a:extLst>
                </a:gridCol>
                <a:gridCol w="1457243">
                  <a:extLst>
                    <a:ext uri="{9D8B030D-6E8A-4147-A177-3AD203B41FA5}">
                      <a16:colId xmlns:a16="http://schemas.microsoft.com/office/drawing/2014/main" val="4082242611"/>
                    </a:ext>
                  </a:extLst>
                </a:gridCol>
                <a:gridCol w="1490713">
                  <a:extLst>
                    <a:ext uri="{9D8B030D-6E8A-4147-A177-3AD203B41FA5}">
                      <a16:colId xmlns:a16="http://schemas.microsoft.com/office/drawing/2014/main" val="2702031375"/>
                    </a:ext>
                  </a:extLst>
                </a:gridCol>
                <a:gridCol w="1490713">
                  <a:extLst>
                    <a:ext uri="{9D8B030D-6E8A-4147-A177-3AD203B41FA5}">
                      <a16:colId xmlns:a16="http://schemas.microsoft.com/office/drawing/2014/main" val="1565635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IDMhs</a:t>
                      </a:r>
                      <a:endParaRPr lang="en-ID" u="sng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NIM</a:t>
                      </a:r>
                      <a:endParaRPr lang="en-ID" u="none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Nama</a:t>
                      </a:r>
                      <a:endParaRPr lang="en-ID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Jurusan</a:t>
                      </a:r>
                      <a:endParaRPr lang="en-ID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994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ID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19312009</a:t>
                      </a:r>
                      <a:endParaRPr lang="en-ID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Yunus</a:t>
                      </a:r>
                      <a:endParaRPr lang="en-ID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Informatika</a:t>
                      </a:r>
                      <a:endParaRPr lang="en-ID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14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332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RELASI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77F3289B-0614-4244-98C6-841F03504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614032"/>
              </p:ext>
            </p:extLst>
          </p:nvPr>
        </p:nvGraphicFramePr>
        <p:xfrm>
          <a:off x="1386008" y="1888343"/>
          <a:ext cx="529437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312">
                  <a:extLst>
                    <a:ext uri="{9D8B030D-6E8A-4147-A177-3AD203B41FA5}">
                      <a16:colId xmlns:a16="http://schemas.microsoft.com/office/drawing/2014/main" val="1144022876"/>
                    </a:ext>
                  </a:extLst>
                </a:gridCol>
                <a:gridCol w="1293876">
                  <a:extLst>
                    <a:ext uri="{9D8B030D-6E8A-4147-A177-3AD203B41FA5}">
                      <a16:colId xmlns:a16="http://schemas.microsoft.com/office/drawing/2014/main" val="4082242611"/>
                    </a:ext>
                  </a:extLst>
                </a:gridCol>
                <a:gridCol w="1323594">
                  <a:extLst>
                    <a:ext uri="{9D8B030D-6E8A-4147-A177-3AD203B41FA5}">
                      <a16:colId xmlns:a16="http://schemas.microsoft.com/office/drawing/2014/main" val="2702031375"/>
                    </a:ext>
                  </a:extLst>
                </a:gridCol>
                <a:gridCol w="1323594">
                  <a:extLst>
                    <a:ext uri="{9D8B030D-6E8A-4147-A177-3AD203B41FA5}">
                      <a16:colId xmlns:a16="http://schemas.microsoft.com/office/drawing/2014/main" val="1565635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err="1"/>
                        <a:t>IDMhs</a:t>
                      </a:r>
                      <a:endParaRPr lang="en-ID" u="sng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/>
                        <a:t>NIM</a:t>
                      </a:r>
                      <a:endParaRPr lang="en-ID" u="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Nama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Jurusan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994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19312009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Yunus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Informatika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1445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86E68B5-DDB8-4651-B6DC-3BDA42EE34C4}"/>
              </a:ext>
            </a:extLst>
          </p:cNvPr>
          <p:cNvSpPr txBox="1"/>
          <p:nvPr/>
        </p:nvSpPr>
        <p:spPr>
          <a:xfrm>
            <a:off x="1452882" y="1419893"/>
            <a:ext cx="286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50" dirty="0" err="1">
                <a:solidFill>
                  <a:srgbClr val="236D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Tabel</a:t>
            </a:r>
            <a:r>
              <a:rPr lang="en-US" sz="2400" b="1" spc="-150" dirty="0">
                <a:solidFill>
                  <a:srgbClr val="236D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-150" dirty="0" err="1">
                <a:solidFill>
                  <a:srgbClr val="236D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Mahasiswa</a:t>
            </a:r>
            <a:endParaRPr lang="en-US" sz="2400" b="1" spc="-150" dirty="0">
              <a:solidFill>
                <a:srgbClr val="236DB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442A70F7-BEB7-4FF8-AA0B-3A4718E33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731952"/>
              </p:ext>
            </p:extLst>
          </p:nvPr>
        </p:nvGraphicFramePr>
        <p:xfrm>
          <a:off x="1386008" y="3429000"/>
          <a:ext cx="529437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312">
                  <a:extLst>
                    <a:ext uri="{9D8B030D-6E8A-4147-A177-3AD203B41FA5}">
                      <a16:colId xmlns:a16="http://schemas.microsoft.com/office/drawing/2014/main" val="1144022876"/>
                    </a:ext>
                  </a:extLst>
                </a:gridCol>
                <a:gridCol w="1293876">
                  <a:extLst>
                    <a:ext uri="{9D8B030D-6E8A-4147-A177-3AD203B41FA5}">
                      <a16:colId xmlns:a16="http://schemas.microsoft.com/office/drawing/2014/main" val="4082242611"/>
                    </a:ext>
                  </a:extLst>
                </a:gridCol>
                <a:gridCol w="1323594">
                  <a:extLst>
                    <a:ext uri="{9D8B030D-6E8A-4147-A177-3AD203B41FA5}">
                      <a16:colId xmlns:a16="http://schemas.microsoft.com/office/drawing/2014/main" val="2702031375"/>
                    </a:ext>
                  </a:extLst>
                </a:gridCol>
                <a:gridCol w="1323594">
                  <a:extLst>
                    <a:ext uri="{9D8B030D-6E8A-4147-A177-3AD203B41FA5}">
                      <a16:colId xmlns:a16="http://schemas.microsoft.com/office/drawing/2014/main" val="1565635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err="1"/>
                        <a:t>IDMatkul</a:t>
                      </a:r>
                      <a:endParaRPr lang="en-ID" u="sng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 err="1"/>
                        <a:t>namaMatkul</a:t>
                      </a:r>
                      <a:endParaRPr lang="en-ID" u="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SKS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trike="sngStrike" dirty="0" err="1"/>
                        <a:t>IDMhs</a:t>
                      </a:r>
                      <a:endParaRPr lang="en-ID" strike="sngStrik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994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Algoritma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1445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00117D5-B281-44A7-AF74-661C923F33B9}"/>
              </a:ext>
            </a:extLst>
          </p:cNvPr>
          <p:cNvSpPr txBox="1"/>
          <p:nvPr/>
        </p:nvSpPr>
        <p:spPr>
          <a:xfrm>
            <a:off x="1452883" y="2960550"/>
            <a:ext cx="2155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50" dirty="0" err="1">
                <a:solidFill>
                  <a:srgbClr val="236D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Tabel</a:t>
            </a:r>
            <a:r>
              <a:rPr lang="en-US" sz="2400" b="1" spc="-150" dirty="0">
                <a:solidFill>
                  <a:srgbClr val="236D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-150" dirty="0" err="1">
                <a:solidFill>
                  <a:srgbClr val="236D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Matkul</a:t>
            </a:r>
            <a:endParaRPr lang="en-US" sz="2400" b="1" spc="-150" dirty="0">
              <a:solidFill>
                <a:srgbClr val="236DB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B6CA5919-CCF1-440A-B51D-BEAF965F85CA}"/>
              </a:ext>
            </a:extLst>
          </p:cNvPr>
          <p:cNvCxnSpPr>
            <a:cxnSpLocks/>
          </p:cNvCxnSpPr>
          <p:nvPr/>
        </p:nvCxnSpPr>
        <p:spPr>
          <a:xfrm>
            <a:off x="1560164" y="2120680"/>
            <a:ext cx="4434420" cy="839870"/>
          </a:xfrm>
          <a:prstGeom prst="bentConnector3">
            <a:avLst>
              <a:gd name="adj1" fmla="val -8356"/>
            </a:avLst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DAF03F-C8CB-4CCA-BA06-F960DBAD0DB4}"/>
              </a:ext>
            </a:extLst>
          </p:cNvPr>
          <p:cNvCxnSpPr/>
          <p:nvPr/>
        </p:nvCxnSpPr>
        <p:spPr>
          <a:xfrm>
            <a:off x="5994584" y="2951406"/>
            <a:ext cx="0" cy="4684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1279042-C4E7-4567-AA3F-33197F9284B2}"/>
              </a:ext>
            </a:extLst>
          </p:cNvPr>
          <p:cNvSpPr txBox="1"/>
          <p:nvPr/>
        </p:nvSpPr>
        <p:spPr>
          <a:xfrm>
            <a:off x="1092664" y="4435917"/>
            <a:ext cx="8647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150" dirty="0">
                <a:latin typeface="Cambria" panose="02040503050406030204" pitchFamily="18" charset="0"/>
                <a:ea typeface="Cambria" panose="02040503050406030204" pitchFamily="18" charset="0"/>
              </a:rPr>
              <a:t>Pada proses </a:t>
            </a:r>
            <a:r>
              <a:rPr lang="en-US" sz="2400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relasi</a:t>
            </a:r>
            <a:r>
              <a:rPr lang="en-US" sz="2400" spc="-1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US" sz="2400" spc="-15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2400" spc="-1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dilihat</a:t>
            </a:r>
            <a:r>
              <a:rPr lang="en-US" sz="2400" spc="-15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sz="2400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garis</a:t>
            </a:r>
            <a:r>
              <a:rPr lang="en-US" sz="2400" spc="-1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merah</a:t>
            </a:r>
            <a:r>
              <a:rPr lang="en-US" sz="2400" spc="-15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400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menghubungkan</a:t>
            </a:r>
            <a:r>
              <a:rPr lang="en-US" sz="2400" spc="-15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relasi</a:t>
            </a:r>
            <a:r>
              <a:rPr lang="en-US" sz="2400" spc="-15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400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antara</a:t>
            </a:r>
            <a:r>
              <a:rPr lang="en-US" sz="2400" spc="-1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kolom</a:t>
            </a:r>
            <a:r>
              <a:rPr lang="en-US" sz="2400" spc="-15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IDMhs</a:t>
            </a:r>
            <a:r>
              <a:rPr lang="en-US" sz="2400" spc="-150" dirty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</a:p>
          <a:p>
            <a:endParaRPr lang="en-US" sz="2400" spc="-1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lang="en-US" sz="2400" spc="-1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relasi</a:t>
            </a:r>
            <a:r>
              <a:rPr lang="en-US" sz="2400" spc="-1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2400" spc="-1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2400" spc="-1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memanggil</a:t>
            </a:r>
            <a:r>
              <a:rPr lang="en-US" sz="2400" spc="-150" dirty="0">
                <a:latin typeface="Cambria" panose="02040503050406030204" pitchFamily="18" charset="0"/>
                <a:ea typeface="Cambria" panose="02040503050406030204" pitchFamily="18" charset="0"/>
              </a:rPr>
              <a:t> data pada table lain </a:t>
            </a:r>
            <a:r>
              <a:rPr lang="en-US" sz="2400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cukup</a:t>
            </a:r>
            <a:r>
              <a:rPr lang="en-US" sz="2400" spc="-1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400" spc="-150" dirty="0">
                <a:latin typeface="Cambria" panose="02040503050406030204" pitchFamily="18" charset="0"/>
                <a:ea typeface="Cambria" panose="02040503050406030204" pitchFamily="18" charset="0"/>
              </a:rPr>
              <a:t> key </a:t>
            </a:r>
            <a:r>
              <a:rPr lang="en-US" sz="2400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nya</a:t>
            </a:r>
            <a:r>
              <a:rPr lang="en-US" sz="2400" spc="-1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saja</a:t>
            </a:r>
            <a:endParaRPr lang="en-US" sz="2400" spc="-1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034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RELASI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371" y="2268668"/>
            <a:ext cx="5122720" cy="3051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Relasi</a:t>
            </a:r>
            <a:r>
              <a:rPr lang="en-ID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gambaran</a:t>
            </a:r>
            <a:r>
              <a:rPr lang="en-ID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struktur</a:t>
            </a:r>
            <a:r>
              <a:rPr lang="en-ID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basis data yang </a:t>
            </a:r>
            <a:r>
              <a:rPr lang="en-ID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dibuat</a:t>
            </a:r>
            <a:r>
              <a:rPr lang="en-ID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ID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tabel</a:t>
            </a:r>
            <a:r>
              <a:rPr lang="en-ID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800" b="1" spc="-15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pic>
        <p:nvPicPr>
          <p:cNvPr id="6" name="Picture 2" descr="Image result for relasi tabel adalah">
            <a:extLst>
              <a:ext uri="{FF2B5EF4-FFF2-40B4-BE49-F238E27FC236}">
                <a16:creationId xmlns:a16="http://schemas.microsoft.com/office/drawing/2014/main" id="{999EBBDF-B95C-434D-9782-DCA1EDC55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1" y="2268668"/>
            <a:ext cx="4868641" cy="350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60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RELASI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8DB0C3-9B83-408B-A600-07D36FFD95D7}"/>
              </a:ext>
            </a:extLst>
          </p:cNvPr>
          <p:cNvSpPr txBox="1"/>
          <p:nvPr/>
        </p:nvSpPr>
        <p:spPr>
          <a:xfrm>
            <a:off x="1597508" y="1800174"/>
            <a:ext cx="4706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Istilah-istilah</a:t>
            </a:r>
            <a:r>
              <a:rPr lang="en-US" sz="3200" spc="-15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sz="3200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Relasi</a:t>
            </a:r>
            <a:endParaRPr lang="en-US" sz="3200" spc="-1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A99CBE-976B-4151-8008-74FD31A8523F}"/>
              </a:ext>
            </a:extLst>
          </p:cNvPr>
          <p:cNvSpPr txBox="1"/>
          <p:nvPr/>
        </p:nvSpPr>
        <p:spPr>
          <a:xfrm>
            <a:off x="1971583" y="2426746"/>
            <a:ext cx="4706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Entitas</a:t>
            </a:r>
            <a:r>
              <a:rPr lang="en-US" sz="3200" spc="-150" dirty="0">
                <a:latin typeface="Cambria" panose="02040503050406030204" pitchFamily="18" charset="0"/>
                <a:ea typeface="Cambria" panose="02040503050406030204" pitchFamily="18" charset="0"/>
              </a:rPr>
              <a:t>/ Entity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DC6BCE-D52B-488C-A796-F710D51C7D7F}"/>
              </a:ext>
            </a:extLst>
          </p:cNvPr>
          <p:cNvSpPr txBox="1"/>
          <p:nvPr/>
        </p:nvSpPr>
        <p:spPr>
          <a:xfrm>
            <a:off x="1971583" y="2946670"/>
            <a:ext cx="4706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r>
              <a:rPr lang="en-US" sz="3200" spc="-150" dirty="0">
                <a:latin typeface="Cambria" panose="02040503050406030204" pitchFamily="18" charset="0"/>
                <a:ea typeface="Cambria" panose="02040503050406030204" pitchFamily="18" charset="0"/>
              </a:rPr>
              <a:t>/ Field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D80611-851B-4A0F-BF8A-175B636055C2}"/>
              </a:ext>
            </a:extLst>
          </p:cNvPr>
          <p:cNvSpPr txBox="1"/>
          <p:nvPr/>
        </p:nvSpPr>
        <p:spPr>
          <a:xfrm>
            <a:off x="1971583" y="3452738"/>
            <a:ext cx="4706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150" dirty="0">
                <a:latin typeface="Cambria" panose="02040503050406030204" pitchFamily="18" charset="0"/>
                <a:ea typeface="Cambria" panose="02040503050406030204" pitchFamily="18" charset="0"/>
              </a:rPr>
              <a:t>Data Value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883C2A-3655-48BC-8A7A-8EF51DE66ED1}"/>
              </a:ext>
            </a:extLst>
          </p:cNvPr>
          <p:cNvSpPr txBox="1"/>
          <p:nvPr/>
        </p:nvSpPr>
        <p:spPr>
          <a:xfrm>
            <a:off x="1971583" y="3944950"/>
            <a:ext cx="4706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150" dirty="0">
                <a:latin typeface="Cambria" panose="02040503050406030204" pitchFamily="18" charset="0"/>
                <a:ea typeface="Cambria" panose="02040503050406030204" pitchFamily="18" charset="0"/>
              </a:rPr>
              <a:t>Record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BBD883-B5EC-4A2E-9F61-03B53DF27D82}"/>
              </a:ext>
            </a:extLst>
          </p:cNvPr>
          <p:cNvSpPr txBox="1"/>
          <p:nvPr/>
        </p:nvSpPr>
        <p:spPr>
          <a:xfrm>
            <a:off x="1971583" y="4437161"/>
            <a:ext cx="4706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150" dirty="0">
                <a:latin typeface="Cambria" panose="02040503050406030204" pitchFamily="18" charset="0"/>
                <a:ea typeface="Cambria" panose="02040503050406030204" pitchFamily="18" charset="0"/>
              </a:rPr>
              <a:t>File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D3C398-9A2E-4717-8378-A218FF9B337A}"/>
              </a:ext>
            </a:extLst>
          </p:cNvPr>
          <p:cNvSpPr txBox="1"/>
          <p:nvPr/>
        </p:nvSpPr>
        <p:spPr>
          <a:xfrm>
            <a:off x="1971583" y="4924114"/>
            <a:ext cx="4706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150" dirty="0">
                <a:latin typeface="Cambria" panose="02040503050406030204" pitchFamily="18" charset="0"/>
                <a:ea typeface="Cambria" panose="02040503050406030204" pitchFamily="18" charset="0"/>
              </a:rPr>
              <a:t>Database</a:t>
            </a:r>
          </a:p>
        </p:txBody>
      </p:sp>
      <p:pic>
        <p:nvPicPr>
          <p:cNvPr id="23" name="Picture 2" descr="Image result for relasi tabel adalah">
            <a:extLst>
              <a:ext uri="{FF2B5EF4-FFF2-40B4-BE49-F238E27FC236}">
                <a16:creationId xmlns:a16="http://schemas.microsoft.com/office/drawing/2014/main" id="{CEBF9462-0FE2-4195-81CA-C56ECE9F5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18" y="2342860"/>
            <a:ext cx="4868641" cy="350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457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RELASI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75C547-4E89-4AA4-949A-41316F7928F2}"/>
              </a:ext>
            </a:extLst>
          </p:cNvPr>
          <p:cNvSpPr txBox="1"/>
          <p:nvPr/>
        </p:nvSpPr>
        <p:spPr>
          <a:xfrm>
            <a:off x="889746" y="761686"/>
            <a:ext cx="562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Istilah-istilah</a:t>
            </a:r>
            <a:r>
              <a:rPr lang="en-US" sz="2400" b="1" spc="-15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sz="2400" b="1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Relasi</a:t>
            </a:r>
            <a:endParaRPr lang="en-US" sz="2400" b="1" spc="-1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BF4F4099-6F17-4926-A3D2-2F731AE4F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913236"/>
              </p:ext>
            </p:extLst>
          </p:nvPr>
        </p:nvGraphicFramePr>
        <p:xfrm>
          <a:off x="3139579" y="2348404"/>
          <a:ext cx="512022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740">
                  <a:extLst>
                    <a:ext uri="{9D8B030D-6E8A-4147-A177-3AD203B41FA5}">
                      <a16:colId xmlns:a16="http://schemas.microsoft.com/office/drawing/2014/main" val="4082242611"/>
                    </a:ext>
                  </a:extLst>
                </a:gridCol>
                <a:gridCol w="1706740">
                  <a:extLst>
                    <a:ext uri="{9D8B030D-6E8A-4147-A177-3AD203B41FA5}">
                      <a16:colId xmlns:a16="http://schemas.microsoft.com/office/drawing/2014/main" val="2702031375"/>
                    </a:ext>
                  </a:extLst>
                </a:gridCol>
                <a:gridCol w="1706740">
                  <a:extLst>
                    <a:ext uri="{9D8B030D-6E8A-4147-A177-3AD203B41FA5}">
                      <a16:colId xmlns:a16="http://schemas.microsoft.com/office/drawing/2014/main" val="1565635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NIM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Nama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Jurusan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994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19312009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Yunus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Informatika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14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18313053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Aldi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Teknologi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Informasi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917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19312080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Afif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Teknik </a:t>
                      </a:r>
                      <a:r>
                        <a:rPr lang="en-US" dirty="0" err="1"/>
                        <a:t>Komputer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38961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4E4149C-B6FA-4EE0-8499-AA14EA9C49DB}"/>
              </a:ext>
            </a:extLst>
          </p:cNvPr>
          <p:cNvSpPr txBox="1"/>
          <p:nvPr/>
        </p:nvSpPr>
        <p:spPr>
          <a:xfrm>
            <a:off x="3032297" y="1879954"/>
            <a:ext cx="2434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50" dirty="0" err="1">
                <a:solidFill>
                  <a:srgbClr val="236D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Tabel</a:t>
            </a:r>
            <a:r>
              <a:rPr lang="en-US" sz="2400" b="1" spc="-150" dirty="0">
                <a:solidFill>
                  <a:srgbClr val="236D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-150" dirty="0" err="1">
                <a:solidFill>
                  <a:srgbClr val="236D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Mahasiswa</a:t>
            </a:r>
            <a:endParaRPr lang="en-US" sz="2400" b="1" spc="-150" dirty="0">
              <a:solidFill>
                <a:srgbClr val="236DB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4F7BD3-E754-4655-8D75-6448818A1291}"/>
              </a:ext>
            </a:extLst>
          </p:cNvPr>
          <p:cNvSpPr/>
          <p:nvPr/>
        </p:nvSpPr>
        <p:spPr>
          <a:xfrm>
            <a:off x="3032297" y="1879954"/>
            <a:ext cx="2607956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4AF0B6-BF68-4772-9452-D92EE7B233C8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4336275" y="1602334"/>
            <a:ext cx="183628" cy="2776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BD6C198-831E-412F-B5FC-A451D4DA0986}"/>
              </a:ext>
            </a:extLst>
          </p:cNvPr>
          <p:cNvSpPr txBox="1"/>
          <p:nvPr/>
        </p:nvSpPr>
        <p:spPr>
          <a:xfrm>
            <a:off x="4521362" y="1302322"/>
            <a:ext cx="115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15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Entity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604A87-2478-4D0D-9320-A5DF21ADE525}"/>
              </a:ext>
            </a:extLst>
          </p:cNvPr>
          <p:cNvSpPr/>
          <p:nvPr/>
        </p:nvSpPr>
        <p:spPr>
          <a:xfrm>
            <a:off x="3249307" y="2400512"/>
            <a:ext cx="4781892" cy="2776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D447094-B3D9-4D2F-AC53-230030F21251}"/>
              </a:ext>
            </a:extLst>
          </p:cNvPr>
          <p:cNvCxnSpPr>
            <a:cxnSpLocks/>
          </p:cNvCxnSpPr>
          <p:nvPr/>
        </p:nvCxnSpPr>
        <p:spPr>
          <a:xfrm flipV="1">
            <a:off x="6208292" y="1944088"/>
            <a:ext cx="342690" cy="4564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631F364-E8F7-4730-B8D9-5392707ED98F}"/>
              </a:ext>
            </a:extLst>
          </p:cNvPr>
          <p:cNvSpPr txBox="1"/>
          <p:nvPr/>
        </p:nvSpPr>
        <p:spPr>
          <a:xfrm>
            <a:off x="5910782" y="1505904"/>
            <a:ext cx="2112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15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r>
              <a:rPr lang="en-US" sz="2400" spc="-15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/ Field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201A46-571C-4E36-B009-DCB3466D2983}"/>
              </a:ext>
            </a:extLst>
          </p:cNvPr>
          <p:cNvSpPr/>
          <p:nvPr/>
        </p:nvSpPr>
        <p:spPr>
          <a:xfrm>
            <a:off x="3335271" y="3815488"/>
            <a:ext cx="1276072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8C4C4AC-4167-415F-88EC-181CA6045CF5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2672815" y="4046321"/>
            <a:ext cx="662456" cy="1848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E896E04-A734-426D-A434-40D6D70C75FE}"/>
              </a:ext>
            </a:extLst>
          </p:cNvPr>
          <p:cNvSpPr txBox="1"/>
          <p:nvPr/>
        </p:nvSpPr>
        <p:spPr>
          <a:xfrm>
            <a:off x="1152182" y="3999300"/>
            <a:ext cx="1742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15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 Value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58B4BF-BD5A-460F-88A3-C6DCC08A4E62}"/>
              </a:ext>
            </a:extLst>
          </p:cNvPr>
          <p:cNvSpPr/>
          <p:nvPr/>
        </p:nvSpPr>
        <p:spPr>
          <a:xfrm>
            <a:off x="3241221" y="3163998"/>
            <a:ext cx="4781892" cy="5032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7CC463-5814-4DB8-AC8A-950DBEC82C41}"/>
              </a:ext>
            </a:extLst>
          </p:cNvPr>
          <p:cNvCxnSpPr>
            <a:cxnSpLocks/>
          </p:cNvCxnSpPr>
          <p:nvPr/>
        </p:nvCxnSpPr>
        <p:spPr>
          <a:xfrm flipH="1" flipV="1">
            <a:off x="2586851" y="3420611"/>
            <a:ext cx="662457" cy="196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43F02E0-BE43-443B-98E6-E3C5581BE5D4}"/>
              </a:ext>
            </a:extLst>
          </p:cNvPr>
          <p:cNvSpPr txBox="1"/>
          <p:nvPr/>
        </p:nvSpPr>
        <p:spPr>
          <a:xfrm>
            <a:off x="1671595" y="3163998"/>
            <a:ext cx="101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15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Record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D67049-318E-42B0-9ED1-ABC1B30DE9BE}"/>
              </a:ext>
            </a:extLst>
          </p:cNvPr>
          <p:cNvSpPr/>
          <p:nvPr/>
        </p:nvSpPr>
        <p:spPr>
          <a:xfrm>
            <a:off x="3194443" y="2368089"/>
            <a:ext cx="5010492" cy="1909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3A3E34C-6EB1-4060-834E-5EAA65123461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4910768" y="4277153"/>
            <a:ext cx="788921" cy="4063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1D74B51-A834-40B0-8BC0-9A20BF556A30}"/>
              </a:ext>
            </a:extLst>
          </p:cNvPr>
          <p:cNvSpPr txBox="1"/>
          <p:nvPr/>
        </p:nvSpPr>
        <p:spPr>
          <a:xfrm>
            <a:off x="4563296" y="4611397"/>
            <a:ext cx="101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15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EC66A5-071E-4A21-BD08-FF9E184F4F79}"/>
              </a:ext>
            </a:extLst>
          </p:cNvPr>
          <p:cNvSpPr txBox="1"/>
          <p:nvPr/>
        </p:nvSpPr>
        <p:spPr>
          <a:xfrm>
            <a:off x="3254600" y="5062558"/>
            <a:ext cx="342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50" dirty="0" err="1">
                <a:solidFill>
                  <a:srgbClr val="236D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Tabel</a:t>
            </a:r>
            <a:r>
              <a:rPr lang="en-US" sz="2400" b="1" spc="-150" dirty="0">
                <a:solidFill>
                  <a:srgbClr val="236D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-150" dirty="0" err="1">
                <a:solidFill>
                  <a:srgbClr val="236D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Mahasiswa</a:t>
            </a:r>
            <a:endParaRPr lang="en-US" sz="2400" b="1" spc="-150" dirty="0">
              <a:solidFill>
                <a:srgbClr val="236DB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AD145D-8010-4DB4-B1EA-DC16792EB91B}"/>
              </a:ext>
            </a:extLst>
          </p:cNvPr>
          <p:cNvSpPr txBox="1"/>
          <p:nvPr/>
        </p:nvSpPr>
        <p:spPr>
          <a:xfrm>
            <a:off x="3237319" y="5449236"/>
            <a:ext cx="3108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50" dirty="0" err="1">
                <a:solidFill>
                  <a:srgbClr val="236D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Tabel</a:t>
            </a:r>
            <a:r>
              <a:rPr lang="en-US" sz="2400" b="1" spc="-150" dirty="0">
                <a:solidFill>
                  <a:srgbClr val="236D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-150" dirty="0" err="1">
                <a:solidFill>
                  <a:srgbClr val="236D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Dosen</a:t>
            </a:r>
            <a:endParaRPr lang="en-US" sz="2400" b="1" spc="-150" dirty="0">
              <a:solidFill>
                <a:srgbClr val="236DB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988F5A-A668-4A73-A675-14D135783789}"/>
              </a:ext>
            </a:extLst>
          </p:cNvPr>
          <p:cNvSpPr txBox="1"/>
          <p:nvPr/>
        </p:nvSpPr>
        <p:spPr>
          <a:xfrm>
            <a:off x="3245959" y="5910901"/>
            <a:ext cx="4360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50" dirty="0" err="1">
                <a:solidFill>
                  <a:srgbClr val="236D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Tabel</a:t>
            </a:r>
            <a:r>
              <a:rPr lang="en-US" sz="2400" b="1" spc="-150" dirty="0">
                <a:solidFill>
                  <a:srgbClr val="236D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-150" dirty="0" err="1">
                <a:solidFill>
                  <a:srgbClr val="236D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Matkul</a:t>
            </a:r>
            <a:endParaRPr lang="en-US" sz="2400" b="1" spc="-150" dirty="0">
              <a:solidFill>
                <a:srgbClr val="236DB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4794CF-936B-43AE-B6E6-18C1E037B00B}"/>
              </a:ext>
            </a:extLst>
          </p:cNvPr>
          <p:cNvSpPr/>
          <p:nvPr/>
        </p:nvSpPr>
        <p:spPr>
          <a:xfrm>
            <a:off x="3268186" y="5038189"/>
            <a:ext cx="2952499" cy="1248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283C783-9E19-4DAC-A8C6-EF8E722A80BF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2605732" y="5453844"/>
            <a:ext cx="662454" cy="2087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A48D61C-C3F4-4830-A11F-C6BD7E2F45E2}"/>
              </a:ext>
            </a:extLst>
          </p:cNvPr>
          <p:cNvSpPr txBox="1"/>
          <p:nvPr/>
        </p:nvSpPr>
        <p:spPr>
          <a:xfrm>
            <a:off x="1457675" y="5211618"/>
            <a:ext cx="1343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15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Database</a:t>
            </a:r>
          </a:p>
        </p:txBody>
      </p:sp>
    </p:spTree>
    <p:extLst>
      <p:ext uri="{BB962C8B-B14F-4D97-AF65-F5344CB8AC3E}">
        <p14:creationId xmlns:p14="http://schemas.microsoft.com/office/powerpoint/2010/main" val="3188405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RELASI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867C36-1638-448B-91A6-81A09D044458}"/>
              </a:ext>
            </a:extLst>
          </p:cNvPr>
          <p:cNvSpPr txBox="1"/>
          <p:nvPr/>
        </p:nvSpPr>
        <p:spPr>
          <a:xfrm>
            <a:off x="1317234" y="1898070"/>
            <a:ext cx="8138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Macam-macam</a:t>
            </a:r>
            <a:r>
              <a:rPr lang="en-US" sz="4000" b="1" spc="-1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spc="-150" dirty="0" err="1">
                <a:latin typeface="Cambria" panose="02040503050406030204" pitchFamily="18" charset="0"/>
                <a:ea typeface="Cambria" panose="02040503050406030204" pitchFamily="18" charset="0"/>
              </a:rPr>
              <a:t>Kunci</a:t>
            </a:r>
            <a:r>
              <a:rPr lang="en-US" sz="4000" b="1" spc="-150" dirty="0">
                <a:latin typeface="Cambria" panose="02040503050406030204" pitchFamily="18" charset="0"/>
                <a:ea typeface="Cambria" panose="02040503050406030204" pitchFamily="18" charset="0"/>
              </a:rPr>
              <a:t> pada Database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27DDF5-398E-4994-941D-C29D5D73046C}"/>
              </a:ext>
            </a:extLst>
          </p:cNvPr>
          <p:cNvSpPr txBox="1"/>
          <p:nvPr/>
        </p:nvSpPr>
        <p:spPr>
          <a:xfrm>
            <a:off x="1411467" y="2831155"/>
            <a:ext cx="39752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spc="-150" dirty="0">
                <a:latin typeface="Cambria" panose="02040503050406030204" pitchFamily="18" charset="0"/>
                <a:ea typeface="Cambria" panose="02040503050406030204" pitchFamily="18" charset="0"/>
              </a:rPr>
              <a:t>Primary Key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spc="-150" dirty="0">
                <a:latin typeface="Cambria" panose="02040503050406030204" pitchFamily="18" charset="0"/>
                <a:ea typeface="Cambria" panose="02040503050406030204" pitchFamily="18" charset="0"/>
              </a:rPr>
              <a:t>Foreign Key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spc="-150" dirty="0">
                <a:latin typeface="Cambria" panose="02040503050406030204" pitchFamily="18" charset="0"/>
                <a:ea typeface="Cambria" panose="02040503050406030204" pitchFamily="18" charset="0"/>
              </a:rPr>
              <a:t>Candidate Key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spc="-150" dirty="0">
                <a:latin typeface="Cambria" panose="02040503050406030204" pitchFamily="18" charset="0"/>
                <a:ea typeface="Cambria" panose="02040503050406030204" pitchFamily="18" charset="0"/>
              </a:rPr>
              <a:t>Alternate Key</a:t>
            </a:r>
          </a:p>
          <a:p>
            <a:pPr marL="742950" indent="-742950">
              <a:buFont typeface="+mj-lt"/>
              <a:buAutoNum type="arabicPeriod"/>
            </a:pPr>
            <a:endParaRPr lang="en-US" sz="3600" spc="-1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772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RELASI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867C36-1638-448B-91A6-81A09D044458}"/>
              </a:ext>
            </a:extLst>
          </p:cNvPr>
          <p:cNvSpPr txBox="1"/>
          <p:nvPr/>
        </p:nvSpPr>
        <p:spPr>
          <a:xfrm>
            <a:off x="1317234" y="1421239"/>
            <a:ext cx="8138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-150" dirty="0">
                <a:latin typeface="Cambria" panose="02040503050406030204" pitchFamily="18" charset="0"/>
                <a:ea typeface="Cambria" panose="02040503050406030204" pitchFamily="18" charset="0"/>
              </a:rPr>
              <a:t>Primary Key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27DDF5-398E-4994-941D-C29D5D73046C}"/>
              </a:ext>
            </a:extLst>
          </p:cNvPr>
          <p:cNvSpPr txBox="1"/>
          <p:nvPr/>
        </p:nvSpPr>
        <p:spPr>
          <a:xfrm>
            <a:off x="1348163" y="2553047"/>
            <a:ext cx="56912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i="1" dirty="0">
                <a:latin typeface="Cambria" panose="02040503050406030204" pitchFamily="18" charset="0"/>
                <a:ea typeface="Cambria" panose="02040503050406030204" pitchFamily="18" charset="0"/>
              </a:rPr>
              <a:t>Primary key </a:t>
            </a:r>
            <a:r>
              <a:rPr lang="en-ID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basis data yang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bisa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identifikasi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baris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tabel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. Nilai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kunci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utama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unik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5400" spc="-1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Perbedaan Primary Key, Foreign Key dan Candidate Key">
            <a:extLst>
              <a:ext uri="{FF2B5EF4-FFF2-40B4-BE49-F238E27FC236}">
                <a16:creationId xmlns:a16="http://schemas.microsoft.com/office/drawing/2014/main" id="{3CE9557B-0B6C-4464-8BF8-603A0B4DE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89" y="2788931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598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RELASI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867C36-1638-448B-91A6-81A09D044458}"/>
              </a:ext>
            </a:extLst>
          </p:cNvPr>
          <p:cNvSpPr txBox="1"/>
          <p:nvPr/>
        </p:nvSpPr>
        <p:spPr>
          <a:xfrm>
            <a:off x="1317234" y="1421239"/>
            <a:ext cx="8138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800" b="1" dirty="0">
                <a:latin typeface="Cambria" panose="02040503050406030204" pitchFamily="18" charset="0"/>
                <a:ea typeface="Cambria" panose="02040503050406030204" pitchFamily="18" charset="0"/>
              </a:rPr>
              <a:t>Foreign key</a:t>
            </a:r>
            <a:endParaRPr lang="en-US" sz="11500" b="1" spc="-1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27DDF5-398E-4994-941D-C29D5D73046C}"/>
              </a:ext>
            </a:extLst>
          </p:cNvPr>
          <p:cNvSpPr txBox="1"/>
          <p:nvPr/>
        </p:nvSpPr>
        <p:spPr>
          <a:xfrm>
            <a:off x="1317234" y="2567562"/>
            <a:ext cx="54754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i="1" dirty="0">
                <a:latin typeface="Cambria" panose="02040503050406030204" pitchFamily="18" charset="0"/>
                <a:ea typeface="Cambria" panose="02040503050406030204" pitchFamily="18" charset="0"/>
              </a:rPr>
              <a:t>foreign key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gabungan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terdapat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tabel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menciptakan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hubungan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relasi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antara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dua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tabel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8800" spc="-1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Perbedaan Primary Key, Foreign Key dan Candidate Key">
            <a:extLst>
              <a:ext uri="{FF2B5EF4-FFF2-40B4-BE49-F238E27FC236}">
                <a16:creationId xmlns:a16="http://schemas.microsoft.com/office/drawing/2014/main" id="{15E4490F-95C3-45E3-B395-39E3CF85C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320" y="1595942"/>
            <a:ext cx="4361480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83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RELASI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867C36-1638-448B-91A6-81A09D044458}"/>
              </a:ext>
            </a:extLst>
          </p:cNvPr>
          <p:cNvSpPr txBox="1"/>
          <p:nvPr/>
        </p:nvSpPr>
        <p:spPr>
          <a:xfrm>
            <a:off x="1317234" y="1421239"/>
            <a:ext cx="8138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800" b="1" dirty="0">
                <a:latin typeface="Cambria" panose="02040503050406030204" pitchFamily="18" charset="0"/>
                <a:ea typeface="Cambria" panose="02040503050406030204" pitchFamily="18" charset="0"/>
              </a:rPr>
              <a:t>Candidate Key</a:t>
            </a:r>
            <a:endParaRPr lang="en-US" sz="11500" b="1" spc="-1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27DDF5-398E-4994-941D-C29D5D73046C}"/>
              </a:ext>
            </a:extLst>
          </p:cNvPr>
          <p:cNvSpPr txBox="1"/>
          <p:nvPr/>
        </p:nvSpPr>
        <p:spPr>
          <a:xfrm>
            <a:off x="1317234" y="2567562"/>
            <a:ext cx="63608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dirty="0">
                <a:latin typeface="Cambria" panose="02040503050406030204" pitchFamily="18" charset="0"/>
                <a:ea typeface="Cambria" panose="02040503050406030204" pitchFamily="18" charset="0"/>
              </a:rPr>
              <a:t>Candidate Key </a:t>
            </a:r>
            <a:r>
              <a:rPr lang="en-ID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ID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ID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r>
              <a:rPr lang="en-ID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ataupun</a:t>
            </a:r>
            <a:r>
              <a:rPr lang="en-ID" sz="3600" dirty="0">
                <a:latin typeface="Cambria" panose="02040503050406030204" pitchFamily="18" charset="0"/>
                <a:ea typeface="Cambria" panose="02040503050406030204" pitchFamily="18" charset="0"/>
              </a:rPr>
              <a:t> super key yang </a:t>
            </a:r>
            <a:r>
              <a:rPr lang="en-ID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mengidentifikasi</a:t>
            </a:r>
            <a:r>
              <a:rPr lang="en-ID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ID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unik</a:t>
            </a:r>
            <a:r>
              <a:rPr lang="en-ID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kejadian</a:t>
            </a:r>
            <a:r>
              <a:rPr lang="en-ID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spesifik</a:t>
            </a:r>
            <a:r>
              <a:rPr lang="en-ID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ID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entitas</a:t>
            </a:r>
            <a:r>
              <a:rPr lang="en-ID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3900" spc="-1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Perbedaan Primary Key, Foreign Key dan Candidate Key">
            <a:extLst>
              <a:ext uri="{FF2B5EF4-FFF2-40B4-BE49-F238E27FC236}">
                <a16:creationId xmlns:a16="http://schemas.microsoft.com/office/drawing/2014/main" id="{5507A3E6-D529-4F7A-9CD9-F8B9B84AB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572" y="2490318"/>
            <a:ext cx="4826894" cy="301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76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RELASI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867C36-1638-448B-91A6-81A09D044458}"/>
              </a:ext>
            </a:extLst>
          </p:cNvPr>
          <p:cNvSpPr txBox="1"/>
          <p:nvPr/>
        </p:nvSpPr>
        <p:spPr>
          <a:xfrm>
            <a:off x="1317234" y="1421239"/>
            <a:ext cx="8138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800" b="1" dirty="0">
                <a:latin typeface="Cambria" panose="02040503050406030204" pitchFamily="18" charset="0"/>
                <a:ea typeface="Cambria" panose="02040503050406030204" pitchFamily="18" charset="0"/>
              </a:rPr>
              <a:t>Alternate Key</a:t>
            </a:r>
            <a:endParaRPr lang="en-US" sz="11500" b="1" spc="-1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27DDF5-398E-4994-941D-C29D5D73046C}"/>
              </a:ext>
            </a:extLst>
          </p:cNvPr>
          <p:cNvSpPr txBox="1"/>
          <p:nvPr/>
        </p:nvSpPr>
        <p:spPr>
          <a:xfrm>
            <a:off x="1317234" y="2378876"/>
            <a:ext cx="5867337" cy="334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Alternate Key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kunci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dimana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banyak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dipilih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Maka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salah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pasti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ditunjuk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primary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keynya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Sementara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kunci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dipilih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maka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dijadikan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alternate key.</a:t>
            </a:r>
            <a:endParaRPr lang="en-US" sz="34400" spc="-1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 descr="Sistem Informasi: Key">
            <a:extLst>
              <a:ext uri="{FF2B5EF4-FFF2-40B4-BE49-F238E27FC236}">
                <a16:creationId xmlns:a16="http://schemas.microsoft.com/office/drawing/2014/main" id="{A55492EE-6FA4-4C3F-84A7-2CFB62179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832" y="2641600"/>
            <a:ext cx="4109968" cy="235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581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301</Words>
  <Application>Microsoft Office PowerPoint</Application>
  <PresentationFormat>Widescreen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Office Theme</vt:lpstr>
      <vt:lpstr>DASAR RELASI BASIS DATA</vt:lpstr>
      <vt:lpstr>RELASI</vt:lpstr>
      <vt:lpstr>RELASI</vt:lpstr>
      <vt:lpstr>RELASI</vt:lpstr>
      <vt:lpstr>RELASI</vt:lpstr>
      <vt:lpstr>RELASI</vt:lpstr>
      <vt:lpstr>RELASI</vt:lpstr>
      <vt:lpstr>RELASI</vt:lpstr>
      <vt:lpstr>RELASI</vt:lpstr>
      <vt:lpstr>RELASI</vt:lpstr>
      <vt:lpstr>RELASI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PERANCANGAN BASIS DATA</dc:title>
  <dc:creator>OmpuKaronde</dc:creator>
  <cp:lastModifiedBy>Andi Prayudi</cp:lastModifiedBy>
  <cp:revision>48</cp:revision>
  <dcterms:created xsi:type="dcterms:W3CDTF">2020-11-18T05:18:16Z</dcterms:created>
  <dcterms:modified xsi:type="dcterms:W3CDTF">2023-08-21T15:57:02Z</dcterms:modified>
</cp:coreProperties>
</file>