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ibre Franklin Bold" panose="020B0604020202020204" charset="0"/>
      <p:regular r:id="rId17"/>
    </p:embeddedFont>
    <p:embeddedFont>
      <p:font typeface="Libre Franklin Heavy" panose="020B0604020202020204" charset="0"/>
      <p:regular r:id="rId18"/>
    </p:embeddedFont>
    <p:embeddedFont>
      <p:font typeface="Libre Franklin Light" pitchFamily="2" charset="0"/>
      <p:regular r:id="rId19"/>
      <p:italic r:id="rId20"/>
    </p:embeddedFont>
    <p:embeddedFont>
      <p:font typeface="Montserrat Classic Bold" panose="020B0604020202020204" charset="0"/>
      <p:regular r:id="rId21"/>
    </p:embeddedFont>
    <p:embeddedFont>
      <p:font typeface="Open Sans Extra Bold" panose="020B0604020202020204" charset="0"/>
      <p:regular r:id="rId22"/>
    </p:embeddedFont>
    <p:embeddedFont>
      <p:font typeface="Open Sauce Bold" panose="020B0604020202020204" charset="0"/>
      <p:regular r:id="rId23"/>
    </p:embeddedFont>
    <p:embeddedFont>
      <p:font typeface="Open Sauce Heavy" panose="020B0604020202020204" charset="0"/>
      <p:regular r:id="rId24"/>
    </p:embeddedFont>
    <p:embeddedFont>
      <p:font typeface="Yellowtail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297398" y="-1285875"/>
            <a:ext cx="6495693" cy="6495693"/>
          </a:xfrm>
          <a:custGeom>
            <a:avLst/>
            <a:gdLst/>
            <a:ahLst/>
            <a:cxnLst/>
            <a:rect l="l" t="t" r="r" b="b"/>
            <a:pathLst>
              <a:path w="6495693" h="6495693">
                <a:moveTo>
                  <a:pt x="0" y="0"/>
                </a:moveTo>
                <a:lnTo>
                  <a:pt x="6495693" y="0"/>
                </a:lnTo>
                <a:lnTo>
                  <a:pt x="6495693" y="6495693"/>
                </a:lnTo>
                <a:lnTo>
                  <a:pt x="0" y="6495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63" b="-9063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069476" y="492615"/>
            <a:ext cx="77179" cy="77179"/>
          </a:xfrm>
          <a:custGeom>
            <a:avLst/>
            <a:gdLst/>
            <a:ahLst/>
            <a:cxnLst/>
            <a:rect l="l" t="t" r="r" b="b"/>
            <a:pathLst>
              <a:path w="77179" h="77179">
                <a:moveTo>
                  <a:pt x="0" y="0"/>
                </a:moveTo>
                <a:lnTo>
                  <a:pt x="77179" y="0"/>
                </a:lnTo>
                <a:lnTo>
                  <a:pt x="77179" y="77179"/>
                </a:lnTo>
                <a:lnTo>
                  <a:pt x="0" y="77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067337" y="594882"/>
            <a:ext cx="81456" cy="50808"/>
          </a:xfrm>
          <a:custGeom>
            <a:avLst/>
            <a:gdLst/>
            <a:ahLst/>
            <a:cxnLst/>
            <a:rect l="l" t="t" r="r" b="b"/>
            <a:pathLst>
              <a:path w="81456" h="50808">
                <a:moveTo>
                  <a:pt x="0" y="0"/>
                </a:moveTo>
                <a:lnTo>
                  <a:pt x="81456" y="0"/>
                </a:lnTo>
                <a:lnTo>
                  <a:pt x="81456" y="50809"/>
                </a:lnTo>
                <a:lnTo>
                  <a:pt x="0" y="50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1162199" y="492615"/>
            <a:ext cx="101835" cy="143936"/>
          </a:xfrm>
          <a:custGeom>
            <a:avLst/>
            <a:gdLst/>
            <a:ahLst/>
            <a:cxnLst/>
            <a:rect l="l" t="t" r="r" b="b"/>
            <a:pathLst>
              <a:path w="101835" h="143936">
                <a:moveTo>
                  <a:pt x="0" y="0"/>
                </a:moveTo>
                <a:lnTo>
                  <a:pt x="101835" y="0"/>
                </a:lnTo>
                <a:lnTo>
                  <a:pt x="101835" y="143936"/>
                </a:lnTo>
                <a:lnTo>
                  <a:pt x="0" y="143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4506241" y="6495693"/>
            <a:ext cx="2753082" cy="2753082"/>
          </a:xfrm>
          <a:custGeom>
            <a:avLst/>
            <a:gdLst/>
            <a:ahLst/>
            <a:cxnLst/>
            <a:rect l="l" t="t" r="r" b="b"/>
            <a:pathLst>
              <a:path w="2753082" h="2753082">
                <a:moveTo>
                  <a:pt x="0" y="0"/>
                </a:moveTo>
                <a:lnTo>
                  <a:pt x="2753081" y="0"/>
                </a:lnTo>
                <a:lnTo>
                  <a:pt x="2753081" y="2753082"/>
                </a:lnTo>
                <a:lnTo>
                  <a:pt x="0" y="275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63" b="-9063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14506241" y="3747574"/>
            <a:ext cx="2753082" cy="2753082"/>
          </a:xfrm>
          <a:custGeom>
            <a:avLst/>
            <a:gdLst/>
            <a:ahLst/>
            <a:cxnLst/>
            <a:rect l="l" t="t" r="r" b="b"/>
            <a:pathLst>
              <a:path w="2753082" h="2753082">
                <a:moveTo>
                  <a:pt x="0" y="0"/>
                </a:moveTo>
                <a:lnTo>
                  <a:pt x="2753081" y="0"/>
                </a:lnTo>
                <a:lnTo>
                  <a:pt x="2753081" y="2753082"/>
                </a:lnTo>
                <a:lnTo>
                  <a:pt x="0" y="275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63" b="-9063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11755724" y="6495693"/>
            <a:ext cx="2753082" cy="2753082"/>
          </a:xfrm>
          <a:custGeom>
            <a:avLst/>
            <a:gdLst/>
            <a:ahLst/>
            <a:cxnLst/>
            <a:rect l="l" t="t" r="r" b="b"/>
            <a:pathLst>
              <a:path w="2753082" h="2753082">
                <a:moveTo>
                  <a:pt x="0" y="0"/>
                </a:moveTo>
                <a:lnTo>
                  <a:pt x="2753082" y="0"/>
                </a:lnTo>
                <a:lnTo>
                  <a:pt x="2753082" y="2753082"/>
                </a:lnTo>
                <a:lnTo>
                  <a:pt x="0" y="275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63" b="-9063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AutoShape 9"/>
          <p:cNvSpPr/>
          <p:nvPr/>
        </p:nvSpPr>
        <p:spPr>
          <a:xfrm rot="4034">
            <a:off x="1028694" y="9229725"/>
            <a:ext cx="1623061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grpSp>
        <p:nvGrpSpPr>
          <p:cNvPr id="10" name="Group 10"/>
          <p:cNvGrpSpPr/>
          <p:nvPr/>
        </p:nvGrpSpPr>
        <p:grpSpPr>
          <a:xfrm>
            <a:off x="8280118" y="7348899"/>
            <a:ext cx="6145112" cy="1046670"/>
            <a:chOff x="0" y="0"/>
            <a:chExt cx="1917509" cy="3266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7509" cy="326601"/>
            </a:xfrm>
            <a:custGeom>
              <a:avLst/>
              <a:gdLst/>
              <a:ahLst/>
              <a:cxnLst/>
              <a:rect l="l" t="t" r="r" b="b"/>
              <a:pathLst>
                <a:path w="1917509" h="326601">
                  <a:moveTo>
                    <a:pt x="40315" y="0"/>
                  </a:moveTo>
                  <a:lnTo>
                    <a:pt x="1877194" y="0"/>
                  </a:lnTo>
                  <a:cubicBezTo>
                    <a:pt x="1887886" y="0"/>
                    <a:pt x="1898140" y="4247"/>
                    <a:pt x="1905701" y="11808"/>
                  </a:cubicBezTo>
                  <a:cubicBezTo>
                    <a:pt x="1913261" y="19369"/>
                    <a:pt x="1917509" y="29623"/>
                    <a:pt x="1917509" y="40315"/>
                  </a:cubicBezTo>
                  <a:lnTo>
                    <a:pt x="1917509" y="286286"/>
                  </a:lnTo>
                  <a:cubicBezTo>
                    <a:pt x="1917509" y="296978"/>
                    <a:pt x="1913261" y="307232"/>
                    <a:pt x="1905701" y="314793"/>
                  </a:cubicBezTo>
                  <a:cubicBezTo>
                    <a:pt x="1898140" y="322353"/>
                    <a:pt x="1887886" y="326601"/>
                    <a:pt x="1877194" y="326601"/>
                  </a:cubicBezTo>
                  <a:lnTo>
                    <a:pt x="40315" y="326601"/>
                  </a:lnTo>
                  <a:cubicBezTo>
                    <a:pt x="29623" y="326601"/>
                    <a:pt x="19369" y="322353"/>
                    <a:pt x="11808" y="314793"/>
                  </a:cubicBezTo>
                  <a:cubicBezTo>
                    <a:pt x="4247" y="307232"/>
                    <a:pt x="0" y="296978"/>
                    <a:pt x="0" y="286286"/>
                  </a:cubicBezTo>
                  <a:lnTo>
                    <a:pt x="0" y="40315"/>
                  </a:lnTo>
                  <a:cubicBezTo>
                    <a:pt x="0" y="29623"/>
                    <a:pt x="4247" y="19369"/>
                    <a:pt x="11808" y="11808"/>
                  </a:cubicBezTo>
                  <a:cubicBezTo>
                    <a:pt x="19369" y="4247"/>
                    <a:pt x="29623" y="0"/>
                    <a:pt x="4031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5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835600" y="-86034"/>
            <a:ext cx="3518973" cy="1794259"/>
          </a:xfrm>
          <a:custGeom>
            <a:avLst/>
            <a:gdLst/>
            <a:ahLst/>
            <a:cxnLst/>
            <a:rect l="l" t="t" r="r" b="b"/>
            <a:pathLst>
              <a:path w="3518973" h="1794259">
                <a:moveTo>
                  <a:pt x="0" y="0"/>
                </a:moveTo>
                <a:lnTo>
                  <a:pt x="3518972" y="0"/>
                </a:lnTo>
                <a:lnTo>
                  <a:pt x="3518972" y="1794259"/>
                </a:lnTo>
                <a:lnTo>
                  <a:pt x="0" y="1794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657308" y="2210954"/>
            <a:ext cx="6520632" cy="6592550"/>
          </a:xfrm>
          <a:custGeom>
            <a:avLst/>
            <a:gdLst/>
            <a:ahLst/>
            <a:cxnLst/>
            <a:rect l="l" t="t" r="r" b="b"/>
            <a:pathLst>
              <a:path w="6520632" h="6592550">
                <a:moveTo>
                  <a:pt x="0" y="0"/>
                </a:moveTo>
                <a:lnTo>
                  <a:pt x="6520631" y="0"/>
                </a:lnTo>
                <a:lnTo>
                  <a:pt x="6520631" y="6592551"/>
                </a:lnTo>
                <a:lnTo>
                  <a:pt x="0" y="6592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TextBox 15"/>
          <p:cNvSpPr txBox="1"/>
          <p:nvPr/>
        </p:nvSpPr>
        <p:spPr>
          <a:xfrm>
            <a:off x="8244050" y="2394025"/>
            <a:ext cx="9876971" cy="424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98"/>
              </a:lnSpc>
            </a:pPr>
            <a:r>
              <a:rPr lang="en-US" sz="8559">
                <a:solidFill>
                  <a:srgbClr val="FFFFFF"/>
                </a:solidFill>
                <a:latin typeface="League Spartan Bold"/>
              </a:rPr>
              <a:t>PENGELOLAAN KEUANGAN DIGITAL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44050" y="7752993"/>
            <a:ext cx="6181179" cy="30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</a:pPr>
            <a:r>
              <a:rPr lang="en-US" sz="1856">
                <a:solidFill>
                  <a:srgbClr val="525252"/>
                </a:solidFill>
                <a:latin typeface="Open Sauce Bold"/>
              </a:rPr>
              <a:t>BY: CHUSNUL MAULIDINA HIDAYAT, S.M., M.M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643902" y="-760731"/>
            <a:ext cx="19575805" cy="1104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8400" y="1257300"/>
            <a:ext cx="13628582" cy="708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5000" spc="-69" dirty="0">
                <a:solidFill>
                  <a:srgbClr val="111B1E"/>
                </a:solidFill>
                <a:latin typeface="Montserrat Classic Bold"/>
              </a:rPr>
              <a:t>SILAHKAN MEMBUAT KELOMPOK TERDIRI DARI 5-6 ORANG DAN MENCARI UMKM YANG MENGGUNAKAN PENGELOLAAN KEUANGAN DIGITAL DAN UMKM YANG MENGGUNAKAN PENGELOLAAN KEUANGAN SECARA KONVENSIONAL. SILAHKAN SAUDARA ANALISIS DALAM SEBUAH PAPER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-4376187" y="2441057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7259300" y="2446339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899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50163" y="-482878"/>
            <a:ext cx="5040721" cy="11252757"/>
          </a:xfrm>
          <a:prstGeom prst="rect">
            <a:avLst/>
          </a:prstGeom>
          <a:solidFill>
            <a:srgbClr val="111B1E"/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-506337" y="3282469"/>
            <a:ext cx="555307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FFFFFF"/>
                </a:solidFill>
                <a:latin typeface="Libre Franklin Bold"/>
              </a:rPr>
              <a:t>Topik </a:t>
            </a:r>
          </a:p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FFFFFF"/>
                </a:solidFill>
                <a:latin typeface="Libre Franklin Bold"/>
              </a:rPr>
              <a:t>Bahasan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60251" y="1095375"/>
            <a:ext cx="4524356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>
                <a:solidFill>
                  <a:srgbClr val="F41823"/>
                </a:solidFill>
                <a:latin typeface="Libre Franklin Bold"/>
              </a:rPr>
              <a:t>DEFINISI PENGELOLAAN KEUANGAN DIGITAL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60251" y="5720869"/>
            <a:ext cx="4524356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>
                <a:solidFill>
                  <a:srgbClr val="F41823"/>
                </a:solidFill>
                <a:latin typeface="Libre Franklin Bold"/>
              </a:rPr>
              <a:t>MANFAAT PENGELOLAAN KEUANGAN DIGITAL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34944" y="1095375"/>
            <a:ext cx="4524356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>
                <a:solidFill>
                  <a:srgbClr val="F41823"/>
                </a:solidFill>
                <a:latin typeface="Libre Franklin Bold"/>
              </a:rPr>
              <a:t>TUJUAN PENGELOLAAN KEUANGAN DIGITAL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34944" y="5720869"/>
            <a:ext cx="4524356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>
                <a:solidFill>
                  <a:srgbClr val="F41823"/>
                </a:solidFill>
                <a:latin typeface="Libre Franklin Bold"/>
              </a:rPr>
              <a:t>PENERAPAN PENGELOLAAN KEUANGAN DIGITAL</a:t>
            </a:r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4737136" y="1028700"/>
            <a:ext cx="1180551" cy="755230"/>
            <a:chOff x="0" y="0"/>
            <a:chExt cx="893351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893351" cy="69850"/>
            </a:xfrm>
            <a:custGeom>
              <a:avLst/>
              <a:gdLst/>
              <a:ahLst/>
              <a:cxnLst/>
              <a:rect l="l" t="t" r="r" b="b"/>
              <a:pathLst>
                <a:path w="893351" h="69850">
                  <a:moveTo>
                    <a:pt x="60252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93351" y="69850"/>
                  </a:lnTo>
                  <a:lnTo>
                    <a:pt x="893351" y="0"/>
                  </a:lnTo>
                  <a:close/>
                </a:path>
              </a:pathLst>
            </a:custGeom>
            <a:solidFill>
              <a:srgbClr val="111B1E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737136" y="5654194"/>
            <a:ext cx="1180551" cy="755230"/>
            <a:chOff x="0" y="0"/>
            <a:chExt cx="893351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893351" cy="69850"/>
            </a:xfrm>
            <a:custGeom>
              <a:avLst/>
              <a:gdLst/>
              <a:ahLst/>
              <a:cxnLst/>
              <a:rect l="l" t="t" r="r" b="b"/>
              <a:pathLst>
                <a:path w="893351" h="69850">
                  <a:moveTo>
                    <a:pt x="60252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93351" y="69850"/>
                  </a:lnTo>
                  <a:lnTo>
                    <a:pt x="893351" y="0"/>
                  </a:lnTo>
                  <a:close/>
                </a:path>
              </a:pathLst>
            </a:custGeom>
            <a:solidFill>
              <a:srgbClr val="111B1E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1111829" y="1028700"/>
            <a:ext cx="1180551" cy="755230"/>
            <a:chOff x="0" y="0"/>
            <a:chExt cx="893351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893351" cy="69850"/>
            </a:xfrm>
            <a:custGeom>
              <a:avLst/>
              <a:gdLst/>
              <a:ahLst/>
              <a:cxnLst/>
              <a:rect l="l" t="t" r="r" b="b"/>
              <a:pathLst>
                <a:path w="893351" h="69850">
                  <a:moveTo>
                    <a:pt x="60252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93351" y="69850"/>
                  </a:lnTo>
                  <a:lnTo>
                    <a:pt x="893351" y="0"/>
                  </a:lnTo>
                  <a:close/>
                </a:path>
              </a:pathLst>
            </a:custGeom>
            <a:solidFill>
              <a:srgbClr val="111B1E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1111829" y="5654194"/>
            <a:ext cx="1180551" cy="755230"/>
            <a:chOff x="0" y="0"/>
            <a:chExt cx="893351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893351" cy="69850"/>
            </a:xfrm>
            <a:custGeom>
              <a:avLst/>
              <a:gdLst/>
              <a:ahLst/>
              <a:cxnLst/>
              <a:rect l="l" t="t" r="r" b="b"/>
              <a:pathLst>
                <a:path w="893351" h="69850">
                  <a:moveTo>
                    <a:pt x="60252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93351" y="69850"/>
                  </a:lnTo>
                  <a:lnTo>
                    <a:pt x="893351" y="0"/>
                  </a:lnTo>
                  <a:close/>
                </a:path>
              </a:pathLst>
            </a:custGeom>
            <a:solidFill>
              <a:srgbClr val="111B1E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-4196778" y="3428265"/>
            <a:ext cx="6375255" cy="3430470"/>
            <a:chOff x="0" y="0"/>
            <a:chExt cx="1583690" cy="852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3690" cy="852170"/>
            </a:xfrm>
            <a:custGeom>
              <a:avLst/>
              <a:gdLst/>
              <a:ahLst/>
              <a:cxnLst/>
              <a:rect l="l" t="t" r="r" b="b"/>
              <a:pathLst>
                <a:path w="1583690" h="852170">
                  <a:moveTo>
                    <a:pt x="0" y="196850"/>
                  </a:moveTo>
                  <a:lnTo>
                    <a:pt x="0" y="852170"/>
                  </a:lnTo>
                  <a:lnTo>
                    <a:pt x="154940" y="852170"/>
                  </a:lnTo>
                  <a:lnTo>
                    <a:pt x="154940" y="0"/>
                  </a:lnTo>
                  <a:lnTo>
                    <a:pt x="0" y="0"/>
                  </a:lnTo>
                  <a:lnTo>
                    <a:pt x="0" y="196850"/>
                  </a:lnTo>
                  <a:close/>
                  <a:moveTo>
                    <a:pt x="877570" y="196850"/>
                  </a:moveTo>
                  <a:lnTo>
                    <a:pt x="877570" y="852170"/>
                  </a:lnTo>
                  <a:lnTo>
                    <a:pt x="1032510" y="852170"/>
                  </a:lnTo>
                  <a:lnTo>
                    <a:pt x="1032510" y="0"/>
                  </a:lnTo>
                  <a:lnTo>
                    <a:pt x="877570" y="0"/>
                  </a:lnTo>
                  <a:lnTo>
                    <a:pt x="877570" y="196850"/>
                  </a:lnTo>
                  <a:close/>
                  <a:moveTo>
                    <a:pt x="1258570" y="196850"/>
                  </a:moveTo>
                  <a:lnTo>
                    <a:pt x="1258570" y="852170"/>
                  </a:lnTo>
                  <a:lnTo>
                    <a:pt x="1499870" y="852170"/>
                  </a:lnTo>
                  <a:lnTo>
                    <a:pt x="1499870" y="0"/>
                  </a:lnTo>
                  <a:lnTo>
                    <a:pt x="1258570" y="0"/>
                  </a:lnTo>
                  <a:lnTo>
                    <a:pt x="1258570" y="196850"/>
                  </a:lnTo>
                  <a:close/>
                  <a:moveTo>
                    <a:pt x="1537970" y="0"/>
                  </a:moveTo>
                  <a:lnTo>
                    <a:pt x="1537970" y="852170"/>
                  </a:lnTo>
                  <a:lnTo>
                    <a:pt x="1583690" y="852170"/>
                  </a:lnTo>
                  <a:lnTo>
                    <a:pt x="1583690" y="0"/>
                  </a:lnTo>
                  <a:lnTo>
                    <a:pt x="1537970" y="0"/>
                  </a:lnTo>
                  <a:close/>
                  <a:moveTo>
                    <a:pt x="400050" y="196850"/>
                  </a:moveTo>
                  <a:lnTo>
                    <a:pt x="400050" y="852170"/>
                  </a:lnTo>
                  <a:lnTo>
                    <a:pt x="637540" y="852170"/>
                  </a:lnTo>
                  <a:lnTo>
                    <a:pt x="637540" y="0"/>
                  </a:lnTo>
                  <a:lnTo>
                    <a:pt x="400050" y="0"/>
                  </a:lnTo>
                  <a:lnTo>
                    <a:pt x="400050" y="196850"/>
                  </a:lnTo>
                  <a:close/>
                  <a:moveTo>
                    <a:pt x="690880" y="196850"/>
                  </a:moveTo>
                  <a:lnTo>
                    <a:pt x="690880" y="852170"/>
                  </a:lnTo>
                  <a:lnTo>
                    <a:pt x="728980" y="852170"/>
                  </a:lnTo>
                  <a:lnTo>
                    <a:pt x="728980" y="0"/>
                  </a:lnTo>
                  <a:lnTo>
                    <a:pt x="690880" y="0"/>
                  </a:lnTo>
                  <a:lnTo>
                    <a:pt x="690880" y="196850"/>
                  </a:lnTo>
                  <a:close/>
                  <a:moveTo>
                    <a:pt x="760730" y="196850"/>
                  </a:moveTo>
                  <a:lnTo>
                    <a:pt x="760730" y="852170"/>
                  </a:lnTo>
                  <a:lnTo>
                    <a:pt x="836930" y="852170"/>
                  </a:lnTo>
                  <a:lnTo>
                    <a:pt x="836930" y="0"/>
                  </a:lnTo>
                  <a:lnTo>
                    <a:pt x="760730" y="0"/>
                  </a:lnTo>
                  <a:lnTo>
                    <a:pt x="760730" y="196850"/>
                  </a:lnTo>
                  <a:close/>
                  <a:moveTo>
                    <a:pt x="1078230" y="196850"/>
                  </a:moveTo>
                  <a:lnTo>
                    <a:pt x="1078230" y="852170"/>
                  </a:lnTo>
                  <a:lnTo>
                    <a:pt x="1154430" y="852170"/>
                  </a:lnTo>
                  <a:lnTo>
                    <a:pt x="1154430" y="0"/>
                  </a:lnTo>
                  <a:lnTo>
                    <a:pt x="1078230" y="0"/>
                  </a:lnTo>
                  <a:lnTo>
                    <a:pt x="1078230" y="196850"/>
                  </a:lnTo>
                  <a:close/>
                  <a:moveTo>
                    <a:pt x="288290" y="196850"/>
                  </a:moveTo>
                  <a:lnTo>
                    <a:pt x="288290" y="852170"/>
                  </a:lnTo>
                  <a:lnTo>
                    <a:pt x="335280" y="852170"/>
                  </a:lnTo>
                  <a:lnTo>
                    <a:pt x="335280" y="0"/>
                  </a:lnTo>
                  <a:lnTo>
                    <a:pt x="288290" y="0"/>
                  </a:lnTo>
                  <a:lnTo>
                    <a:pt x="288290" y="196850"/>
                  </a:lnTo>
                  <a:close/>
                  <a:moveTo>
                    <a:pt x="182880" y="196850"/>
                  </a:moveTo>
                  <a:lnTo>
                    <a:pt x="182880" y="852170"/>
                  </a:lnTo>
                  <a:lnTo>
                    <a:pt x="251460" y="852170"/>
                  </a:lnTo>
                  <a:lnTo>
                    <a:pt x="251460" y="0"/>
                  </a:lnTo>
                  <a:lnTo>
                    <a:pt x="182880" y="0"/>
                  </a:lnTo>
                  <a:lnTo>
                    <a:pt x="182880" y="196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8" name="Freeform 18"/>
          <p:cNvSpPr/>
          <p:nvPr/>
        </p:nvSpPr>
        <p:spPr>
          <a:xfrm>
            <a:off x="-4460162" y="6676515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6" y="0"/>
                </a:lnTo>
                <a:lnTo>
                  <a:pt x="5404886" y="5404887"/>
                </a:lnTo>
                <a:lnTo>
                  <a:pt x="0" y="5404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0949" y="-335919"/>
            <a:ext cx="7098147" cy="1093784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1491454" y="8880685"/>
            <a:ext cx="3384936" cy="755230"/>
            <a:chOff x="0" y="0"/>
            <a:chExt cx="2561461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2561461" cy="69850"/>
            </a:xfrm>
            <a:custGeom>
              <a:avLst/>
              <a:gdLst/>
              <a:ahLst/>
              <a:cxnLst/>
              <a:rect l="l" t="t" r="r" b="b"/>
              <a:pathLst>
                <a:path w="2561461" h="69850">
                  <a:moveTo>
                    <a:pt x="2270631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561461" y="69850"/>
                  </a:lnTo>
                  <a:lnTo>
                    <a:pt x="25614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8021" y="1780947"/>
            <a:ext cx="6042695" cy="6725105"/>
            <a:chOff x="0" y="0"/>
            <a:chExt cx="8056927" cy="8966807"/>
          </a:xfrm>
        </p:grpSpPr>
        <p:sp>
          <p:nvSpPr>
            <p:cNvPr id="6" name="TextBox 6"/>
            <p:cNvSpPr txBox="1"/>
            <p:nvPr/>
          </p:nvSpPr>
          <p:spPr>
            <a:xfrm>
              <a:off x="0" y="83185"/>
              <a:ext cx="8056927" cy="1590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4500">
                  <a:solidFill>
                    <a:srgbClr val="111B1E"/>
                  </a:solidFill>
                  <a:latin typeface="Libre Franklin Bold"/>
                </a:rPr>
                <a:t>PENGELOLAAN KEUANGAN DIGITAL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85530"/>
              <a:ext cx="8056927" cy="5822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04"/>
                </a:lnSpc>
              </a:pPr>
              <a:r>
                <a:rPr lang="en-US" sz="3574" spc="178">
                  <a:solidFill>
                    <a:srgbClr val="111B1E"/>
                  </a:solidFill>
                  <a:latin typeface="Libre Franklin Light"/>
                </a:rPr>
                <a:t>Aktivitas yang berkaitan dengan pendanaan di dalam sebuah kegiatan bisnis, mulai dari merekap sebuah transaksi hingga membuat sebuah laporan keuangan.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611420" y="-335919"/>
            <a:ext cx="6919671" cy="4734904"/>
          </a:xfrm>
          <a:custGeom>
            <a:avLst/>
            <a:gdLst/>
            <a:ahLst/>
            <a:cxnLst/>
            <a:rect l="l" t="t" r="r" b="b"/>
            <a:pathLst>
              <a:path w="6919671" h="4734904">
                <a:moveTo>
                  <a:pt x="0" y="0"/>
                </a:moveTo>
                <a:lnTo>
                  <a:pt x="6919671" y="0"/>
                </a:lnTo>
                <a:lnTo>
                  <a:pt x="6919671" y="4734904"/>
                </a:lnTo>
                <a:lnTo>
                  <a:pt x="0" y="4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9272480" y="6202993"/>
            <a:ext cx="7822883" cy="4398932"/>
          </a:xfrm>
          <a:custGeom>
            <a:avLst/>
            <a:gdLst/>
            <a:ahLst/>
            <a:cxnLst/>
            <a:rect l="l" t="t" r="r" b="b"/>
            <a:pathLst>
              <a:path w="7822883" h="4398932">
                <a:moveTo>
                  <a:pt x="0" y="0"/>
                </a:moveTo>
                <a:lnTo>
                  <a:pt x="7822883" y="0"/>
                </a:lnTo>
                <a:lnTo>
                  <a:pt x="7822883" y="4398932"/>
                </a:lnTo>
                <a:lnTo>
                  <a:pt x="0" y="4398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67844" y="4109651"/>
            <a:ext cx="3032155" cy="204670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449580">
            <a:off x="12084686" y="260625"/>
            <a:ext cx="522134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000000"/>
                </a:solidFill>
                <a:latin typeface="Yellowtail"/>
              </a:rPr>
              <a:t>Tradisional</a:t>
            </a:r>
          </a:p>
        </p:txBody>
      </p:sp>
      <p:sp>
        <p:nvSpPr>
          <p:cNvPr id="12" name="TextBox 12"/>
          <p:cNvSpPr txBox="1"/>
          <p:nvPr/>
        </p:nvSpPr>
        <p:spPr>
          <a:xfrm rot="-449580">
            <a:off x="7542996" y="6463618"/>
            <a:ext cx="522134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Yellowtail"/>
              </a:rPr>
              <a:t>Digital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4580" y="2995838"/>
            <a:ext cx="7294360" cy="7294360"/>
          </a:xfrm>
          <a:custGeom>
            <a:avLst/>
            <a:gdLst/>
            <a:ahLst/>
            <a:cxnLst/>
            <a:rect l="l" t="t" r="r" b="b"/>
            <a:pathLst>
              <a:path w="7294360" h="7294360">
                <a:moveTo>
                  <a:pt x="0" y="0"/>
                </a:moveTo>
                <a:lnTo>
                  <a:pt x="7294360" y="0"/>
                </a:lnTo>
                <a:lnTo>
                  <a:pt x="7294360" y="7294360"/>
                </a:lnTo>
                <a:lnTo>
                  <a:pt x="0" y="729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AutoShape 3"/>
          <p:cNvSpPr/>
          <p:nvPr/>
        </p:nvSpPr>
        <p:spPr>
          <a:xfrm>
            <a:off x="11798696" y="-335919"/>
            <a:ext cx="6783235" cy="10937845"/>
          </a:xfrm>
          <a:prstGeom prst="rect">
            <a:avLst/>
          </a:prstGeom>
          <a:solidFill>
            <a:srgbClr val="111B1E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1774875" y="-4362"/>
            <a:ext cx="2860083" cy="755230"/>
            <a:chOff x="0" y="0"/>
            <a:chExt cx="2164292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2164292" cy="69850"/>
            </a:xfrm>
            <a:custGeom>
              <a:avLst/>
              <a:gdLst/>
              <a:ahLst/>
              <a:cxnLst/>
              <a:rect l="l" t="t" r="r" b="b"/>
              <a:pathLst>
                <a:path w="2164292" h="69850">
                  <a:moveTo>
                    <a:pt x="187346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164292" y="69850"/>
                  </a:lnTo>
                  <a:lnTo>
                    <a:pt x="2164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8630" y="1413222"/>
            <a:ext cx="5843366" cy="67946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9076" y="3184297"/>
            <a:ext cx="338818" cy="33881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5251" y="524222"/>
            <a:ext cx="9305880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spc="-44">
                <a:solidFill>
                  <a:srgbClr val="000000"/>
                </a:solidFill>
                <a:latin typeface="Libre Franklin Heavy"/>
              </a:rPr>
              <a:t>TUJUAN PENGELOLAAN</a:t>
            </a:r>
          </a:p>
          <a:p>
            <a:pPr>
              <a:lnSpc>
                <a:spcPts val="4500"/>
              </a:lnSpc>
            </a:pPr>
            <a:r>
              <a:rPr lang="en-US" sz="4500" spc="-44">
                <a:solidFill>
                  <a:srgbClr val="000000"/>
                </a:solidFill>
                <a:latin typeface="Libre Franklin Heavy"/>
              </a:rPr>
              <a:t>KEUANGAN DIGITAL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048906"/>
            <a:ext cx="20546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Akuntabel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483" y="4085253"/>
            <a:ext cx="973113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Membantu dalam membuat keputusan (keuangan)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75465" y="4199553"/>
            <a:ext cx="338818" cy="33881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45044" y="5553075"/>
            <a:ext cx="973113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Mudah di pahami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30026" y="5667375"/>
            <a:ext cx="338818" cy="33881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45044" y="6366793"/>
            <a:ext cx="973113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Terintegrasi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30026" y="6481093"/>
            <a:ext cx="338818" cy="3388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45044" y="7243093"/>
            <a:ext cx="973113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Transparansi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30026" y="7357393"/>
            <a:ext cx="338818" cy="33881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45044" y="8109868"/>
            <a:ext cx="973113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25252"/>
                </a:solidFill>
                <a:latin typeface="Open Sans Extra Bold"/>
              </a:rPr>
              <a:t>Merencanakan struktur modal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30026" y="8224168"/>
            <a:ext cx="338818" cy="33881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549" y="551754"/>
            <a:ext cx="17084982" cy="9036516"/>
            <a:chOff x="0" y="0"/>
            <a:chExt cx="11046142" cy="58424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142" cy="5842479"/>
            </a:xfrm>
            <a:custGeom>
              <a:avLst/>
              <a:gdLst/>
              <a:ahLst/>
              <a:cxnLst/>
              <a:rect l="l" t="t" r="r" b="b"/>
              <a:pathLst>
                <a:path w="11046142" h="5842479">
                  <a:moveTo>
                    <a:pt x="10921682" y="59690"/>
                  </a:moveTo>
                  <a:cubicBezTo>
                    <a:pt x="10957242" y="59690"/>
                    <a:pt x="10986452" y="88900"/>
                    <a:pt x="10986452" y="124460"/>
                  </a:cubicBezTo>
                  <a:lnTo>
                    <a:pt x="10986452" y="5718019"/>
                  </a:lnTo>
                  <a:cubicBezTo>
                    <a:pt x="10986452" y="5753579"/>
                    <a:pt x="10957242" y="5782788"/>
                    <a:pt x="10921682" y="5782788"/>
                  </a:cubicBezTo>
                  <a:lnTo>
                    <a:pt x="124460" y="5782788"/>
                  </a:lnTo>
                  <a:cubicBezTo>
                    <a:pt x="88900" y="5782788"/>
                    <a:pt x="59690" y="5753579"/>
                    <a:pt x="59690" y="5718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21682" y="59690"/>
                  </a:lnTo>
                  <a:moveTo>
                    <a:pt x="109216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718019"/>
                  </a:lnTo>
                  <a:cubicBezTo>
                    <a:pt x="0" y="5786599"/>
                    <a:pt x="55880" y="5842479"/>
                    <a:pt x="124460" y="5842479"/>
                  </a:cubicBezTo>
                  <a:lnTo>
                    <a:pt x="10921682" y="5842479"/>
                  </a:lnTo>
                  <a:cubicBezTo>
                    <a:pt x="10990262" y="5842479"/>
                    <a:pt x="11046142" y="5786599"/>
                    <a:pt x="11046142" y="5718019"/>
                  </a:cubicBezTo>
                  <a:lnTo>
                    <a:pt x="11046142" y="124460"/>
                  </a:lnTo>
                  <a:cubicBezTo>
                    <a:pt x="11046142" y="55880"/>
                    <a:pt x="10990262" y="0"/>
                    <a:pt x="10921682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885801"/>
            <a:ext cx="833079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uce Heavy"/>
              </a:rPr>
              <a:t>PENGELOLAAN KEUANGAN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850040" y="-1077026"/>
            <a:ext cx="12704698" cy="12441053"/>
            <a:chOff x="-72390" y="7620"/>
            <a:chExt cx="6487160" cy="6352540"/>
          </a:xfrm>
        </p:grpSpPr>
        <p:sp>
          <p:nvSpPr>
            <p:cNvPr id="6" name="Freeform 6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584630" y="1028700"/>
            <a:ext cx="8230538" cy="8229600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25038" r="-25038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3468314"/>
            <a:ext cx="6698675" cy="541391"/>
            <a:chOff x="0" y="0"/>
            <a:chExt cx="1764260" cy="1425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64260" cy="142589"/>
            </a:xfrm>
            <a:custGeom>
              <a:avLst/>
              <a:gdLst/>
              <a:ahLst/>
              <a:cxnLst/>
              <a:rect l="l" t="t" r="r" b="b"/>
              <a:pathLst>
                <a:path w="1764260" h="142589">
                  <a:moveTo>
                    <a:pt x="58943" y="0"/>
                  </a:moveTo>
                  <a:lnTo>
                    <a:pt x="1705317" y="0"/>
                  </a:lnTo>
                  <a:cubicBezTo>
                    <a:pt x="1720950" y="0"/>
                    <a:pt x="1735942" y="6210"/>
                    <a:pt x="1746996" y="17264"/>
                  </a:cubicBezTo>
                  <a:cubicBezTo>
                    <a:pt x="1758050" y="28318"/>
                    <a:pt x="1764260" y="43310"/>
                    <a:pt x="1764260" y="58943"/>
                  </a:cubicBezTo>
                  <a:lnTo>
                    <a:pt x="1764260" y="83646"/>
                  </a:lnTo>
                  <a:cubicBezTo>
                    <a:pt x="1764260" y="99278"/>
                    <a:pt x="1758050" y="114271"/>
                    <a:pt x="1746996" y="125325"/>
                  </a:cubicBezTo>
                  <a:cubicBezTo>
                    <a:pt x="1735942" y="136379"/>
                    <a:pt x="1720950" y="142589"/>
                    <a:pt x="1705317" y="142589"/>
                  </a:cubicBezTo>
                  <a:lnTo>
                    <a:pt x="58943" y="142589"/>
                  </a:lnTo>
                  <a:cubicBezTo>
                    <a:pt x="26390" y="142589"/>
                    <a:pt x="0" y="116199"/>
                    <a:pt x="0" y="83646"/>
                  </a:cubicBezTo>
                  <a:lnTo>
                    <a:pt x="0" y="58943"/>
                  </a:lnTo>
                  <a:cubicBezTo>
                    <a:pt x="0" y="43310"/>
                    <a:pt x="6210" y="28318"/>
                    <a:pt x="17264" y="17264"/>
                  </a:cubicBezTo>
                  <a:cubicBezTo>
                    <a:pt x="28318" y="6210"/>
                    <a:pt x="43310" y="0"/>
                    <a:pt x="58943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224549"/>
            <a:ext cx="6698675" cy="541391"/>
            <a:chOff x="0" y="0"/>
            <a:chExt cx="1764260" cy="1425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4260" cy="142589"/>
            </a:xfrm>
            <a:custGeom>
              <a:avLst/>
              <a:gdLst/>
              <a:ahLst/>
              <a:cxnLst/>
              <a:rect l="l" t="t" r="r" b="b"/>
              <a:pathLst>
                <a:path w="1764260" h="142589">
                  <a:moveTo>
                    <a:pt x="58943" y="0"/>
                  </a:moveTo>
                  <a:lnTo>
                    <a:pt x="1705317" y="0"/>
                  </a:lnTo>
                  <a:cubicBezTo>
                    <a:pt x="1720950" y="0"/>
                    <a:pt x="1735942" y="6210"/>
                    <a:pt x="1746996" y="17264"/>
                  </a:cubicBezTo>
                  <a:cubicBezTo>
                    <a:pt x="1758050" y="28318"/>
                    <a:pt x="1764260" y="43310"/>
                    <a:pt x="1764260" y="58943"/>
                  </a:cubicBezTo>
                  <a:lnTo>
                    <a:pt x="1764260" y="83646"/>
                  </a:lnTo>
                  <a:cubicBezTo>
                    <a:pt x="1764260" y="99278"/>
                    <a:pt x="1758050" y="114271"/>
                    <a:pt x="1746996" y="125325"/>
                  </a:cubicBezTo>
                  <a:cubicBezTo>
                    <a:pt x="1735942" y="136379"/>
                    <a:pt x="1720950" y="142589"/>
                    <a:pt x="1705317" y="142589"/>
                  </a:cubicBezTo>
                  <a:lnTo>
                    <a:pt x="58943" y="142589"/>
                  </a:lnTo>
                  <a:cubicBezTo>
                    <a:pt x="26390" y="142589"/>
                    <a:pt x="0" y="116199"/>
                    <a:pt x="0" y="83646"/>
                  </a:cubicBezTo>
                  <a:lnTo>
                    <a:pt x="0" y="58943"/>
                  </a:lnTo>
                  <a:cubicBezTo>
                    <a:pt x="0" y="43310"/>
                    <a:pt x="6210" y="28318"/>
                    <a:pt x="17264" y="17264"/>
                  </a:cubicBezTo>
                  <a:cubicBezTo>
                    <a:pt x="28318" y="6210"/>
                    <a:pt x="43310" y="0"/>
                    <a:pt x="58943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2370" y="4985015"/>
            <a:ext cx="6675005" cy="541391"/>
            <a:chOff x="0" y="0"/>
            <a:chExt cx="1758026" cy="1425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58026" cy="142589"/>
            </a:xfrm>
            <a:custGeom>
              <a:avLst/>
              <a:gdLst/>
              <a:ahLst/>
              <a:cxnLst/>
              <a:rect l="l" t="t" r="r" b="b"/>
              <a:pathLst>
                <a:path w="1758026" h="142589">
                  <a:moveTo>
                    <a:pt x="59152" y="0"/>
                  </a:moveTo>
                  <a:lnTo>
                    <a:pt x="1698874" y="0"/>
                  </a:lnTo>
                  <a:cubicBezTo>
                    <a:pt x="1731543" y="0"/>
                    <a:pt x="1758026" y="26483"/>
                    <a:pt x="1758026" y="59152"/>
                  </a:cubicBezTo>
                  <a:lnTo>
                    <a:pt x="1758026" y="83437"/>
                  </a:lnTo>
                  <a:cubicBezTo>
                    <a:pt x="1758026" y="99125"/>
                    <a:pt x="1751794" y="114170"/>
                    <a:pt x="1740701" y="125263"/>
                  </a:cubicBezTo>
                  <a:cubicBezTo>
                    <a:pt x="1729608" y="136357"/>
                    <a:pt x="1714562" y="142589"/>
                    <a:pt x="1698874" y="142589"/>
                  </a:cubicBezTo>
                  <a:lnTo>
                    <a:pt x="59152" y="142589"/>
                  </a:lnTo>
                  <a:cubicBezTo>
                    <a:pt x="43464" y="142589"/>
                    <a:pt x="28418" y="136357"/>
                    <a:pt x="17325" y="125263"/>
                  </a:cubicBezTo>
                  <a:cubicBezTo>
                    <a:pt x="6232" y="114170"/>
                    <a:pt x="0" y="99125"/>
                    <a:pt x="0" y="83437"/>
                  </a:cubicBezTo>
                  <a:lnTo>
                    <a:pt x="0" y="59152"/>
                  </a:lnTo>
                  <a:cubicBezTo>
                    <a:pt x="0" y="43464"/>
                    <a:pt x="6232" y="28418"/>
                    <a:pt x="17325" y="17325"/>
                  </a:cubicBezTo>
                  <a:cubicBezTo>
                    <a:pt x="28418" y="6232"/>
                    <a:pt x="43464" y="0"/>
                    <a:pt x="59152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2370" y="5745482"/>
            <a:ext cx="6675005" cy="541391"/>
            <a:chOff x="0" y="0"/>
            <a:chExt cx="1758026" cy="1425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58026" cy="142589"/>
            </a:xfrm>
            <a:custGeom>
              <a:avLst/>
              <a:gdLst/>
              <a:ahLst/>
              <a:cxnLst/>
              <a:rect l="l" t="t" r="r" b="b"/>
              <a:pathLst>
                <a:path w="1758026" h="142589">
                  <a:moveTo>
                    <a:pt x="59152" y="0"/>
                  </a:moveTo>
                  <a:lnTo>
                    <a:pt x="1698874" y="0"/>
                  </a:lnTo>
                  <a:cubicBezTo>
                    <a:pt x="1731543" y="0"/>
                    <a:pt x="1758026" y="26483"/>
                    <a:pt x="1758026" y="59152"/>
                  </a:cubicBezTo>
                  <a:lnTo>
                    <a:pt x="1758026" y="83437"/>
                  </a:lnTo>
                  <a:cubicBezTo>
                    <a:pt x="1758026" y="99125"/>
                    <a:pt x="1751794" y="114170"/>
                    <a:pt x="1740701" y="125263"/>
                  </a:cubicBezTo>
                  <a:cubicBezTo>
                    <a:pt x="1729608" y="136357"/>
                    <a:pt x="1714562" y="142589"/>
                    <a:pt x="1698874" y="142589"/>
                  </a:cubicBezTo>
                  <a:lnTo>
                    <a:pt x="59152" y="142589"/>
                  </a:lnTo>
                  <a:cubicBezTo>
                    <a:pt x="43464" y="142589"/>
                    <a:pt x="28418" y="136357"/>
                    <a:pt x="17325" y="125263"/>
                  </a:cubicBezTo>
                  <a:cubicBezTo>
                    <a:pt x="6232" y="114170"/>
                    <a:pt x="0" y="99125"/>
                    <a:pt x="0" y="83437"/>
                  </a:cubicBezTo>
                  <a:lnTo>
                    <a:pt x="0" y="59152"/>
                  </a:lnTo>
                  <a:cubicBezTo>
                    <a:pt x="0" y="43464"/>
                    <a:pt x="6232" y="28418"/>
                    <a:pt x="17325" y="17325"/>
                  </a:cubicBezTo>
                  <a:cubicBezTo>
                    <a:pt x="28418" y="6232"/>
                    <a:pt x="43464" y="0"/>
                    <a:pt x="59152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952500"/>
            <a:ext cx="5586307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uce Heavy"/>
              </a:rPr>
              <a:t>RUANG LINGKUP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8947" y="3524166"/>
            <a:ext cx="53265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 Classic Bold"/>
              </a:rPr>
              <a:t>PERENCANAAN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9422" y="4276411"/>
            <a:ext cx="566523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 Classic Bold"/>
              </a:rPr>
              <a:t>PENGARAHAN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8561" y="5031912"/>
            <a:ext cx="51530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 Classic Bold"/>
              </a:rPr>
              <a:t>PEMANTAUAN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0372" y="5787414"/>
            <a:ext cx="59573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 Classic Bold"/>
              </a:rPr>
              <a:t>PENGORGANISASIAN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09650" y="6524998"/>
            <a:ext cx="6675005" cy="541391"/>
            <a:chOff x="0" y="0"/>
            <a:chExt cx="1758026" cy="1425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58026" cy="142589"/>
            </a:xfrm>
            <a:custGeom>
              <a:avLst/>
              <a:gdLst/>
              <a:ahLst/>
              <a:cxnLst/>
              <a:rect l="l" t="t" r="r" b="b"/>
              <a:pathLst>
                <a:path w="1758026" h="142589">
                  <a:moveTo>
                    <a:pt x="59152" y="0"/>
                  </a:moveTo>
                  <a:lnTo>
                    <a:pt x="1698874" y="0"/>
                  </a:lnTo>
                  <a:cubicBezTo>
                    <a:pt x="1731543" y="0"/>
                    <a:pt x="1758026" y="26483"/>
                    <a:pt x="1758026" y="59152"/>
                  </a:cubicBezTo>
                  <a:lnTo>
                    <a:pt x="1758026" y="83437"/>
                  </a:lnTo>
                  <a:cubicBezTo>
                    <a:pt x="1758026" y="99125"/>
                    <a:pt x="1751794" y="114170"/>
                    <a:pt x="1740701" y="125263"/>
                  </a:cubicBezTo>
                  <a:cubicBezTo>
                    <a:pt x="1729608" y="136357"/>
                    <a:pt x="1714562" y="142589"/>
                    <a:pt x="1698874" y="142589"/>
                  </a:cubicBezTo>
                  <a:lnTo>
                    <a:pt x="59152" y="142589"/>
                  </a:lnTo>
                  <a:cubicBezTo>
                    <a:pt x="43464" y="142589"/>
                    <a:pt x="28418" y="136357"/>
                    <a:pt x="17325" y="125263"/>
                  </a:cubicBezTo>
                  <a:cubicBezTo>
                    <a:pt x="6232" y="114170"/>
                    <a:pt x="0" y="99125"/>
                    <a:pt x="0" y="83437"/>
                  </a:cubicBezTo>
                  <a:lnTo>
                    <a:pt x="0" y="59152"/>
                  </a:lnTo>
                  <a:cubicBezTo>
                    <a:pt x="0" y="43464"/>
                    <a:pt x="6232" y="28418"/>
                    <a:pt x="17325" y="17325"/>
                  </a:cubicBezTo>
                  <a:cubicBezTo>
                    <a:pt x="28418" y="6232"/>
                    <a:pt x="43464" y="0"/>
                    <a:pt x="59152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08472" y="6544048"/>
            <a:ext cx="645957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ontserrat Classic Bold"/>
              </a:rPr>
              <a:t>PENGENDALIAN SUMBER DAYA KEUANGAN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549" y="551754"/>
            <a:ext cx="17084982" cy="9036516"/>
            <a:chOff x="0" y="0"/>
            <a:chExt cx="11046142" cy="58424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142" cy="5842479"/>
            </a:xfrm>
            <a:custGeom>
              <a:avLst/>
              <a:gdLst/>
              <a:ahLst/>
              <a:cxnLst/>
              <a:rect l="l" t="t" r="r" b="b"/>
              <a:pathLst>
                <a:path w="11046142" h="5842479">
                  <a:moveTo>
                    <a:pt x="10921682" y="59690"/>
                  </a:moveTo>
                  <a:cubicBezTo>
                    <a:pt x="10957242" y="59690"/>
                    <a:pt x="10986452" y="88900"/>
                    <a:pt x="10986452" y="124460"/>
                  </a:cubicBezTo>
                  <a:lnTo>
                    <a:pt x="10986452" y="5718019"/>
                  </a:lnTo>
                  <a:cubicBezTo>
                    <a:pt x="10986452" y="5753579"/>
                    <a:pt x="10957242" y="5782788"/>
                    <a:pt x="10921682" y="5782788"/>
                  </a:cubicBezTo>
                  <a:lnTo>
                    <a:pt x="124460" y="5782788"/>
                  </a:lnTo>
                  <a:cubicBezTo>
                    <a:pt x="88900" y="5782788"/>
                    <a:pt x="59690" y="5753579"/>
                    <a:pt x="59690" y="5718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21682" y="59690"/>
                  </a:lnTo>
                  <a:moveTo>
                    <a:pt x="109216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718019"/>
                  </a:lnTo>
                  <a:cubicBezTo>
                    <a:pt x="0" y="5786599"/>
                    <a:pt x="55880" y="5842479"/>
                    <a:pt x="124460" y="5842479"/>
                  </a:cubicBezTo>
                  <a:lnTo>
                    <a:pt x="10921682" y="5842479"/>
                  </a:lnTo>
                  <a:cubicBezTo>
                    <a:pt x="10990262" y="5842479"/>
                    <a:pt x="11046142" y="5786599"/>
                    <a:pt x="11046142" y="5718019"/>
                  </a:cubicBezTo>
                  <a:lnTo>
                    <a:pt x="11046142" y="124460"/>
                  </a:lnTo>
                  <a:cubicBezTo>
                    <a:pt x="11046142" y="55880"/>
                    <a:pt x="10990262" y="0"/>
                    <a:pt x="10921682" y="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885801"/>
            <a:ext cx="833079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uce Heavy"/>
              </a:rPr>
              <a:t>PENGELOLAAN KEUANGAN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850040" y="-1077026"/>
            <a:ext cx="12704698" cy="12441053"/>
            <a:chOff x="-72390" y="7620"/>
            <a:chExt cx="6487160" cy="6352540"/>
          </a:xfrm>
        </p:grpSpPr>
        <p:sp>
          <p:nvSpPr>
            <p:cNvPr id="6" name="Freeform 6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A80101"/>
            </a:solid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52026" y="955212"/>
            <a:ext cx="8230538" cy="8229600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25038" r="-25038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952500"/>
            <a:ext cx="5586307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uce Heavy"/>
              </a:rPr>
              <a:t>PROSES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357" y="2762101"/>
            <a:ext cx="84116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Perencanaan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8616" y="3431980"/>
            <a:ext cx="738142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Merupakan kegiatan menetapkan tujuan organisasi dan memilih cara yang terbaik untuk mencapai tujuan tersebut. (Anggaran produksi, penjualan, modal, laba)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3307" y="4562280"/>
            <a:ext cx="84116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Pencatatan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9566" y="5232159"/>
            <a:ext cx="740047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Merupakan kegiatan transaksi keuangan yang telah terjadi, penulisannya secara kronologis dan sistematis.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2357" y="6010034"/>
            <a:ext cx="84116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Pelaporan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8616" y="6679912"/>
            <a:ext cx="738142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Pelaporan merupakan langkah selanjutnya setelah memposting ke buku besar dan buku besar pembantu.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0457" y="7495887"/>
            <a:ext cx="84116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Pengendalian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6716" y="8165766"/>
            <a:ext cx="7618234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Extra Bold"/>
              </a:rPr>
              <a:t>Pengendalian merupakan proses mengukur dan mengevaluasi kinerja aktual dari setiap bagian organisasi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9709" y="2091875"/>
            <a:ext cx="13628582" cy="5759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-89">
                <a:solidFill>
                  <a:srgbClr val="111B1E"/>
                </a:solidFill>
                <a:latin typeface="Libre Franklin Heavy"/>
              </a:rPr>
              <a:t>MENGAPA PENGELOLAAN KEUANGAN DIGITAL PENTING PADA KEGIATAN BISNIS ???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-4376187" y="2441057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7259300" y="2446339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9709" y="2277563"/>
            <a:ext cx="13628582" cy="535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spc="-69">
                <a:solidFill>
                  <a:srgbClr val="111B1E"/>
                </a:solidFill>
                <a:latin typeface="Montserrat Classic Bold"/>
              </a:rPr>
              <a:t>SEMUA KEGIATAN BISNIS MEMILIKI TUJUAN YANG SAMA. YAITU KELANGSUNGAN BISNIS YANG BERKELANJUTAN DAN BERKESINAMBUNGAN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-4376187" y="2441057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17259300" y="2446339"/>
            <a:ext cx="5404887" cy="5404887"/>
          </a:xfrm>
          <a:custGeom>
            <a:avLst/>
            <a:gdLst/>
            <a:ahLst/>
            <a:cxnLst/>
            <a:rect l="l" t="t" r="r" b="b"/>
            <a:pathLst>
              <a:path w="5404887" h="5404887">
                <a:moveTo>
                  <a:pt x="0" y="0"/>
                </a:moveTo>
                <a:lnTo>
                  <a:pt x="5404887" y="0"/>
                </a:lnTo>
                <a:lnTo>
                  <a:pt x="5404887" y="5404886"/>
                </a:lnTo>
                <a:lnTo>
                  <a:pt x="0" y="54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00387" y="0"/>
            <a:ext cx="6992098" cy="6137209"/>
          </a:xfrm>
          <a:custGeom>
            <a:avLst/>
            <a:gdLst/>
            <a:ahLst/>
            <a:cxnLst/>
            <a:rect l="l" t="t" r="r" b="b"/>
            <a:pathLst>
              <a:path w="6992098" h="6137209">
                <a:moveTo>
                  <a:pt x="0" y="0"/>
                </a:moveTo>
                <a:lnTo>
                  <a:pt x="6992099" y="0"/>
                </a:lnTo>
                <a:lnTo>
                  <a:pt x="6992099" y="6137209"/>
                </a:lnTo>
                <a:lnTo>
                  <a:pt x="0" y="613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55846" y="4886692"/>
            <a:ext cx="7755762" cy="5400308"/>
          </a:xfrm>
          <a:custGeom>
            <a:avLst/>
            <a:gdLst/>
            <a:ahLst/>
            <a:cxnLst/>
            <a:rect l="l" t="t" r="r" b="b"/>
            <a:pathLst>
              <a:path w="7755762" h="5400308">
                <a:moveTo>
                  <a:pt x="0" y="0"/>
                </a:moveTo>
                <a:lnTo>
                  <a:pt x="7755762" y="0"/>
                </a:lnTo>
                <a:lnTo>
                  <a:pt x="7755762" y="5400308"/>
                </a:lnTo>
                <a:lnTo>
                  <a:pt x="0" y="5400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3351881">
            <a:off x="8342194" y="4620304"/>
            <a:ext cx="6358119" cy="6454943"/>
          </a:xfrm>
          <a:custGeom>
            <a:avLst/>
            <a:gdLst/>
            <a:ahLst/>
            <a:cxnLst/>
            <a:rect l="l" t="t" r="r" b="b"/>
            <a:pathLst>
              <a:path w="6358119" h="6454943">
                <a:moveTo>
                  <a:pt x="0" y="0"/>
                </a:moveTo>
                <a:lnTo>
                  <a:pt x="6358119" y="0"/>
                </a:lnTo>
                <a:lnTo>
                  <a:pt x="6358119" y="6454943"/>
                </a:lnTo>
                <a:lnTo>
                  <a:pt x="0" y="6454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 rot="-449580">
            <a:off x="1620474" y="806613"/>
            <a:ext cx="8259764" cy="292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7000" dirty="0" err="1">
                <a:solidFill>
                  <a:srgbClr val="000000"/>
                </a:solidFill>
                <a:latin typeface="Yellowtail"/>
              </a:rPr>
              <a:t>Penerapan</a:t>
            </a:r>
            <a:r>
              <a:rPr lang="en-US" sz="7000" dirty="0">
                <a:solidFill>
                  <a:srgbClr val="000000"/>
                </a:solidFill>
                <a:latin typeface="Yellowtail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Yellowtail"/>
              </a:rPr>
              <a:t>Pengelolaan</a:t>
            </a:r>
            <a:r>
              <a:rPr lang="en-US" sz="7000" dirty="0">
                <a:solidFill>
                  <a:srgbClr val="000000"/>
                </a:solidFill>
                <a:latin typeface="Yellowtail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Yellowtail"/>
              </a:rPr>
              <a:t>Keuangan</a:t>
            </a:r>
            <a:r>
              <a:rPr lang="en-US" sz="7000" dirty="0">
                <a:solidFill>
                  <a:srgbClr val="000000"/>
                </a:solidFill>
                <a:latin typeface="Yellowtail"/>
              </a:rPr>
              <a:t> Digital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223</Words>
  <Application>Microsoft Office PowerPoint</Application>
  <PresentationFormat>Custom</PresentationFormat>
  <Paragraphs>41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Libre Franklin Bold</vt:lpstr>
      <vt:lpstr>Open Sauce Heavy</vt:lpstr>
      <vt:lpstr>Yellowtail</vt:lpstr>
      <vt:lpstr>Libre Franklin Light</vt:lpstr>
      <vt:lpstr>Open Sauce Bold</vt:lpstr>
      <vt:lpstr>Libre Franklin Heavy</vt:lpstr>
      <vt:lpstr>Arial</vt:lpstr>
      <vt:lpstr>Open Sans Extra Bold</vt:lpstr>
      <vt:lpstr>Calibri</vt:lpstr>
      <vt:lpstr>League Spartan Bold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Merah Hitam Geometris Perusahaan Otomotif Presentasi</dc:title>
  <cp:lastModifiedBy>Chusnul Maulidina Hidayat</cp:lastModifiedBy>
  <cp:revision>3</cp:revision>
  <dcterms:created xsi:type="dcterms:W3CDTF">2006-08-16T00:00:00Z</dcterms:created>
  <dcterms:modified xsi:type="dcterms:W3CDTF">2023-09-27T01:29:18Z</dcterms:modified>
  <dc:identifier>DAFtqGERM-Y</dc:identifier>
</cp:coreProperties>
</file>