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5" r:id="rId8"/>
    <p:sldId id="267" r:id="rId9"/>
    <p:sldId id="268" r:id="rId10"/>
    <p:sldId id="269" r:id="rId11"/>
    <p:sldId id="270" r:id="rId12"/>
    <p:sldId id="271" r:id="rId13"/>
    <p:sldId id="272" r:id="rId14"/>
    <p:sldId id="273" r:id="rId15"/>
    <p:sldId id="274" r:id="rId16"/>
    <p:sldId id="275" r:id="rId17"/>
    <p:sldId id="281" r:id="rId18"/>
    <p:sldId id="282" r:id="rId19"/>
    <p:sldId id="278" r:id="rId20"/>
    <p:sldId id="276" r:id="rId21"/>
    <p:sldId id="279" r:id="rId22"/>
    <p:sldId id="283" r:id="rId23"/>
    <p:sldId id="285" r:id="rId24"/>
    <p:sldId id="284" r:id="rId25"/>
    <p:sldId id="286" r:id="rId26"/>
    <p:sldId id="287" r:id="rId27"/>
    <p:sldId id="288" r:id="rId28"/>
    <p:sldId id="289" r:id="rId29"/>
    <p:sldId id="290" r:id="rId30"/>
    <p:sldId id="292" r:id="rId31"/>
    <p:sldId id="293"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7" d="100"/>
          <a:sy n="67" d="100"/>
        </p:scale>
        <p:origin x="49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802CA7-221A-4483-A105-81B307F6DDA8}"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286381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02CA7-221A-4483-A105-81B307F6DDA8}"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255281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02CA7-221A-4483-A105-81B307F6DDA8}"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381584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36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71122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asic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23" name="Group 2">
            <a:extLst>
              <a:ext uri="{FF2B5EF4-FFF2-40B4-BE49-F238E27FC236}">
                <a16:creationId xmlns:a16="http://schemas.microsoft.com/office/drawing/2014/main" id="{75A1F0C8-ADE8-49C0-9621-BADA30C5AA62}"/>
              </a:ext>
            </a:extLst>
          </p:cNvPr>
          <p:cNvGrpSpPr/>
          <p:nvPr userDrawn="1"/>
        </p:nvGrpSpPr>
        <p:grpSpPr>
          <a:xfrm>
            <a:off x="3155" y="6730999"/>
            <a:ext cx="12188845" cy="141244"/>
            <a:chOff x="2267744" y="4865360"/>
            <a:chExt cx="8064896" cy="154663"/>
          </a:xfrm>
        </p:grpSpPr>
        <p:sp>
          <p:nvSpPr>
            <p:cNvPr id="24" name="Rectangle 1">
              <a:extLst>
                <a:ext uri="{FF2B5EF4-FFF2-40B4-BE49-F238E27FC236}">
                  <a16:creationId xmlns:a16="http://schemas.microsoft.com/office/drawing/2014/main" id="{F8E22D68-A56D-46FD-BC42-93B4EAE80021}"/>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Rectangle 6">
              <a:extLst>
                <a:ext uri="{FF2B5EF4-FFF2-40B4-BE49-F238E27FC236}">
                  <a16:creationId xmlns:a16="http://schemas.microsoft.com/office/drawing/2014/main" id="{8D24A598-D874-4C08-BEA7-301F153CADDB}"/>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7">
              <a:extLst>
                <a:ext uri="{FF2B5EF4-FFF2-40B4-BE49-F238E27FC236}">
                  <a16:creationId xmlns:a16="http://schemas.microsoft.com/office/drawing/2014/main" id="{53A13DC6-0EDF-4A8E-8E4D-81768F1DF80B}"/>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8">
              <a:extLst>
                <a:ext uri="{FF2B5EF4-FFF2-40B4-BE49-F238E27FC236}">
                  <a16:creationId xmlns:a16="http://schemas.microsoft.com/office/drawing/2014/main" id="{F2E441BD-7BE9-4A75-9DB5-735EC46026C2}"/>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11">
              <a:extLst>
                <a:ext uri="{FF2B5EF4-FFF2-40B4-BE49-F238E27FC236}">
                  <a16:creationId xmlns:a16="http://schemas.microsoft.com/office/drawing/2014/main" id="{C0BF37B3-A371-4645-A8AB-6294FA0012B1}"/>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ectangle 12">
              <a:extLst>
                <a:ext uri="{FF2B5EF4-FFF2-40B4-BE49-F238E27FC236}">
                  <a16:creationId xmlns:a16="http://schemas.microsoft.com/office/drawing/2014/main" id="{D1F581C4-49C2-4733-8878-B70E3BB3F716}"/>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13">
              <a:extLst>
                <a:ext uri="{FF2B5EF4-FFF2-40B4-BE49-F238E27FC236}">
                  <a16:creationId xmlns:a16="http://schemas.microsoft.com/office/drawing/2014/main" id="{0562264D-B2F2-4788-B47F-5919F0A03323}"/>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14">
              <a:extLst>
                <a:ext uri="{FF2B5EF4-FFF2-40B4-BE49-F238E27FC236}">
                  <a16:creationId xmlns:a16="http://schemas.microsoft.com/office/drawing/2014/main" id="{1D2413AA-E9C9-4063-A40F-31C3653DDF8F}"/>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ectangle 15">
              <a:extLst>
                <a:ext uri="{FF2B5EF4-FFF2-40B4-BE49-F238E27FC236}">
                  <a16:creationId xmlns:a16="http://schemas.microsoft.com/office/drawing/2014/main" id="{98EE8A88-944E-4EAF-802A-76F8CA0050AD}"/>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16">
              <a:extLst>
                <a:ext uri="{FF2B5EF4-FFF2-40B4-BE49-F238E27FC236}">
                  <a16:creationId xmlns:a16="http://schemas.microsoft.com/office/drawing/2014/main" id="{0A2BE1D3-6B9D-4BA7-AAC7-928A6AA44D80}"/>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17">
              <a:extLst>
                <a:ext uri="{FF2B5EF4-FFF2-40B4-BE49-F238E27FC236}">
                  <a16:creationId xmlns:a16="http://schemas.microsoft.com/office/drawing/2014/main" id="{576E8FCF-68A2-4B49-93A1-8F3AE723DA83}"/>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18">
              <a:extLst>
                <a:ext uri="{FF2B5EF4-FFF2-40B4-BE49-F238E27FC236}">
                  <a16:creationId xmlns:a16="http://schemas.microsoft.com/office/drawing/2014/main" id="{E38FF078-492E-46D5-B6EE-4FF39A801B41}"/>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Rectangle 19">
              <a:extLst>
                <a:ext uri="{FF2B5EF4-FFF2-40B4-BE49-F238E27FC236}">
                  <a16:creationId xmlns:a16="http://schemas.microsoft.com/office/drawing/2014/main" id="{CE554615-93B8-4E75-BBD0-67603689B6A1}"/>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ectangle 20">
              <a:extLst>
                <a:ext uri="{FF2B5EF4-FFF2-40B4-BE49-F238E27FC236}">
                  <a16:creationId xmlns:a16="http://schemas.microsoft.com/office/drawing/2014/main" id="{AC36994E-976C-4B08-8784-AAC20FDF60E3}"/>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21">
              <a:extLst>
                <a:ext uri="{FF2B5EF4-FFF2-40B4-BE49-F238E27FC236}">
                  <a16:creationId xmlns:a16="http://schemas.microsoft.com/office/drawing/2014/main" id="{7EEBE4CE-D8B6-495B-ACCE-C188E8DF4878}"/>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22">
              <a:extLst>
                <a:ext uri="{FF2B5EF4-FFF2-40B4-BE49-F238E27FC236}">
                  <a16:creationId xmlns:a16="http://schemas.microsoft.com/office/drawing/2014/main" id="{FD50BD70-C637-458B-8952-261DED7CC717}"/>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73450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02CA7-221A-4483-A105-81B307F6DDA8}"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335811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02CA7-221A-4483-A105-81B307F6DDA8}"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87332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802CA7-221A-4483-A105-81B307F6DDA8}"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6769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802CA7-221A-4483-A105-81B307F6DDA8}"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396300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802CA7-221A-4483-A105-81B307F6DDA8}"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243430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02CA7-221A-4483-A105-81B307F6DDA8}"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144624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02CA7-221A-4483-A105-81B307F6DDA8}"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221420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02CA7-221A-4483-A105-81B307F6DDA8}"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127F-D6C4-42D7-AC72-B20B0C427B34}" type="slidenum">
              <a:rPr lang="en-US" smtClean="0"/>
              <a:t>‹#›</a:t>
            </a:fld>
            <a:endParaRPr lang="en-US"/>
          </a:p>
        </p:txBody>
      </p:sp>
    </p:spTree>
    <p:extLst>
      <p:ext uri="{BB962C8B-B14F-4D97-AF65-F5344CB8AC3E}">
        <p14:creationId xmlns:p14="http://schemas.microsoft.com/office/powerpoint/2010/main" val="181400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02CA7-221A-4483-A105-81B307F6DDA8}"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8127F-D6C4-42D7-AC72-B20B0C427B34}" type="slidenum">
              <a:rPr lang="en-US" smtClean="0"/>
              <a:t>‹#›</a:t>
            </a:fld>
            <a:endParaRPr lang="en-US"/>
          </a:p>
        </p:txBody>
      </p:sp>
    </p:spTree>
    <p:extLst>
      <p:ext uri="{BB962C8B-B14F-4D97-AF65-F5344CB8AC3E}">
        <p14:creationId xmlns:p14="http://schemas.microsoft.com/office/powerpoint/2010/main" val="161479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6" name="Group 55"/>
          <p:cNvGrpSpPr/>
          <p:nvPr/>
        </p:nvGrpSpPr>
        <p:grpSpPr>
          <a:xfrm>
            <a:off x="15499" y="893776"/>
            <a:ext cx="12192000" cy="4694293"/>
            <a:chOff x="0" y="702783"/>
            <a:chExt cx="12192000" cy="5338765"/>
          </a:xfrm>
        </p:grpSpPr>
        <p:grpSp>
          <p:nvGrpSpPr>
            <p:cNvPr id="49" name="Group 48"/>
            <p:cNvGrpSpPr/>
            <p:nvPr/>
          </p:nvGrpSpPr>
          <p:grpSpPr>
            <a:xfrm>
              <a:off x="0" y="702783"/>
              <a:ext cx="12192000" cy="5338765"/>
              <a:chOff x="0" y="1596325"/>
              <a:chExt cx="12192000" cy="5338765"/>
            </a:xfrm>
          </p:grpSpPr>
          <p:sp>
            <p:nvSpPr>
              <p:cNvPr id="51" name="TextBox 50">
                <a:extLst>
                  <a:ext uri="{FF2B5EF4-FFF2-40B4-BE49-F238E27FC236}">
                    <a16:creationId xmlns:a16="http://schemas.microsoft.com/office/drawing/2014/main" id="{1947C4B2-DF8A-42CD-8CE4-0DDE46D7DAEB}"/>
                  </a:ext>
                </a:extLst>
              </p:cNvPr>
              <p:cNvSpPr txBox="1"/>
              <p:nvPr/>
            </p:nvSpPr>
            <p:spPr>
              <a:xfrm>
                <a:off x="0" y="5638764"/>
                <a:ext cx="12192000" cy="830998"/>
              </a:xfrm>
              <a:prstGeom prst="rect">
                <a:avLst/>
              </a:prstGeom>
              <a:noFill/>
            </p:spPr>
            <p:txBody>
              <a:bodyPr wrap="square" rtlCol="0" anchor="ctr">
                <a:spAutoFit/>
              </a:bodyPr>
              <a:lstStyle/>
              <a:p>
                <a:pPr algn="ctr"/>
                <a:r>
                  <a:rPr lang="en-US" altLang="ko-KR" sz="4800" dirty="0" err="1">
                    <a:solidFill>
                      <a:schemeClr val="tx1">
                        <a:lumMod val="85000"/>
                        <a:lumOff val="15000"/>
                      </a:schemeClr>
                    </a:solidFill>
                    <a:latin typeface="+mj-lt"/>
                    <a:cs typeface="Arial" pitchFamily="34" charset="0"/>
                  </a:rPr>
                  <a:t>Industri</a:t>
                </a:r>
                <a:r>
                  <a:rPr lang="en-US" altLang="ko-KR" sz="4800" dirty="0">
                    <a:solidFill>
                      <a:schemeClr val="tx1">
                        <a:lumMod val="85000"/>
                        <a:lumOff val="15000"/>
                      </a:schemeClr>
                    </a:solidFill>
                    <a:latin typeface="+mj-lt"/>
                    <a:cs typeface="Arial" pitchFamily="34" charset="0"/>
                  </a:rPr>
                  <a:t> </a:t>
                </a:r>
                <a:r>
                  <a:rPr lang="en-US" altLang="ko-KR" sz="4800" dirty="0" err="1">
                    <a:solidFill>
                      <a:schemeClr val="tx1">
                        <a:lumMod val="85000"/>
                        <a:lumOff val="15000"/>
                      </a:schemeClr>
                    </a:solidFill>
                    <a:latin typeface="+mj-lt"/>
                    <a:cs typeface="Arial" pitchFamily="34" charset="0"/>
                  </a:rPr>
                  <a:t>Jasa</a:t>
                </a:r>
                <a:r>
                  <a:rPr lang="en-US" altLang="ko-KR" sz="4800" dirty="0">
                    <a:solidFill>
                      <a:schemeClr val="tx1">
                        <a:lumMod val="85000"/>
                        <a:lumOff val="15000"/>
                      </a:schemeClr>
                    </a:solidFill>
                    <a:latin typeface="+mj-lt"/>
                    <a:cs typeface="Arial" pitchFamily="34" charset="0"/>
                  </a:rPr>
                  <a:t> </a:t>
                </a:r>
                <a:r>
                  <a:rPr lang="en-US" altLang="ko-KR" sz="4800" dirty="0" err="1">
                    <a:solidFill>
                      <a:schemeClr val="tx1">
                        <a:lumMod val="85000"/>
                        <a:lumOff val="15000"/>
                      </a:schemeClr>
                    </a:solidFill>
                    <a:latin typeface="+mj-lt"/>
                    <a:cs typeface="Arial" pitchFamily="34" charset="0"/>
                  </a:rPr>
                  <a:t>Keuangan</a:t>
                </a:r>
                <a:r>
                  <a:rPr lang="en-US" altLang="ko-KR" sz="4800" dirty="0">
                    <a:solidFill>
                      <a:schemeClr val="tx1">
                        <a:lumMod val="85000"/>
                        <a:lumOff val="15000"/>
                      </a:schemeClr>
                    </a:solidFill>
                    <a:latin typeface="+mj-lt"/>
                    <a:cs typeface="Arial" pitchFamily="34" charset="0"/>
                  </a:rPr>
                  <a:t> Islam Non Bank</a:t>
                </a:r>
                <a:endParaRPr lang="ko-KR" altLang="en-US" sz="4800" dirty="0">
                  <a:solidFill>
                    <a:schemeClr val="tx1">
                      <a:lumMod val="85000"/>
                      <a:lumOff val="15000"/>
                    </a:schemeClr>
                  </a:solidFill>
                  <a:latin typeface="+mj-lt"/>
                  <a:cs typeface="Arial" pitchFamily="34" charset="0"/>
                </a:endParaRPr>
              </a:p>
            </p:txBody>
          </p:sp>
          <p:sp>
            <p:nvSpPr>
              <p:cNvPr id="52" name="TextBox 51">
                <a:extLst>
                  <a:ext uri="{FF2B5EF4-FFF2-40B4-BE49-F238E27FC236}">
                    <a16:creationId xmlns:a16="http://schemas.microsoft.com/office/drawing/2014/main" id="{549BB693-44E3-492D-956F-F9268A3AA70C}"/>
                  </a:ext>
                </a:extLst>
              </p:cNvPr>
              <p:cNvSpPr txBox="1"/>
              <p:nvPr/>
            </p:nvSpPr>
            <p:spPr>
              <a:xfrm>
                <a:off x="0" y="6480050"/>
                <a:ext cx="12191852" cy="455040"/>
              </a:xfrm>
              <a:prstGeom prst="rect">
                <a:avLst/>
              </a:prstGeom>
              <a:noFill/>
            </p:spPr>
            <p:txBody>
              <a:bodyPr wrap="square" rtlCol="0" anchor="ctr">
                <a:spAutoFit/>
              </a:bodyPr>
              <a:lstStyle/>
              <a:p>
                <a:pPr algn="ctr"/>
                <a:r>
                  <a:rPr lang="en-US" altLang="ko-KR" sz="2000" b="1" dirty="0">
                    <a:solidFill>
                      <a:schemeClr val="accent6">
                        <a:lumMod val="50000"/>
                      </a:schemeClr>
                    </a:solidFill>
                    <a:cs typeface="Arial" pitchFamily="34" charset="0"/>
                  </a:rPr>
                  <a:t>Tim </a:t>
                </a:r>
                <a:r>
                  <a:rPr lang="en-US" altLang="ko-KR" sz="2000" b="1" dirty="0" err="1">
                    <a:solidFill>
                      <a:schemeClr val="accent6">
                        <a:lumMod val="50000"/>
                      </a:schemeClr>
                    </a:solidFill>
                    <a:cs typeface="Arial" pitchFamily="34" charset="0"/>
                  </a:rPr>
                  <a:t>Dosen</a:t>
                </a:r>
                <a:r>
                  <a:rPr lang="en-US" altLang="ko-KR" sz="2000" b="1" dirty="0">
                    <a:solidFill>
                      <a:schemeClr val="accent6">
                        <a:lumMod val="50000"/>
                      </a:schemeClr>
                    </a:solidFill>
                    <a:cs typeface="Arial" pitchFamily="34" charset="0"/>
                  </a:rPr>
                  <a:t> Program </a:t>
                </a:r>
                <a:r>
                  <a:rPr lang="en-US" altLang="ko-KR" sz="2000" b="1" dirty="0" err="1">
                    <a:solidFill>
                      <a:schemeClr val="accent6">
                        <a:lumMod val="50000"/>
                      </a:schemeClr>
                    </a:solidFill>
                    <a:cs typeface="Arial" pitchFamily="34" charset="0"/>
                  </a:rPr>
                  <a:t>Studi</a:t>
                </a:r>
                <a:r>
                  <a:rPr lang="en-US" altLang="ko-KR" sz="2000" b="1" dirty="0">
                    <a:solidFill>
                      <a:schemeClr val="accent6">
                        <a:lumMod val="50000"/>
                      </a:schemeClr>
                    </a:solidFill>
                    <a:cs typeface="Arial" pitchFamily="34" charset="0"/>
                  </a:rPr>
                  <a:t> </a:t>
                </a:r>
                <a:r>
                  <a:rPr lang="en-US" altLang="ko-KR" sz="2000" b="1" dirty="0" err="1">
                    <a:solidFill>
                      <a:schemeClr val="accent6">
                        <a:lumMod val="50000"/>
                      </a:schemeClr>
                    </a:solidFill>
                    <a:cs typeface="Arial" pitchFamily="34" charset="0"/>
                  </a:rPr>
                  <a:t>Ilmu</a:t>
                </a:r>
                <a:r>
                  <a:rPr lang="en-US" altLang="ko-KR" sz="2000" b="1" dirty="0">
                    <a:solidFill>
                      <a:schemeClr val="accent6">
                        <a:lumMod val="50000"/>
                      </a:schemeClr>
                    </a:solidFill>
                    <a:cs typeface="Arial" pitchFamily="34" charset="0"/>
                  </a:rPr>
                  <a:t> </a:t>
                </a:r>
                <a:r>
                  <a:rPr lang="en-US" altLang="ko-KR" sz="2000" b="1" dirty="0" err="1">
                    <a:solidFill>
                      <a:schemeClr val="accent6">
                        <a:lumMod val="50000"/>
                      </a:schemeClr>
                    </a:solidFill>
                    <a:cs typeface="Arial" pitchFamily="34" charset="0"/>
                  </a:rPr>
                  <a:t>Ekonomi</a:t>
                </a:r>
                <a:r>
                  <a:rPr lang="en-US" altLang="ko-KR" sz="2000" b="1" dirty="0">
                    <a:solidFill>
                      <a:schemeClr val="accent6">
                        <a:lumMod val="50000"/>
                      </a:schemeClr>
                    </a:solidFill>
                    <a:cs typeface="Arial" pitchFamily="34" charset="0"/>
                  </a:rPr>
                  <a:t> </a:t>
                </a:r>
                <a:r>
                  <a:rPr lang="en-US" altLang="ko-KR" sz="2000" b="1" dirty="0" err="1">
                    <a:solidFill>
                      <a:schemeClr val="accent6">
                        <a:lumMod val="50000"/>
                      </a:schemeClr>
                    </a:solidFill>
                    <a:cs typeface="Arial" pitchFamily="34" charset="0"/>
                  </a:rPr>
                  <a:t>dan</a:t>
                </a:r>
                <a:r>
                  <a:rPr lang="en-US" altLang="ko-KR" sz="2000" b="1" dirty="0">
                    <a:solidFill>
                      <a:schemeClr val="accent6">
                        <a:lumMod val="50000"/>
                      </a:schemeClr>
                    </a:solidFill>
                    <a:cs typeface="Arial" pitchFamily="34" charset="0"/>
                  </a:rPr>
                  <a:t> </a:t>
                </a:r>
                <a:r>
                  <a:rPr lang="en-US" altLang="ko-KR" sz="2000" b="1" dirty="0" err="1">
                    <a:solidFill>
                      <a:schemeClr val="accent6">
                        <a:lumMod val="50000"/>
                      </a:schemeClr>
                    </a:solidFill>
                    <a:cs typeface="Arial" pitchFamily="34" charset="0"/>
                  </a:rPr>
                  <a:t>Keuangan</a:t>
                </a:r>
                <a:r>
                  <a:rPr lang="en-US" altLang="ko-KR" sz="2000" b="1" dirty="0">
                    <a:solidFill>
                      <a:schemeClr val="accent6">
                        <a:lumMod val="50000"/>
                      </a:schemeClr>
                    </a:solidFill>
                    <a:cs typeface="Arial" pitchFamily="34" charset="0"/>
                  </a:rPr>
                  <a:t> Islam</a:t>
                </a:r>
                <a:endParaRPr lang="ko-KR" altLang="en-US" sz="2000" b="1" dirty="0">
                  <a:solidFill>
                    <a:schemeClr val="accent6">
                      <a:lumMod val="50000"/>
                    </a:schemeClr>
                  </a:solidFill>
                  <a:cs typeface="Arial" pitchFamily="34" charset="0"/>
                </a:endParaRPr>
              </a:p>
            </p:txBody>
          </p:sp>
          <p:grpSp>
            <p:nvGrpSpPr>
              <p:cNvPr id="2" name="Group 1"/>
              <p:cNvGrpSpPr/>
              <p:nvPr/>
            </p:nvGrpSpPr>
            <p:grpSpPr>
              <a:xfrm>
                <a:off x="0" y="1596325"/>
                <a:ext cx="12192000" cy="3775776"/>
                <a:chOff x="0" y="475536"/>
                <a:chExt cx="12192000" cy="4896565"/>
              </a:xfrm>
            </p:grpSpPr>
            <p:grpSp>
              <p:nvGrpSpPr>
                <p:cNvPr id="64" name="Group 63">
                  <a:extLst>
                    <a:ext uri="{FF2B5EF4-FFF2-40B4-BE49-F238E27FC236}">
                      <a16:creationId xmlns:a16="http://schemas.microsoft.com/office/drawing/2014/main" id="{531EBE53-9334-4512-BDD3-AB8402394DE5}"/>
                    </a:ext>
                  </a:extLst>
                </p:cNvPr>
                <p:cNvGrpSpPr/>
                <p:nvPr/>
              </p:nvGrpSpPr>
              <p:grpSpPr>
                <a:xfrm>
                  <a:off x="0" y="1793637"/>
                  <a:ext cx="12192000" cy="2597869"/>
                  <a:chOff x="0" y="2092574"/>
                  <a:chExt cx="12192000" cy="2597869"/>
                </a:xfrm>
                <a:solidFill>
                  <a:schemeClr val="accent1">
                    <a:lumMod val="60000"/>
                    <a:lumOff val="40000"/>
                  </a:schemeClr>
                </a:solidFill>
              </p:grpSpPr>
              <p:sp>
                <p:nvSpPr>
                  <p:cNvPr id="65" name="Rectangle 64">
                    <a:extLst>
                      <a:ext uri="{FF2B5EF4-FFF2-40B4-BE49-F238E27FC236}">
                        <a16:creationId xmlns:a16="http://schemas.microsoft.com/office/drawing/2014/main" id="{EF72BF9D-AF9A-4CBE-B9AE-6E060DF58BAF}"/>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041007-72AC-48E0-9333-621F03F266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1C12585-B71E-4D4F-92F8-467B5DB1BF20}"/>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555D0590-A316-4A8E-8F56-E8354157E9F7}"/>
                    </a:ext>
                  </a:extLst>
                </p:cNvPr>
                <p:cNvGrpSpPr/>
                <p:nvPr/>
              </p:nvGrpSpPr>
              <p:grpSpPr>
                <a:xfrm>
                  <a:off x="3261506" y="475536"/>
                  <a:ext cx="5668988" cy="4896565"/>
                  <a:chOff x="3261506" y="475536"/>
                  <a:chExt cx="5668988" cy="4896565"/>
                </a:xfrm>
              </p:grpSpPr>
              <p:sp>
                <p:nvSpPr>
                  <p:cNvPr id="66" name="Freeform: Shape 65">
                    <a:extLst>
                      <a:ext uri="{FF2B5EF4-FFF2-40B4-BE49-F238E27FC236}">
                        <a16:creationId xmlns:a16="http://schemas.microsoft.com/office/drawing/2014/main" id="{39CBE6F7-BC4F-44AE-AA2E-636F18CC9FAA}"/>
                      </a:ext>
                    </a:extLst>
                  </p:cNvPr>
                  <p:cNvSpPr>
                    <a:spLocks/>
                  </p:cNvSpPr>
                  <p:nvPr/>
                </p:nvSpPr>
                <p:spPr bwMode="auto">
                  <a:xfrm rot="3516856">
                    <a:off x="3693353" y="925497"/>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67" name="Group 66">
                    <a:extLst>
                      <a:ext uri="{FF2B5EF4-FFF2-40B4-BE49-F238E27FC236}">
                        <a16:creationId xmlns:a16="http://schemas.microsoft.com/office/drawing/2014/main" id="{A078C73E-BA25-4AAF-9B59-0E61BCBD95C2}"/>
                      </a:ext>
                    </a:extLst>
                  </p:cNvPr>
                  <p:cNvGrpSpPr/>
                  <p:nvPr/>
                </p:nvGrpSpPr>
                <p:grpSpPr>
                  <a:xfrm>
                    <a:off x="3261506" y="475536"/>
                    <a:ext cx="5668988" cy="4846071"/>
                    <a:chOff x="3261506" y="475536"/>
                    <a:chExt cx="5668988" cy="4846071"/>
                  </a:xfrm>
                </p:grpSpPr>
                <p:sp>
                  <p:nvSpPr>
                    <p:cNvPr id="3" name="Freeform: Shape 2">
                      <a:extLst>
                        <a:ext uri="{FF2B5EF4-FFF2-40B4-BE49-F238E27FC236}">
                          <a16:creationId xmlns:a16="http://schemas.microsoft.com/office/drawing/2014/main" id="{4468F5B2-C6F0-42A6-994B-D7BF9B377270}"/>
                        </a:ext>
                      </a:extLst>
                    </p:cNvPr>
                    <p:cNvSpPr/>
                    <p:nvPr/>
                  </p:nvSpPr>
                  <p:spPr>
                    <a:xfrm rot="19755688">
                      <a:off x="7256856" y="1721755"/>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BEB01B51-A6FC-461F-BB48-325EAE785DBC}"/>
                        </a:ext>
                      </a:extLst>
                    </p:cNvPr>
                    <p:cNvSpPr/>
                    <p:nvPr/>
                  </p:nvSpPr>
                  <p:spPr>
                    <a:xfrm rot="20986817">
                      <a:off x="3803252" y="3918155"/>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88069D-A55D-49F1-A6AE-7CE74330A6F8}"/>
                        </a:ext>
                      </a:extLst>
                    </p:cNvPr>
                    <p:cNvSpPr>
                      <a:spLocks/>
                    </p:cNvSpPr>
                    <p:nvPr/>
                  </p:nvSpPr>
                  <p:spPr bwMode="auto">
                    <a:xfrm rot="3516856">
                      <a:off x="5178412" y="1286217"/>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Freeform: Shape 5">
                      <a:extLst>
                        <a:ext uri="{FF2B5EF4-FFF2-40B4-BE49-F238E27FC236}">
                          <a16:creationId xmlns:a16="http://schemas.microsoft.com/office/drawing/2014/main" id="{A5FC8F9D-DE6E-4CE5-8595-1F3008A1A0F3}"/>
                        </a:ext>
                      </a:extLst>
                    </p:cNvPr>
                    <p:cNvSpPr/>
                    <p:nvPr/>
                  </p:nvSpPr>
                  <p:spPr>
                    <a:xfrm rot="3494497">
                      <a:off x="4443886" y="1143275"/>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7AA381D-C9F6-48DF-A2A4-F8BDF65AC30B}"/>
                        </a:ext>
                      </a:extLst>
                    </p:cNvPr>
                    <p:cNvSpPr/>
                    <p:nvPr/>
                  </p:nvSpPr>
                  <p:spPr>
                    <a:xfrm>
                      <a:off x="5527230" y="3046463"/>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5E05517-3128-497D-82C3-781F196DD342}"/>
                        </a:ext>
                      </a:extLst>
                    </p:cNvPr>
                    <p:cNvSpPr/>
                    <p:nvPr/>
                  </p:nvSpPr>
                  <p:spPr>
                    <a:xfrm>
                      <a:off x="6587806" y="2530383"/>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3E1EBAA-E877-4464-B9B5-EF288986AE71}"/>
                        </a:ext>
                      </a:extLst>
                    </p:cNvPr>
                    <p:cNvSpPr/>
                    <p:nvPr/>
                  </p:nvSpPr>
                  <p:spPr>
                    <a:xfrm rot="16200000">
                      <a:off x="6082131" y="1612875"/>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474FC65-FA04-4B15-8984-8032B8A6294D}"/>
                        </a:ext>
                      </a:extLst>
                    </p:cNvPr>
                    <p:cNvSpPr/>
                    <p:nvPr/>
                  </p:nvSpPr>
                  <p:spPr>
                    <a:xfrm rot="6300000">
                      <a:off x="4353317" y="2738693"/>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C2B8EFE9-8459-4DA3-A8CE-2DA2DE12632F}"/>
                        </a:ext>
                      </a:extLst>
                    </p:cNvPr>
                    <p:cNvSpPr/>
                    <p:nvPr/>
                  </p:nvSpPr>
                  <p:spPr>
                    <a:xfrm>
                      <a:off x="5436729" y="4297199"/>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338075C-A00B-4E0C-B792-AD455B60159D}"/>
                        </a:ext>
                      </a:extLst>
                    </p:cNvPr>
                    <p:cNvSpPr/>
                    <p:nvPr/>
                  </p:nvSpPr>
                  <p:spPr>
                    <a:xfrm>
                      <a:off x="4026470" y="1035212"/>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82C1731-B17B-4C85-A598-646DA6F50D55}"/>
                        </a:ext>
                      </a:extLst>
                    </p:cNvPr>
                    <p:cNvSpPr/>
                    <p:nvPr/>
                  </p:nvSpPr>
                  <p:spPr>
                    <a:xfrm>
                      <a:off x="4044746" y="3716170"/>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B4C6B84-762E-4576-8FF1-487118CB4CAA}"/>
                        </a:ext>
                      </a:extLst>
                    </p:cNvPr>
                    <p:cNvSpPr/>
                    <p:nvPr/>
                  </p:nvSpPr>
                  <p:spPr>
                    <a:xfrm rot="13519709">
                      <a:off x="6549278" y="4872275"/>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E979D8A-57ED-4FE3-98B2-1A43A9BDCD8D}"/>
                        </a:ext>
                      </a:extLst>
                    </p:cNvPr>
                    <p:cNvSpPr/>
                    <p:nvPr/>
                  </p:nvSpPr>
                  <p:spPr>
                    <a:xfrm>
                      <a:off x="4535561" y="927279"/>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890E5C-DEE8-4919-A8C7-EC2999974827}"/>
                        </a:ext>
                      </a:extLst>
                    </p:cNvPr>
                    <p:cNvSpPr/>
                    <p:nvPr/>
                  </p:nvSpPr>
                  <p:spPr>
                    <a:xfrm>
                      <a:off x="7932142" y="2474353"/>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B955850-67F7-48AF-94C9-22195F958274}"/>
                        </a:ext>
                      </a:extLst>
                    </p:cNvPr>
                    <p:cNvSpPr/>
                    <p:nvPr/>
                  </p:nvSpPr>
                  <p:spPr>
                    <a:xfrm>
                      <a:off x="7287776" y="3923395"/>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8F606DB-A358-4078-9FD9-6F5A709A65EC}"/>
                        </a:ext>
                      </a:extLst>
                    </p:cNvPr>
                    <p:cNvSpPr/>
                    <p:nvPr/>
                  </p:nvSpPr>
                  <p:spPr>
                    <a:xfrm>
                      <a:off x="6393265" y="4771793"/>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2143C4C-8356-4B6C-BB86-D0F8FD5D9A13}"/>
                        </a:ext>
                      </a:extLst>
                    </p:cNvPr>
                    <p:cNvSpPr/>
                    <p:nvPr/>
                  </p:nvSpPr>
                  <p:spPr>
                    <a:xfrm>
                      <a:off x="4775647" y="4164764"/>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769ACCC-DD09-4AD8-A93C-F983E534DF0C}"/>
                        </a:ext>
                      </a:extLst>
                    </p:cNvPr>
                    <p:cNvSpPr/>
                    <p:nvPr/>
                  </p:nvSpPr>
                  <p:spPr>
                    <a:xfrm>
                      <a:off x="6154831" y="1243739"/>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4422EC7-4F95-4523-B748-396DA21A169B}"/>
                        </a:ext>
                      </a:extLst>
                    </p:cNvPr>
                    <p:cNvSpPr/>
                    <p:nvPr/>
                  </p:nvSpPr>
                  <p:spPr>
                    <a:xfrm>
                      <a:off x="7184616" y="112292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013D19C-28BF-421B-8B02-C70262065BF2}"/>
                        </a:ext>
                      </a:extLst>
                    </p:cNvPr>
                    <p:cNvSpPr/>
                    <p:nvPr/>
                  </p:nvSpPr>
                  <p:spPr>
                    <a:xfrm>
                      <a:off x="7356380" y="152934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8D61FB-F8DA-4EA8-B109-153B5E632DC3}"/>
                        </a:ext>
                      </a:extLst>
                    </p:cNvPr>
                    <p:cNvSpPr/>
                    <p:nvPr/>
                  </p:nvSpPr>
                  <p:spPr>
                    <a:xfrm>
                      <a:off x="5509078" y="98508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AA026AE-AD05-48EC-B541-61D26CA8B103}"/>
                        </a:ext>
                      </a:extLst>
                    </p:cNvPr>
                    <p:cNvSpPr/>
                    <p:nvPr/>
                  </p:nvSpPr>
                  <p:spPr>
                    <a:xfrm>
                      <a:off x="4030889" y="275823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6ABE1F0-2449-479D-B880-4D92794443C4}"/>
                        </a:ext>
                      </a:extLst>
                    </p:cNvPr>
                    <p:cNvSpPr/>
                    <p:nvPr/>
                  </p:nvSpPr>
                  <p:spPr>
                    <a:xfrm>
                      <a:off x="7838917" y="4021673"/>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F6A4A34-E7FE-40AC-B688-A4AC39AB11BB}"/>
                        </a:ext>
                      </a:extLst>
                    </p:cNvPr>
                    <p:cNvSpPr/>
                    <p:nvPr/>
                  </p:nvSpPr>
                  <p:spPr>
                    <a:xfrm>
                      <a:off x="7825060" y="3063742"/>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6DECB76-034A-428E-999B-91C893379EF7}"/>
                        </a:ext>
                      </a:extLst>
                    </p:cNvPr>
                    <p:cNvSpPr/>
                    <p:nvPr/>
                  </p:nvSpPr>
                  <p:spPr>
                    <a:xfrm>
                      <a:off x="4952949" y="461066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0C1C5F1-934A-43B1-A15A-6762B55754E6}"/>
                        </a:ext>
                      </a:extLst>
                    </p:cNvPr>
                    <p:cNvSpPr/>
                    <p:nvPr/>
                  </p:nvSpPr>
                  <p:spPr>
                    <a:xfrm>
                      <a:off x="6080661" y="452216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FD0DF4D-BB67-4B61-8559-22FDCAA7D3E1}"/>
                        </a:ext>
                      </a:extLst>
                    </p:cNvPr>
                    <p:cNvSpPr/>
                    <p:nvPr/>
                  </p:nvSpPr>
                  <p:spPr>
                    <a:xfrm rot="19265104" flipH="1">
                      <a:off x="8317322" y="2987853"/>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BAED19E-0421-469B-AFFC-832ECCC9CEAF}"/>
                        </a:ext>
                      </a:extLst>
                    </p:cNvPr>
                    <p:cNvSpPr/>
                    <p:nvPr/>
                  </p:nvSpPr>
                  <p:spPr>
                    <a:xfrm flipH="1">
                      <a:off x="7904652" y="1632266"/>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E00565F-3C0F-4F4F-B877-FF54C4879527}"/>
                        </a:ext>
                      </a:extLst>
                    </p:cNvPr>
                    <p:cNvSpPr/>
                    <p:nvPr/>
                  </p:nvSpPr>
                  <p:spPr>
                    <a:xfrm rot="18674865" flipH="1">
                      <a:off x="4883176" y="473250"/>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591B40C-485B-4429-A8C3-1145ACEF1143}"/>
                        </a:ext>
                      </a:extLst>
                    </p:cNvPr>
                    <p:cNvSpPr/>
                    <p:nvPr/>
                  </p:nvSpPr>
                  <p:spPr>
                    <a:xfrm rot="13519709">
                      <a:off x="6639752" y="34868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F2745E5-AAD5-4394-8D26-2B77CF2D9D70}"/>
                        </a:ext>
                      </a:extLst>
                    </p:cNvPr>
                    <p:cNvSpPr/>
                    <p:nvPr/>
                  </p:nvSpPr>
                  <p:spPr>
                    <a:xfrm>
                      <a:off x="3730443" y="3683970"/>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10D0B6F-430C-4A8D-ACAB-73D1AB1662DD}"/>
                        </a:ext>
                      </a:extLst>
                    </p:cNvPr>
                    <p:cNvSpPr/>
                    <p:nvPr/>
                  </p:nvSpPr>
                  <p:spPr>
                    <a:xfrm>
                      <a:off x="6216346" y="5013609"/>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BB332AB-43CB-4DAB-BE19-BC1F569E54DA}"/>
                        </a:ext>
                      </a:extLst>
                    </p:cNvPr>
                    <p:cNvSpPr/>
                    <p:nvPr/>
                  </p:nvSpPr>
                  <p:spPr>
                    <a:xfrm>
                      <a:off x="8024450" y="4285008"/>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9F1AEF0-660D-4A5B-AFB4-8AC5982ABA74}"/>
                        </a:ext>
                      </a:extLst>
                    </p:cNvPr>
                    <p:cNvSpPr/>
                    <p:nvPr/>
                  </p:nvSpPr>
                  <p:spPr>
                    <a:xfrm>
                      <a:off x="8009805" y="2252265"/>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3F4A750-16F0-45BE-8FA5-72DBBC4C189D}"/>
                        </a:ext>
                      </a:extLst>
                    </p:cNvPr>
                    <p:cNvSpPr/>
                    <p:nvPr/>
                  </p:nvSpPr>
                  <p:spPr>
                    <a:xfrm>
                      <a:off x="3675223" y="1961388"/>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35587C6-9F12-4149-A08A-0CD3C86F3AA0}"/>
                        </a:ext>
                      </a:extLst>
                    </p:cNvPr>
                    <p:cNvSpPr/>
                    <p:nvPr/>
                  </p:nvSpPr>
                  <p:spPr>
                    <a:xfrm>
                      <a:off x="3768936" y="2001873"/>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13484E4-239B-4287-9E27-ED9464AE144D}"/>
                        </a:ext>
                      </a:extLst>
                    </p:cNvPr>
                    <p:cNvSpPr/>
                    <p:nvPr/>
                  </p:nvSpPr>
                  <p:spPr>
                    <a:xfrm>
                      <a:off x="5241733" y="4789674"/>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AD158F2-5A4F-4273-9F9E-96DFBB4A5DAA}"/>
                        </a:ext>
                      </a:extLst>
                    </p:cNvPr>
                    <p:cNvSpPr/>
                    <p:nvPr/>
                  </p:nvSpPr>
                  <p:spPr>
                    <a:xfrm>
                      <a:off x="5675430" y="786890"/>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A76025A-5B11-490A-ABE5-A7618BE95130}"/>
                        </a:ext>
                      </a:extLst>
                    </p:cNvPr>
                    <p:cNvSpPr/>
                    <p:nvPr/>
                  </p:nvSpPr>
                  <p:spPr>
                    <a:xfrm>
                      <a:off x="4557744" y="4694956"/>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7D5B490-AEC8-4265-8A5F-ED75E28D21DF}"/>
                        </a:ext>
                      </a:extLst>
                    </p:cNvPr>
                    <p:cNvSpPr/>
                    <p:nvPr/>
                  </p:nvSpPr>
                  <p:spPr>
                    <a:xfrm>
                      <a:off x="8220807" y="3587859"/>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81386AF-10DB-4EDD-94A5-3244254AAE33}"/>
                        </a:ext>
                      </a:extLst>
                    </p:cNvPr>
                    <p:cNvSpPr/>
                    <p:nvPr/>
                  </p:nvSpPr>
                  <p:spPr>
                    <a:xfrm>
                      <a:off x="3957568" y="3992989"/>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F94831E-98C3-4026-BFB2-AED132D94BF8}"/>
                        </a:ext>
                      </a:extLst>
                    </p:cNvPr>
                    <p:cNvSpPr>
                      <a:spLocks/>
                    </p:cNvSpPr>
                    <p:nvPr/>
                  </p:nvSpPr>
                  <p:spPr bwMode="auto">
                    <a:xfrm rot="900000">
                      <a:off x="4451574" y="1548551"/>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5" name="Freeform: Shape 44">
                      <a:extLst>
                        <a:ext uri="{FF2B5EF4-FFF2-40B4-BE49-F238E27FC236}">
                          <a16:creationId xmlns:a16="http://schemas.microsoft.com/office/drawing/2014/main" id="{C74CC311-2DC6-41A5-967D-5267619F51C1}"/>
                        </a:ext>
                      </a:extLst>
                    </p:cNvPr>
                    <p:cNvSpPr/>
                    <p:nvPr/>
                  </p:nvSpPr>
                  <p:spPr>
                    <a:xfrm>
                      <a:off x="4362468" y="165335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B710F7B-E325-4C1A-B38C-BF2529617521}"/>
                        </a:ext>
                      </a:extLst>
                    </p:cNvPr>
                    <p:cNvSpPr/>
                    <p:nvPr/>
                  </p:nvSpPr>
                  <p:spPr>
                    <a:xfrm flipH="1">
                      <a:off x="6146877" y="1505531"/>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528B631-DD9F-45F4-947D-5D360660EAA2}"/>
                        </a:ext>
                      </a:extLst>
                    </p:cNvPr>
                    <p:cNvSpPr/>
                    <p:nvPr/>
                  </p:nvSpPr>
                  <p:spPr>
                    <a:xfrm flipV="1">
                      <a:off x="3261506" y="4061665"/>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1584DEE-FBE5-441F-9E94-14B9FEBAA6D6}"/>
                        </a:ext>
                      </a:extLst>
                    </p:cNvPr>
                    <p:cNvSpPr/>
                    <p:nvPr/>
                  </p:nvSpPr>
                  <p:spPr>
                    <a:xfrm rot="19531334">
                      <a:off x="3446748" y="2985754"/>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E50D132-2D0D-4B36-B6FD-55A2361385B4}"/>
                        </a:ext>
                      </a:extLst>
                    </p:cNvPr>
                    <p:cNvSpPr/>
                    <p:nvPr/>
                  </p:nvSpPr>
                  <p:spPr>
                    <a:xfrm rot="9900000" flipH="1">
                      <a:off x="5408448" y="3596944"/>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grpSp>
        </p:grpSp>
        <p:grpSp>
          <p:nvGrpSpPr>
            <p:cNvPr id="74" name="Group 73">
              <a:extLst>
                <a:ext uri="{FF2B5EF4-FFF2-40B4-BE49-F238E27FC236}">
                  <a16:creationId xmlns:a16="http://schemas.microsoft.com/office/drawing/2014/main" id="{1CBC62ED-174E-4338-9C4C-F923D0AE7D6D}"/>
                </a:ext>
              </a:extLst>
            </p:cNvPr>
            <p:cNvGrpSpPr/>
            <p:nvPr/>
          </p:nvGrpSpPr>
          <p:grpSpPr>
            <a:xfrm>
              <a:off x="5055005" y="2364737"/>
              <a:ext cx="2111264" cy="1189645"/>
              <a:chOff x="5055005" y="2364737"/>
              <a:chExt cx="2111264" cy="1189645"/>
            </a:xfrm>
          </p:grpSpPr>
          <p:sp>
            <p:nvSpPr>
              <p:cNvPr id="70" name="Freeform: Shape 69">
                <a:extLst>
                  <a:ext uri="{FF2B5EF4-FFF2-40B4-BE49-F238E27FC236}">
                    <a16:creationId xmlns:a16="http://schemas.microsoft.com/office/drawing/2014/main" id="{7B4F6602-1A0F-4D41-A12C-9EED758BFCA6}"/>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5ABB015-FBF5-4468-B54C-0BE66B815E32}"/>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5ECD70-C9ED-4787-8BB1-A517DBC4FDBA}"/>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3E33E16-6DF9-4E79-A149-4A315A64A9B4}"/>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grpSp>
        <p:nvGrpSpPr>
          <p:cNvPr id="83" name="Group 82"/>
          <p:cNvGrpSpPr/>
          <p:nvPr/>
        </p:nvGrpSpPr>
        <p:grpSpPr>
          <a:xfrm>
            <a:off x="0" y="171338"/>
            <a:ext cx="12207499" cy="6686662"/>
            <a:chOff x="0" y="171338"/>
            <a:chExt cx="12207499" cy="6686662"/>
          </a:xfrm>
        </p:grpSpPr>
        <p:sp>
          <p:nvSpPr>
            <p:cNvPr id="84" name="Rectangle 83">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85" name="Rectangle 84">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86" name="Group 85">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7" name="Picture 86">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88" name="Picture 87">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Tree>
    <p:extLst>
      <p:ext uri="{BB962C8B-B14F-4D97-AF65-F5344CB8AC3E}">
        <p14:creationId xmlns:p14="http://schemas.microsoft.com/office/powerpoint/2010/main" val="211494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8" name="TextBox 7"/>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Tujuan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Adanya</a:t>
            </a:r>
            <a:r>
              <a:rPr lang="en-ID" sz="2400" dirty="0">
                <a:solidFill>
                  <a:srgbClr val="002060"/>
                </a:solidFill>
                <a:latin typeface="Arial Black" panose="020B0A04020102020204" pitchFamily="34" charset="0"/>
                <a:cs typeface="Times New Roman" panose="02020603050405020304" pitchFamily="18" charset="0"/>
              </a:rPr>
              <a:t> Dana </a:t>
            </a:r>
            <a:r>
              <a:rPr lang="en-ID" sz="2400" dirty="0" err="1">
                <a:solidFill>
                  <a:srgbClr val="002060"/>
                </a:solidFill>
                <a:latin typeface="Arial Black" panose="020B0A04020102020204" pitchFamily="34" charset="0"/>
                <a:cs typeface="Times New Roman" panose="02020603050405020304" pitchFamily="18" charset="0"/>
              </a:rPr>
              <a:t>Pensiun</a:t>
            </a:r>
            <a:endParaRPr lang="en-US" sz="1600" dirty="0">
              <a:solidFill>
                <a:srgbClr val="002060"/>
              </a:solidFill>
              <a:latin typeface="Arial Black" panose="020B0A040201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3C49E06-6DDA-4DFC-BC01-6DB9AAFD49E7}"/>
              </a:ext>
            </a:extLst>
          </p:cNvPr>
          <p:cNvSpPr/>
          <p:nvPr/>
        </p:nvSpPr>
        <p:spPr>
          <a:xfrm>
            <a:off x="4746712" y="1403156"/>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0" name="Rectangle 9">
            <a:extLst>
              <a:ext uri="{FF2B5EF4-FFF2-40B4-BE49-F238E27FC236}">
                <a16:creationId xmlns:a16="http://schemas.microsoft.com/office/drawing/2014/main" id="{BBD7B7FC-A5EA-4320-B467-3174151D8267}"/>
              </a:ext>
            </a:extLst>
          </p:cNvPr>
          <p:cNvSpPr/>
          <p:nvPr/>
        </p:nvSpPr>
        <p:spPr>
          <a:xfrm>
            <a:off x="4746712" y="2504440"/>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11" name="Rectangle 10">
            <a:extLst>
              <a:ext uri="{FF2B5EF4-FFF2-40B4-BE49-F238E27FC236}">
                <a16:creationId xmlns:a16="http://schemas.microsoft.com/office/drawing/2014/main" id="{F108BA24-EE90-4C59-A301-91FEB93FE227}"/>
              </a:ext>
            </a:extLst>
          </p:cNvPr>
          <p:cNvSpPr/>
          <p:nvPr/>
        </p:nvSpPr>
        <p:spPr>
          <a:xfrm>
            <a:off x="4746712" y="3605724"/>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2" name="Rectangle 11">
            <a:extLst>
              <a:ext uri="{FF2B5EF4-FFF2-40B4-BE49-F238E27FC236}">
                <a16:creationId xmlns:a16="http://schemas.microsoft.com/office/drawing/2014/main" id="{B29CD879-83C2-40E2-A1C5-B453D783B79B}"/>
              </a:ext>
            </a:extLst>
          </p:cNvPr>
          <p:cNvSpPr/>
          <p:nvPr/>
        </p:nvSpPr>
        <p:spPr>
          <a:xfrm>
            <a:off x="4746712" y="4707008"/>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3" name="Freeform 4">
            <a:extLst>
              <a:ext uri="{FF2B5EF4-FFF2-40B4-BE49-F238E27FC236}">
                <a16:creationId xmlns:a16="http://schemas.microsoft.com/office/drawing/2014/main" id="{6EB65119-388F-48C3-ACD1-B11F43AF4E6F}"/>
              </a:ext>
            </a:extLst>
          </p:cNvPr>
          <p:cNvSpPr/>
          <p:nvPr/>
        </p:nvSpPr>
        <p:spPr>
          <a:xfrm>
            <a:off x="2669686" y="2473869"/>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Freeform 3">
            <a:extLst>
              <a:ext uri="{FF2B5EF4-FFF2-40B4-BE49-F238E27FC236}">
                <a16:creationId xmlns:a16="http://schemas.microsoft.com/office/drawing/2014/main" id="{544CD5A6-4035-47EB-B023-A2D370C4AE1C}"/>
              </a:ext>
            </a:extLst>
          </p:cNvPr>
          <p:cNvSpPr/>
          <p:nvPr/>
        </p:nvSpPr>
        <p:spPr>
          <a:xfrm>
            <a:off x="2667368" y="1372244"/>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 name="connsiteX0" fmla="*/ 1606584 w 1610327"/>
              <a:gd name="connsiteY0" fmla="*/ 0 h 2068370"/>
              <a:gd name="connsiteX1" fmla="*/ 0 w 1610327"/>
              <a:gd name="connsiteY1" fmla="*/ 2068370 h 2068370"/>
              <a:gd name="connsiteX2" fmla="*/ 1610327 w 1610327"/>
              <a:gd name="connsiteY2" fmla="*/ 915735 h 2068370"/>
              <a:gd name="connsiteX3" fmla="*/ 1606584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606584" y="0"/>
                </a:moveTo>
                <a:lnTo>
                  <a:pt x="0" y="2068370"/>
                </a:lnTo>
                <a:lnTo>
                  <a:pt x="1610327" y="915735"/>
                </a:lnTo>
                <a:cubicBezTo>
                  <a:pt x="1608043" y="625618"/>
                  <a:pt x="1608868" y="290117"/>
                  <a:pt x="1606584"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Freeform 59">
            <a:extLst>
              <a:ext uri="{FF2B5EF4-FFF2-40B4-BE49-F238E27FC236}">
                <a16:creationId xmlns:a16="http://schemas.microsoft.com/office/drawing/2014/main" id="{E09BDB2D-64E8-4472-BB35-8DE1B483A2AF}"/>
              </a:ext>
            </a:extLst>
          </p:cNvPr>
          <p:cNvSpPr/>
          <p:nvPr/>
        </p:nvSpPr>
        <p:spPr>
          <a:xfrm flipV="1">
            <a:off x="2676983" y="3502471"/>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Freeform 60">
            <a:extLst>
              <a:ext uri="{FF2B5EF4-FFF2-40B4-BE49-F238E27FC236}">
                <a16:creationId xmlns:a16="http://schemas.microsoft.com/office/drawing/2014/main" id="{12DE7268-35ED-4888-B14E-8BF43C13487C}"/>
              </a:ext>
            </a:extLst>
          </p:cNvPr>
          <p:cNvSpPr/>
          <p:nvPr/>
        </p:nvSpPr>
        <p:spPr>
          <a:xfrm flipV="1">
            <a:off x="2675096" y="3502473"/>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TextBox 17">
            <a:extLst>
              <a:ext uri="{FF2B5EF4-FFF2-40B4-BE49-F238E27FC236}">
                <a16:creationId xmlns:a16="http://schemas.microsoft.com/office/drawing/2014/main" id="{9B266A78-832C-4658-BF01-A8F47167DE75}"/>
              </a:ext>
            </a:extLst>
          </p:cNvPr>
          <p:cNvSpPr txBox="1"/>
          <p:nvPr/>
        </p:nvSpPr>
        <p:spPr>
          <a:xfrm>
            <a:off x="6031042" y="1692785"/>
            <a:ext cx="5217455" cy="646331"/>
          </a:xfrm>
          <a:prstGeom prst="rect">
            <a:avLst/>
          </a:prstGeom>
          <a:noFill/>
        </p:spPr>
        <p:txBody>
          <a:bodyPr wrap="square" rtlCol="0">
            <a:spAutoFit/>
          </a:bodyPr>
          <a:lstStyle/>
          <a:p>
            <a:r>
              <a:rPr lang="id-ID" dirty="0"/>
              <a:t>Kewajiban moral untuk memberikan rasa aman kepada karyawan</a:t>
            </a:r>
          </a:p>
        </p:txBody>
      </p:sp>
      <p:sp>
        <p:nvSpPr>
          <p:cNvPr id="21" name="TextBox 20">
            <a:extLst>
              <a:ext uri="{FF2B5EF4-FFF2-40B4-BE49-F238E27FC236}">
                <a16:creationId xmlns:a16="http://schemas.microsoft.com/office/drawing/2014/main" id="{D93AC62C-32FC-4AE9-B937-4614F4D1FE80}"/>
              </a:ext>
            </a:extLst>
          </p:cNvPr>
          <p:cNvSpPr txBox="1"/>
          <p:nvPr/>
        </p:nvSpPr>
        <p:spPr>
          <a:xfrm>
            <a:off x="6031042" y="2790905"/>
            <a:ext cx="5217455" cy="923330"/>
          </a:xfrm>
          <a:prstGeom prst="rect">
            <a:avLst/>
          </a:prstGeom>
          <a:noFill/>
        </p:spPr>
        <p:txBody>
          <a:bodyPr wrap="square" rtlCol="0">
            <a:spAutoFit/>
          </a:bodyPr>
          <a:lstStyle/>
          <a:p>
            <a:r>
              <a:rPr lang="en-ID" dirty="0"/>
              <a:t>Dana </a:t>
            </a:r>
            <a:r>
              <a:rPr lang="en-ID" dirty="0" err="1"/>
              <a:t>pensiun</a:t>
            </a:r>
            <a:r>
              <a:rPr lang="id-ID" dirty="0"/>
              <a:t> dapat memberikan dampak positif bagi perusahaan</a:t>
            </a:r>
          </a:p>
          <a:p>
            <a:r>
              <a:rPr lang="en-US" altLang="ko-KR" dirty="0">
                <a:solidFill>
                  <a:schemeClr val="tx1">
                    <a:lumMod val="75000"/>
                    <a:lumOff val="25000"/>
                  </a:schemeClr>
                </a:solidFill>
                <a:cs typeface="Arial" pitchFamily="34" charset="0"/>
              </a:rPr>
              <a:t> </a:t>
            </a:r>
            <a:endParaRPr lang="en-US" altLang="ko-KR" dirty="0">
              <a:solidFill>
                <a:schemeClr val="tx1">
                  <a:lumMod val="95000"/>
                  <a:lumOff val="5000"/>
                </a:schemeClr>
              </a:solidFill>
              <a:cs typeface="Arial" pitchFamily="34" charset="0"/>
            </a:endParaRPr>
          </a:p>
        </p:txBody>
      </p:sp>
      <p:sp>
        <p:nvSpPr>
          <p:cNvPr id="24" name="TextBox 23">
            <a:extLst>
              <a:ext uri="{FF2B5EF4-FFF2-40B4-BE49-F238E27FC236}">
                <a16:creationId xmlns:a16="http://schemas.microsoft.com/office/drawing/2014/main" id="{523C3397-444E-4CD4-B6F3-6C897FF80459}"/>
              </a:ext>
            </a:extLst>
          </p:cNvPr>
          <p:cNvSpPr txBox="1"/>
          <p:nvPr/>
        </p:nvSpPr>
        <p:spPr>
          <a:xfrm>
            <a:off x="6031042" y="3889023"/>
            <a:ext cx="5217455" cy="923330"/>
          </a:xfrm>
          <a:prstGeom prst="rect">
            <a:avLst/>
          </a:prstGeom>
          <a:noFill/>
        </p:spPr>
        <p:txBody>
          <a:bodyPr wrap="square" rtlCol="0">
            <a:spAutoFit/>
          </a:bodyPr>
          <a:lstStyle/>
          <a:p>
            <a:r>
              <a:rPr lang="id-ID" dirty="0"/>
              <a:t>Perusahaan dapat memiliki daya saing dan nilai lebih dalam usaha</a:t>
            </a:r>
            <a:r>
              <a:rPr lang="en-ID" dirty="0"/>
              <a:t> </a:t>
            </a:r>
            <a:r>
              <a:rPr lang="id-ID" dirty="0"/>
              <a:t> mendapatkan karyawan yang berkualitas dan profesional di pasar tenaga</a:t>
            </a:r>
            <a:r>
              <a:rPr lang="en-ID" dirty="0"/>
              <a:t> </a:t>
            </a:r>
            <a:r>
              <a:rPr lang="id-ID" dirty="0"/>
              <a:t>kerja.</a:t>
            </a:r>
            <a:endParaRPr lang="en-US" altLang="ko-KR" dirty="0">
              <a:solidFill>
                <a:schemeClr val="tx1">
                  <a:lumMod val="95000"/>
                  <a:lumOff val="5000"/>
                </a:schemeClr>
              </a:solidFill>
              <a:cs typeface="Arial" pitchFamily="34" charset="0"/>
            </a:endParaRPr>
          </a:p>
        </p:txBody>
      </p:sp>
      <p:sp>
        <p:nvSpPr>
          <p:cNvPr id="27" name="TextBox 26">
            <a:extLst>
              <a:ext uri="{FF2B5EF4-FFF2-40B4-BE49-F238E27FC236}">
                <a16:creationId xmlns:a16="http://schemas.microsoft.com/office/drawing/2014/main" id="{9FFB192A-D671-4DBF-B9A6-9E91B96A8CA6}"/>
              </a:ext>
            </a:extLst>
          </p:cNvPr>
          <p:cNvSpPr txBox="1"/>
          <p:nvPr/>
        </p:nvSpPr>
        <p:spPr>
          <a:xfrm>
            <a:off x="6031042" y="4987143"/>
            <a:ext cx="5217455" cy="646331"/>
          </a:xfrm>
          <a:prstGeom prst="rect">
            <a:avLst/>
          </a:prstGeom>
          <a:noFill/>
        </p:spPr>
        <p:txBody>
          <a:bodyPr wrap="square" rtlCol="0">
            <a:spAutoFit/>
          </a:bodyPr>
          <a:lstStyle/>
          <a:p>
            <a:r>
              <a:rPr lang="id-ID" dirty="0"/>
              <a:t>Karyawan mendapatkan kompensasi walaupun baru bisa dinikmati pada saat mencapai usia pensiun</a:t>
            </a:r>
            <a:endParaRPr lang="en-US" altLang="ko-KR" dirty="0">
              <a:solidFill>
                <a:schemeClr val="tx1">
                  <a:lumMod val="95000"/>
                  <a:lumOff val="5000"/>
                </a:schemeClr>
              </a:solidFill>
              <a:cs typeface="Arial" pitchFamily="34" charset="0"/>
            </a:endParaRPr>
          </a:p>
        </p:txBody>
      </p:sp>
      <p:sp>
        <p:nvSpPr>
          <p:cNvPr id="29" name="Rounded Rectangle 32">
            <a:extLst>
              <a:ext uri="{FF2B5EF4-FFF2-40B4-BE49-F238E27FC236}">
                <a16:creationId xmlns:a16="http://schemas.microsoft.com/office/drawing/2014/main" id="{06ECDDC6-F28F-4703-824C-1349564061DF}"/>
              </a:ext>
            </a:extLst>
          </p:cNvPr>
          <p:cNvSpPr/>
          <p:nvPr/>
        </p:nvSpPr>
        <p:spPr>
          <a:xfrm>
            <a:off x="5066403" y="498714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id="{6A5EA408-954D-44E2-A1F5-3586FA95D9B9}"/>
              </a:ext>
            </a:extLst>
          </p:cNvPr>
          <p:cNvSpPr/>
          <p:nvPr/>
        </p:nvSpPr>
        <p:spPr>
          <a:xfrm rot="2700000">
            <a:off x="5127481" y="379855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5">
            <a:extLst>
              <a:ext uri="{FF2B5EF4-FFF2-40B4-BE49-F238E27FC236}">
                <a16:creationId xmlns:a16="http://schemas.microsoft.com/office/drawing/2014/main" id="{F0F5749E-1C4C-4C3F-B44F-C9C6481EE14F}"/>
              </a:ext>
            </a:extLst>
          </p:cNvPr>
          <p:cNvSpPr/>
          <p:nvPr/>
        </p:nvSpPr>
        <p:spPr>
          <a:xfrm flipH="1">
            <a:off x="5031880" y="282843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Donut 39">
            <a:extLst>
              <a:ext uri="{FF2B5EF4-FFF2-40B4-BE49-F238E27FC236}">
                <a16:creationId xmlns:a16="http://schemas.microsoft.com/office/drawing/2014/main" id="{BD6FA005-05D9-4DD7-BC73-9C28E06A83A8}"/>
              </a:ext>
            </a:extLst>
          </p:cNvPr>
          <p:cNvSpPr/>
          <p:nvPr/>
        </p:nvSpPr>
        <p:spPr>
          <a:xfrm>
            <a:off x="5115395" y="1675237"/>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3" name="Group 32">
            <a:extLst>
              <a:ext uri="{FF2B5EF4-FFF2-40B4-BE49-F238E27FC236}">
                <a16:creationId xmlns:a16="http://schemas.microsoft.com/office/drawing/2014/main" id="{2C6EA3E4-8BF1-4D60-965F-07BCBE21C27E}"/>
              </a:ext>
            </a:extLst>
          </p:cNvPr>
          <p:cNvGrpSpPr/>
          <p:nvPr/>
        </p:nvGrpSpPr>
        <p:grpSpPr>
          <a:xfrm>
            <a:off x="907006" y="1879046"/>
            <a:ext cx="2018726" cy="3721541"/>
            <a:chOff x="433001" y="1399349"/>
            <a:chExt cx="2505075" cy="4618131"/>
          </a:xfrm>
        </p:grpSpPr>
        <p:sp>
          <p:nvSpPr>
            <p:cNvPr id="34" name="Freeform: Shape 29">
              <a:extLst>
                <a:ext uri="{FF2B5EF4-FFF2-40B4-BE49-F238E27FC236}">
                  <a16:creationId xmlns:a16="http://schemas.microsoft.com/office/drawing/2014/main" id="{98FA3CEC-9745-40A4-B8FC-418C261D1842}"/>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a:p>
          </p:txBody>
        </p:sp>
        <p:sp>
          <p:nvSpPr>
            <p:cNvPr id="35" name="Freeform: Shape 30">
              <a:extLst>
                <a:ext uri="{FF2B5EF4-FFF2-40B4-BE49-F238E27FC236}">
                  <a16:creationId xmlns:a16="http://schemas.microsoft.com/office/drawing/2014/main" id="{2962AC89-C39E-426E-8CF0-26305813EADF}"/>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6193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grpSp>
        <p:nvGrpSpPr>
          <p:cNvPr id="38" name="Group 37"/>
          <p:cNvGrpSpPr/>
          <p:nvPr/>
        </p:nvGrpSpPr>
        <p:grpSpPr>
          <a:xfrm>
            <a:off x="1529980" y="1548751"/>
            <a:ext cx="9231063" cy="3675989"/>
            <a:chOff x="1610221" y="1905715"/>
            <a:chExt cx="9231063" cy="3675989"/>
          </a:xfrm>
        </p:grpSpPr>
        <p:grpSp>
          <p:nvGrpSpPr>
            <p:cNvPr id="10" name="Group 4">
              <a:extLst>
                <a:ext uri="{FF2B5EF4-FFF2-40B4-BE49-F238E27FC236}">
                  <a16:creationId xmlns:a16="http://schemas.microsoft.com/office/drawing/2014/main" id="{EE5DA2DE-86F7-40FD-B615-658622F2F21D}"/>
                </a:ext>
              </a:extLst>
            </p:cNvPr>
            <p:cNvGrpSpPr/>
            <p:nvPr/>
          </p:nvGrpSpPr>
          <p:grpSpPr>
            <a:xfrm>
              <a:off x="4320939" y="1905715"/>
              <a:ext cx="3522853" cy="3648732"/>
              <a:chOff x="2797481" y="1952072"/>
              <a:chExt cx="3581212" cy="3709176"/>
            </a:xfrm>
            <a:solidFill>
              <a:srgbClr val="F8A432"/>
            </a:solidFill>
          </p:grpSpPr>
          <p:sp>
            <p:nvSpPr>
              <p:cNvPr id="11" name="Block Arc 5">
                <a:extLst>
                  <a:ext uri="{FF2B5EF4-FFF2-40B4-BE49-F238E27FC236}">
                    <a16:creationId xmlns:a16="http://schemas.microsoft.com/office/drawing/2014/main" id="{9B255241-A84A-4351-83A6-F75580EE4231}"/>
                  </a:ext>
                </a:extLst>
              </p:cNvPr>
              <p:cNvSpPr/>
              <p:nvPr/>
            </p:nvSpPr>
            <p:spPr>
              <a:xfrm>
                <a:off x="2797481" y="2080036"/>
                <a:ext cx="3581212" cy="3581212"/>
              </a:xfrm>
              <a:prstGeom prst="blockArc">
                <a:avLst>
                  <a:gd name="adj1" fmla="val 10800000"/>
                  <a:gd name="adj2" fmla="val 14439694"/>
                  <a:gd name="adj3" fmla="val 115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2" name="Isosceles Triangle 6">
                <a:extLst>
                  <a:ext uri="{FF2B5EF4-FFF2-40B4-BE49-F238E27FC236}">
                    <a16:creationId xmlns:a16="http://schemas.microsoft.com/office/drawing/2014/main" id="{5178E78F-287E-4AFE-9F10-4F18A74CC2B4}"/>
                  </a:ext>
                </a:extLst>
              </p:cNvPr>
              <p:cNvSpPr/>
              <p:nvPr/>
            </p:nvSpPr>
            <p:spPr>
              <a:xfrm rot="3937994">
                <a:off x="3702896" y="2006587"/>
                <a:ext cx="790476" cy="68144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3" name="Group 7">
              <a:extLst>
                <a:ext uri="{FF2B5EF4-FFF2-40B4-BE49-F238E27FC236}">
                  <a16:creationId xmlns:a16="http://schemas.microsoft.com/office/drawing/2014/main" id="{C43CEDED-6268-45DE-B505-A0D414F39148}"/>
                </a:ext>
              </a:extLst>
            </p:cNvPr>
            <p:cNvGrpSpPr/>
            <p:nvPr/>
          </p:nvGrpSpPr>
          <p:grpSpPr>
            <a:xfrm rot="5400000">
              <a:off x="4320939" y="1923886"/>
              <a:ext cx="3522853" cy="3648732"/>
              <a:chOff x="2797481" y="1952072"/>
              <a:chExt cx="3581212" cy="3709176"/>
            </a:xfrm>
            <a:solidFill>
              <a:srgbClr val="8EC043"/>
            </a:solidFill>
          </p:grpSpPr>
          <p:sp>
            <p:nvSpPr>
              <p:cNvPr id="14" name="Block Arc 8">
                <a:extLst>
                  <a:ext uri="{FF2B5EF4-FFF2-40B4-BE49-F238E27FC236}">
                    <a16:creationId xmlns:a16="http://schemas.microsoft.com/office/drawing/2014/main" id="{0C6BC61A-3E79-4E76-8494-A34AE0DB628E}"/>
                  </a:ext>
                </a:extLst>
              </p:cNvPr>
              <p:cNvSpPr/>
              <p:nvPr/>
            </p:nvSpPr>
            <p:spPr>
              <a:xfrm>
                <a:off x="2797481" y="2080036"/>
                <a:ext cx="3581212" cy="3581212"/>
              </a:xfrm>
              <a:prstGeom prst="blockArc">
                <a:avLst>
                  <a:gd name="adj1" fmla="val 10800000"/>
                  <a:gd name="adj2" fmla="val 14439694"/>
                  <a:gd name="adj3" fmla="val 115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5" name="Isosceles Triangle 9">
                <a:extLst>
                  <a:ext uri="{FF2B5EF4-FFF2-40B4-BE49-F238E27FC236}">
                    <a16:creationId xmlns:a16="http://schemas.microsoft.com/office/drawing/2014/main" id="{F2204ED0-2C28-4783-BA71-CD4AF54942B3}"/>
                  </a:ext>
                </a:extLst>
              </p:cNvPr>
              <p:cNvSpPr/>
              <p:nvPr/>
            </p:nvSpPr>
            <p:spPr>
              <a:xfrm rot="3937994">
                <a:off x="3702897" y="2006587"/>
                <a:ext cx="790476" cy="681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6" name="Group 10">
              <a:extLst>
                <a:ext uri="{FF2B5EF4-FFF2-40B4-BE49-F238E27FC236}">
                  <a16:creationId xmlns:a16="http://schemas.microsoft.com/office/drawing/2014/main" id="{DF283DCF-CE0F-449D-B9F7-3DB6D1E3F202}"/>
                </a:ext>
              </a:extLst>
            </p:cNvPr>
            <p:cNvGrpSpPr/>
            <p:nvPr/>
          </p:nvGrpSpPr>
          <p:grpSpPr>
            <a:xfrm rot="10800000">
              <a:off x="4302769" y="1932972"/>
              <a:ext cx="3522853" cy="3648732"/>
              <a:chOff x="2797481" y="1952072"/>
              <a:chExt cx="3581212" cy="3709176"/>
            </a:xfrm>
            <a:solidFill>
              <a:srgbClr val="8EC043"/>
            </a:solidFill>
          </p:grpSpPr>
          <p:sp>
            <p:nvSpPr>
              <p:cNvPr id="17" name="Block Arc 11">
                <a:extLst>
                  <a:ext uri="{FF2B5EF4-FFF2-40B4-BE49-F238E27FC236}">
                    <a16:creationId xmlns:a16="http://schemas.microsoft.com/office/drawing/2014/main" id="{CFEA5D7B-6E2F-4394-8F41-B495E95F7459}"/>
                  </a:ext>
                </a:extLst>
              </p:cNvPr>
              <p:cNvSpPr/>
              <p:nvPr/>
            </p:nvSpPr>
            <p:spPr>
              <a:xfrm>
                <a:off x="2797481" y="2080036"/>
                <a:ext cx="3581212" cy="3581212"/>
              </a:xfrm>
              <a:prstGeom prst="blockArc">
                <a:avLst>
                  <a:gd name="adj1" fmla="val 10800000"/>
                  <a:gd name="adj2" fmla="val 14439694"/>
                  <a:gd name="adj3" fmla="val 115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8" name="Isosceles Triangle 12">
                <a:extLst>
                  <a:ext uri="{FF2B5EF4-FFF2-40B4-BE49-F238E27FC236}">
                    <a16:creationId xmlns:a16="http://schemas.microsoft.com/office/drawing/2014/main" id="{0E536DC9-090F-476B-BD08-5BB91C36F8B1}"/>
                  </a:ext>
                </a:extLst>
              </p:cNvPr>
              <p:cNvSpPr/>
              <p:nvPr/>
            </p:nvSpPr>
            <p:spPr>
              <a:xfrm rot="3937994">
                <a:off x="3702896" y="2006587"/>
                <a:ext cx="790476" cy="681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9" name="Group 13">
              <a:extLst>
                <a:ext uri="{FF2B5EF4-FFF2-40B4-BE49-F238E27FC236}">
                  <a16:creationId xmlns:a16="http://schemas.microsoft.com/office/drawing/2014/main" id="{2981378F-6DCA-4D58-82DE-4B7A65388CF3}"/>
                </a:ext>
              </a:extLst>
            </p:cNvPr>
            <p:cNvGrpSpPr/>
            <p:nvPr/>
          </p:nvGrpSpPr>
          <p:grpSpPr>
            <a:xfrm rot="16200000">
              <a:off x="4330024" y="1905717"/>
              <a:ext cx="3522853" cy="3648731"/>
              <a:chOff x="2797481" y="1952073"/>
              <a:chExt cx="3581212" cy="3709175"/>
            </a:xfrm>
            <a:solidFill>
              <a:srgbClr val="F8A432"/>
            </a:solidFill>
          </p:grpSpPr>
          <p:sp>
            <p:nvSpPr>
              <p:cNvPr id="20" name="Block Arc 14">
                <a:extLst>
                  <a:ext uri="{FF2B5EF4-FFF2-40B4-BE49-F238E27FC236}">
                    <a16:creationId xmlns:a16="http://schemas.microsoft.com/office/drawing/2014/main" id="{5F70CDA3-5382-4420-BCBE-72913F9AE968}"/>
                  </a:ext>
                </a:extLst>
              </p:cNvPr>
              <p:cNvSpPr/>
              <p:nvPr/>
            </p:nvSpPr>
            <p:spPr>
              <a:xfrm>
                <a:off x="2797481" y="2080036"/>
                <a:ext cx="3581212" cy="3581212"/>
              </a:xfrm>
              <a:prstGeom prst="blockArc">
                <a:avLst>
                  <a:gd name="adj1" fmla="val 10800000"/>
                  <a:gd name="adj2" fmla="val 14439694"/>
                  <a:gd name="adj3" fmla="val 115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 name="Isosceles Triangle 15">
                <a:extLst>
                  <a:ext uri="{FF2B5EF4-FFF2-40B4-BE49-F238E27FC236}">
                    <a16:creationId xmlns:a16="http://schemas.microsoft.com/office/drawing/2014/main" id="{647DFB94-AD5B-43A9-96F4-9A11C2AC9E1A}"/>
                  </a:ext>
                </a:extLst>
              </p:cNvPr>
              <p:cNvSpPr/>
              <p:nvPr/>
            </p:nvSpPr>
            <p:spPr>
              <a:xfrm rot="3937994">
                <a:off x="3702895" y="2006588"/>
                <a:ext cx="790476" cy="68144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6" name="Oval 20">
              <a:extLst>
                <a:ext uri="{FF2B5EF4-FFF2-40B4-BE49-F238E27FC236}">
                  <a16:creationId xmlns:a16="http://schemas.microsoft.com/office/drawing/2014/main" id="{DE296FFB-860F-41C6-9F70-347D427DAB92}"/>
                </a:ext>
              </a:extLst>
            </p:cNvPr>
            <p:cNvSpPr/>
            <p:nvPr/>
          </p:nvSpPr>
          <p:spPr>
            <a:xfrm>
              <a:off x="5455528" y="3103245"/>
              <a:ext cx="1253672" cy="1253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TextBox 27">
              <a:extLst>
                <a:ext uri="{FF2B5EF4-FFF2-40B4-BE49-F238E27FC236}">
                  <a16:creationId xmlns:a16="http://schemas.microsoft.com/office/drawing/2014/main" id="{61A0B786-8E9A-43CB-A8BF-FB391A5BDB82}"/>
                </a:ext>
              </a:extLst>
            </p:cNvPr>
            <p:cNvSpPr txBox="1"/>
            <p:nvPr/>
          </p:nvSpPr>
          <p:spPr>
            <a:xfrm>
              <a:off x="8434935" y="2699029"/>
              <a:ext cx="2406349" cy="1815882"/>
            </a:xfrm>
            <a:prstGeom prst="rect">
              <a:avLst/>
            </a:prstGeom>
            <a:noFill/>
          </p:spPr>
          <p:txBody>
            <a:bodyPr wrap="square" rtlCol="0">
              <a:spAutoFit/>
            </a:bodyPr>
            <a:lstStyle>
              <a:defPPr>
                <a:defRPr lang="en-US"/>
              </a:defPPr>
              <a:lvl1pPr>
                <a:tabLst>
                  <a:tab pos="2787650" algn="l"/>
                </a:tabLst>
                <a:defRPr sz="1600"/>
              </a:lvl1pPr>
            </a:lstStyle>
            <a:p>
              <a:r>
                <a:rPr lang="id-ID" dirty="0"/>
                <a:t>Umumnya, produk </a:t>
              </a:r>
              <a:r>
                <a:rPr lang="en-ID" dirty="0" err="1"/>
                <a:t>dana</a:t>
              </a:r>
              <a:r>
                <a:rPr lang="en-ID" dirty="0"/>
                <a:t> </a:t>
              </a:r>
              <a:r>
                <a:rPr lang="en-ID" dirty="0" err="1"/>
                <a:t>pensiun</a:t>
              </a:r>
              <a:r>
                <a:rPr lang="id-ID" dirty="0"/>
                <a:t> yang ditawarka oleh DPLK syariah menawarkan produk pensiun dengan konsep tabungan dan produk pensiun plus asuransi jiwa</a:t>
              </a:r>
            </a:p>
          </p:txBody>
        </p:sp>
        <p:sp>
          <p:nvSpPr>
            <p:cNvPr id="31" name="TextBox 30">
              <a:extLst>
                <a:ext uri="{FF2B5EF4-FFF2-40B4-BE49-F238E27FC236}">
                  <a16:creationId xmlns:a16="http://schemas.microsoft.com/office/drawing/2014/main" id="{26A2C3EA-08E2-49B9-A391-726013164C26}"/>
                </a:ext>
              </a:extLst>
            </p:cNvPr>
            <p:cNvSpPr txBox="1"/>
            <p:nvPr/>
          </p:nvSpPr>
          <p:spPr>
            <a:xfrm>
              <a:off x="1610221" y="2699029"/>
              <a:ext cx="2251460" cy="2062103"/>
            </a:xfrm>
            <a:prstGeom prst="rect">
              <a:avLst/>
            </a:prstGeom>
            <a:noFill/>
          </p:spPr>
          <p:txBody>
            <a:bodyPr wrap="square" rtlCol="0">
              <a:spAutoFit/>
            </a:bodyPr>
            <a:lstStyle/>
            <a:p>
              <a:pPr>
                <a:tabLst>
                  <a:tab pos="2787650" algn="l"/>
                </a:tabLst>
              </a:pPr>
              <a:r>
                <a:rPr lang="id-ID" sz="1600" dirty="0"/>
                <a:t>Program </a:t>
              </a:r>
              <a:r>
                <a:rPr lang="en-ID" sz="1600" dirty="0" err="1"/>
                <a:t>dana</a:t>
              </a:r>
              <a:r>
                <a:rPr lang="en-ID" sz="1600" dirty="0"/>
                <a:t> </a:t>
              </a:r>
              <a:r>
                <a:rPr lang="en-ID" sz="1600" dirty="0" err="1"/>
                <a:t>pensiun</a:t>
              </a:r>
              <a:r>
                <a:rPr lang="id-ID" sz="1600" dirty="0"/>
                <a:t> syariah di Indonesia  masih dilaksanakan secara terbatas oleh DPLK (Dana Pensiun Lembaga Keuangan) di beberapa bank dan asuransi syariah</a:t>
              </a:r>
            </a:p>
          </p:txBody>
        </p:sp>
        <p:sp>
          <p:nvSpPr>
            <p:cNvPr id="37" name="Block Arc 14">
              <a:extLst>
                <a:ext uri="{FF2B5EF4-FFF2-40B4-BE49-F238E27FC236}">
                  <a16:creationId xmlns:a16="http://schemas.microsoft.com/office/drawing/2014/main" id="{2AE097EC-92F8-475F-A4CF-C2F773D500EF}"/>
                </a:ext>
              </a:extLst>
            </p:cNvPr>
            <p:cNvSpPr/>
            <p:nvPr/>
          </p:nvSpPr>
          <p:spPr>
            <a:xfrm rot="16200000">
              <a:off x="5820944" y="3486662"/>
              <a:ext cx="518992" cy="51933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spTree>
    <p:extLst>
      <p:ext uri="{BB962C8B-B14F-4D97-AF65-F5344CB8AC3E}">
        <p14:creationId xmlns:p14="http://schemas.microsoft.com/office/powerpoint/2010/main" val="75810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8" name="TextBox 7"/>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Akad</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dalam</a:t>
            </a:r>
            <a:r>
              <a:rPr lang="en-ID" sz="2400" dirty="0">
                <a:solidFill>
                  <a:srgbClr val="002060"/>
                </a:solidFill>
                <a:latin typeface="Arial Black" panose="020B0A04020102020204" pitchFamily="34" charset="0"/>
                <a:cs typeface="Times New Roman" panose="02020603050405020304" pitchFamily="18" charset="0"/>
              </a:rPr>
              <a:t> Dana </a:t>
            </a:r>
            <a:r>
              <a:rPr lang="en-ID" sz="2400" dirty="0" err="1">
                <a:solidFill>
                  <a:srgbClr val="002060"/>
                </a:solidFill>
                <a:latin typeface="Arial Black" panose="020B0A04020102020204" pitchFamily="34" charset="0"/>
                <a:cs typeface="Times New Roman" panose="02020603050405020304" pitchFamily="18" charset="0"/>
              </a:rPr>
              <a:t>Pensiun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nvGrpSpPr>
          <p:cNvPr id="60" name="Group 59"/>
          <p:cNvGrpSpPr/>
          <p:nvPr/>
        </p:nvGrpSpPr>
        <p:grpSpPr>
          <a:xfrm>
            <a:off x="901640" y="1378884"/>
            <a:ext cx="10487053" cy="4529984"/>
            <a:chOff x="880168" y="1983318"/>
            <a:chExt cx="10487053" cy="4529984"/>
          </a:xfrm>
        </p:grpSpPr>
        <p:sp>
          <p:nvSpPr>
            <p:cNvPr id="9" name="Rounded Rectangle 101">
              <a:extLst>
                <a:ext uri="{FF2B5EF4-FFF2-40B4-BE49-F238E27FC236}">
                  <a16:creationId xmlns:a16="http://schemas.microsoft.com/office/drawing/2014/main" id="{947E39EB-D259-4E2C-B42F-E334F80CC098}"/>
                </a:ext>
              </a:extLst>
            </p:cNvPr>
            <p:cNvSpPr/>
            <p:nvPr/>
          </p:nvSpPr>
          <p:spPr>
            <a:xfrm rot="18900000">
              <a:off x="5458589" y="3383545"/>
              <a:ext cx="1183827" cy="1183827"/>
            </a:xfrm>
            <a:prstGeom prst="roundRect">
              <a:avLst>
                <a:gd name="adj" fmla="val 156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9">
              <a:extLst>
                <a:ext uri="{FF2B5EF4-FFF2-40B4-BE49-F238E27FC236}">
                  <a16:creationId xmlns:a16="http://schemas.microsoft.com/office/drawing/2014/main" id="{6A4F60FB-DDCF-43FF-9920-58E60C1DB8DC}"/>
                </a:ext>
              </a:extLst>
            </p:cNvPr>
            <p:cNvGrpSpPr/>
            <p:nvPr/>
          </p:nvGrpSpPr>
          <p:grpSpPr>
            <a:xfrm>
              <a:off x="6216301" y="2135994"/>
              <a:ext cx="1980000" cy="1811627"/>
              <a:chOff x="4678493" y="1987706"/>
              <a:chExt cx="2712942" cy="1811627"/>
            </a:xfrm>
          </p:grpSpPr>
          <p:sp>
            <p:nvSpPr>
              <p:cNvPr id="11" name="Right Arrow 51">
                <a:extLst>
                  <a:ext uri="{FF2B5EF4-FFF2-40B4-BE49-F238E27FC236}">
                    <a16:creationId xmlns:a16="http://schemas.microsoft.com/office/drawing/2014/main" id="{66B45EE8-00A5-49CB-90BF-4E943D5D0468}"/>
                  </a:ext>
                </a:extLst>
              </p:cNvPr>
              <p:cNvSpPr/>
              <p:nvPr/>
            </p:nvSpPr>
            <p:spPr>
              <a:xfrm>
                <a:off x="5869620" y="1987706"/>
                <a:ext cx="1521815" cy="7537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Isosceles Triangle 29">
                <a:extLst>
                  <a:ext uri="{FF2B5EF4-FFF2-40B4-BE49-F238E27FC236}">
                    <a16:creationId xmlns:a16="http://schemas.microsoft.com/office/drawing/2014/main" id="{C9BB6C8E-62E1-466F-A7C8-51C65D315076}"/>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a:p>
            </p:txBody>
          </p:sp>
        </p:grpSp>
        <p:grpSp>
          <p:nvGrpSpPr>
            <p:cNvPr id="13" name="Group 12">
              <a:extLst>
                <a:ext uri="{FF2B5EF4-FFF2-40B4-BE49-F238E27FC236}">
                  <a16:creationId xmlns:a16="http://schemas.microsoft.com/office/drawing/2014/main" id="{998139F3-CDCD-4A49-A12C-D7F5107774C4}"/>
                </a:ext>
              </a:extLst>
            </p:cNvPr>
            <p:cNvGrpSpPr/>
            <p:nvPr/>
          </p:nvGrpSpPr>
          <p:grpSpPr>
            <a:xfrm flipV="1">
              <a:off x="6230205" y="3990156"/>
              <a:ext cx="1966097" cy="1754475"/>
              <a:chOff x="4697542" y="1987706"/>
              <a:chExt cx="2693893" cy="1754475"/>
            </a:xfrm>
          </p:grpSpPr>
          <p:sp>
            <p:nvSpPr>
              <p:cNvPr id="14" name="Right Arrow 49">
                <a:extLst>
                  <a:ext uri="{FF2B5EF4-FFF2-40B4-BE49-F238E27FC236}">
                    <a16:creationId xmlns:a16="http://schemas.microsoft.com/office/drawing/2014/main" id="{B4EB5509-591A-4C30-A926-DB27DD89E983}"/>
                  </a:ext>
                </a:extLst>
              </p:cNvPr>
              <p:cNvSpPr/>
              <p:nvPr/>
            </p:nvSpPr>
            <p:spPr>
              <a:xfrm>
                <a:off x="5869620" y="1987706"/>
                <a:ext cx="1521815" cy="75379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5" name="Isosceles Triangle 29">
                <a:extLst>
                  <a:ext uri="{FF2B5EF4-FFF2-40B4-BE49-F238E27FC236}">
                    <a16:creationId xmlns:a16="http://schemas.microsoft.com/office/drawing/2014/main" id="{EAECB9D8-FB4B-4808-83B1-44B581C722D0}"/>
                  </a:ext>
                </a:extLst>
              </p:cNvPr>
              <p:cNvSpPr/>
              <p:nvPr/>
            </p:nvSpPr>
            <p:spPr>
              <a:xfrm rot="16200000">
                <a:off x="4503403" y="2371026"/>
                <a:ext cx="1565294" cy="1177015"/>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chemeClr val="accent6"/>
                  </a:gs>
                  <a:gs pos="100000">
                    <a:schemeClr val="accent6">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6" name="Group 15">
              <a:extLst>
                <a:ext uri="{FF2B5EF4-FFF2-40B4-BE49-F238E27FC236}">
                  <a16:creationId xmlns:a16="http://schemas.microsoft.com/office/drawing/2014/main" id="{8C3794D8-64D9-40F7-A4C6-851B238340CB}"/>
                </a:ext>
              </a:extLst>
            </p:cNvPr>
            <p:cNvGrpSpPr/>
            <p:nvPr/>
          </p:nvGrpSpPr>
          <p:grpSpPr>
            <a:xfrm>
              <a:off x="6251060" y="3598559"/>
              <a:ext cx="1945242" cy="753796"/>
              <a:chOff x="4726118" y="1987706"/>
              <a:chExt cx="2665317" cy="753796"/>
            </a:xfrm>
          </p:grpSpPr>
          <p:sp>
            <p:nvSpPr>
              <p:cNvPr id="17" name="Right Arrow 47">
                <a:extLst>
                  <a:ext uri="{FF2B5EF4-FFF2-40B4-BE49-F238E27FC236}">
                    <a16:creationId xmlns:a16="http://schemas.microsoft.com/office/drawing/2014/main" id="{A3D00585-6EAF-4AAE-A4D2-E34989206F6A}"/>
                  </a:ext>
                </a:extLst>
              </p:cNvPr>
              <p:cNvSpPr/>
              <p:nvPr/>
            </p:nvSpPr>
            <p:spPr>
              <a:xfrm>
                <a:off x="5869620" y="1987706"/>
                <a:ext cx="1521815" cy="7537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Isosceles Triangle 29">
                <a:extLst>
                  <a:ext uri="{FF2B5EF4-FFF2-40B4-BE49-F238E27FC236}">
                    <a16:creationId xmlns:a16="http://schemas.microsoft.com/office/drawing/2014/main" id="{E41BD116-550D-484A-A8C3-503CAAF0B86C}"/>
                  </a:ext>
                </a:extLst>
              </p:cNvPr>
              <p:cNvSpPr/>
              <p:nvPr/>
            </p:nvSpPr>
            <p:spPr>
              <a:xfrm rot="16200000">
                <a:off x="5114090" y="1788914"/>
                <a:ext cx="372495" cy="114843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0 w 392965"/>
                  <a:gd name="connsiteY0" fmla="*/ 595989 h 595989"/>
                  <a:gd name="connsiteX1" fmla="*/ 148430 w 392965"/>
                  <a:gd name="connsiteY1" fmla="*/ 0 h 595989"/>
                  <a:gd name="connsiteX2" fmla="*/ 392965 w 392965"/>
                  <a:gd name="connsiteY2" fmla="*/ 595683 h 595989"/>
                  <a:gd name="connsiteX3" fmla="*/ 0 w 392965"/>
                  <a:gd name="connsiteY3" fmla="*/ 595989 h 595989"/>
                  <a:gd name="connsiteX0" fmla="*/ 0 w 392965"/>
                  <a:gd name="connsiteY0" fmla="*/ 1148439 h 1148439"/>
                  <a:gd name="connsiteX1" fmla="*/ 148430 w 392965"/>
                  <a:gd name="connsiteY1" fmla="*/ 0 h 1148439"/>
                  <a:gd name="connsiteX2" fmla="*/ 392965 w 392965"/>
                  <a:gd name="connsiteY2" fmla="*/ 1148133 h 1148439"/>
                  <a:gd name="connsiteX3" fmla="*/ 0 w 392965"/>
                  <a:gd name="connsiteY3" fmla="*/ 1148439 h 1148439"/>
                </a:gdLst>
                <a:ahLst/>
                <a:cxnLst>
                  <a:cxn ang="0">
                    <a:pos x="connsiteX0" y="connsiteY0"/>
                  </a:cxn>
                  <a:cxn ang="0">
                    <a:pos x="connsiteX1" y="connsiteY1"/>
                  </a:cxn>
                  <a:cxn ang="0">
                    <a:pos x="connsiteX2" y="connsiteY2"/>
                  </a:cxn>
                  <a:cxn ang="0">
                    <a:pos x="connsiteX3" y="connsiteY3"/>
                  </a:cxn>
                </a:cxnLst>
                <a:rect l="l" t="t" r="r" b="b"/>
                <a:pathLst>
                  <a:path w="392965" h="1148439">
                    <a:moveTo>
                      <a:pt x="0" y="1148439"/>
                    </a:moveTo>
                    <a:lnTo>
                      <a:pt x="148430" y="0"/>
                    </a:lnTo>
                    <a:lnTo>
                      <a:pt x="392965" y="1148133"/>
                    </a:lnTo>
                    <a:lnTo>
                      <a:pt x="0" y="1148439"/>
                    </a:lnTo>
                    <a:close/>
                  </a:path>
                </a:pathLst>
              </a:custGeom>
              <a:gradFill>
                <a:gsLst>
                  <a:gs pos="50000">
                    <a:schemeClr val="accent4">
                      <a:lumMod val="10000"/>
                    </a:schemeClr>
                  </a:gs>
                  <a:gs pos="0">
                    <a:schemeClr val="accent4"/>
                  </a:gs>
                  <a:gs pos="100000">
                    <a:schemeClr val="accent4">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9" name="Group 18">
              <a:extLst>
                <a:ext uri="{FF2B5EF4-FFF2-40B4-BE49-F238E27FC236}">
                  <a16:creationId xmlns:a16="http://schemas.microsoft.com/office/drawing/2014/main" id="{6BCA728D-63C3-4891-95C1-375C0F3DAC0B}"/>
                </a:ext>
              </a:extLst>
            </p:cNvPr>
            <p:cNvGrpSpPr/>
            <p:nvPr/>
          </p:nvGrpSpPr>
          <p:grpSpPr>
            <a:xfrm flipH="1">
              <a:off x="3938129" y="2135994"/>
              <a:ext cx="1980000" cy="1811627"/>
              <a:chOff x="4678493" y="1987706"/>
              <a:chExt cx="2712942" cy="1811627"/>
            </a:xfrm>
          </p:grpSpPr>
          <p:sp>
            <p:nvSpPr>
              <p:cNvPr id="20" name="Right Arrow 61">
                <a:extLst>
                  <a:ext uri="{FF2B5EF4-FFF2-40B4-BE49-F238E27FC236}">
                    <a16:creationId xmlns:a16="http://schemas.microsoft.com/office/drawing/2014/main" id="{5FAE0381-C7EA-4CC8-B9E3-15E47D26CD70}"/>
                  </a:ext>
                </a:extLst>
              </p:cNvPr>
              <p:cNvSpPr/>
              <p:nvPr/>
            </p:nvSpPr>
            <p:spPr>
              <a:xfrm>
                <a:off x="5869620" y="1987706"/>
                <a:ext cx="1521815" cy="7537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Isosceles Triangle 29">
                <a:extLst>
                  <a:ext uri="{FF2B5EF4-FFF2-40B4-BE49-F238E27FC236}">
                    <a16:creationId xmlns:a16="http://schemas.microsoft.com/office/drawing/2014/main" id="{1B350368-0887-4204-BCF0-AEEAD7AFC787}"/>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2" name="Group 21">
              <a:extLst>
                <a:ext uri="{FF2B5EF4-FFF2-40B4-BE49-F238E27FC236}">
                  <a16:creationId xmlns:a16="http://schemas.microsoft.com/office/drawing/2014/main" id="{ACEF7E45-A110-4AF5-A30B-02703175AA4B}"/>
                </a:ext>
              </a:extLst>
            </p:cNvPr>
            <p:cNvGrpSpPr/>
            <p:nvPr/>
          </p:nvGrpSpPr>
          <p:grpSpPr>
            <a:xfrm flipH="1" flipV="1">
              <a:off x="3938130" y="3990156"/>
              <a:ext cx="1966097" cy="1754475"/>
              <a:chOff x="4697542" y="1987706"/>
              <a:chExt cx="2693893" cy="1754475"/>
            </a:xfrm>
          </p:grpSpPr>
          <p:sp>
            <p:nvSpPr>
              <p:cNvPr id="23" name="Right Arrow 59">
                <a:extLst>
                  <a:ext uri="{FF2B5EF4-FFF2-40B4-BE49-F238E27FC236}">
                    <a16:creationId xmlns:a16="http://schemas.microsoft.com/office/drawing/2014/main" id="{206C2BAA-1433-4333-BF8D-5A023097D258}"/>
                  </a:ext>
                </a:extLst>
              </p:cNvPr>
              <p:cNvSpPr/>
              <p:nvPr/>
            </p:nvSpPr>
            <p:spPr>
              <a:xfrm>
                <a:off x="5869620" y="1987706"/>
                <a:ext cx="1521815" cy="75379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4" name="Isosceles Triangle 29">
                <a:extLst>
                  <a:ext uri="{FF2B5EF4-FFF2-40B4-BE49-F238E27FC236}">
                    <a16:creationId xmlns:a16="http://schemas.microsoft.com/office/drawing/2014/main" id="{3DD6F6BB-C1B8-4ACA-805C-D1AEF82CEB09}"/>
                  </a:ext>
                </a:extLst>
              </p:cNvPr>
              <p:cNvSpPr/>
              <p:nvPr/>
            </p:nvSpPr>
            <p:spPr>
              <a:xfrm rot="16200000">
                <a:off x="4503403" y="2371026"/>
                <a:ext cx="1565294" cy="1177015"/>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chemeClr val="accent5"/>
                  </a:gs>
                  <a:gs pos="100000">
                    <a:schemeClr val="accent5">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5" name="Group 24">
              <a:extLst>
                <a:ext uri="{FF2B5EF4-FFF2-40B4-BE49-F238E27FC236}">
                  <a16:creationId xmlns:a16="http://schemas.microsoft.com/office/drawing/2014/main" id="{FB97019F-B3BD-40E4-896C-67A7BD682318}"/>
                </a:ext>
              </a:extLst>
            </p:cNvPr>
            <p:cNvGrpSpPr/>
            <p:nvPr/>
          </p:nvGrpSpPr>
          <p:grpSpPr>
            <a:xfrm flipH="1">
              <a:off x="3938130" y="3598559"/>
              <a:ext cx="1945242" cy="753796"/>
              <a:chOff x="4726118" y="1987706"/>
              <a:chExt cx="2665317" cy="753796"/>
            </a:xfrm>
          </p:grpSpPr>
          <p:sp>
            <p:nvSpPr>
              <p:cNvPr id="26" name="Right Arrow 57">
                <a:extLst>
                  <a:ext uri="{FF2B5EF4-FFF2-40B4-BE49-F238E27FC236}">
                    <a16:creationId xmlns:a16="http://schemas.microsoft.com/office/drawing/2014/main" id="{50DCA5A7-7B24-4C17-ADD7-F4EC69E448A0}"/>
                  </a:ext>
                </a:extLst>
              </p:cNvPr>
              <p:cNvSpPr/>
              <p:nvPr/>
            </p:nvSpPr>
            <p:spPr>
              <a:xfrm>
                <a:off x="5869620" y="1987706"/>
                <a:ext cx="1521815" cy="7537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7" name="Isosceles Triangle 29">
                <a:extLst>
                  <a:ext uri="{FF2B5EF4-FFF2-40B4-BE49-F238E27FC236}">
                    <a16:creationId xmlns:a16="http://schemas.microsoft.com/office/drawing/2014/main" id="{A0925FE4-9C8A-456A-9048-A08689603F00}"/>
                  </a:ext>
                </a:extLst>
              </p:cNvPr>
              <p:cNvSpPr/>
              <p:nvPr/>
            </p:nvSpPr>
            <p:spPr>
              <a:xfrm rot="16200000">
                <a:off x="5114090" y="1788914"/>
                <a:ext cx="372495" cy="114843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0 w 392965"/>
                  <a:gd name="connsiteY0" fmla="*/ 595989 h 595989"/>
                  <a:gd name="connsiteX1" fmla="*/ 148430 w 392965"/>
                  <a:gd name="connsiteY1" fmla="*/ 0 h 595989"/>
                  <a:gd name="connsiteX2" fmla="*/ 392965 w 392965"/>
                  <a:gd name="connsiteY2" fmla="*/ 595683 h 595989"/>
                  <a:gd name="connsiteX3" fmla="*/ 0 w 392965"/>
                  <a:gd name="connsiteY3" fmla="*/ 595989 h 595989"/>
                  <a:gd name="connsiteX0" fmla="*/ 0 w 392965"/>
                  <a:gd name="connsiteY0" fmla="*/ 1148439 h 1148439"/>
                  <a:gd name="connsiteX1" fmla="*/ 148430 w 392965"/>
                  <a:gd name="connsiteY1" fmla="*/ 0 h 1148439"/>
                  <a:gd name="connsiteX2" fmla="*/ 392965 w 392965"/>
                  <a:gd name="connsiteY2" fmla="*/ 1148133 h 1148439"/>
                  <a:gd name="connsiteX3" fmla="*/ 0 w 392965"/>
                  <a:gd name="connsiteY3" fmla="*/ 1148439 h 1148439"/>
                </a:gdLst>
                <a:ahLst/>
                <a:cxnLst>
                  <a:cxn ang="0">
                    <a:pos x="connsiteX0" y="connsiteY0"/>
                  </a:cxn>
                  <a:cxn ang="0">
                    <a:pos x="connsiteX1" y="connsiteY1"/>
                  </a:cxn>
                  <a:cxn ang="0">
                    <a:pos x="connsiteX2" y="connsiteY2"/>
                  </a:cxn>
                  <a:cxn ang="0">
                    <a:pos x="connsiteX3" y="connsiteY3"/>
                  </a:cxn>
                </a:cxnLst>
                <a:rect l="l" t="t" r="r" b="b"/>
                <a:pathLst>
                  <a:path w="392965" h="1148439">
                    <a:moveTo>
                      <a:pt x="0" y="1148439"/>
                    </a:moveTo>
                    <a:lnTo>
                      <a:pt x="148430" y="0"/>
                    </a:lnTo>
                    <a:lnTo>
                      <a:pt x="392965" y="1148133"/>
                    </a:lnTo>
                    <a:lnTo>
                      <a:pt x="0" y="1148439"/>
                    </a:lnTo>
                    <a:close/>
                  </a:path>
                </a:pathLst>
              </a:custGeom>
              <a:gradFill>
                <a:gsLst>
                  <a:gs pos="0">
                    <a:schemeClr val="accent3"/>
                  </a:gs>
                  <a:gs pos="50000">
                    <a:schemeClr val="accent3">
                      <a:lumMod val="10000"/>
                    </a:schemeClr>
                  </a:gs>
                  <a:gs pos="100000">
                    <a:schemeClr val="accent5">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8" name="Group 27">
              <a:extLst>
                <a:ext uri="{FF2B5EF4-FFF2-40B4-BE49-F238E27FC236}">
                  <a16:creationId xmlns:a16="http://schemas.microsoft.com/office/drawing/2014/main" id="{57606606-4435-4DBE-9B93-6CD6300E8F6B}"/>
                </a:ext>
              </a:extLst>
            </p:cNvPr>
            <p:cNvGrpSpPr/>
            <p:nvPr/>
          </p:nvGrpSpPr>
          <p:grpSpPr>
            <a:xfrm>
              <a:off x="9047521" y="1983318"/>
              <a:ext cx="2319700" cy="1107996"/>
              <a:chOff x="3324740" y="1715063"/>
              <a:chExt cx="1260140" cy="1107996"/>
            </a:xfrm>
          </p:grpSpPr>
          <p:sp>
            <p:nvSpPr>
              <p:cNvPr id="29" name="TextBox 28">
                <a:extLst>
                  <a:ext uri="{FF2B5EF4-FFF2-40B4-BE49-F238E27FC236}">
                    <a16:creationId xmlns:a16="http://schemas.microsoft.com/office/drawing/2014/main" id="{51BF8486-CBFC-4C35-B12E-A2C15B8BAF0E}"/>
                  </a:ext>
                </a:extLst>
              </p:cNvPr>
              <p:cNvSpPr txBox="1"/>
              <p:nvPr/>
            </p:nvSpPr>
            <p:spPr>
              <a:xfrm>
                <a:off x="3324740" y="1715063"/>
                <a:ext cx="1260140" cy="276999"/>
              </a:xfrm>
              <a:prstGeom prst="rect">
                <a:avLst/>
              </a:prstGeom>
              <a:noFill/>
            </p:spPr>
            <p:txBody>
              <a:bodyPr wrap="square" rtlCol="0">
                <a:spAutoFit/>
              </a:bodyPr>
              <a:lstStyle/>
              <a:p>
                <a:r>
                  <a:rPr lang="en-US" altLang="ko-KR" sz="1200" b="1" dirty="0" err="1">
                    <a:solidFill>
                      <a:schemeClr val="tx1">
                        <a:lumMod val="75000"/>
                        <a:lumOff val="25000"/>
                      </a:schemeClr>
                    </a:solidFill>
                    <a:latin typeface="Arial" pitchFamily="34" charset="0"/>
                    <a:cs typeface="Arial" pitchFamily="34" charset="0"/>
                  </a:rPr>
                  <a:t>Akad</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Wakalah</a:t>
                </a:r>
                <a:endParaRPr lang="ko-KR" altLang="en-US" sz="1200" b="1" dirty="0">
                  <a:solidFill>
                    <a:schemeClr val="tx1">
                      <a:lumMod val="75000"/>
                      <a:lumOff val="25000"/>
                    </a:schemeClr>
                  </a:solidFill>
                  <a:latin typeface="Arial" pitchFamily="34" charset="0"/>
                  <a:cs typeface="Arial" pitchFamily="34" charset="0"/>
                </a:endParaRPr>
              </a:p>
            </p:txBody>
          </p:sp>
          <p:sp>
            <p:nvSpPr>
              <p:cNvPr id="30" name="TextBox 29">
                <a:extLst>
                  <a:ext uri="{FF2B5EF4-FFF2-40B4-BE49-F238E27FC236}">
                    <a16:creationId xmlns:a16="http://schemas.microsoft.com/office/drawing/2014/main" id="{85560BA0-6CBB-4E26-ABB8-4E3B03985CB1}"/>
                  </a:ext>
                </a:extLst>
              </p:cNvPr>
              <p:cNvSpPr txBox="1"/>
              <p:nvPr/>
            </p:nvSpPr>
            <p:spPr>
              <a:xfrm>
                <a:off x="3324740" y="1992062"/>
                <a:ext cx="1260140" cy="830997"/>
              </a:xfrm>
              <a:prstGeom prst="rect">
                <a:avLst/>
              </a:prstGeom>
              <a:noFill/>
            </p:spPr>
            <p:txBody>
              <a:bodyPr wrap="square" rtlCol="0">
                <a:spAutoFit/>
              </a:bodyPr>
              <a:lstStyle/>
              <a:p>
                <a:r>
                  <a:rPr lang="id-ID" sz="1200" dirty="0"/>
                  <a:t>Akad berupa pelimpahan kuasa oleh pemberi kuasa kepada pihaklain dalam hal-hal yang boleh di wakilkan</a:t>
                </a:r>
              </a:p>
            </p:txBody>
          </p:sp>
        </p:grpSp>
        <p:grpSp>
          <p:nvGrpSpPr>
            <p:cNvPr id="31" name="Group 30">
              <a:extLst>
                <a:ext uri="{FF2B5EF4-FFF2-40B4-BE49-F238E27FC236}">
                  <a16:creationId xmlns:a16="http://schemas.microsoft.com/office/drawing/2014/main" id="{53953C6F-5985-47E5-94C1-B2F27390B00A}"/>
                </a:ext>
              </a:extLst>
            </p:cNvPr>
            <p:cNvGrpSpPr/>
            <p:nvPr/>
          </p:nvGrpSpPr>
          <p:grpSpPr>
            <a:xfrm>
              <a:off x="9047521" y="3417314"/>
              <a:ext cx="2319700" cy="738664"/>
              <a:chOff x="3324740" y="1715063"/>
              <a:chExt cx="1260140" cy="738664"/>
            </a:xfrm>
          </p:grpSpPr>
          <p:sp>
            <p:nvSpPr>
              <p:cNvPr id="32" name="TextBox 31">
                <a:extLst>
                  <a:ext uri="{FF2B5EF4-FFF2-40B4-BE49-F238E27FC236}">
                    <a16:creationId xmlns:a16="http://schemas.microsoft.com/office/drawing/2014/main" id="{AF5EFCF6-F268-4D89-B122-CFB4CC4B4B32}"/>
                  </a:ext>
                </a:extLst>
              </p:cNvPr>
              <p:cNvSpPr txBox="1"/>
              <p:nvPr/>
            </p:nvSpPr>
            <p:spPr>
              <a:xfrm>
                <a:off x="3324740" y="1715063"/>
                <a:ext cx="1260140" cy="276999"/>
              </a:xfrm>
              <a:prstGeom prst="rect">
                <a:avLst/>
              </a:prstGeom>
              <a:noFill/>
            </p:spPr>
            <p:txBody>
              <a:bodyPr wrap="square" rtlCol="0">
                <a:spAutoFit/>
              </a:bodyPr>
              <a:lstStyle/>
              <a:p>
                <a:r>
                  <a:rPr lang="en-US" altLang="ko-KR" sz="1200" b="1" dirty="0" err="1">
                    <a:solidFill>
                      <a:schemeClr val="tx1">
                        <a:lumMod val="75000"/>
                        <a:lumOff val="25000"/>
                      </a:schemeClr>
                    </a:solidFill>
                    <a:latin typeface="Arial" pitchFamily="34" charset="0"/>
                    <a:cs typeface="Arial" pitchFamily="34" charset="0"/>
                  </a:rPr>
                  <a:t>Akad</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Wakalah</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bil</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Ujroh</a:t>
                </a:r>
                <a:endParaRPr lang="ko-KR" altLang="en-US" sz="1200" b="1" dirty="0">
                  <a:solidFill>
                    <a:schemeClr val="tx1">
                      <a:lumMod val="75000"/>
                      <a:lumOff val="25000"/>
                    </a:schemeClr>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1F133DCE-1F2D-433D-B8AB-9D77927B4635}"/>
                  </a:ext>
                </a:extLst>
              </p:cNvPr>
              <p:cNvSpPr txBox="1"/>
              <p:nvPr/>
            </p:nvSpPr>
            <p:spPr>
              <a:xfrm>
                <a:off x="3324740" y="1992062"/>
                <a:ext cx="1260140" cy="461665"/>
              </a:xfrm>
              <a:prstGeom prst="rect">
                <a:avLst/>
              </a:prstGeom>
              <a:noFill/>
            </p:spPr>
            <p:txBody>
              <a:bodyPr wrap="square" rtlCol="0">
                <a:spAutoFit/>
              </a:bodyPr>
              <a:lstStyle/>
              <a:p>
                <a:r>
                  <a:rPr lang="en-ID" sz="1200" dirty="0"/>
                  <a:t>A</a:t>
                </a:r>
                <a:r>
                  <a:rPr lang="id-ID" sz="1200" dirty="0"/>
                  <a:t>kad wakalah dengan imbalan upah (ujrah)</a:t>
                </a:r>
              </a:p>
            </p:txBody>
          </p:sp>
        </p:grpSp>
        <p:grpSp>
          <p:nvGrpSpPr>
            <p:cNvPr id="34" name="Group 33">
              <a:extLst>
                <a:ext uri="{FF2B5EF4-FFF2-40B4-BE49-F238E27FC236}">
                  <a16:creationId xmlns:a16="http://schemas.microsoft.com/office/drawing/2014/main" id="{6A743378-2D9F-4B93-9112-1C4ECB0C06B1}"/>
                </a:ext>
              </a:extLst>
            </p:cNvPr>
            <p:cNvGrpSpPr/>
            <p:nvPr/>
          </p:nvGrpSpPr>
          <p:grpSpPr>
            <a:xfrm>
              <a:off x="9047521" y="4851308"/>
              <a:ext cx="2319700" cy="923330"/>
              <a:chOff x="3324740" y="1715063"/>
              <a:chExt cx="1260140" cy="923330"/>
            </a:xfrm>
          </p:grpSpPr>
          <p:sp>
            <p:nvSpPr>
              <p:cNvPr id="35" name="TextBox 34">
                <a:extLst>
                  <a:ext uri="{FF2B5EF4-FFF2-40B4-BE49-F238E27FC236}">
                    <a16:creationId xmlns:a16="http://schemas.microsoft.com/office/drawing/2014/main" id="{4A1A9349-A1F5-419A-9A57-D01B961E43E7}"/>
                  </a:ext>
                </a:extLst>
              </p:cNvPr>
              <p:cNvSpPr txBox="1"/>
              <p:nvPr/>
            </p:nvSpPr>
            <p:spPr>
              <a:xfrm>
                <a:off x="3324740" y="1715063"/>
                <a:ext cx="1260140" cy="276999"/>
              </a:xfrm>
              <a:prstGeom prst="rect">
                <a:avLst/>
              </a:prstGeom>
              <a:noFill/>
            </p:spPr>
            <p:txBody>
              <a:bodyPr wrap="square" rtlCol="0">
                <a:spAutoFit/>
              </a:bodyPr>
              <a:lstStyle/>
              <a:p>
                <a:r>
                  <a:rPr lang="en-US" altLang="ko-KR" sz="1200" b="1" dirty="0" err="1">
                    <a:solidFill>
                      <a:schemeClr val="tx1">
                        <a:lumMod val="75000"/>
                        <a:lumOff val="25000"/>
                      </a:schemeClr>
                    </a:solidFill>
                    <a:latin typeface="Arial" pitchFamily="34" charset="0"/>
                    <a:cs typeface="Arial" pitchFamily="34" charset="0"/>
                  </a:rPr>
                  <a:t>Akad</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Mudharabah</a:t>
                </a:r>
                <a:endParaRPr lang="ko-KR" altLang="en-US" sz="1200" b="1" dirty="0">
                  <a:solidFill>
                    <a:schemeClr val="tx1">
                      <a:lumMod val="75000"/>
                      <a:lumOff val="25000"/>
                    </a:schemeClr>
                  </a:solidFill>
                  <a:latin typeface="Arial" pitchFamily="34" charset="0"/>
                  <a:cs typeface="Arial" pitchFamily="34" charset="0"/>
                </a:endParaRPr>
              </a:p>
            </p:txBody>
          </p:sp>
          <p:sp>
            <p:nvSpPr>
              <p:cNvPr id="36" name="TextBox 35">
                <a:extLst>
                  <a:ext uri="{FF2B5EF4-FFF2-40B4-BE49-F238E27FC236}">
                    <a16:creationId xmlns:a16="http://schemas.microsoft.com/office/drawing/2014/main" id="{FEDE5765-9332-409F-8AFF-1F02525D4C82}"/>
                  </a:ext>
                </a:extLst>
              </p:cNvPr>
              <p:cNvSpPr txBox="1"/>
              <p:nvPr/>
            </p:nvSpPr>
            <p:spPr>
              <a:xfrm>
                <a:off x="3324740" y="1992062"/>
                <a:ext cx="1260140" cy="646331"/>
              </a:xfrm>
              <a:prstGeom prst="rect">
                <a:avLst/>
              </a:prstGeom>
              <a:noFill/>
            </p:spPr>
            <p:txBody>
              <a:bodyPr wrap="square" rtlCol="0">
                <a:spAutoFit/>
              </a:bodyPr>
              <a:lstStyle/>
              <a:p>
                <a:r>
                  <a:rPr lang="id-ID" sz="1200" dirty="0"/>
                  <a:t>Akad kerjasama usaha antara Dana pensiun syariah dengan pihak lain</a:t>
                </a:r>
                <a:endParaRPr lang="ko-KR" altLang="en-US" sz="1200" dirty="0">
                  <a:solidFill>
                    <a:schemeClr val="tx1">
                      <a:lumMod val="75000"/>
                      <a:lumOff val="25000"/>
                    </a:schemeClr>
                  </a:solidFill>
                  <a:latin typeface="Arial" pitchFamily="34" charset="0"/>
                  <a:cs typeface="Arial" pitchFamily="34" charset="0"/>
                </a:endParaRPr>
              </a:p>
            </p:txBody>
          </p:sp>
        </p:grpSp>
        <p:grpSp>
          <p:nvGrpSpPr>
            <p:cNvPr id="37" name="Group 36">
              <a:extLst>
                <a:ext uri="{FF2B5EF4-FFF2-40B4-BE49-F238E27FC236}">
                  <a16:creationId xmlns:a16="http://schemas.microsoft.com/office/drawing/2014/main" id="{DD836B3B-025F-411F-BA18-E1875C236379}"/>
                </a:ext>
              </a:extLst>
            </p:cNvPr>
            <p:cNvGrpSpPr/>
            <p:nvPr/>
          </p:nvGrpSpPr>
          <p:grpSpPr>
            <a:xfrm>
              <a:off x="880168" y="1983318"/>
              <a:ext cx="2215330" cy="1292662"/>
              <a:chOff x="3324740" y="1715063"/>
              <a:chExt cx="1260140" cy="1292662"/>
            </a:xfrm>
          </p:grpSpPr>
          <p:sp>
            <p:nvSpPr>
              <p:cNvPr id="38" name="TextBox 37">
                <a:extLst>
                  <a:ext uri="{FF2B5EF4-FFF2-40B4-BE49-F238E27FC236}">
                    <a16:creationId xmlns:a16="http://schemas.microsoft.com/office/drawing/2014/main" id="{52FD157D-CA02-486A-91F4-4B007929F457}"/>
                  </a:ext>
                </a:extLst>
              </p:cNvPr>
              <p:cNvSpPr txBox="1"/>
              <p:nvPr/>
            </p:nvSpPr>
            <p:spPr>
              <a:xfrm>
                <a:off x="3324740" y="1715063"/>
                <a:ext cx="1260140"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latin typeface="Arial" pitchFamily="34" charset="0"/>
                    <a:cs typeface="Arial" pitchFamily="34" charset="0"/>
                  </a:rPr>
                  <a:t>Akad</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Hibah</a:t>
                </a:r>
                <a:endParaRPr lang="ko-KR" altLang="en-US" sz="1200" b="1" dirty="0">
                  <a:solidFill>
                    <a:schemeClr val="tx1">
                      <a:lumMod val="75000"/>
                      <a:lumOff val="25000"/>
                    </a:schemeClr>
                  </a:solidFill>
                  <a:latin typeface="Arial" pitchFamily="34" charset="0"/>
                  <a:cs typeface="Arial" pitchFamily="34" charset="0"/>
                </a:endParaRPr>
              </a:p>
            </p:txBody>
          </p:sp>
          <p:sp>
            <p:nvSpPr>
              <p:cNvPr id="39" name="TextBox 38">
                <a:extLst>
                  <a:ext uri="{FF2B5EF4-FFF2-40B4-BE49-F238E27FC236}">
                    <a16:creationId xmlns:a16="http://schemas.microsoft.com/office/drawing/2014/main" id="{C932C222-CE04-4A39-AA6F-53798E7077A5}"/>
                  </a:ext>
                </a:extLst>
              </p:cNvPr>
              <p:cNvSpPr txBox="1"/>
              <p:nvPr/>
            </p:nvSpPr>
            <p:spPr>
              <a:xfrm>
                <a:off x="3324740" y="1992062"/>
                <a:ext cx="1260140" cy="1015663"/>
              </a:xfrm>
              <a:prstGeom prst="rect">
                <a:avLst/>
              </a:prstGeom>
              <a:noFill/>
            </p:spPr>
            <p:txBody>
              <a:bodyPr wrap="square" rtlCol="0">
                <a:spAutoFit/>
              </a:bodyPr>
              <a:lstStyle/>
              <a:p>
                <a:pPr algn="r"/>
                <a:r>
                  <a:rPr lang="id-ID" sz="1200" dirty="0"/>
                  <a:t>Akad yang berupa pemberian dana (</a:t>
                </a:r>
                <a:r>
                  <a:rPr lang="id-ID" sz="1200" i="1" dirty="0"/>
                  <a:t>Mauhub Bih) </a:t>
                </a:r>
                <a:r>
                  <a:rPr lang="id-ID" sz="1200" dirty="0"/>
                  <a:t>dari pemberi kerja (</a:t>
                </a:r>
                <a:r>
                  <a:rPr lang="id-ID" sz="1200" i="1" dirty="0"/>
                  <a:t>Wahib)</a:t>
                </a:r>
                <a:r>
                  <a:rPr lang="id-ID" sz="1200" dirty="0"/>
                  <a:t> kepada pekerja </a:t>
                </a:r>
                <a:r>
                  <a:rPr lang="id-ID" sz="1200" i="1" dirty="0"/>
                  <a:t>(Mauhub Lah)</a:t>
                </a:r>
                <a:r>
                  <a:rPr lang="id-ID" sz="1200" dirty="0"/>
                  <a:t> dalam penyelenggraan pensiun</a:t>
                </a:r>
              </a:p>
            </p:txBody>
          </p:sp>
        </p:grpSp>
        <p:grpSp>
          <p:nvGrpSpPr>
            <p:cNvPr id="40" name="Group 39">
              <a:extLst>
                <a:ext uri="{FF2B5EF4-FFF2-40B4-BE49-F238E27FC236}">
                  <a16:creationId xmlns:a16="http://schemas.microsoft.com/office/drawing/2014/main" id="{D40303A8-3E48-4850-9FDF-EA5AD7A22C92}"/>
                </a:ext>
              </a:extLst>
            </p:cNvPr>
            <p:cNvGrpSpPr/>
            <p:nvPr/>
          </p:nvGrpSpPr>
          <p:grpSpPr>
            <a:xfrm>
              <a:off x="880168" y="3417314"/>
              <a:ext cx="2215330" cy="1107996"/>
              <a:chOff x="3324740" y="1715063"/>
              <a:chExt cx="1260140" cy="1107996"/>
            </a:xfrm>
          </p:grpSpPr>
          <p:sp>
            <p:nvSpPr>
              <p:cNvPr id="41" name="TextBox 40">
                <a:extLst>
                  <a:ext uri="{FF2B5EF4-FFF2-40B4-BE49-F238E27FC236}">
                    <a16:creationId xmlns:a16="http://schemas.microsoft.com/office/drawing/2014/main" id="{02CDC243-23D4-41CD-8E6E-E3E9E268861B}"/>
                  </a:ext>
                </a:extLst>
              </p:cNvPr>
              <p:cNvSpPr txBox="1"/>
              <p:nvPr/>
            </p:nvSpPr>
            <p:spPr>
              <a:xfrm>
                <a:off x="3324740" y="1715063"/>
                <a:ext cx="1260140"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latin typeface="Arial" pitchFamily="34" charset="0"/>
                    <a:cs typeface="Arial" pitchFamily="34" charset="0"/>
                  </a:rPr>
                  <a:t>Akad</a:t>
                </a:r>
                <a:r>
                  <a:rPr lang="en-US" altLang="ko-KR" sz="1200" b="1" dirty="0">
                    <a:solidFill>
                      <a:schemeClr val="tx1">
                        <a:lumMod val="75000"/>
                        <a:lumOff val="25000"/>
                      </a:schemeClr>
                    </a:solidFill>
                    <a:latin typeface="Arial" pitchFamily="34" charset="0"/>
                    <a:cs typeface="Arial" pitchFamily="34" charset="0"/>
                  </a:rPr>
                  <a:t> H</a:t>
                </a:r>
                <a:r>
                  <a:rPr lang="id-ID" altLang="ko-KR" sz="1200" b="1" dirty="0">
                    <a:solidFill>
                      <a:schemeClr val="tx1">
                        <a:lumMod val="75000"/>
                        <a:lumOff val="25000"/>
                      </a:schemeClr>
                    </a:solidFill>
                    <a:latin typeface="Arial" pitchFamily="34" charset="0"/>
                    <a:cs typeface="Arial" pitchFamily="34" charset="0"/>
                  </a:rPr>
                  <a:t>i</a:t>
                </a:r>
                <a:r>
                  <a:rPr lang="en-US" altLang="ko-KR" sz="1200" b="1" dirty="0">
                    <a:solidFill>
                      <a:schemeClr val="tx1">
                        <a:lumMod val="75000"/>
                        <a:lumOff val="25000"/>
                      </a:schemeClr>
                    </a:solidFill>
                    <a:latin typeface="Arial" pitchFamily="34" charset="0"/>
                    <a:cs typeface="Arial" pitchFamily="34" charset="0"/>
                  </a:rPr>
                  <a:t>bah bi </a:t>
                </a:r>
                <a:r>
                  <a:rPr lang="en-US" altLang="ko-KR" sz="1200" b="1" dirty="0" err="1">
                    <a:solidFill>
                      <a:schemeClr val="tx1">
                        <a:lumMod val="75000"/>
                        <a:lumOff val="25000"/>
                      </a:schemeClr>
                    </a:solidFill>
                    <a:latin typeface="Arial" pitchFamily="34" charset="0"/>
                    <a:cs typeface="Arial" pitchFamily="34" charset="0"/>
                  </a:rPr>
                  <a:t>Syarth</a:t>
                </a:r>
                <a:endParaRPr lang="ko-KR" altLang="en-US" sz="1200" b="1" dirty="0">
                  <a:solidFill>
                    <a:schemeClr val="tx1">
                      <a:lumMod val="75000"/>
                      <a:lumOff val="25000"/>
                    </a:schemeClr>
                  </a:solidFill>
                  <a:latin typeface="Arial" pitchFamily="34" charset="0"/>
                  <a:cs typeface="Arial" pitchFamily="34" charset="0"/>
                </a:endParaRPr>
              </a:p>
            </p:txBody>
          </p:sp>
          <p:sp>
            <p:nvSpPr>
              <p:cNvPr id="42" name="TextBox 41">
                <a:extLst>
                  <a:ext uri="{FF2B5EF4-FFF2-40B4-BE49-F238E27FC236}">
                    <a16:creationId xmlns:a16="http://schemas.microsoft.com/office/drawing/2014/main" id="{227161EB-66E2-40CF-91A0-10DAD66F1306}"/>
                  </a:ext>
                </a:extLst>
              </p:cNvPr>
              <p:cNvSpPr txBox="1"/>
              <p:nvPr/>
            </p:nvSpPr>
            <p:spPr>
              <a:xfrm>
                <a:off x="3324740" y="1992062"/>
                <a:ext cx="1260140" cy="830997"/>
              </a:xfrm>
              <a:prstGeom prst="rect">
                <a:avLst/>
              </a:prstGeom>
              <a:noFill/>
            </p:spPr>
            <p:txBody>
              <a:bodyPr wrap="square" rtlCol="0">
                <a:spAutoFit/>
              </a:bodyPr>
              <a:lstStyle/>
              <a:p>
                <a:pPr algn="r"/>
                <a:r>
                  <a:rPr lang="en-ID" sz="1200" dirty="0"/>
                  <a:t>H</a:t>
                </a:r>
                <a:r>
                  <a:rPr lang="id-ID" sz="1200" dirty="0"/>
                  <a:t>ibah yang baru terjadi (Efekti) apabila syarat-syarat tertetu terpenuhi</a:t>
                </a:r>
              </a:p>
              <a:p>
                <a:pPr algn="r"/>
                <a:endParaRPr lang="ko-KR" altLang="en-US" sz="1200" dirty="0">
                  <a:solidFill>
                    <a:schemeClr val="tx1">
                      <a:lumMod val="75000"/>
                      <a:lumOff val="25000"/>
                    </a:schemeClr>
                  </a:solidFill>
                  <a:latin typeface="Arial" pitchFamily="34" charset="0"/>
                  <a:cs typeface="Arial" pitchFamily="34" charset="0"/>
                </a:endParaRPr>
              </a:p>
            </p:txBody>
          </p:sp>
        </p:grpSp>
        <p:grpSp>
          <p:nvGrpSpPr>
            <p:cNvPr id="43" name="Group 42">
              <a:extLst>
                <a:ext uri="{FF2B5EF4-FFF2-40B4-BE49-F238E27FC236}">
                  <a16:creationId xmlns:a16="http://schemas.microsoft.com/office/drawing/2014/main" id="{23E49192-3857-47DD-98A7-95214A6E08A3}"/>
                </a:ext>
              </a:extLst>
            </p:cNvPr>
            <p:cNvGrpSpPr/>
            <p:nvPr/>
          </p:nvGrpSpPr>
          <p:grpSpPr>
            <a:xfrm>
              <a:off x="880168" y="4851308"/>
              <a:ext cx="2215330" cy="1661994"/>
              <a:chOff x="3324740" y="1715063"/>
              <a:chExt cx="1260140" cy="1661994"/>
            </a:xfrm>
          </p:grpSpPr>
          <p:sp>
            <p:nvSpPr>
              <p:cNvPr id="44" name="TextBox 43">
                <a:extLst>
                  <a:ext uri="{FF2B5EF4-FFF2-40B4-BE49-F238E27FC236}">
                    <a16:creationId xmlns:a16="http://schemas.microsoft.com/office/drawing/2014/main" id="{0FBF72E0-7412-409D-AD68-075DBB334723}"/>
                  </a:ext>
                </a:extLst>
              </p:cNvPr>
              <p:cNvSpPr txBox="1"/>
              <p:nvPr/>
            </p:nvSpPr>
            <p:spPr>
              <a:xfrm>
                <a:off x="3324740" y="1715063"/>
                <a:ext cx="1260140"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latin typeface="Arial" pitchFamily="34" charset="0"/>
                    <a:cs typeface="Arial" pitchFamily="34" charset="0"/>
                  </a:rPr>
                  <a:t>Akad</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Hibah</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Muqayyadah</a:t>
                </a:r>
                <a:endParaRPr lang="ko-KR" altLang="en-US" sz="1200" b="1" dirty="0">
                  <a:solidFill>
                    <a:schemeClr val="tx1">
                      <a:lumMod val="75000"/>
                      <a:lumOff val="25000"/>
                    </a:schemeClr>
                  </a:solidFill>
                  <a:latin typeface="Arial" pitchFamily="34" charset="0"/>
                  <a:cs typeface="Arial" pitchFamily="34" charset="0"/>
                </a:endParaRPr>
              </a:p>
            </p:txBody>
          </p:sp>
          <p:sp>
            <p:nvSpPr>
              <p:cNvPr id="45" name="TextBox 44">
                <a:extLst>
                  <a:ext uri="{FF2B5EF4-FFF2-40B4-BE49-F238E27FC236}">
                    <a16:creationId xmlns:a16="http://schemas.microsoft.com/office/drawing/2014/main" id="{EDC2A41A-DC0D-46CA-9C6B-BCEFA0BA4C66}"/>
                  </a:ext>
                </a:extLst>
              </p:cNvPr>
              <p:cNvSpPr txBox="1"/>
              <p:nvPr/>
            </p:nvSpPr>
            <p:spPr>
              <a:xfrm>
                <a:off x="3324740" y="1992062"/>
                <a:ext cx="1260140" cy="1384995"/>
              </a:xfrm>
              <a:prstGeom prst="rect">
                <a:avLst/>
              </a:prstGeom>
              <a:noFill/>
            </p:spPr>
            <p:txBody>
              <a:bodyPr wrap="square" rtlCol="0">
                <a:spAutoFit/>
              </a:bodyPr>
              <a:lstStyle/>
              <a:p>
                <a:pPr algn="r"/>
                <a:r>
                  <a:rPr lang="id-ID" sz="1200" dirty="0"/>
                  <a:t>Hibah dimana pemberi (Wahib) menentukan orang-orang/pihak yang berhak menerima manfaat</a:t>
                </a:r>
                <a:r>
                  <a:rPr lang="en-ID" sz="1200" dirty="0"/>
                  <a:t> </a:t>
                </a:r>
                <a:r>
                  <a:rPr lang="id-ID" sz="1200" dirty="0"/>
                  <a:t>pensiun termasuk</a:t>
                </a:r>
                <a:r>
                  <a:rPr lang="en-ID" sz="1200" dirty="0"/>
                  <a:t> </a:t>
                </a:r>
                <a:r>
                  <a:rPr lang="id-ID" sz="1200" dirty="0"/>
                  <a:t>ketidakbolehan mengambil manfaat pensiun sebelum waktunya (</a:t>
                </a:r>
                <a:r>
                  <a:rPr lang="id-ID" sz="1200" i="1" dirty="0"/>
                  <a:t>Locking in)</a:t>
                </a:r>
                <a:endParaRPr lang="id-ID" sz="1200" b="1" dirty="0"/>
              </a:p>
            </p:txBody>
          </p:sp>
        </p:grpSp>
        <p:sp>
          <p:nvSpPr>
            <p:cNvPr id="52" name="Rounded Rectangle 102">
              <a:extLst>
                <a:ext uri="{FF2B5EF4-FFF2-40B4-BE49-F238E27FC236}">
                  <a16:creationId xmlns:a16="http://schemas.microsoft.com/office/drawing/2014/main" id="{2AA37564-FA0E-4F49-9C41-2D3C02E45EFA}"/>
                </a:ext>
              </a:extLst>
            </p:cNvPr>
            <p:cNvSpPr/>
            <p:nvPr/>
          </p:nvSpPr>
          <p:spPr>
            <a:xfrm rot="18900000">
              <a:off x="5545291" y="3470247"/>
              <a:ext cx="1010420" cy="101042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Rounded Rectangle 10">
              <a:extLst>
                <a:ext uri="{FF2B5EF4-FFF2-40B4-BE49-F238E27FC236}">
                  <a16:creationId xmlns:a16="http://schemas.microsoft.com/office/drawing/2014/main" id="{34CBA837-D3B6-45BA-BA34-6C761E6EA932}"/>
                </a:ext>
              </a:extLst>
            </p:cNvPr>
            <p:cNvSpPr/>
            <p:nvPr/>
          </p:nvSpPr>
          <p:spPr>
            <a:xfrm>
              <a:off x="8525542" y="2309856"/>
              <a:ext cx="301634" cy="39917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Rounded Rectangle 6">
              <a:extLst>
                <a:ext uri="{FF2B5EF4-FFF2-40B4-BE49-F238E27FC236}">
                  <a16:creationId xmlns:a16="http://schemas.microsoft.com/office/drawing/2014/main" id="{1973603D-B1D0-4EA5-84B1-8080207A9D3B}"/>
                </a:ext>
              </a:extLst>
            </p:cNvPr>
            <p:cNvSpPr/>
            <p:nvPr/>
          </p:nvSpPr>
          <p:spPr>
            <a:xfrm>
              <a:off x="3314593" y="2340914"/>
              <a:ext cx="410625" cy="417478"/>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ectangle 16">
              <a:extLst>
                <a:ext uri="{FF2B5EF4-FFF2-40B4-BE49-F238E27FC236}">
                  <a16:creationId xmlns:a16="http://schemas.microsoft.com/office/drawing/2014/main" id="{761713CA-1DA3-4581-9BA0-CD33DADBF4A9}"/>
                </a:ext>
              </a:extLst>
            </p:cNvPr>
            <p:cNvSpPr/>
            <p:nvPr/>
          </p:nvSpPr>
          <p:spPr>
            <a:xfrm rot="2700000">
              <a:off x="3382072" y="5084834"/>
              <a:ext cx="315590" cy="56579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ounded Rectangle 5">
              <a:extLst>
                <a:ext uri="{FF2B5EF4-FFF2-40B4-BE49-F238E27FC236}">
                  <a16:creationId xmlns:a16="http://schemas.microsoft.com/office/drawing/2014/main" id="{7392262B-4A80-4FA3-B984-7F570D72928F}"/>
                </a:ext>
              </a:extLst>
            </p:cNvPr>
            <p:cNvSpPr/>
            <p:nvPr/>
          </p:nvSpPr>
          <p:spPr>
            <a:xfrm flipH="1">
              <a:off x="8443937" y="3798422"/>
              <a:ext cx="464843" cy="38346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ardrop 1">
              <a:extLst>
                <a:ext uri="{FF2B5EF4-FFF2-40B4-BE49-F238E27FC236}">
                  <a16:creationId xmlns:a16="http://schemas.microsoft.com/office/drawing/2014/main" id="{14D804B6-6D1C-4B75-86D9-860DDE9FB660}"/>
                </a:ext>
              </a:extLst>
            </p:cNvPr>
            <p:cNvSpPr/>
            <p:nvPr/>
          </p:nvSpPr>
          <p:spPr>
            <a:xfrm rot="18805991">
              <a:off x="8452731" y="5149355"/>
              <a:ext cx="447253" cy="44258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8" name="Rectangle 36">
              <a:extLst>
                <a:ext uri="{FF2B5EF4-FFF2-40B4-BE49-F238E27FC236}">
                  <a16:creationId xmlns:a16="http://schemas.microsoft.com/office/drawing/2014/main" id="{2E808FA2-16A2-495B-B8D7-3D1BB4561825}"/>
                </a:ext>
              </a:extLst>
            </p:cNvPr>
            <p:cNvSpPr/>
            <p:nvPr/>
          </p:nvSpPr>
          <p:spPr>
            <a:xfrm>
              <a:off x="3302616" y="3801254"/>
              <a:ext cx="462098" cy="3862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Left Arrow 1">
              <a:extLst>
                <a:ext uri="{FF2B5EF4-FFF2-40B4-BE49-F238E27FC236}">
                  <a16:creationId xmlns:a16="http://schemas.microsoft.com/office/drawing/2014/main" id="{3B53D5D7-1C4A-4A26-BC12-7ABA66FD82E1}"/>
                </a:ext>
              </a:extLst>
            </p:cNvPr>
            <p:cNvSpPr>
              <a:spLocks noChangeAspect="1"/>
            </p:cNvSpPr>
            <p:nvPr/>
          </p:nvSpPr>
          <p:spPr>
            <a:xfrm>
              <a:off x="5720801" y="3633377"/>
              <a:ext cx="645721" cy="628487"/>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297734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0" y="171338"/>
            <a:ext cx="12207499" cy="6686662"/>
            <a:chOff x="0" y="171338"/>
            <a:chExt cx="12207499" cy="6686662"/>
          </a:xfrm>
        </p:grpSpPr>
        <p:sp>
          <p:nvSpPr>
            <p:cNvPr id="35" name="Rectangle 3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36" name="Rectangle 3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37" name="Group 3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38" name="Picture 3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39" name="Picture 3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0" name="TextBox 39"/>
          <p:cNvSpPr txBox="1"/>
          <p:nvPr/>
        </p:nvSpPr>
        <p:spPr>
          <a:xfrm>
            <a:off x="2007120" y="301654"/>
            <a:ext cx="8276095" cy="830997"/>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Perbedaan</a:t>
            </a:r>
            <a:r>
              <a:rPr lang="en-ID" sz="2400" dirty="0">
                <a:solidFill>
                  <a:srgbClr val="002060"/>
                </a:solidFill>
                <a:latin typeface="Arial Black" panose="020B0A04020102020204" pitchFamily="34" charset="0"/>
                <a:cs typeface="Times New Roman" panose="02020603050405020304" pitchFamily="18" charset="0"/>
              </a:rPr>
              <a:t> Dana </a:t>
            </a:r>
            <a:r>
              <a:rPr lang="en-ID" sz="2400" dirty="0" err="1">
                <a:solidFill>
                  <a:srgbClr val="002060"/>
                </a:solidFill>
                <a:latin typeface="Arial Black" panose="020B0A04020102020204" pitchFamily="34" charset="0"/>
                <a:cs typeface="Times New Roman" panose="02020603050405020304" pitchFamily="18" charset="0"/>
              </a:rPr>
              <a:t>Pensiun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r>
              <a:rPr lang="en-ID" sz="2400" dirty="0">
                <a:solidFill>
                  <a:srgbClr val="002060"/>
                </a:solidFill>
                <a:latin typeface="Arial Black" panose="020B0A04020102020204" pitchFamily="34" charset="0"/>
                <a:cs typeface="Times New Roman" panose="02020603050405020304" pitchFamily="18" charset="0"/>
              </a:rPr>
              <a:t> </a:t>
            </a:r>
          </a:p>
          <a:p>
            <a:pPr algn="ctr"/>
            <a:r>
              <a:rPr lang="en-ID" sz="2400" dirty="0" err="1">
                <a:solidFill>
                  <a:srgbClr val="002060"/>
                </a:solidFill>
                <a:latin typeface="Arial Black" panose="020B0A04020102020204" pitchFamily="34" charset="0"/>
                <a:cs typeface="Times New Roman" panose="02020603050405020304" pitchFamily="18" charset="0"/>
              </a:rPr>
              <a:t>dan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Konvensional</a:t>
            </a:r>
            <a:endParaRPr lang="en-US" sz="1600" dirty="0">
              <a:solidFill>
                <a:srgbClr val="002060"/>
              </a:solidFill>
              <a:latin typeface="Arial Black" panose="020B0A040201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9D0AFF04-E301-4D47-ADED-AE9622329D1E}"/>
              </a:ext>
            </a:extLst>
          </p:cNvPr>
          <p:cNvSpPr txBox="1"/>
          <p:nvPr/>
        </p:nvSpPr>
        <p:spPr>
          <a:xfrm flipH="1">
            <a:off x="608808" y="1324980"/>
            <a:ext cx="3311119" cy="400110"/>
          </a:xfrm>
          <a:prstGeom prst="rect">
            <a:avLst/>
          </a:prstGeom>
          <a:noFill/>
        </p:spPr>
        <p:txBody>
          <a:bodyPr wrap="square" rtlCol="0">
            <a:spAutoFit/>
          </a:bodyPr>
          <a:lstStyle/>
          <a:p>
            <a:r>
              <a:rPr lang="en-ID" altLang="ko-KR" sz="2000" b="1" dirty="0">
                <a:solidFill>
                  <a:schemeClr val="accent1"/>
                </a:solidFill>
                <a:latin typeface="+mj-lt"/>
                <a:cs typeface="Arial" pitchFamily="34" charset="0"/>
              </a:rPr>
              <a:t>Dana </a:t>
            </a:r>
            <a:r>
              <a:rPr lang="en-ID" altLang="ko-KR" sz="2000" b="1" dirty="0" err="1">
                <a:solidFill>
                  <a:schemeClr val="accent1"/>
                </a:solidFill>
                <a:latin typeface="+mj-lt"/>
                <a:cs typeface="Arial" pitchFamily="34" charset="0"/>
              </a:rPr>
              <a:t>Pensiun</a:t>
            </a:r>
            <a:r>
              <a:rPr lang="en-ID" altLang="ko-KR" sz="2000" b="1" dirty="0">
                <a:solidFill>
                  <a:schemeClr val="accent1"/>
                </a:solidFill>
                <a:latin typeface="+mj-lt"/>
                <a:cs typeface="Arial" pitchFamily="34" charset="0"/>
              </a:rPr>
              <a:t> </a:t>
            </a:r>
            <a:r>
              <a:rPr lang="en-ID" altLang="ko-KR" sz="2000" b="1" dirty="0" err="1">
                <a:solidFill>
                  <a:schemeClr val="accent1"/>
                </a:solidFill>
                <a:latin typeface="+mj-lt"/>
                <a:cs typeface="Arial" pitchFamily="34" charset="0"/>
              </a:rPr>
              <a:t>Konvensional</a:t>
            </a:r>
            <a:endParaRPr lang="en-US" altLang="ko-KR" sz="2000" b="1" dirty="0">
              <a:solidFill>
                <a:schemeClr val="accent1"/>
              </a:solidFill>
              <a:latin typeface="+mj-lt"/>
              <a:cs typeface="Arial" pitchFamily="34" charset="0"/>
            </a:endParaRPr>
          </a:p>
        </p:txBody>
      </p:sp>
      <p:sp>
        <p:nvSpPr>
          <p:cNvPr id="42" name="TextBox 41">
            <a:extLst>
              <a:ext uri="{FF2B5EF4-FFF2-40B4-BE49-F238E27FC236}">
                <a16:creationId xmlns:a16="http://schemas.microsoft.com/office/drawing/2014/main" id="{9D0AFF04-E301-4D47-ADED-AE9622329D1E}"/>
              </a:ext>
            </a:extLst>
          </p:cNvPr>
          <p:cNvSpPr txBox="1"/>
          <p:nvPr/>
        </p:nvSpPr>
        <p:spPr>
          <a:xfrm flipH="1">
            <a:off x="8766990" y="1244026"/>
            <a:ext cx="3311119" cy="400110"/>
          </a:xfrm>
          <a:prstGeom prst="rect">
            <a:avLst/>
          </a:prstGeom>
          <a:noFill/>
        </p:spPr>
        <p:txBody>
          <a:bodyPr wrap="square" rtlCol="0">
            <a:spAutoFit/>
          </a:bodyPr>
          <a:lstStyle/>
          <a:p>
            <a:r>
              <a:rPr lang="en-ID" altLang="ko-KR" sz="2000" b="1" dirty="0">
                <a:solidFill>
                  <a:schemeClr val="accent2"/>
                </a:solidFill>
                <a:latin typeface="+mj-lt"/>
                <a:cs typeface="Arial" pitchFamily="34" charset="0"/>
              </a:rPr>
              <a:t>Dana </a:t>
            </a:r>
            <a:r>
              <a:rPr lang="en-ID" altLang="ko-KR" sz="2000" b="1" dirty="0" err="1">
                <a:solidFill>
                  <a:schemeClr val="accent2"/>
                </a:solidFill>
                <a:latin typeface="+mj-lt"/>
                <a:cs typeface="Arial" pitchFamily="34" charset="0"/>
              </a:rPr>
              <a:t>Pensiun</a:t>
            </a:r>
            <a:r>
              <a:rPr lang="en-ID" altLang="ko-KR" sz="2000" b="1" dirty="0">
                <a:solidFill>
                  <a:schemeClr val="accent2"/>
                </a:solidFill>
                <a:latin typeface="+mj-lt"/>
                <a:cs typeface="Arial" pitchFamily="34" charset="0"/>
              </a:rPr>
              <a:t> </a:t>
            </a:r>
            <a:r>
              <a:rPr lang="en-ID" altLang="ko-KR" sz="2000" b="1" dirty="0" err="1">
                <a:solidFill>
                  <a:schemeClr val="accent2"/>
                </a:solidFill>
                <a:latin typeface="+mj-lt"/>
                <a:cs typeface="Arial" pitchFamily="34" charset="0"/>
              </a:rPr>
              <a:t>Syariah</a:t>
            </a:r>
            <a:endParaRPr lang="en-US" altLang="ko-KR" sz="2000" b="1" dirty="0">
              <a:solidFill>
                <a:schemeClr val="accent2"/>
              </a:solidFill>
              <a:latin typeface="+mj-lt"/>
              <a:cs typeface="Arial" pitchFamily="34" charset="0"/>
            </a:endParaRPr>
          </a:p>
        </p:txBody>
      </p:sp>
      <p:cxnSp>
        <p:nvCxnSpPr>
          <p:cNvPr id="43" name="Straight Connector 42">
            <a:extLst>
              <a:ext uri="{FF2B5EF4-FFF2-40B4-BE49-F238E27FC236}">
                <a16:creationId xmlns:a16="http://schemas.microsoft.com/office/drawing/2014/main" id="{3860A5C1-0E14-4905-8CCF-24A2F3120148}"/>
              </a:ext>
            </a:extLst>
          </p:cNvPr>
          <p:cNvCxnSpPr>
            <a:cxnSpLocks/>
            <a:endCxn id="85" idx="1"/>
          </p:cNvCxnSpPr>
          <p:nvPr/>
        </p:nvCxnSpPr>
        <p:spPr>
          <a:xfrm flipV="1">
            <a:off x="6076191" y="3379764"/>
            <a:ext cx="1777391" cy="592157"/>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CC96F2-6BC0-4CC7-87D9-301D900100FF}"/>
              </a:ext>
            </a:extLst>
          </p:cNvPr>
          <p:cNvCxnSpPr>
            <a:cxnSpLocks/>
            <a:endCxn id="47" idx="3"/>
          </p:cNvCxnSpPr>
          <p:nvPr/>
        </p:nvCxnSpPr>
        <p:spPr>
          <a:xfrm flipH="1">
            <a:off x="4353124" y="3997558"/>
            <a:ext cx="1723066" cy="165262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3CE7302-7736-4530-A240-E9CC1DD07D33}"/>
              </a:ext>
            </a:extLst>
          </p:cNvPr>
          <p:cNvCxnSpPr>
            <a:cxnSpLocks/>
            <a:endCxn id="92" idx="3"/>
          </p:cNvCxnSpPr>
          <p:nvPr/>
        </p:nvCxnSpPr>
        <p:spPr>
          <a:xfrm flipH="1" flipV="1">
            <a:off x="4353124" y="3379764"/>
            <a:ext cx="1753510" cy="55841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Rounded Rectangle 79">
            <a:extLst>
              <a:ext uri="{FF2B5EF4-FFF2-40B4-BE49-F238E27FC236}">
                <a16:creationId xmlns:a16="http://schemas.microsoft.com/office/drawing/2014/main" id="{38B00C1C-7E1C-4D8E-87C7-EC0C9D4847D3}"/>
              </a:ext>
            </a:extLst>
          </p:cNvPr>
          <p:cNvSpPr/>
          <p:nvPr/>
        </p:nvSpPr>
        <p:spPr>
          <a:xfrm>
            <a:off x="933124" y="1830553"/>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sp>
        <p:nvSpPr>
          <p:cNvPr id="47" name="Rounded Rectangle 132">
            <a:extLst>
              <a:ext uri="{FF2B5EF4-FFF2-40B4-BE49-F238E27FC236}">
                <a16:creationId xmlns:a16="http://schemas.microsoft.com/office/drawing/2014/main" id="{EF0A0A94-CF62-4825-AE80-D5EEE11E78DD}"/>
              </a:ext>
            </a:extLst>
          </p:cNvPr>
          <p:cNvSpPr/>
          <p:nvPr/>
        </p:nvSpPr>
        <p:spPr>
          <a:xfrm>
            <a:off x="933124" y="5236182"/>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cxnSp>
        <p:nvCxnSpPr>
          <p:cNvPr id="48" name="Straight Connector 47">
            <a:extLst>
              <a:ext uri="{FF2B5EF4-FFF2-40B4-BE49-F238E27FC236}">
                <a16:creationId xmlns:a16="http://schemas.microsoft.com/office/drawing/2014/main" id="{FDADA77F-BEB9-4F7D-8AB3-3AB53E065B78}"/>
              </a:ext>
            </a:extLst>
          </p:cNvPr>
          <p:cNvCxnSpPr>
            <a:cxnSpLocks/>
            <a:endCxn id="55" idx="1"/>
          </p:cNvCxnSpPr>
          <p:nvPr/>
        </p:nvCxnSpPr>
        <p:spPr>
          <a:xfrm flipV="1">
            <a:off x="6076191" y="2244553"/>
            <a:ext cx="1777391" cy="1733232"/>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BCCA7C-FB27-442A-9117-DE6A6104705D}"/>
              </a:ext>
            </a:extLst>
          </p:cNvPr>
          <p:cNvCxnSpPr>
            <a:cxnSpLocks/>
            <a:endCxn id="101" idx="1"/>
          </p:cNvCxnSpPr>
          <p:nvPr/>
        </p:nvCxnSpPr>
        <p:spPr>
          <a:xfrm>
            <a:off x="6086275" y="3965111"/>
            <a:ext cx="1767307" cy="549863"/>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775289-F9EA-4C23-9B77-16B726B4A5A7}"/>
              </a:ext>
            </a:extLst>
          </p:cNvPr>
          <p:cNvCxnSpPr>
            <a:cxnSpLocks/>
            <a:endCxn id="62" idx="1"/>
          </p:cNvCxnSpPr>
          <p:nvPr/>
        </p:nvCxnSpPr>
        <p:spPr>
          <a:xfrm>
            <a:off x="6129601" y="3997558"/>
            <a:ext cx="1723980" cy="165262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61EB33-CB55-41E1-A5C1-181C4BF7C069}"/>
              </a:ext>
            </a:extLst>
          </p:cNvPr>
          <p:cNvCxnSpPr>
            <a:cxnSpLocks/>
            <a:endCxn id="46" idx="3"/>
          </p:cNvCxnSpPr>
          <p:nvPr/>
        </p:nvCxnSpPr>
        <p:spPr>
          <a:xfrm flipH="1" flipV="1">
            <a:off x="4353124" y="2244554"/>
            <a:ext cx="1753510" cy="171201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8BCD8B-F9C0-45DE-A55B-43D0FA39B69D}"/>
              </a:ext>
            </a:extLst>
          </p:cNvPr>
          <p:cNvCxnSpPr>
            <a:cxnSpLocks/>
            <a:endCxn id="108" idx="3"/>
          </p:cNvCxnSpPr>
          <p:nvPr/>
        </p:nvCxnSpPr>
        <p:spPr>
          <a:xfrm flipH="1">
            <a:off x="4353124" y="3997559"/>
            <a:ext cx="1742876" cy="517415"/>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8E02F821-DC73-44F1-AFE0-15CDB3CB96CB}"/>
              </a:ext>
            </a:extLst>
          </p:cNvPr>
          <p:cNvSpPr/>
          <p:nvPr/>
        </p:nvSpPr>
        <p:spPr>
          <a:xfrm>
            <a:off x="5112975" y="2973538"/>
            <a:ext cx="1966053" cy="1966053"/>
          </a:xfrm>
          <a:prstGeom prst="ellipse">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bodyPr>
          <a:lstStyle/>
          <a:p>
            <a:endParaRPr lang="ko-KR" altLang="en-US" sz="1200"/>
          </a:p>
        </p:txBody>
      </p:sp>
      <p:sp>
        <p:nvSpPr>
          <p:cNvPr id="54" name="Oval 53">
            <a:extLst>
              <a:ext uri="{FF2B5EF4-FFF2-40B4-BE49-F238E27FC236}">
                <a16:creationId xmlns:a16="http://schemas.microsoft.com/office/drawing/2014/main" id="{DD174FC5-499F-4A6C-993F-2E90456E8D45}"/>
              </a:ext>
            </a:extLst>
          </p:cNvPr>
          <p:cNvSpPr/>
          <p:nvPr/>
        </p:nvSpPr>
        <p:spPr>
          <a:xfrm>
            <a:off x="5347854" y="3208416"/>
            <a:ext cx="1496294" cy="1496294"/>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sp>
        <p:nvSpPr>
          <p:cNvPr id="55" name="Rounded Rectangle 6">
            <a:extLst>
              <a:ext uri="{FF2B5EF4-FFF2-40B4-BE49-F238E27FC236}">
                <a16:creationId xmlns:a16="http://schemas.microsoft.com/office/drawing/2014/main" id="{C4FFD84B-BC55-4EFD-A273-43BD47413EC6}"/>
              </a:ext>
            </a:extLst>
          </p:cNvPr>
          <p:cNvSpPr/>
          <p:nvPr/>
        </p:nvSpPr>
        <p:spPr>
          <a:xfrm>
            <a:off x="7853581" y="1830553"/>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grpSp>
        <p:nvGrpSpPr>
          <p:cNvPr id="56" name="Group 55">
            <a:extLst>
              <a:ext uri="{FF2B5EF4-FFF2-40B4-BE49-F238E27FC236}">
                <a16:creationId xmlns:a16="http://schemas.microsoft.com/office/drawing/2014/main" id="{38E787CA-E99D-4C82-8650-ECB9C2920CFC}"/>
              </a:ext>
            </a:extLst>
          </p:cNvPr>
          <p:cNvGrpSpPr/>
          <p:nvPr/>
        </p:nvGrpSpPr>
        <p:grpSpPr>
          <a:xfrm>
            <a:off x="7997278" y="1939980"/>
            <a:ext cx="609146" cy="609146"/>
            <a:chOff x="6012160" y="1708285"/>
            <a:chExt cx="609146" cy="609146"/>
          </a:xfrm>
        </p:grpSpPr>
        <p:sp>
          <p:nvSpPr>
            <p:cNvPr id="57" name="Oval 56">
              <a:extLst>
                <a:ext uri="{FF2B5EF4-FFF2-40B4-BE49-F238E27FC236}">
                  <a16:creationId xmlns:a16="http://schemas.microsoft.com/office/drawing/2014/main" id="{598BB2E6-CE6F-4505-AD34-FCBAA49CF16C}"/>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dirty="0"/>
            </a:p>
          </p:txBody>
        </p:sp>
        <p:sp>
          <p:nvSpPr>
            <p:cNvPr id="58" name="Oval 57">
              <a:extLst>
                <a:ext uri="{FF2B5EF4-FFF2-40B4-BE49-F238E27FC236}">
                  <a16:creationId xmlns:a16="http://schemas.microsoft.com/office/drawing/2014/main" id="{9E0A7E62-D0BD-4F6D-B67C-3BA312406209}"/>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59" name="Group 58">
            <a:extLst>
              <a:ext uri="{FF2B5EF4-FFF2-40B4-BE49-F238E27FC236}">
                <a16:creationId xmlns:a16="http://schemas.microsoft.com/office/drawing/2014/main" id="{E301D240-1B38-4529-8992-452F11A02EC0}"/>
              </a:ext>
            </a:extLst>
          </p:cNvPr>
          <p:cNvGrpSpPr/>
          <p:nvPr/>
        </p:nvGrpSpPr>
        <p:grpSpPr>
          <a:xfrm>
            <a:off x="8813143" y="1771009"/>
            <a:ext cx="2356944" cy="895900"/>
            <a:chOff x="994277" y="3876546"/>
            <a:chExt cx="2898016" cy="895900"/>
          </a:xfrm>
        </p:grpSpPr>
        <p:sp>
          <p:nvSpPr>
            <p:cNvPr id="60" name="TextBox 59">
              <a:extLst>
                <a:ext uri="{FF2B5EF4-FFF2-40B4-BE49-F238E27FC236}">
                  <a16:creationId xmlns:a16="http://schemas.microsoft.com/office/drawing/2014/main" id="{5715D8F2-3332-448D-9D4C-7B0307713D9C}"/>
                </a:ext>
              </a:extLst>
            </p:cNvPr>
            <p:cNvSpPr txBox="1"/>
            <p:nvPr/>
          </p:nvSpPr>
          <p:spPr>
            <a:xfrm>
              <a:off x="994277" y="3876546"/>
              <a:ext cx="2691322" cy="276999"/>
            </a:xfrm>
            <a:prstGeom prst="rect">
              <a:avLst/>
            </a:prstGeom>
            <a:noFill/>
          </p:spPr>
          <p:txBody>
            <a:bodyPr wrap="square" lIns="0" rIns="0" rtlCol="0">
              <a:spAutoFit/>
            </a:bodyPr>
            <a:lstStyle/>
            <a:p>
              <a:r>
                <a:rPr lang="en-US" altLang="ko-KR" sz="1200" b="1" dirty="0" err="1">
                  <a:solidFill>
                    <a:schemeClr val="tx1">
                      <a:lumMod val="75000"/>
                      <a:lumOff val="25000"/>
                    </a:schemeClr>
                  </a:solidFill>
                  <a:cs typeface="Arial" pitchFamily="34" charset="0"/>
                </a:rPr>
                <a:t>Penerimaan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Iuran</a:t>
              </a:r>
              <a:endParaRPr lang="ko-KR" altLang="en-US" sz="1200" b="1" dirty="0">
                <a:solidFill>
                  <a:schemeClr val="tx1">
                    <a:lumMod val="75000"/>
                    <a:lumOff val="25000"/>
                  </a:schemeClr>
                </a:solidFill>
                <a:cs typeface="Arial" pitchFamily="34" charset="0"/>
              </a:endParaRPr>
            </a:p>
          </p:txBody>
        </p:sp>
        <p:sp>
          <p:nvSpPr>
            <p:cNvPr id="61" name="TextBox 60">
              <a:extLst>
                <a:ext uri="{FF2B5EF4-FFF2-40B4-BE49-F238E27FC236}">
                  <a16:creationId xmlns:a16="http://schemas.microsoft.com/office/drawing/2014/main" id="{295AEC83-2412-4680-A2ED-14DE0EEC9D90}"/>
                </a:ext>
              </a:extLst>
            </p:cNvPr>
            <p:cNvSpPr txBox="1"/>
            <p:nvPr/>
          </p:nvSpPr>
          <p:spPr>
            <a:xfrm>
              <a:off x="994277" y="4126115"/>
              <a:ext cx="2898016" cy="646331"/>
            </a:xfrm>
            <a:prstGeom prst="rect">
              <a:avLst/>
            </a:prstGeom>
            <a:noFill/>
          </p:spPr>
          <p:txBody>
            <a:bodyPr wrap="square" lIns="0" rIns="0" rtlCol="0">
              <a:spAutoFit/>
            </a:bodyPr>
            <a:lstStyle/>
            <a:p>
              <a:r>
                <a:rPr lang="en-US" altLang="ko-KR" sz="1200" dirty="0" err="1">
                  <a:solidFill>
                    <a:schemeClr val="tx1">
                      <a:lumMod val="75000"/>
                      <a:lumOff val="25000"/>
                    </a:schemeClr>
                  </a:solidFill>
                </a:rPr>
                <a:t>Diberlakukan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akad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hibah</a:t>
              </a:r>
              <a:r>
                <a:rPr lang="en-US" altLang="ko-KR" sz="1200" dirty="0">
                  <a:solidFill>
                    <a:schemeClr val="tx1">
                      <a:lumMod val="75000"/>
                      <a:lumOff val="25000"/>
                    </a:schemeClr>
                  </a:solidFill>
                </a:rPr>
                <a:t>/</a:t>
              </a:r>
              <a:r>
                <a:rPr lang="en-US" altLang="ko-KR" sz="1200" dirty="0" err="1">
                  <a:solidFill>
                    <a:schemeClr val="tx1">
                      <a:lumMod val="75000"/>
                      <a:lumOff val="25000"/>
                    </a:schemeClr>
                  </a:solidFill>
                </a:rPr>
                <a:t>akad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hibah</a:t>
              </a:r>
              <a:r>
                <a:rPr lang="en-US" altLang="ko-KR" sz="1200" dirty="0">
                  <a:solidFill>
                    <a:schemeClr val="tx1">
                      <a:lumMod val="75000"/>
                      <a:lumOff val="25000"/>
                    </a:schemeClr>
                  </a:solidFill>
                </a:rPr>
                <a:t> bi </a:t>
              </a:r>
              <a:r>
                <a:rPr lang="en-US" altLang="ko-KR" sz="1200" dirty="0" err="1">
                  <a:solidFill>
                    <a:schemeClr val="tx1">
                      <a:lumMod val="75000"/>
                      <a:lumOff val="25000"/>
                    </a:schemeClr>
                  </a:solidFill>
                </a:rPr>
                <a:t>syarth</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digunakan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antara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pemberi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kerja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peserta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sebagai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ikuran</a:t>
              </a:r>
              <a:endParaRPr lang="en-US" altLang="ko-KR" sz="1200" dirty="0">
                <a:cs typeface="Arial" pitchFamily="34" charset="0"/>
              </a:endParaRPr>
            </a:p>
          </p:txBody>
        </p:sp>
      </p:grpSp>
      <p:sp>
        <p:nvSpPr>
          <p:cNvPr id="62" name="Rounded Rectangle 71">
            <a:extLst>
              <a:ext uri="{FF2B5EF4-FFF2-40B4-BE49-F238E27FC236}">
                <a16:creationId xmlns:a16="http://schemas.microsoft.com/office/drawing/2014/main" id="{4F7C739E-C3EF-4D21-AFCD-011272D9B07F}"/>
              </a:ext>
            </a:extLst>
          </p:cNvPr>
          <p:cNvSpPr/>
          <p:nvPr/>
        </p:nvSpPr>
        <p:spPr>
          <a:xfrm>
            <a:off x="7853581" y="5236182"/>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grpSp>
        <p:nvGrpSpPr>
          <p:cNvPr id="63" name="Group 62">
            <a:extLst>
              <a:ext uri="{FF2B5EF4-FFF2-40B4-BE49-F238E27FC236}">
                <a16:creationId xmlns:a16="http://schemas.microsoft.com/office/drawing/2014/main" id="{E95F4913-EAA1-485E-B2D0-B789D7476A57}"/>
              </a:ext>
            </a:extLst>
          </p:cNvPr>
          <p:cNvGrpSpPr/>
          <p:nvPr/>
        </p:nvGrpSpPr>
        <p:grpSpPr>
          <a:xfrm>
            <a:off x="7997278" y="5345610"/>
            <a:ext cx="609146" cy="609146"/>
            <a:chOff x="6012160" y="1708285"/>
            <a:chExt cx="609146" cy="609146"/>
          </a:xfrm>
        </p:grpSpPr>
        <p:sp>
          <p:nvSpPr>
            <p:cNvPr id="64" name="Oval 63">
              <a:extLst>
                <a:ext uri="{FF2B5EF4-FFF2-40B4-BE49-F238E27FC236}">
                  <a16:creationId xmlns:a16="http://schemas.microsoft.com/office/drawing/2014/main" id="{9966CEB6-E95E-44C7-B87F-4FFFCED44088}"/>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sp>
          <p:nvSpPr>
            <p:cNvPr id="65" name="Oval 64">
              <a:extLst>
                <a:ext uri="{FF2B5EF4-FFF2-40B4-BE49-F238E27FC236}">
                  <a16:creationId xmlns:a16="http://schemas.microsoft.com/office/drawing/2014/main" id="{D1658DC7-C334-417B-896B-041AC130CCB7}"/>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66" name="Group 65">
            <a:extLst>
              <a:ext uri="{FF2B5EF4-FFF2-40B4-BE49-F238E27FC236}">
                <a16:creationId xmlns:a16="http://schemas.microsoft.com/office/drawing/2014/main" id="{1D9A436E-D51F-413B-97A2-A03E4E2304E5}"/>
              </a:ext>
            </a:extLst>
          </p:cNvPr>
          <p:cNvGrpSpPr/>
          <p:nvPr/>
        </p:nvGrpSpPr>
        <p:grpSpPr>
          <a:xfrm>
            <a:off x="8813143" y="5302205"/>
            <a:ext cx="2188841" cy="726732"/>
            <a:chOff x="994277" y="3861048"/>
            <a:chExt cx="2691322" cy="726732"/>
          </a:xfrm>
        </p:grpSpPr>
        <p:sp>
          <p:nvSpPr>
            <p:cNvPr id="67" name="TextBox 66">
              <a:extLst>
                <a:ext uri="{FF2B5EF4-FFF2-40B4-BE49-F238E27FC236}">
                  <a16:creationId xmlns:a16="http://schemas.microsoft.com/office/drawing/2014/main" id="{492B4259-DFDF-40C9-9FFA-7DFC2D389AE6}"/>
                </a:ext>
              </a:extLst>
            </p:cNvPr>
            <p:cNvSpPr txBox="1"/>
            <p:nvPr/>
          </p:nvSpPr>
          <p:spPr>
            <a:xfrm>
              <a:off x="994277" y="3861048"/>
              <a:ext cx="2691322" cy="276999"/>
            </a:xfrm>
            <a:prstGeom prst="rect">
              <a:avLst/>
            </a:prstGeom>
            <a:noFill/>
          </p:spPr>
          <p:txBody>
            <a:bodyPr wrap="square" lIns="0" rIns="0" rtlCol="0">
              <a:spAutoFit/>
            </a:bodyPr>
            <a:lstStyle/>
            <a:p>
              <a:r>
                <a:rPr lang="en-US" altLang="ko-KR" sz="1200" b="1" dirty="0" err="1">
                  <a:solidFill>
                    <a:schemeClr val="tx1">
                      <a:lumMod val="75000"/>
                      <a:lumOff val="25000"/>
                    </a:schemeClr>
                  </a:solidFill>
                  <a:cs typeface="Arial" pitchFamily="34" charset="0"/>
                </a:rPr>
                <a:t>Manfaat</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Pensiun</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sp>
          <p:nvSpPr>
            <p:cNvPr id="68" name="TextBox 67">
              <a:extLst>
                <a:ext uri="{FF2B5EF4-FFF2-40B4-BE49-F238E27FC236}">
                  <a16:creationId xmlns:a16="http://schemas.microsoft.com/office/drawing/2014/main" id="{4C520D4B-5547-4373-B39F-2F3ED744C8A9}"/>
                </a:ext>
              </a:extLst>
            </p:cNvPr>
            <p:cNvSpPr txBox="1"/>
            <p:nvPr/>
          </p:nvSpPr>
          <p:spPr>
            <a:xfrm>
              <a:off x="994277" y="4126115"/>
              <a:ext cx="2691322" cy="461665"/>
            </a:xfrm>
            <a:prstGeom prst="rect">
              <a:avLst/>
            </a:prstGeom>
            <a:noFill/>
          </p:spPr>
          <p:txBody>
            <a:bodyPr wrap="square" lIns="0" rIns="0" rtlCol="0">
              <a:spAutoFit/>
            </a:bodyPr>
            <a:lstStyle/>
            <a:p>
              <a:r>
                <a:rPr lang="en-US" altLang="ko-KR" sz="1200" dirty="0" err="1">
                  <a:solidFill>
                    <a:schemeClr val="tx1">
                      <a:lumMod val="75000"/>
                      <a:lumOff val="25000"/>
                    </a:schemeClr>
                  </a:solidFill>
                </a:rPr>
                <a:t>Manfaat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pensiun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sesuai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hasil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investasi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syariah</a:t>
              </a:r>
              <a:endParaRPr lang="en-US" altLang="ko-KR" sz="1200" dirty="0">
                <a:cs typeface="Arial" pitchFamily="34" charset="0"/>
              </a:endParaRPr>
            </a:p>
          </p:txBody>
        </p:sp>
      </p:grpSp>
      <p:grpSp>
        <p:nvGrpSpPr>
          <p:cNvPr id="69" name="Group 68">
            <a:extLst>
              <a:ext uri="{FF2B5EF4-FFF2-40B4-BE49-F238E27FC236}">
                <a16:creationId xmlns:a16="http://schemas.microsoft.com/office/drawing/2014/main" id="{4D09F630-D61E-48ED-98FC-204BE102CFCE}"/>
              </a:ext>
            </a:extLst>
          </p:cNvPr>
          <p:cNvGrpSpPr/>
          <p:nvPr/>
        </p:nvGrpSpPr>
        <p:grpSpPr>
          <a:xfrm>
            <a:off x="3603608" y="1939980"/>
            <a:ext cx="609146" cy="609146"/>
            <a:chOff x="2410349" y="1708285"/>
            <a:chExt cx="609146" cy="609146"/>
          </a:xfrm>
        </p:grpSpPr>
        <p:sp>
          <p:nvSpPr>
            <p:cNvPr id="70" name="Oval 69">
              <a:extLst>
                <a:ext uri="{FF2B5EF4-FFF2-40B4-BE49-F238E27FC236}">
                  <a16:creationId xmlns:a16="http://schemas.microsoft.com/office/drawing/2014/main" id="{967B7EAD-2E56-42CB-A210-208019B4C4E2}"/>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sp>
          <p:nvSpPr>
            <p:cNvPr id="71" name="Oval 70">
              <a:extLst>
                <a:ext uri="{FF2B5EF4-FFF2-40B4-BE49-F238E27FC236}">
                  <a16:creationId xmlns:a16="http://schemas.microsoft.com/office/drawing/2014/main" id="{F06D34C0-8C6F-412A-AD4A-6E9A8C1BA0FF}"/>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dirty="0"/>
            </a:p>
          </p:txBody>
        </p:sp>
      </p:grpSp>
      <p:grpSp>
        <p:nvGrpSpPr>
          <p:cNvPr id="72" name="Group 71">
            <a:extLst>
              <a:ext uri="{FF2B5EF4-FFF2-40B4-BE49-F238E27FC236}">
                <a16:creationId xmlns:a16="http://schemas.microsoft.com/office/drawing/2014/main" id="{A438BA18-8825-4E32-BE38-07D8D6E0A146}"/>
              </a:ext>
            </a:extLst>
          </p:cNvPr>
          <p:cNvGrpSpPr/>
          <p:nvPr/>
        </p:nvGrpSpPr>
        <p:grpSpPr>
          <a:xfrm>
            <a:off x="1190018" y="1896576"/>
            <a:ext cx="2214512" cy="726732"/>
            <a:chOff x="300567" y="1664881"/>
            <a:chExt cx="1823161" cy="726732"/>
          </a:xfrm>
        </p:grpSpPr>
        <p:sp>
          <p:nvSpPr>
            <p:cNvPr id="73" name="TextBox 72">
              <a:extLst>
                <a:ext uri="{FF2B5EF4-FFF2-40B4-BE49-F238E27FC236}">
                  <a16:creationId xmlns:a16="http://schemas.microsoft.com/office/drawing/2014/main" id="{13CD515E-9D3C-43DE-8762-F1C4080F2034}"/>
                </a:ext>
              </a:extLst>
            </p:cNvPr>
            <p:cNvSpPr txBox="1"/>
            <p:nvPr/>
          </p:nvSpPr>
          <p:spPr>
            <a:xfrm>
              <a:off x="300567" y="1664881"/>
              <a:ext cx="1823161" cy="276999"/>
            </a:xfrm>
            <a:prstGeom prst="rect">
              <a:avLst/>
            </a:prstGeom>
            <a:noFill/>
          </p:spPr>
          <p:txBody>
            <a:bodyPr wrap="square" lIns="0" rIns="0" rtlCol="0">
              <a:spAutoFit/>
            </a:bodyPr>
            <a:lstStyle/>
            <a:p>
              <a:pPr algn="r"/>
              <a:r>
                <a:rPr lang="en-US" altLang="ko-KR" sz="1200" b="1" dirty="0" err="1">
                  <a:solidFill>
                    <a:schemeClr val="tx1">
                      <a:lumMod val="75000"/>
                      <a:lumOff val="25000"/>
                    </a:schemeClr>
                  </a:solidFill>
                  <a:cs typeface="Arial" pitchFamily="34" charset="0"/>
                </a:rPr>
                <a:t>Penerimaan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Iuran</a:t>
              </a:r>
              <a:endParaRPr lang="ko-KR" altLang="en-US" sz="1200" b="1" dirty="0">
                <a:solidFill>
                  <a:schemeClr val="tx1">
                    <a:lumMod val="75000"/>
                    <a:lumOff val="25000"/>
                  </a:schemeClr>
                </a:solidFill>
                <a:cs typeface="Arial" pitchFamily="34" charset="0"/>
              </a:endParaRPr>
            </a:p>
          </p:txBody>
        </p:sp>
        <p:sp>
          <p:nvSpPr>
            <p:cNvPr id="74" name="TextBox 73">
              <a:extLst>
                <a:ext uri="{FF2B5EF4-FFF2-40B4-BE49-F238E27FC236}">
                  <a16:creationId xmlns:a16="http://schemas.microsoft.com/office/drawing/2014/main" id="{0985C29A-9A45-43D8-AF65-C3930146869B}"/>
                </a:ext>
              </a:extLst>
            </p:cNvPr>
            <p:cNvSpPr txBox="1"/>
            <p:nvPr/>
          </p:nvSpPr>
          <p:spPr>
            <a:xfrm>
              <a:off x="300567" y="1929948"/>
              <a:ext cx="1823161" cy="461665"/>
            </a:xfrm>
            <a:prstGeom prst="rect">
              <a:avLst/>
            </a:prstGeom>
            <a:noFill/>
          </p:spPr>
          <p:txBody>
            <a:bodyPr wrap="square" lIns="0" rIns="0" rtlCol="0">
              <a:spAutoFit/>
            </a:bodyPr>
            <a:lstStyle/>
            <a:p>
              <a:pPr algn="r"/>
              <a:r>
                <a:rPr lang="en-US" altLang="ko-KR" sz="1200" dirty="0" err="1">
                  <a:solidFill>
                    <a:schemeClr val="tx1">
                      <a:lumMod val="75000"/>
                      <a:lumOff val="25000"/>
                    </a:schemeClr>
                  </a:solidFill>
                </a:rPr>
                <a:t>Iuran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sebagai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kewajiban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tidak</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dapat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ditarik</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kembali</a:t>
              </a:r>
              <a:endParaRPr lang="en-US" altLang="ko-KR" sz="1200" dirty="0">
                <a:cs typeface="Arial" pitchFamily="34" charset="0"/>
              </a:endParaRPr>
            </a:p>
          </p:txBody>
        </p:sp>
      </p:grpSp>
      <p:grpSp>
        <p:nvGrpSpPr>
          <p:cNvPr id="75" name="Group 74">
            <a:extLst>
              <a:ext uri="{FF2B5EF4-FFF2-40B4-BE49-F238E27FC236}">
                <a16:creationId xmlns:a16="http://schemas.microsoft.com/office/drawing/2014/main" id="{D960B01D-B0B7-4DC0-B385-062A6532D56A}"/>
              </a:ext>
            </a:extLst>
          </p:cNvPr>
          <p:cNvGrpSpPr/>
          <p:nvPr/>
        </p:nvGrpSpPr>
        <p:grpSpPr>
          <a:xfrm>
            <a:off x="3603608" y="5345610"/>
            <a:ext cx="609146" cy="609146"/>
            <a:chOff x="2410349" y="1708285"/>
            <a:chExt cx="609146" cy="609146"/>
          </a:xfrm>
        </p:grpSpPr>
        <p:sp>
          <p:nvSpPr>
            <p:cNvPr id="76" name="Oval 75">
              <a:extLst>
                <a:ext uri="{FF2B5EF4-FFF2-40B4-BE49-F238E27FC236}">
                  <a16:creationId xmlns:a16="http://schemas.microsoft.com/office/drawing/2014/main" id="{DF08720F-99C3-4229-8F6A-7543CE166F93}"/>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sp>
          <p:nvSpPr>
            <p:cNvPr id="77" name="Oval 76">
              <a:extLst>
                <a:ext uri="{FF2B5EF4-FFF2-40B4-BE49-F238E27FC236}">
                  <a16:creationId xmlns:a16="http://schemas.microsoft.com/office/drawing/2014/main" id="{AEF83663-F804-4DFE-B465-B78077D8559B}"/>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dirty="0"/>
            </a:p>
          </p:txBody>
        </p:sp>
      </p:grpSp>
      <p:grpSp>
        <p:nvGrpSpPr>
          <p:cNvPr id="78" name="Group 77">
            <a:extLst>
              <a:ext uri="{FF2B5EF4-FFF2-40B4-BE49-F238E27FC236}">
                <a16:creationId xmlns:a16="http://schemas.microsoft.com/office/drawing/2014/main" id="{08DA87C7-B18F-47DA-B504-008FE31ABADC}"/>
              </a:ext>
            </a:extLst>
          </p:cNvPr>
          <p:cNvGrpSpPr/>
          <p:nvPr/>
        </p:nvGrpSpPr>
        <p:grpSpPr>
          <a:xfrm>
            <a:off x="1190018" y="5178221"/>
            <a:ext cx="2214512" cy="911398"/>
            <a:chOff x="300567" y="1664881"/>
            <a:chExt cx="1823161" cy="911398"/>
          </a:xfrm>
        </p:grpSpPr>
        <p:sp>
          <p:nvSpPr>
            <p:cNvPr id="79" name="TextBox 78">
              <a:extLst>
                <a:ext uri="{FF2B5EF4-FFF2-40B4-BE49-F238E27FC236}">
                  <a16:creationId xmlns:a16="http://schemas.microsoft.com/office/drawing/2014/main" id="{EFC5B39D-2ADF-4429-82A4-1687A16FC163}"/>
                </a:ext>
              </a:extLst>
            </p:cNvPr>
            <p:cNvSpPr txBox="1"/>
            <p:nvPr/>
          </p:nvSpPr>
          <p:spPr>
            <a:xfrm>
              <a:off x="300567" y="1664881"/>
              <a:ext cx="1823161" cy="276999"/>
            </a:xfrm>
            <a:prstGeom prst="rect">
              <a:avLst/>
            </a:prstGeom>
            <a:noFill/>
          </p:spPr>
          <p:txBody>
            <a:bodyPr wrap="square" lIns="0" rIns="0" rtlCol="0">
              <a:spAutoFit/>
            </a:bodyPr>
            <a:lstStyle/>
            <a:p>
              <a:pPr algn="r"/>
              <a:r>
                <a:rPr lang="en-US" altLang="ko-KR" sz="1200" b="1" dirty="0" err="1">
                  <a:solidFill>
                    <a:schemeClr val="tx1">
                      <a:lumMod val="75000"/>
                      <a:lumOff val="25000"/>
                    </a:schemeClr>
                  </a:solidFill>
                  <a:cs typeface="Arial" pitchFamily="34" charset="0"/>
                </a:rPr>
                <a:t>Manfaat</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Pensiun</a:t>
              </a:r>
              <a:endParaRPr lang="ko-KR" altLang="en-US" sz="1200" b="1" dirty="0">
                <a:solidFill>
                  <a:schemeClr val="tx1">
                    <a:lumMod val="75000"/>
                    <a:lumOff val="25000"/>
                  </a:schemeClr>
                </a:solidFill>
                <a:cs typeface="Arial" pitchFamily="34" charset="0"/>
              </a:endParaRPr>
            </a:p>
          </p:txBody>
        </p:sp>
        <p:sp>
          <p:nvSpPr>
            <p:cNvPr id="80" name="TextBox 79">
              <a:extLst>
                <a:ext uri="{FF2B5EF4-FFF2-40B4-BE49-F238E27FC236}">
                  <a16:creationId xmlns:a16="http://schemas.microsoft.com/office/drawing/2014/main" id="{8D69C7C0-A879-4ABC-AA2E-B5E89D1ECCDF}"/>
                </a:ext>
              </a:extLst>
            </p:cNvPr>
            <p:cNvSpPr txBox="1"/>
            <p:nvPr/>
          </p:nvSpPr>
          <p:spPr>
            <a:xfrm>
              <a:off x="300567" y="1929948"/>
              <a:ext cx="1823161" cy="646331"/>
            </a:xfrm>
            <a:prstGeom prst="rect">
              <a:avLst/>
            </a:prstGeom>
            <a:noFill/>
          </p:spPr>
          <p:txBody>
            <a:bodyPr wrap="square" lIns="0" rIns="0" rtlCol="0">
              <a:spAutoFit/>
            </a:bodyPr>
            <a:lstStyle/>
            <a:p>
              <a:pPr algn="r"/>
              <a:r>
                <a:rPr lang="en-US" altLang="ko-KR" sz="1200" dirty="0" err="1">
                  <a:solidFill>
                    <a:schemeClr val="tx1">
                      <a:lumMod val="75000"/>
                      <a:lumOff val="25000"/>
                    </a:schemeClr>
                  </a:solidFill>
                </a:rPr>
                <a:t>Tergantung</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hasil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investasi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besar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manfaat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sesuai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hasil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investasi</a:t>
              </a:r>
              <a:r>
                <a:rPr lang="en-US" altLang="ko-KR" sz="1200" dirty="0">
                  <a:solidFill>
                    <a:schemeClr val="tx1">
                      <a:lumMod val="75000"/>
                      <a:lumOff val="25000"/>
                    </a:schemeClr>
                  </a:solidFill>
                </a:rPr>
                <a:t> non </a:t>
              </a:r>
              <a:r>
                <a:rPr lang="en-US" altLang="ko-KR" sz="1200" dirty="0" err="1">
                  <a:solidFill>
                    <a:schemeClr val="tx1">
                      <a:lumMod val="75000"/>
                      <a:lumOff val="25000"/>
                    </a:schemeClr>
                  </a:solidFill>
                </a:rPr>
                <a:t>syariah</a:t>
              </a:r>
              <a:endParaRPr lang="en-US" altLang="ko-KR" sz="1200" dirty="0">
                <a:cs typeface="Arial" pitchFamily="34" charset="0"/>
              </a:endParaRPr>
            </a:p>
          </p:txBody>
        </p:sp>
      </p:grpSp>
      <p:sp>
        <p:nvSpPr>
          <p:cNvPr id="82" name="TextBox 81">
            <a:extLst>
              <a:ext uri="{FF2B5EF4-FFF2-40B4-BE49-F238E27FC236}">
                <a16:creationId xmlns:a16="http://schemas.microsoft.com/office/drawing/2014/main" id="{EC3BEBDB-DAD1-480E-BA98-C97C140FE162}"/>
              </a:ext>
            </a:extLst>
          </p:cNvPr>
          <p:cNvSpPr txBox="1"/>
          <p:nvPr/>
        </p:nvSpPr>
        <p:spPr>
          <a:xfrm>
            <a:off x="3727456" y="210605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01</a:t>
            </a:r>
            <a:endParaRPr lang="ko-KR" altLang="en-US" sz="1200" b="1" dirty="0">
              <a:solidFill>
                <a:schemeClr val="bg1"/>
              </a:solidFill>
              <a:latin typeface="Arial" pitchFamily="34" charset="0"/>
              <a:cs typeface="Arial" pitchFamily="34" charset="0"/>
            </a:endParaRPr>
          </a:p>
        </p:txBody>
      </p:sp>
      <p:sp>
        <p:nvSpPr>
          <p:cNvPr id="83" name="TextBox 82">
            <a:extLst>
              <a:ext uri="{FF2B5EF4-FFF2-40B4-BE49-F238E27FC236}">
                <a16:creationId xmlns:a16="http://schemas.microsoft.com/office/drawing/2014/main" id="{8AEA30AF-1668-4AAD-835C-3FBC7A2DCAAD}"/>
              </a:ext>
            </a:extLst>
          </p:cNvPr>
          <p:cNvSpPr txBox="1"/>
          <p:nvPr/>
        </p:nvSpPr>
        <p:spPr>
          <a:xfrm>
            <a:off x="3727456" y="5511684"/>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04</a:t>
            </a:r>
            <a:endParaRPr lang="ko-KR" altLang="en-US" sz="1200" b="1" dirty="0">
              <a:solidFill>
                <a:schemeClr val="bg1"/>
              </a:solidFill>
              <a:latin typeface="Arial" pitchFamily="34" charset="0"/>
              <a:cs typeface="Arial" pitchFamily="34" charset="0"/>
            </a:endParaRPr>
          </a:p>
        </p:txBody>
      </p:sp>
      <p:sp>
        <p:nvSpPr>
          <p:cNvPr id="84" name="TextBox 83">
            <a:extLst>
              <a:ext uri="{FF2B5EF4-FFF2-40B4-BE49-F238E27FC236}">
                <a16:creationId xmlns:a16="http://schemas.microsoft.com/office/drawing/2014/main" id="{DEA93EEC-380F-479F-8C18-473F268777F8}"/>
              </a:ext>
            </a:extLst>
          </p:cNvPr>
          <p:cNvSpPr txBox="1"/>
          <p:nvPr/>
        </p:nvSpPr>
        <p:spPr>
          <a:xfrm>
            <a:off x="8121126" y="210605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05</a:t>
            </a:r>
            <a:endParaRPr lang="ko-KR" altLang="en-US" sz="1200" b="1" dirty="0">
              <a:solidFill>
                <a:schemeClr val="bg1"/>
              </a:solidFill>
              <a:latin typeface="Arial" pitchFamily="34" charset="0"/>
              <a:cs typeface="Arial" pitchFamily="34" charset="0"/>
            </a:endParaRPr>
          </a:p>
        </p:txBody>
      </p:sp>
      <p:sp>
        <p:nvSpPr>
          <p:cNvPr id="85" name="Rounded Rectangle 55">
            <a:extLst>
              <a:ext uri="{FF2B5EF4-FFF2-40B4-BE49-F238E27FC236}">
                <a16:creationId xmlns:a16="http://schemas.microsoft.com/office/drawing/2014/main" id="{5454F208-7B56-4D49-AB6C-FE011F4CC207}"/>
              </a:ext>
            </a:extLst>
          </p:cNvPr>
          <p:cNvSpPr/>
          <p:nvPr/>
        </p:nvSpPr>
        <p:spPr>
          <a:xfrm>
            <a:off x="7853581" y="2965763"/>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grpSp>
        <p:nvGrpSpPr>
          <p:cNvPr id="86" name="Group 85">
            <a:extLst>
              <a:ext uri="{FF2B5EF4-FFF2-40B4-BE49-F238E27FC236}">
                <a16:creationId xmlns:a16="http://schemas.microsoft.com/office/drawing/2014/main" id="{EE6FBD37-8E86-409E-B678-5EC25F5D100B}"/>
              </a:ext>
            </a:extLst>
          </p:cNvPr>
          <p:cNvGrpSpPr/>
          <p:nvPr/>
        </p:nvGrpSpPr>
        <p:grpSpPr>
          <a:xfrm>
            <a:off x="7997278" y="3075190"/>
            <a:ext cx="609146" cy="609146"/>
            <a:chOff x="6012160" y="1708285"/>
            <a:chExt cx="609146" cy="609146"/>
          </a:xfrm>
        </p:grpSpPr>
        <p:sp>
          <p:nvSpPr>
            <p:cNvPr id="87" name="Oval 86">
              <a:extLst>
                <a:ext uri="{FF2B5EF4-FFF2-40B4-BE49-F238E27FC236}">
                  <a16:creationId xmlns:a16="http://schemas.microsoft.com/office/drawing/2014/main" id="{0A4FE587-23BC-4B9B-9E32-20B10B06E2C5}"/>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sp>
          <p:nvSpPr>
            <p:cNvPr id="88" name="Oval 87">
              <a:extLst>
                <a:ext uri="{FF2B5EF4-FFF2-40B4-BE49-F238E27FC236}">
                  <a16:creationId xmlns:a16="http://schemas.microsoft.com/office/drawing/2014/main" id="{D3B76A04-056D-4395-B7EE-43954B7F8469}"/>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89" name="Group 88">
            <a:extLst>
              <a:ext uri="{FF2B5EF4-FFF2-40B4-BE49-F238E27FC236}">
                <a16:creationId xmlns:a16="http://schemas.microsoft.com/office/drawing/2014/main" id="{157F77CA-7CC8-4F49-A951-AD8968DD43B7}"/>
              </a:ext>
            </a:extLst>
          </p:cNvPr>
          <p:cNvGrpSpPr/>
          <p:nvPr/>
        </p:nvGrpSpPr>
        <p:grpSpPr>
          <a:xfrm>
            <a:off x="8813143" y="2952042"/>
            <a:ext cx="2188841" cy="911398"/>
            <a:chOff x="994277" y="3861048"/>
            <a:chExt cx="2691322" cy="911398"/>
          </a:xfrm>
        </p:grpSpPr>
        <p:sp>
          <p:nvSpPr>
            <p:cNvPr id="90" name="TextBox 89">
              <a:extLst>
                <a:ext uri="{FF2B5EF4-FFF2-40B4-BE49-F238E27FC236}">
                  <a16:creationId xmlns:a16="http://schemas.microsoft.com/office/drawing/2014/main" id="{84C92812-F731-484A-BF4A-D37D6452C9C4}"/>
                </a:ext>
              </a:extLst>
            </p:cNvPr>
            <p:cNvSpPr txBox="1"/>
            <p:nvPr/>
          </p:nvSpPr>
          <p:spPr>
            <a:xfrm>
              <a:off x="994277" y="3861048"/>
              <a:ext cx="2691322" cy="276999"/>
            </a:xfrm>
            <a:prstGeom prst="rect">
              <a:avLst/>
            </a:prstGeom>
            <a:noFill/>
          </p:spPr>
          <p:txBody>
            <a:bodyPr wrap="square" lIns="0" rIns="0" rtlCol="0">
              <a:spAutoFit/>
            </a:bodyPr>
            <a:lstStyle/>
            <a:p>
              <a:r>
                <a:rPr lang="en-US" altLang="ko-KR" sz="1200" b="1" dirty="0" err="1">
                  <a:solidFill>
                    <a:schemeClr val="tx1">
                      <a:lumMod val="75000"/>
                      <a:lumOff val="25000"/>
                    </a:schemeClr>
                  </a:solidFill>
                  <a:cs typeface="Arial" pitchFamily="34" charset="0"/>
                </a:rPr>
                <a:t>Investasi</a:t>
              </a:r>
              <a:endParaRPr lang="ko-KR" altLang="en-US" sz="1200" b="1" dirty="0">
                <a:solidFill>
                  <a:schemeClr val="tx1">
                    <a:lumMod val="75000"/>
                    <a:lumOff val="25000"/>
                  </a:schemeClr>
                </a:solidFill>
                <a:cs typeface="Arial" pitchFamily="34" charset="0"/>
              </a:endParaRPr>
            </a:p>
          </p:txBody>
        </p:sp>
        <p:sp>
          <p:nvSpPr>
            <p:cNvPr id="91" name="TextBox 90">
              <a:extLst>
                <a:ext uri="{FF2B5EF4-FFF2-40B4-BE49-F238E27FC236}">
                  <a16:creationId xmlns:a16="http://schemas.microsoft.com/office/drawing/2014/main" id="{A9CD383A-83B9-40A2-9698-6249F8A3E83F}"/>
                </a:ext>
              </a:extLst>
            </p:cNvPr>
            <p:cNvSpPr txBox="1"/>
            <p:nvPr/>
          </p:nvSpPr>
          <p:spPr>
            <a:xfrm>
              <a:off x="994277" y="4126115"/>
              <a:ext cx="2691322" cy="646331"/>
            </a:xfrm>
            <a:prstGeom prst="rect">
              <a:avLst/>
            </a:prstGeom>
            <a:noFill/>
          </p:spPr>
          <p:txBody>
            <a:bodyPr wrap="square" lIns="0" rIns="0" rtlCol="0">
              <a:spAutoFit/>
            </a:bodyPr>
            <a:lstStyle/>
            <a:p>
              <a:r>
                <a:rPr lang="en-US" altLang="ko-KR" sz="1200" dirty="0" err="1">
                  <a:solidFill>
                    <a:schemeClr val="tx1">
                      <a:lumMod val="75000"/>
                      <a:lumOff val="25000"/>
                    </a:schemeClr>
                  </a:solidFill>
                </a:rPr>
                <a:t>Instrumen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investasi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syariah</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saja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baik</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pasar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uang</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ataupun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pasar</a:t>
              </a:r>
              <a:r>
                <a:rPr lang="en-US" altLang="ko-KR" sz="1200" dirty="0">
                  <a:solidFill>
                    <a:schemeClr val="tx1">
                      <a:lumMod val="75000"/>
                      <a:lumOff val="25000"/>
                    </a:schemeClr>
                  </a:solidFill>
                </a:rPr>
                <a:t> modal</a:t>
              </a:r>
              <a:endParaRPr lang="en-US" altLang="ko-KR" sz="1200" dirty="0">
                <a:cs typeface="Arial" pitchFamily="34" charset="0"/>
              </a:endParaRPr>
            </a:p>
          </p:txBody>
        </p:sp>
      </p:grpSp>
      <p:sp>
        <p:nvSpPr>
          <p:cNvPr id="92" name="Rounded Rectangle 116">
            <a:extLst>
              <a:ext uri="{FF2B5EF4-FFF2-40B4-BE49-F238E27FC236}">
                <a16:creationId xmlns:a16="http://schemas.microsoft.com/office/drawing/2014/main" id="{FADF8FDA-7292-4130-B675-FB814966CE12}"/>
              </a:ext>
            </a:extLst>
          </p:cNvPr>
          <p:cNvSpPr/>
          <p:nvPr/>
        </p:nvSpPr>
        <p:spPr>
          <a:xfrm>
            <a:off x="933124" y="2965763"/>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grpSp>
        <p:nvGrpSpPr>
          <p:cNvPr id="93" name="Group 92">
            <a:extLst>
              <a:ext uri="{FF2B5EF4-FFF2-40B4-BE49-F238E27FC236}">
                <a16:creationId xmlns:a16="http://schemas.microsoft.com/office/drawing/2014/main" id="{B333C2AE-BC07-4A4B-B4D7-4DBF1D85DDF0}"/>
              </a:ext>
            </a:extLst>
          </p:cNvPr>
          <p:cNvGrpSpPr/>
          <p:nvPr/>
        </p:nvGrpSpPr>
        <p:grpSpPr>
          <a:xfrm>
            <a:off x="3603608" y="3075190"/>
            <a:ext cx="609146" cy="609146"/>
            <a:chOff x="2410349" y="1708285"/>
            <a:chExt cx="609146" cy="609146"/>
          </a:xfrm>
        </p:grpSpPr>
        <p:sp>
          <p:nvSpPr>
            <p:cNvPr id="94" name="Oval 93">
              <a:extLst>
                <a:ext uri="{FF2B5EF4-FFF2-40B4-BE49-F238E27FC236}">
                  <a16:creationId xmlns:a16="http://schemas.microsoft.com/office/drawing/2014/main" id="{2DA3971A-8CD6-4DF5-AC49-8BE10DA50659}"/>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sp>
          <p:nvSpPr>
            <p:cNvPr id="95" name="Oval 94">
              <a:extLst>
                <a:ext uri="{FF2B5EF4-FFF2-40B4-BE49-F238E27FC236}">
                  <a16:creationId xmlns:a16="http://schemas.microsoft.com/office/drawing/2014/main" id="{AC6F4E51-BD52-4B3B-9F9A-AAE82AFDEE2D}"/>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p>
          </p:txBody>
        </p:sp>
      </p:grpSp>
      <p:grpSp>
        <p:nvGrpSpPr>
          <p:cNvPr id="96" name="Group 95">
            <a:extLst>
              <a:ext uri="{FF2B5EF4-FFF2-40B4-BE49-F238E27FC236}">
                <a16:creationId xmlns:a16="http://schemas.microsoft.com/office/drawing/2014/main" id="{6B02AD54-6CB4-423B-BAE3-4AE0CE94DF65}"/>
              </a:ext>
            </a:extLst>
          </p:cNvPr>
          <p:cNvGrpSpPr/>
          <p:nvPr/>
        </p:nvGrpSpPr>
        <p:grpSpPr>
          <a:xfrm>
            <a:off x="1190018" y="2924064"/>
            <a:ext cx="2227852" cy="895900"/>
            <a:chOff x="300567" y="1680379"/>
            <a:chExt cx="1823161" cy="895900"/>
          </a:xfrm>
        </p:grpSpPr>
        <p:sp>
          <p:nvSpPr>
            <p:cNvPr id="97" name="TextBox 96">
              <a:extLst>
                <a:ext uri="{FF2B5EF4-FFF2-40B4-BE49-F238E27FC236}">
                  <a16:creationId xmlns:a16="http://schemas.microsoft.com/office/drawing/2014/main" id="{E11E80F0-42A5-4F88-9990-4977944A112B}"/>
                </a:ext>
              </a:extLst>
            </p:cNvPr>
            <p:cNvSpPr txBox="1"/>
            <p:nvPr/>
          </p:nvSpPr>
          <p:spPr>
            <a:xfrm>
              <a:off x="300567" y="1680379"/>
              <a:ext cx="1823161" cy="276999"/>
            </a:xfrm>
            <a:prstGeom prst="rect">
              <a:avLst/>
            </a:prstGeom>
            <a:noFill/>
          </p:spPr>
          <p:txBody>
            <a:bodyPr wrap="square" lIns="0" rIns="0" rtlCol="0">
              <a:spAutoFit/>
            </a:bodyPr>
            <a:lstStyle/>
            <a:p>
              <a:pPr algn="r"/>
              <a:r>
                <a:rPr lang="en-US" altLang="ko-KR" sz="1200" b="1" dirty="0" err="1">
                  <a:solidFill>
                    <a:schemeClr val="tx1">
                      <a:lumMod val="75000"/>
                      <a:lumOff val="25000"/>
                    </a:schemeClr>
                  </a:solidFill>
                  <a:cs typeface="Arial" pitchFamily="34" charset="0"/>
                </a:rPr>
                <a:t>Investasi</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83E0B011-9F29-4F81-8FC3-2F5BD1CB1508}"/>
                </a:ext>
              </a:extLst>
            </p:cNvPr>
            <p:cNvSpPr txBox="1"/>
            <p:nvPr/>
          </p:nvSpPr>
          <p:spPr>
            <a:xfrm>
              <a:off x="300567" y="1929948"/>
              <a:ext cx="1823161" cy="646331"/>
            </a:xfrm>
            <a:prstGeom prst="rect">
              <a:avLst/>
            </a:prstGeom>
            <a:noFill/>
          </p:spPr>
          <p:txBody>
            <a:bodyPr wrap="square" lIns="0" rIns="0" rtlCol="0">
              <a:spAutoFit/>
            </a:bodyPr>
            <a:lstStyle/>
            <a:p>
              <a:pPr algn="r"/>
              <a:r>
                <a:rPr lang="en-US" altLang="ko-KR" sz="1200" dirty="0" err="1">
                  <a:solidFill>
                    <a:schemeClr val="tx1">
                      <a:lumMod val="75000"/>
                      <a:lumOff val="25000"/>
                    </a:schemeClr>
                  </a:solidFill>
                </a:rPr>
                <a:t>Instrumen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investasi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bebas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tidak</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dibedakan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syariah</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atau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tidak</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baik</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pasar</a:t>
              </a:r>
              <a:r>
                <a:rPr lang="en-US" altLang="ko-KR" sz="1200" dirty="0">
                  <a:solidFill>
                    <a:schemeClr val="tx1">
                      <a:lumMod val="75000"/>
                      <a:lumOff val="25000"/>
                    </a:schemeClr>
                  </a:solidFill>
                </a:rPr>
                <a:t> modal </a:t>
              </a:r>
              <a:r>
                <a:rPr lang="en-US" altLang="ko-KR" sz="1200" dirty="0" err="1">
                  <a:solidFill>
                    <a:schemeClr val="tx1">
                      <a:lumMod val="75000"/>
                      <a:lumOff val="25000"/>
                    </a:schemeClr>
                  </a:solidFill>
                </a:rPr>
                <a:t>ataupun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pasar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uang</a:t>
              </a:r>
              <a:endParaRPr lang="en-US" altLang="ko-KR" sz="1200" dirty="0">
                <a:cs typeface="Arial" pitchFamily="34" charset="0"/>
              </a:endParaRPr>
            </a:p>
          </p:txBody>
        </p:sp>
      </p:grpSp>
      <p:sp>
        <p:nvSpPr>
          <p:cNvPr id="99" name="TextBox 98">
            <a:extLst>
              <a:ext uri="{FF2B5EF4-FFF2-40B4-BE49-F238E27FC236}">
                <a16:creationId xmlns:a16="http://schemas.microsoft.com/office/drawing/2014/main" id="{6DE98576-52B0-44C4-BEDC-8241F55F0FF6}"/>
              </a:ext>
            </a:extLst>
          </p:cNvPr>
          <p:cNvSpPr txBox="1"/>
          <p:nvPr/>
        </p:nvSpPr>
        <p:spPr>
          <a:xfrm>
            <a:off x="3727456" y="324126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02</a:t>
            </a:r>
            <a:endParaRPr lang="ko-KR" altLang="en-US" sz="1200" b="1" dirty="0">
              <a:solidFill>
                <a:schemeClr val="bg1"/>
              </a:solidFill>
              <a:latin typeface="Arial" pitchFamily="34" charset="0"/>
              <a:cs typeface="Arial" pitchFamily="34" charset="0"/>
            </a:endParaRPr>
          </a:p>
        </p:txBody>
      </p:sp>
      <p:sp>
        <p:nvSpPr>
          <p:cNvPr id="100" name="TextBox 99">
            <a:extLst>
              <a:ext uri="{FF2B5EF4-FFF2-40B4-BE49-F238E27FC236}">
                <a16:creationId xmlns:a16="http://schemas.microsoft.com/office/drawing/2014/main" id="{B8A7C2F0-822D-44F2-9201-8F52525A3007}"/>
              </a:ext>
            </a:extLst>
          </p:cNvPr>
          <p:cNvSpPr txBox="1"/>
          <p:nvPr/>
        </p:nvSpPr>
        <p:spPr>
          <a:xfrm>
            <a:off x="8121126" y="324126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06</a:t>
            </a:r>
            <a:endParaRPr lang="ko-KR" altLang="en-US" sz="1200" b="1" dirty="0">
              <a:solidFill>
                <a:schemeClr val="bg1"/>
              </a:solidFill>
              <a:latin typeface="Arial" pitchFamily="34" charset="0"/>
              <a:cs typeface="Arial" pitchFamily="34" charset="0"/>
            </a:endParaRPr>
          </a:p>
        </p:txBody>
      </p:sp>
      <p:sp>
        <p:nvSpPr>
          <p:cNvPr id="101" name="Rounded Rectangle 63">
            <a:extLst>
              <a:ext uri="{FF2B5EF4-FFF2-40B4-BE49-F238E27FC236}">
                <a16:creationId xmlns:a16="http://schemas.microsoft.com/office/drawing/2014/main" id="{030C0632-F298-4B18-B040-5C3E71C225CC}"/>
              </a:ext>
            </a:extLst>
          </p:cNvPr>
          <p:cNvSpPr/>
          <p:nvPr/>
        </p:nvSpPr>
        <p:spPr>
          <a:xfrm>
            <a:off x="7853581" y="4100973"/>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grpSp>
        <p:nvGrpSpPr>
          <p:cNvPr id="102" name="Group 101">
            <a:extLst>
              <a:ext uri="{FF2B5EF4-FFF2-40B4-BE49-F238E27FC236}">
                <a16:creationId xmlns:a16="http://schemas.microsoft.com/office/drawing/2014/main" id="{8A1D4D76-BA03-4E1E-A0D7-E1AC1ADDB0F8}"/>
              </a:ext>
            </a:extLst>
          </p:cNvPr>
          <p:cNvGrpSpPr/>
          <p:nvPr/>
        </p:nvGrpSpPr>
        <p:grpSpPr>
          <a:xfrm>
            <a:off x="7997278" y="4210400"/>
            <a:ext cx="609146" cy="609146"/>
            <a:chOff x="6012160" y="1708285"/>
            <a:chExt cx="609146" cy="609146"/>
          </a:xfrm>
        </p:grpSpPr>
        <p:sp>
          <p:nvSpPr>
            <p:cNvPr id="103" name="Oval 102">
              <a:extLst>
                <a:ext uri="{FF2B5EF4-FFF2-40B4-BE49-F238E27FC236}">
                  <a16:creationId xmlns:a16="http://schemas.microsoft.com/office/drawing/2014/main" id="{CF13C363-B31A-4DBF-B889-831190862CC6}"/>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1200"/>
            </a:p>
          </p:txBody>
        </p:sp>
        <p:sp>
          <p:nvSpPr>
            <p:cNvPr id="104" name="Oval 103">
              <a:extLst>
                <a:ext uri="{FF2B5EF4-FFF2-40B4-BE49-F238E27FC236}">
                  <a16:creationId xmlns:a16="http://schemas.microsoft.com/office/drawing/2014/main" id="{9DDDA982-88FD-48E0-81B0-226E3F005AC5}"/>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grpSp>
        <p:nvGrpSpPr>
          <p:cNvPr id="105" name="Group 104">
            <a:extLst>
              <a:ext uri="{FF2B5EF4-FFF2-40B4-BE49-F238E27FC236}">
                <a16:creationId xmlns:a16="http://schemas.microsoft.com/office/drawing/2014/main" id="{C6B059EB-DD70-4406-BBC7-8E2E26F18A0E}"/>
              </a:ext>
            </a:extLst>
          </p:cNvPr>
          <p:cNvGrpSpPr/>
          <p:nvPr/>
        </p:nvGrpSpPr>
        <p:grpSpPr>
          <a:xfrm>
            <a:off x="8813143" y="4166996"/>
            <a:ext cx="2188841" cy="726732"/>
            <a:chOff x="994277" y="3861048"/>
            <a:chExt cx="2691322" cy="726732"/>
          </a:xfrm>
        </p:grpSpPr>
        <p:sp>
          <p:nvSpPr>
            <p:cNvPr id="106" name="TextBox 105">
              <a:extLst>
                <a:ext uri="{FF2B5EF4-FFF2-40B4-BE49-F238E27FC236}">
                  <a16:creationId xmlns:a16="http://schemas.microsoft.com/office/drawing/2014/main" id="{21CFDBD5-9050-4513-B38E-E098EE60766A}"/>
                </a:ext>
              </a:extLst>
            </p:cNvPr>
            <p:cNvSpPr txBox="1"/>
            <p:nvPr/>
          </p:nvSpPr>
          <p:spPr>
            <a:xfrm>
              <a:off x="994277" y="3861048"/>
              <a:ext cx="2691322" cy="276999"/>
            </a:xfrm>
            <a:prstGeom prst="rect">
              <a:avLst/>
            </a:prstGeom>
            <a:noFill/>
          </p:spPr>
          <p:txBody>
            <a:bodyPr wrap="square" lIns="0" rIns="0" rtlCol="0">
              <a:spAutoFit/>
            </a:bodyPr>
            <a:lstStyle/>
            <a:p>
              <a:r>
                <a:rPr lang="en-US" altLang="ko-KR" sz="1200" b="1" dirty="0" err="1">
                  <a:solidFill>
                    <a:schemeClr val="tx1">
                      <a:lumMod val="75000"/>
                      <a:lumOff val="25000"/>
                    </a:schemeClr>
                  </a:solidFill>
                  <a:cs typeface="Arial" pitchFamily="34" charset="0"/>
                </a:rPr>
                <a:t>Hasil</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Investasi</a:t>
              </a:r>
              <a:endParaRPr lang="ko-KR" altLang="en-US" sz="1200" b="1" dirty="0">
                <a:solidFill>
                  <a:schemeClr val="tx1">
                    <a:lumMod val="75000"/>
                    <a:lumOff val="25000"/>
                  </a:schemeClr>
                </a:solidFill>
                <a:cs typeface="Arial" pitchFamily="34" charset="0"/>
              </a:endParaRPr>
            </a:p>
          </p:txBody>
        </p:sp>
        <p:sp>
          <p:nvSpPr>
            <p:cNvPr id="107" name="TextBox 106">
              <a:extLst>
                <a:ext uri="{FF2B5EF4-FFF2-40B4-BE49-F238E27FC236}">
                  <a16:creationId xmlns:a16="http://schemas.microsoft.com/office/drawing/2014/main" id="{E86FB5DB-3168-4A66-8F45-B02FD8743C59}"/>
                </a:ext>
              </a:extLst>
            </p:cNvPr>
            <p:cNvSpPr txBox="1"/>
            <p:nvPr/>
          </p:nvSpPr>
          <p:spPr>
            <a:xfrm>
              <a:off x="994277" y="4126115"/>
              <a:ext cx="2691322" cy="461665"/>
            </a:xfrm>
            <a:prstGeom prst="rect">
              <a:avLst/>
            </a:prstGeom>
            <a:noFill/>
          </p:spPr>
          <p:txBody>
            <a:bodyPr wrap="square" lIns="0" rIns="0" rtlCol="0">
              <a:spAutoFit/>
            </a:bodyPr>
            <a:lstStyle/>
            <a:p>
              <a:r>
                <a:rPr lang="en-US" altLang="ko-KR" sz="1200" dirty="0" err="1">
                  <a:solidFill>
                    <a:schemeClr val="tx1">
                      <a:lumMod val="75000"/>
                      <a:lumOff val="25000"/>
                    </a:schemeClr>
                  </a:solidFill>
                </a:rPr>
                <a:t>Berupa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bagi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hasil</a:t>
              </a:r>
              <a:r>
                <a:rPr lang="en-US" altLang="ko-KR" sz="1200" dirty="0">
                  <a:solidFill>
                    <a:schemeClr val="tx1">
                      <a:lumMod val="75000"/>
                      <a:lumOff val="25000"/>
                    </a:schemeClr>
                  </a:solidFill>
                </a:rPr>
                <a:t>/profit sharing/</a:t>
              </a:r>
              <a:r>
                <a:rPr lang="en-US" altLang="ko-KR" sz="1200" dirty="0" err="1">
                  <a:solidFill>
                    <a:schemeClr val="tx1">
                      <a:lumMod val="75000"/>
                      <a:lumOff val="25000"/>
                    </a:schemeClr>
                  </a:solidFill>
                </a:rPr>
                <a:t>mudharabah</a:t>
              </a:r>
              <a:endParaRPr lang="en-US" altLang="ko-KR" sz="1200" dirty="0">
                <a:cs typeface="Arial" pitchFamily="34" charset="0"/>
              </a:endParaRPr>
            </a:p>
          </p:txBody>
        </p:sp>
      </p:grpSp>
      <p:sp>
        <p:nvSpPr>
          <p:cNvPr id="108" name="Rounded Rectangle 124">
            <a:extLst>
              <a:ext uri="{FF2B5EF4-FFF2-40B4-BE49-F238E27FC236}">
                <a16:creationId xmlns:a16="http://schemas.microsoft.com/office/drawing/2014/main" id="{856FBD1D-EB20-47E0-A35B-9BB9B801D419}"/>
              </a:ext>
            </a:extLst>
          </p:cNvPr>
          <p:cNvSpPr/>
          <p:nvPr/>
        </p:nvSpPr>
        <p:spPr>
          <a:xfrm>
            <a:off x="933124" y="4100973"/>
            <a:ext cx="3420000" cy="82800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grpSp>
        <p:nvGrpSpPr>
          <p:cNvPr id="109" name="Group 108">
            <a:extLst>
              <a:ext uri="{FF2B5EF4-FFF2-40B4-BE49-F238E27FC236}">
                <a16:creationId xmlns:a16="http://schemas.microsoft.com/office/drawing/2014/main" id="{869860B3-61C7-402E-A364-BB1A5FD2E2A5}"/>
              </a:ext>
            </a:extLst>
          </p:cNvPr>
          <p:cNvGrpSpPr/>
          <p:nvPr/>
        </p:nvGrpSpPr>
        <p:grpSpPr>
          <a:xfrm>
            <a:off x="3603608" y="4210400"/>
            <a:ext cx="609146" cy="609146"/>
            <a:chOff x="2410349" y="1708285"/>
            <a:chExt cx="609146" cy="609146"/>
          </a:xfrm>
        </p:grpSpPr>
        <p:sp>
          <p:nvSpPr>
            <p:cNvPr id="110" name="Oval 109">
              <a:extLst>
                <a:ext uri="{FF2B5EF4-FFF2-40B4-BE49-F238E27FC236}">
                  <a16:creationId xmlns:a16="http://schemas.microsoft.com/office/drawing/2014/main" id="{3CDFAFAB-3814-4C09-A91A-C61C091376C3}"/>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p>
          </p:txBody>
        </p:sp>
        <p:sp>
          <p:nvSpPr>
            <p:cNvPr id="111" name="Oval 110">
              <a:extLst>
                <a:ext uri="{FF2B5EF4-FFF2-40B4-BE49-F238E27FC236}">
                  <a16:creationId xmlns:a16="http://schemas.microsoft.com/office/drawing/2014/main" id="{D51272CE-7500-4E03-BDA8-A41F9C320167}"/>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p>
          </p:txBody>
        </p:sp>
      </p:grpSp>
      <p:grpSp>
        <p:nvGrpSpPr>
          <p:cNvPr id="112" name="Group 111">
            <a:extLst>
              <a:ext uri="{FF2B5EF4-FFF2-40B4-BE49-F238E27FC236}">
                <a16:creationId xmlns:a16="http://schemas.microsoft.com/office/drawing/2014/main" id="{86443981-BB60-4652-B948-50AA4E50CDA7}"/>
              </a:ext>
            </a:extLst>
          </p:cNvPr>
          <p:cNvGrpSpPr/>
          <p:nvPr/>
        </p:nvGrpSpPr>
        <p:grpSpPr>
          <a:xfrm>
            <a:off x="1190018" y="4166996"/>
            <a:ext cx="2214512" cy="726732"/>
            <a:chOff x="300567" y="1664881"/>
            <a:chExt cx="1823161" cy="726732"/>
          </a:xfrm>
        </p:grpSpPr>
        <p:sp>
          <p:nvSpPr>
            <p:cNvPr id="113" name="TextBox 112">
              <a:extLst>
                <a:ext uri="{FF2B5EF4-FFF2-40B4-BE49-F238E27FC236}">
                  <a16:creationId xmlns:a16="http://schemas.microsoft.com/office/drawing/2014/main" id="{E4B5F46D-E37A-483C-B7A7-AF0C7AAF904C}"/>
                </a:ext>
              </a:extLst>
            </p:cNvPr>
            <p:cNvSpPr txBox="1"/>
            <p:nvPr/>
          </p:nvSpPr>
          <p:spPr>
            <a:xfrm>
              <a:off x="300567" y="1664881"/>
              <a:ext cx="1823161" cy="276999"/>
            </a:xfrm>
            <a:prstGeom prst="rect">
              <a:avLst/>
            </a:prstGeom>
            <a:noFill/>
          </p:spPr>
          <p:txBody>
            <a:bodyPr wrap="square" lIns="0" rIns="0" rtlCol="0">
              <a:spAutoFit/>
            </a:bodyPr>
            <a:lstStyle/>
            <a:p>
              <a:pPr algn="r"/>
              <a:r>
                <a:rPr lang="en-US" altLang="ko-KR" sz="1200" b="1" dirty="0" err="1">
                  <a:solidFill>
                    <a:schemeClr val="tx1">
                      <a:lumMod val="75000"/>
                      <a:lumOff val="25000"/>
                    </a:schemeClr>
                  </a:solidFill>
                  <a:cs typeface="Arial" pitchFamily="34" charset="0"/>
                </a:rPr>
                <a:t>Hasil</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Investasi</a:t>
              </a:r>
              <a:endParaRPr lang="ko-KR" altLang="en-US" sz="1200" b="1" dirty="0">
                <a:solidFill>
                  <a:schemeClr val="tx1">
                    <a:lumMod val="75000"/>
                    <a:lumOff val="25000"/>
                  </a:schemeClr>
                </a:solidFill>
                <a:cs typeface="Arial" pitchFamily="34" charset="0"/>
              </a:endParaRPr>
            </a:p>
          </p:txBody>
        </p:sp>
        <p:sp>
          <p:nvSpPr>
            <p:cNvPr id="114" name="TextBox 113">
              <a:extLst>
                <a:ext uri="{FF2B5EF4-FFF2-40B4-BE49-F238E27FC236}">
                  <a16:creationId xmlns:a16="http://schemas.microsoft.com/office/drawing/2014/main" id="{E944CD89-31F4-4D3A-B79B-86217785FD02}"/>
                </a:ext>
              </a:extLst>
            </p:cNvPr>
            <p:cNvSpPr txBox="1"/>
            <p:nvPr/>
          </p:nvSpPr>
          <p:spPr>
            <a:xfrm>
              <a:off x="300567" y="1929948"/>
              <a:ext cx="1823161" cy="461665"/>
            </a:xfrm>
            <a:prstGeom prst="rect">
              <a:avLst/>
            </a:prstGeom>
            <a:noFill/>
          </p:spPr>
          <p:txBody>
            <a:bodyPr wrap="square" lIns="0" rIns="0" rtlCol="0">
              <a:spAutoFit/>
            </a:bodyPr>
            <a:lstStyle/>
            <a:p>
              <a:pPr algn="r"/>
              <a:r>
                <a:rPr lang="en-US" altLang="ko-KR" sz="1200" dirty="0" err="1">
                  <a:solidFill>
                    <a:schemeClr val="tx1">
                      <a:lumMod val="75000"/>
                      <a:lumOff val="25000"/>
                    </a:schemeClr>
                  </a:solidFill>
                </a:rPr>
                <a:t>Dengan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menggunakan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imbal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hasil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bunga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hasil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pengembangan</a:t>
              </a:r>
              <a:endParaRPr lang="en-US" altLang="ko-KR" sz="1200" dirty="0">
                <a:cs typeface="Arial" pitchFamily="34" charset="0"/>
              </a:endParaRPr>
            </a:p>
          </p:txBody>
        </p:sp>
      </p:grpSp>
      <p:sp>
        <p:nvSpPr>
          <p:cNvPr id="115" name="TextBox 114">
            <a:extLst>
              <a:ext uri="{FF2B5EF4-FFF2-40B4-BE49-F238E27FC236}">
                <a16:creationId xmlns:a16="http://schemas.microsoft.com/office/drawing/2014/main" id="{C83E5522-B620-4BFC-97F6-A7E5F90849F9}"/>
              </a:ext>
            </a:extLst>
          </p:cNvPr>
          <p:cNvSpPr txBox="1"/>
          <p:nvPr/>
        </p:nvSpPr>
        <p:spPr>
          <a:xfrm>
            <a:off x="3727456" y="437647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03</a:t>
            </a:r>
            <a:endParaRPr lang="ko-KR" altLang="en-US" sz="1200" b="1" dirty="0">
              <a:solidFill>
                <a:schemeClr val="bg1"/>
              </a:solidFill>
              <a:latin typeface="Arial" pitchFamily="34" charset="0"/>
              <a:cs typeface="Arial" pitchFamily="34" charset="0"/>
            </a:endParaRPr>
          </a:p>
        </p:txBody>
      </p:sp>
      <p:sp>
        <p:nvSpPr>
          <p:cNvPr id="116" name="TextBox 115">
            <a:extLst>
              <a:ext uri="{FF2B5EF4-FFF2-40B4-BE49-F238E27FC236}">
                <a16:creationId xmlns:a16="http://schemas.microsoft.com/office/drawing/2014/main" id="{3955EDB4-67DB-49E2-BE12-E4CB7225A954}"/>
              </a:ext>
            </a:extLst>
          </p:cNvPr>
          <p:cNvSpPr txBox="1"/>
          <p:nvPr/>
        </p:nvSpPr>
        <p:spPr>
          <a:xfrm>
            <a:off x="8121126" y="437647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07</a:t>
            </a:r>
            <a:endParaRPr lang="ko-KR" altLang="en-US" sz="1200" b="1" dirty="0">
              <a:solidFill>
                <a:schemeClr val="bg1"/>
              </a:solidFill>
              <a:latin typeface="Arial" pitchFamily="34" charset="0"/>
              <a:cs typeface="Arial" pitchFamily="34" charset="0"/>
            </a:endParaRPr>
          </a:p>
        </p:txBody>
      </p:sp>
      <p:sp>
        <p:nvSpPr>
          <p:cNvPr id="117" name="TextBox 116">
            <a:extLst>
              <a:ext uri="{FF2B5EF4-FFF2-40B4-BE49-F238E27FC236}">
                <a16:creationId xmlns:a16="http://schemas.microsoft.com/office/drawing/2014/main" id="{D564B0EF-B5FC-4A78-8DB4-0C0DB31202B8}"/>
              </a:ext>
            </a:extLst>
          </p:cNvPr>
          <p:cNvSpPr txBox="1"/>
          <p:nvPr/>
        </p:nvSpPr>
        <p:spPr>
          <a:xfrm>
            <a:off x="8121126" y="5511684"/>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08</a:t>
            </a:r>
            <a:endParaRPr lang="ko-KR" altLang="en-US" sz="1200" b="1" dirty="0">
              <a:solidFill>
                <a:schemeClr val="bg1"/>
              </a:solidFill>
              <a:latin typeface="Arial" pitchFamily="34" charset="0"/>
              <a:cs typeface="Arial" pitchFamily="34" charset="0"/>
            </a:endParaRPr>
          </a:p>
        </p:txBody>
      </p:sp>
      <p:sp>
        <p:nvSpPr>
          <p:cNvPr id="118" name="Donut 24">
            <a:extLst>
              <a:ext uri="{FF2B5EF4-FFF2-40B4-BE49-F238E27FC236}">
                <a16:creationId xmlns:a16="http://schemas.microsoft.com/office/drawing/2014/main" id="{8F3DD747-4624-478A-9454-07FF42DB6845}"/>
              </a:ext>
            </a:extLst>
          </p:cNvPr>
          <p:cNvSpPr/>
          <p:nvPr/>
        </p:nvSpPr>
        <p:spPr>
          <a:xfrm>
            <a:off x="5810644" y="3442260"/>
            <a:ext cx="521010" cy="52525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Tree>
    <p:extLst>
      <p:ext uri="{BB962C8B-B14F-4D97-AF65-F5344CB8AC3E}">
        <p14:creationId xmlns:p14="http://schemas.microsoft.com/office/powerpoint/2010/main" val="131473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68" name="Rectangle 67">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9" name="Rectangle 68">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0" name="Group 69">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71" name="Picture 70">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2" name="Picture 71">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grpSp>
          <p:nvGrpSpPr>
            <p:cNvPr id="4" name="Group 3"/>
            <p:cNvGrpSpPr/>
            <p:nvPr/>
          </p:nvGrpSpPr>
          <p:grpSpPr>
            <a:xfrm>
              <a:off x="0" y="779863"/>
              <a:ext cx="12192000" cy="4896565"/>
              <a:chOff x="0" y="779863"/>
              <a:chExt cx="12192000" cy="4896565"/>
            </a:xfrm>
          </p:grpSpPr>
          <p:grpSp>
            <p:nvGrpSpPr>
              <p:cNvPr id="5" name="Group 4">
                <a:extLst>
                  <a:ext uri="{FF2B5EF4-FFF2-40B4-BE49-F238E27FC236}">
                    <a16:creationId xmlns:a16="http://schemas.microsoft.com/office/drawing/2014/main" id="{E09F8985-DB9A-450F-AE50-A456FEFCC14B}"/>
                  </a:ext>
                </a:extLst>
              </p:cNvPr>
              <p:cNvGrpSpPr/>
              <p:nvPr/>
            </p:nvGrpSpPr>
            <p:grpSpPr>
              <a:xfrm>
                <a:off x="0" y="2124465"/>
                <a:ext cx="12192000" cy="2597869"/>
                <a:chOff x="0" y="2092574"/>
                <a:chExt cx="12192000" cy="2597869"/>
              </a:xfrm>
              <a:solidFill>
                <a:schemeClr val="accent1">
                  <a:lumMod val="60000"/>
                  <a:lumOff val="40000"/>
                </a:schemeClr>
              </a:solidFill>
            </p:grpSpPr>
            <p:sp>
              <p:nvSpPr>
                <p:cNvPr id="65" name="Rectangle 64">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844828CC-6F61-47EC-85E2-B21863D23656}"/>
                  </a:ext>
                </a:extLst>
              </p:cNvPr>
              <p:cNvGrpSpPr/>
              <p:nvPr/>
            </p:nvGrpSpPr>
            <p:grpSpPr>
              <a:xfrm>
                <a:off x="681925" y="779863"/>
                <a:ext cx="10886262" cy="4896565"/>
                <a:chOff x="681925" y="853605"/>
                <a:chExt cx="10886262" cy="4896565"/>
              </a:xfrm>
            </p:grpSpPr>
            <p:sp>
              <p:nvSpPr>
                <p:cNvPr id="7" name="Freeform: Shape 144">
                  <a:extLst>
                    <a:ext uri="{FF2B5EF4-FFF2-40B4-BE49-F238E27FC236}">
                      <a16:creationId xmlns:a16="http://schemas.microsoft.com/office/drawing/2014/main"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8" name="Group 7">
                  <a:extLst>
                    <a:ext uri="{FF2B5EF4-FFF2-40B4-BE49-F238E27FC236}">
                      <a16:creationId xmlns:a16="http://schemas.microsoft.com/office/drawing/2014/main" id="{653B38FE-2126-4BA6-8C69-473DBAAA5C20}"/>
                    </a:ext>
                  </a:extLst>
                </p:cNvPr>
                <p:cNvGrpSpPr/>
                <p:nvPr/>
              </p:nvGrpSpPr>
              <p:grpSpPr>
                <a:xfrm>
                  <a:off x="5899199" y="853605"/>
                  <a:ext cx="5668988" cy="4846071"/>
                  <a:chOff x="5899199" y="853605"/>
                  <a:chExt cx="5668988" cy="4846071"/>
                </a:xfrm>
              </p:grpSpPr>
              <p:sp>
                <p:nvSpPr>
                  <p:cNvPr id="17" name="Freeform: Shape 143">
                    <a:extLst>
                      <a:ext uri="{FF2B5EF4-FFF2-40B4-BE49-F238E27FC236}">
                        <a16:creationId xmlns:a16="http://schemas.microsoft.com/office/drawing/2014/main"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52">
                    <a:extLst>
                      <a:ext uri="{FF2B5EF4-FFF2-40B4-BE49-F238E27FC236}">
                        <a16:creationId xmlns:a16="http://schemas.microsoft.com/office/drawing/2014/main"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19" name="Freeform: Shape 53">
                    <a:extLst>
                      <a:ext uri="{FF2B5EF4-FFF2-40B4-BE49-F238E27FC236}">
                        <a16:creationId xmlns:a16="http://schemas.microsoft.com/office/drawing/2014/main"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20" name="Freeform: Shape 54">
                    <a:extLst>
                      <a:ext uri="{FF2B5EF4-FFF2-40B4-BE49-F238E27FC236}">
                        <a16:creationId xmlns:a16="http://schemas.microsoft.com/office/drawing/2014/main"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1" name="Freeform: Shape 55">
                    <a:extLst>
                      <a:ext uri="{FF2B5EF4-FFF2-40B4-BE49-F238E27FC236}">
                        <a16:creationId xmlns:a16="http://schemas.microsoft.com/office/drawing/2014/main"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22" name="Freeform: Shape 56">
                    <a:extLst>
                      <a:ext uri="{FF2B5EF4-FFF2-40B4-BE49-F238E27FC236}">
                        <a16:creationId xmlns:a16="http://schemas.microsoft.com/office/drawing/2014/main"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23" name="Freeform: Shape 57">
                    <a:extLst>
                      <a:ext uri="{FF2B5EF4-FFF2-40B4-BE49-F238E27FC236}">
                        <a16:creationId xmlns:a16="http://schemas.microsoft.com/office/drawing/2014/main"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24" name="Freeform: Shape 58">
                    <a:extLst>
                      <a:ext uri="{FF2B5EF4-FFF2-40B4-BE49-F238E27FC236}">
                        <a16:creationId xmlns:a16="http://schemas.microsoft.com/office/drawing/2014/main"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25" name="Freeform: Shape 63">
                    <a:extLst>
                      <a:ext uri="{FF2B5EF4-FFF2-40B4-BE49-F238E27FC236}">
                        <a16:creationId xmlns:a16="http://schemas.microsoft.com/office/drawing/2014/main"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26" name="Freeform: Shape 87">
                    <a:extLst>
                      <a:ext uri="{FF2B5EF4-FFF2-40B4-BE49-F238E27FC236}">
                        <a16:creationId xmlns:a16="http://schemas.microsoft.com/office/drawing/2014/main"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27" name="Freeform: Shape 88">
                    <a:extLst>
                      <a:ext uri="{FF2B5EF4-FFF2-40B4-BE49-F238E27FC236}">
                        <a16:creationId xmlns:a16="http://schemas.microsoft.com/office/drawing/2014/main"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28" name="Freeform: Shape 89">
                    <a:extLst>
                      <a:ext uri="{FF2B5EF4-FFF2-40B4-BE49-F238E27FC236}">
                        <a16:creationId xmlns:a16="http://schemas.microsoft.com/office/drawing/2014/main"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9" name="Freeform: Shape 90">
                    <a:extLst>
                      <a:ext uri="{FF2B5EF4-FFF2-40B4-BE49-F238E27FC236}">
                        <a16:creationId xmlns:a16="http://schemas.microsoft.com/office/drawing/2014/main"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30" name="Freeform: Shape 91">
                    <a:extLst>
                      <a:ext uri="{FF2B5EF4-FFF2-40B4-BE49-F238E27FC236}">
                        <a16:creationId xmlns:a16="http://schemas.microsoft.com/office/drawing/2014/main"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31" name="Freeform: Shape 92">
                    <a:extLst>
                      <a:ext uri="{FF2B5EF4-FFF2-40B4-BE49-F238E27FC236}">
                        <a16:creationId xmlns:a16="http://schemas.microsoft.com/office/drawing/2014/main"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2" name="Freeform: Shape 93">
                    <a:extLst>
                      <a:ext uri="{FF2B5EF4-FFF2-40B4-BE49-F238E27FC236}">
                        <a16:creationId xmlns:a16="http://schemas.microsoft.com/office/drawing/2014/main"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3" name="Freeform: Shape 94">
                    <a:extLst>
                      <a:ext uri="{FF2B5EF4-FFF2-40B4-BE49-F238E27FC236}">
                        <a16:creationId xmlns:a16="http://schemas.microsoft.com/office/drawing/2014/main"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4" name="Freeform: Shape 95">
                    <a:extLst>
                      <a:ext uri="{FF2B5EF4-FFF2-40B4-BE49-F238E27FC236}">
                        <a16:creationId xmlns:a16="http://schemas.microsoft.com/office/drawing/2014/main"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5" name="Freeform: Shape 96">
                    <a:extLst>
                      <a:ext uri="{FF2B5EF4-FFF2-40B4-BE49-F238E27FC236}">
                        <a16:creationId xmlns:a16="http://schemas.microsoft.com/office/drawing/2014/main"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6" name="Freeform: Shape 97">
                    <a:extLst>
                      <a:ext uri="{FF2B5EF4-FFF2-40B4-BE49-F238E27FC236}">
                        <a16:creationId xmlns:a16="http://schemas.microsoft.com/office/drawing/2014/main"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7" name="Freeform: Shape 98">
                    <a:extLst>
                      <a:ext uri="{FF2B5EF4-FFF2-40B4-BE49-F238E27FC236}">
                        <a16:creationId xmlns:a16="http://schemas.microsoft.com/office/drawing/2014/main"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8" name="Freeform: Shape 99">
                    <a:extLst>
                      <a:ext uri="{FF2B5EF4-FFF2-40B4-BE49-F238E27FC236}">
                        <a16:creationId xmlns:a16="http://schemas.microsoft.com/office/drawing/2014/main"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9" name="Freeform: Shape 100">
                    <a:extLst>
                      <a:ext uri="{FF2B5EF4-FFF2-40B4-BE49-F238E27FC236}">
                        <a16:creationId xmlns:a16="http://schemas.microsoft.com/office/drawing/2014/main"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0" name="Freeform: Shape 113">
                    <a:extLst>
                      <a:ext uri="{FF2B5EF4-FFF2-40B4-BE49-F238E27FC236}">
                        <a16:creationId xmlns:a16="http://schemas.microsoft.com/office/drawing/2014/main"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1" name="Freeform: Shape 114">
                    <a:extLst>
                      <a:ext uri="{FF2B5EF4-FFF2-40B4-BE49-F238E27FC236}">
                        <a16:creationId xmlns:a16="http://schemas.microsoft.com/office/drawing/2014/main"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2" name="Freeform: Shape 116">
                    <a:extLst>
                      <a:ext uri="{FF2B5EF4-FFF2-40B4-BE49-F238E27FC236}">
                        <a16:creationId xmlns:a16="http://schemas.microsoft.com/office/drawing/2014/main"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43" name="Freeform: Shape 117">
                    <a:extLst>
                      <a:ext uri="{FF2B5EF4-FFF2-40B4-BE49-F238E27FC236}">
                        <a16:creationId xmlns:a16="http://schemas.microsoft.com/office/drawing/2014/main"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4" name="Freeform: Shape 118">
                    <a:extLst>
                      <a:ext uri="{FF2B5EF4-FFF2-40B4-BE49-F238E27FC236}">
                        <a16:creationId xmlns:a16="http://schemas.microsoft.com/office/drawing/2014/main"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45" name="Freeform: Shape 119">
                    <a:extLst>
                      <a:ext uri="{FF2B5EF4-FFF2-40B4-BE49-F238E27FC236}">
                        <a16:creationId xmlns:a16="http://schemas.microsoft.com/office/drawing/2014/main"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46" name="Freeform: Shape 120">
                    <a:extLst>
                      <a:ext uri="{FF2B5EF4-FFF2-40B4-BE49-F238E27FC236}">
                        <a16:creationId xmlns:a16="http://schemas.microsoft.com/office/drawing/2014/main"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47" name="Freeform: Shape 121">
                    <a:extLst>
                      <a:ext uri="{FF2B5EF4-FFF2-40B4-BE49-F238E27FC236}">
                        <a16:creationId xmlns:a16="http://schemas.microsoft.com/office/drawing/2014/main"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48" name="Freeform: Shape 122">
                    <a:extLst>
                      <a:ext uri="{FF2B5EF4-FFF2-40B4-BE49-F238E27FC236}">
                        <a16:creationId xmlns:a16="http://schemas.microsoft.com/office/drawing/2014/main"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49" name="Freeform: Shape 123">
                    <a:extLst>
                      <a:ext uri="{FF2B5EF4-FFF2-40B4-BE49-F238E27FC236}">
                        <a16:creationId xmlns:a16="http://schemas.microsoft.com/office/drawing/2014/main"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50" name="Freeform: Shape 124">
                    <a:extLst>
                      <a:ext uri="{FF2B5EF4-FFF2-40B4-BE49-F238E27FC236}">
                        <a16:creationId xmlns:a16="http://schemas.microsoft.com/office/drawing/2014/main"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51" name="Freeform: Shape 125">
                    <a:extLst>
                      <a:ext uri="{FF2B5EF4-FFF2-40B4-BE49-F238E27FC236}">
                        <a16:creationId xmlns:a16="http://schemas.microsoft.com/office/drawing/2014/main"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52" name="Freeform: Shape 126">
                    <a:extLst>
                      <a:ext uri="{FF2B5EF4-FFF2-40B4-BE49-F238E27FC236}">
                        <a16:creationId xmlns:a16="http://schemas.microsoft.com/office/drawing/2014/main"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53" name="Freeform: Shape 127">
                    <a:extLst>
                      <a:ext uri="{FF2B5EF4-FFF2-40B4-BE49-F238E27FC236}">
                        <a16:creationId xmlns:a16="http://schemas.microsoft.com/office/drawing/2014/main"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54" name="Freeform: Shape 128">
                    <a:extLst>
                      <a:ext uri="{FF2B5EF4-FFF2-40B4-BE49-F238E27FC236}">
                        <a16:creationId xmlns:a16="http://schemas.microsoft.com/office/drawing/2014/main"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55" name="Freeform: Shape 129">
                    <a:extLst>
                      <a:ext uri="{FF2B5EF4-FFF2-40B4-BE49-F238E27FC236}">
                        <a16:creationId xmlns:a16="http://schemas.microsoft.com/office/drawing/2014/main"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56" name="Freeform: Shape 130">
                    <a:extLst>
                      <a:ext uri="{FF2B5EF4-FFF2-40B4-BE49-F238E27FC236}">
                        <a16:creationId xmlns:a16="http://schemas.microsoft.com/office/drawing/2014/main"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57" name="Freeform: Shape 131">
                    <a:extLst>
                      <a:ext uri="{FF2B5EF4-FFF2-40B4-BE49-F238E27FC236}">
                        <a16:creationId xmlns:a16="http://schemas.microsoft.com/office/drawing/2014/main"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58" name="Freeform: Shape 132">
                    <a:extLst>
                      <a:ext uri="{FF2B5EF4-FFF2-40B4-BE49-F238E27FC236}">
                        <a16:creationId xmlns:a16="http://schemas.microsoft.com/office/drawing/2014/main"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59" name="Freeform: Shape 133">
                    <a:extLst>
                      <a:ext uri="{FF2B5EF4-FFF2-40B4-BE49-F238E27FC236}">
                        <a16:creationId xmlns:a16="http://schemas.microsoft.com/office/drawing/2014/main"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0" name="Freeform: Shape 134">
                    <a:extLst>
                      <a:ext uri="{FF2B5EF4-FFF2-40B4-BE49-F238E27FC236}">
                        <a16:creationId xmlns:a16="http://schemas.microsoft.com/office/drawing/2014/main"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1" name="Freeform: Shape 135">
                    <a:extLst>
                      <a:ext uri="{FF2B5EF4-FFF2-40B4-BE49-F238E27FC236}">
                        <a16:creationId xmlns:a16="http://schemas.microsoft.com/office/drawing/2014/main" id="{CC4075BD-BC71-41DA-A721-E2020562AF33}"/>
                      </a:ext>
                    </a:extLst>
                  </p:cNvPr>
                  <p:cNvSpPr/>
                  <p:nvPr/>
                </p:nvSpPr>
                <p:spPr>
                  <a:xfrm flipH="1">
                    <a:off x="8784570" y="1883600"/>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62" name="Freeform: Shape 136">
                    <a:extLst>
                      <a:ext uri="{FF2B5EF4-FFF2-40B4-BE49-F238E27FC236}">
                        <a16:creationId xmlns:a16="http://schemas.microsoft.com/office/drawing/2014/main"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63" name="Freeform: Shape 137">
                    <a:extLst>
                      <a:ext uri="{FF2B5EF4-FFF2-40B4-BE49-F238E27FC236}">
                        <a16:creationId xmlns:a16="http://schemas.microsoft.com/office/drawing/2014/main"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4" name="Freeform: Shape 138">
                    <a:extLst>
                      <a:ext uri="{FF2B5EF4-FFF2-40B4-BE49-F238E27FC236}">
                        <a16:creationId xmlns:a16="http://schemas.microsoft.com/office/drawing/2014/main" id="{FCF075F2-9A11-40D7-8CBF-B70A5F7E3B16}"/>
                      </a:ext>
                    </a:extLst>
                  </p:cNvPr>
                  <p:cNvSpPr/>
                  <p:nvPr/>
                </p:nvSpPr>
                <p:spPr>
                  <a:xfrm rot="9900000" flipH="1">
                    <a:off x="8046141" y="3975013"/>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E4FFBAE7-B433-4A70-B535-1E9F57F6A05E}"/>
                    </a:ext>
                  </a:extLst>
                </p:cNvPr>
                <p:cNvGrpSpPr/>
                <p:nvPr/>
              </p:nvGrpSpPr>
              <p:grpSpPr>
                <a:xfrm>
                  <a:off x="681925" y="2726920"/>
                  <a:ext cx="9093566" cy="1190495"/>
                  <a:chOff x="-1916909" y="2261078"/>
                  <a:chExt cx="9093566" cy="1190495"/>
                </a:xfrm>
              </p:grpSpPr>
              <p:sp>
                <p:nvSpPr>
                  <p:cNvPr id="10" name="TextBox 9">
                    <a:extLst>
                      <a:ext uri="{FF2B5EF4-FFF2-40B4-BE49-F238E27FC236}">
                        <a16:creationId xmlns:a16="http://schemas.microsoft.com/office/drawing/2014/main" id="{382C8A06-6634-4814-B3BC-5F1014506EE2}"/>
                      </a:ext>
                    </a:extLst>
                  </p:cNvPr>
                  <p:cNvSpPr txBox="1"/>
                  <p:nvPr/>
                </p:nvSpPr>
                <p:spPr>
                  <a:xfrm>
                    <a:off x="-1916909" y="2517279"/>
                    <a:ext cx="5219499" cy="769441"/>
                  </a:xfrm>
                  <a:prstGeom prst="rect">
                    <a:avLst/>
                  </a:prstGeom>
                  <a:noFill/>
                </p:spPr>
                <p:txBody>
                  <a:bodyPr wrap="square" rtlCol="0" anchor="ctr">
                    <a:spAutoFit/>
                  </a:bodyPr>
                  <a:lstStyle/>
                  <a:p>
                    <a:pPr algn="ctr"/>
                    <a:r>
                      <a:rPr lang="en-US" altLang="ko-KR" sz="4400" b="1" dirty="0" err="1">
                        <a:solidFill>
                          <a:schemeClr val="accent5">
                            <a:lumMod val="50000"/>
                          </a:schemeClr>
                        </a:solidFill>
                        <a:latin typeface="+mj-lt"/>
                        <a:cs typeface="Arial" pitchFamily="34" charset="0"/>
                      </a:rPr>
                      <a:t>Pasar</a:t>
                    </a:r>
                    <a:r>
                      <a:rPr lang="en-US" altLang="ko-KR" sz="4400" b="1" dirty="0">
                        <a:solidFill>
                          <a:schemeClr val="accent5">
                            <a:lumMod val="50000"/>
                          </a:schemeClr>
                        </a:solidFill>
                        <a:latin typeface="+mj-lt"/>
                        <a:cs typeface="Arial" pitchFamily="34" charset="0"/>
                      </a:rPr>
                      <a:t> Modal </a:t>
                    </a:r>
                    <a:r>
                      <a:rPr lang="en-US" altLang="ko-KR" sz="4400" b="1" dirty="0" err="1">
                        <a:solidFill>
                          <a:schemeClr val="accent5">
                            <a:lumMod val="50000"/>
                          </a:schemeClr>
                        </a:solidFill>
                        <a:latin typeface="+mj-lt"/>
                        <a:cs typeface="Arial" pitchFamily="34" charset="0"/>
                      </a:rPr>
                      <a:t>Syariah</a:t>
                    </a:r>
                    <a:endParaRPr lang="ko-KR" altLang="en-US" sz="4400" b="1" dirty="0">
                      <a:solidFill>
                        <a:schemeClr val="accent5">
                          <a:lumMod val="50000"/>
                        </a:schemeClr>
                      </a:solidFill>
                      <a:latin typeface="+mj-lt"/>
                      <a:cs typeface="Arial" pitchFamily="34" charset="0"/>
                    </a:endParaRPr>
                  </a:p>
                </p:txBody>
              </p:sp>
              <p:grpSp>
                <p:nvGrpSpPr>
                  <p:cNvPr id="11" name="Group 10">
                    <a:extLst>
                      <a:ext uri="{FF2B5EF4-FFF2-40B4-BE49-F238E27FC236}">
                        <a16:creationId xmlns:a16="http://schemas.microsoft.com/office/drawing/2014/main" id="{65E6FB1A-03D9-43E9-B1D6-46060F8AE553}"/>
                      </a:ext>
                    </a:extLst>
                  </p:cNvPr>
                  <p:cNvGrpSpPr/>
                  <p:nvPr/>
                </p:nvGrpSpPr>
                <p:grpSpPr>
                  <a:xfrm rot="10579261" flipH="1">
                    <a:off x="6559487" y="3020135"/>
                    <a:ext cx="617170" cy="431438"/>
                    <a:chOff x="3755403" y="3352246"/>
                    <a:chExt cx="1133941" cy="792691"/>
                  </a:xfrm>
                  <a:solidFill>
                    <a:schemeClr val="accent1"/>
                  </a:solidFill>
                </p:grpSpPr>
                <p:sp>
                  <p:nvSpPr>
                    <p:cNvPr id="15" name="Freeform: Shape 152">
                      <a:extLst>
                        <a:ext uri="{FF2B5EF4-FFF2-40B4-BE49-F238E27FC236}">
                          <a16:creationId xmlns:a16="http://schemas.microsoft.com/office/drawing/2014/main" id="{91C0D289-F389-4B60-874D-B101C7895D36}"/>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6" name="Freeform: Shape 153">
                      <a:extLst>
                        <a:ext uri="{FF2B5EF4-FFF2-40B4-BE49-F238E27FC236}">
                          <a16:creationId xmlns:a16="http://schemas.microsoft.com/office/drawing/2014/main" id="{BC1928D9-0F53-49E1-8BA6-CE932C01E22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84035B4C-47C0-41E0-8ECF-6C711949B901}"/>
                      </a:ext>
                    </a:extLst>
                  </p:cNvPr>
                  <p:cNvGrpSpPr/>
                  <p:nvPr/>
                </p:nvGrpSpPr>
                <p:grpSpPr>
                  <a:xfrm rot="2700000" flipH="1">
                    <a:off x="5029048" y="2353944"/>
                    <a:ext cx="617170" cy="431438"/>
                    <a:chOff x="3755403" y="3352246"/>
                    <a:chExt cx="1133941" cy="792691"/>
                  </a:xfrm>
                  <a:solidFill>
                    <a:schemeClr val="accent1"/>
                  </a:solidFill>
                </p:grpSpPr>
                <p:sp>
                  <p:nvSpPr>
                    <p:cNvPr id="13" name="Freeform: Shape 150">
                      <a:extLst>
                        <a:ext uri="{FF2B5EF4-FFF2-40B4-BE49-F238E27FC236}">
                          <a16:creationId xmlns:a16="http://schemas.microsoft.com/office/drawing/2014/main" id="{11A1A45C-55D3-4EC0-A373-C0B7A2E11607}"/>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4" name="Freeform: Shape 151">
                      <a:extLst>
                        <a:ext uri="{FF2B5EF4-FFF2-40B4-BE49-F238E27FC236}">
                          <a16:creationId xmlns:a16="http://schemas.microsoft.com/office/drawing/2014/main" id="{B43F1755-B952-4492-B071-B8B1B27D92CB}"/>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345622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0" y="171338"/>
            <a:ext cx="12207499" cy="6686662"/>
            <a:chOff x="0" y="171338"/>
            <a:chExt cx="12207499" cy="6686662"/>
          </a:xfrm>
        </p:grpSpPr>
        <p:grpSp>
          <p:nvGrpSpPr>
            <p:cNvPr id="73" name="Group 72"/>
            <p:cNvGrpSpPr/>
            <p:nvPr/>
          </p:nvGrpSpPr>
          <p:grpSpPr>
            <a:xfrm>
              <a:off x="0" y="171338"/>
              <a:ext cx="12207499" cy="6686662"/>
              <a:chOff x="0" y="171338"/>
              <a:chExt cx="12207499" cy="6686662"/>
            </a:xfrm>
          </p:grpSpPr>
          <p:sp>
            <p:nvSpPr>
              <p:cNvPr id="74" name="Rectangle 73">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75" name="Rectangle 74">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6" name="Group 75">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77" name="Picture 76">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8" name="Picture 77">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79" name="TextBox 78"/>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Konsep</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Dasar</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Pasar</a:t>
              </a:r>
              <a:r>
                <a:rPr lang="en-ID" sz="2400" dirty="0">
                  <a:solidFill>
                    <a:srgbClr val="002060"/>
                  </a:solidFill>
                  <a:latin typeface="Arial Black" panose="020B0A04020102020204" pitchFamily="34" charset="0"/>
                  <a:cs typeface="Times New Roman" panose="02020603050405020304" pitchFamily="18" charset="0"/>
                </a:rPr>
                <a:t> Modal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sp>
        <p:nvSpPr>
          <p:cNvPr id="80" name="Rectangle 10">
            <a:extLst>
              <a:ext uri="{FF2B5EF4-FFF2-40B4-BE49-F238E27FC236}">
                <a16:creationId xmlns:a16="http://schemas.microsoft.com/office/drawing/2014/main" id="{A591E4BA-060F-4898-BE70-644C885F491D}"/>
              </a:ext>
            </a:extLst>
          </p:cNvPr>
          <p:cNvSpPr/>
          <p:nvPr/>
        </p:nvSpPr>
        <p:spPr>
          <a:xfrm>
            <a:off x="1545" y="3540261"/>
            <a:ext cx="4956934"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Rectangle 23">
            <a:extLst>
              <a:ext uri="{FF2B5EF4-FFF2-40B4-BE49-F238E27FC236}">
                <a16:creationId xmlns:a16="http://schemas.microsoft.com/office/drawing/2014/main" id="{3125CFBB-A6E9-4478-8909-76FF301FD611}"/>
              </a:ext>
            </a:extLst>
          </p:cNvPr>
          <p:cNvSpPr/>
          <p:nvPr/>
        </p:nvSpPr>
        <p:spPr>
          <a:xfrm rot="10800000">
            <a:off x="7233522" y="3540261"/>
            <a:ext cx="4958478"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82" name="그룹 4">
            <a:extLst>
              <a:ext uri="{FF2B5EF4-FFF2-40B4-BE49-F238E27FC236}">
                <a16:creationId xmlns:a16="http://schemas.microsoft.com/office/drawing/2014/main" id="{56FB8666-2000-4C0D-BB98-0F778B1856CA}"/>
              </a:ext>
            </a:extLst>
          </p:cNvPr>
          <p:cNvGrpSpPr/>
          <p:nvPr/>
        </p:nvGrpSpPr>
        <p:grpSpPr>
          <a:xfrm>
            <a:off x="4368415" y="1848176"/>
            <a:ext cx="3455171" cy="3900889"/>
            <a:chOff x="4613536" y="2164199"/>
            <a:chExt cx="2956435" cy="3337816"/>
          </a:xfrm>
        </p:grpSpPr>
        <p:sp>
          <p:nvSpPr>
            <p:cNvPr id="83" name="Pie 14">
              <a:extLst>
                <a:ext uri="{FF2B5EF4-FFF2-40B4-BE49-F238E27FC236}">
                  <a16:creationId xmlns:a16="http://schemas.microsoft.com/office/drawing/2014/main" id="{E6259B3D-53C5-4A08-A7B6-843E4A8C40D8}"/>
                </a:ext>
              </a:extLst>
            </p:cNvPr>
            <p:cNvSpPr/>
            <p:nvPr/>
          </p:nvSpPr>
          <p:spPr>
            <a:xfrm>
              <a:off x="4613536" y="2363855"/>
              <a:ext cx="2920588" cy="2920588"/>
            </a:xfrm>
            <a:prstGeom prst="pie">
              <a:avLst>
                <a:gd name="adj1" fmla="val 10775528"/>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4" name="Pie 22">
              <a:extLst>
                <a:ext uri="{FF2B5EF4-FFF2-40B4-BE49-F238E27FC236}">
                  <a16:creationId xmlns:a16="http://schemas.microsoft.com/office/drawing/2014/main" id="{E70AC61B-EB42-40B3-A095-316286A7357F}"/>
                </a:ext>
              </a:extLst>
            </p:cNvPr>
            <p:cNvSpPr/>
            <p:nvPr/>
          </p:nvSpPr>
          <p:spPr>
            <a:xfrm rot="10800000">
              <a:off x="4649383" y="2381767"/>
              <a:ext cx="2920588" cy="2920588"/>
            </a:xfrm>
            <a:prstGeom prst="pie">
              <a:avLst>
                <a:gd name="adj1" fmla="val 10775528"/>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5" name="Oval 9">
              <a:extLst>
                <a:ext uri="{FF2B5EF4-FFF2-40B4-BE49-F238E27FC236}">
                  <a16:creationId xmlns:a16="http://schemas.microsoft.com/office/drawing/2014/main" id="{EF544BB7-34E2-4C58-B49E-10060E53B0FB}"/>
                </a:ext>
              </a:extLst>
            </p:cNvPr>
            <p:cNvSpPr/>
            <p:nvPr/>
          </p:nvSpPr>
          <p:spPr>
            <a:xfrm>
              <a:off x="5118427" y="2853991"/>
              <a:ext cx="1946652" cy="1946652"/>
            </a:xfrm>
            <a:prstGeom prst="ellipse">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Isosceles Triangle 11">
              <a:extLst>
                <a:ext uri="{FF2B5EF4-FFF2-40B4-BE49-F238E27FC236}">
                  <a16:creationId xmlns:a16="http://schemas.microsoft.com/office/drawing/2014/main" id="{B754B2B0-DE15-4F80-B230-5CAF14828184}"/>
                </a:ext>
              </a:extLst>
            </p:cNvPr>
            <p:cNvSpPr/>
            <p:nvPr/>
          </p:nvSpPr>
          <p:spPr>
            <a:xfrm rot="5400000">
              <a:off x="5911556" y="2299861"/>
              <a:ext cx="847738" cy="5764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Isosceles Triangle 24">
              <a:extLst>
                <a:ext uri="{FF2B5EF4-FFF2-40B4-BE49-F238E27FC236}">
                  <a16:creationId xmlns:a16="http://schemas.microsoft.com/office/drawing/2014/main" id="{C849DE20-DF27-48BC-9949-9E8BD8043CB9}"/>
                </a:ext>
              </a:extLst>
            </p:cNvPr>
            <p:cNvSpPr/>
            <p:nvPr/>
          </p:nvSpPr>
          <p:spPr>
            <a:xfrm rot="16200000">
              <a:off x="5424212" y="4789939"/>
              <a:ext cx="847738" cy="5764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88" name="Oval 2">
            <a:extLst>
              <a:ext uri="{FF2B5EF4-FFF2-40B4-BE49-F238E27FC236}">
                <a16:creationId xmlns:a16="http://schemas.microsoft.com/office/drawing/2014/main" id="{856F1AE0-35BA-4A98-9BF7-C0ABA5889CCC}"/>
              </a:ext>
            </a:extLst>
          </p:cNvPr>
          <p:cNvSpPr/>
          <p:nvPr/>
        </p:nvSpPr>
        <p:spPr>
          <a:xfrm>
            <a:off x="5466881" y="3169501"/>
            <a:ext cx="1258239" cy="1258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TextBox 90">
            <a:extLst>
              <a:ext uri="{FF2B5EF4-FFF2-40B4-BE49-F238E27FC236}">
                <a16:creationId xmlns:a16="http://schemas.microsoft.com/office/drawing/2014/main" id="{E496C647-2EFE-4596-97E3-0B837F7D8696}"/>
              </a:ext>
            </a:extLst>
          </p:cNvPr>
          <p:cNvSpPr txBox="1"/>
          <p:nvPr/>
        </p:nvSpPr>
        <p:spPr>
          <a:xfrm>
            <a:off x="7955983" y="4213546"/>
            <a:ext cx="4192579" cy="1631216"/>
          </a:xfrm>
          <a:prstGeom prst="rect">
            <a:avLst/>
          </a:prstGeom>
          <a:noFill/>
        </p:spPr>
        <p:txBody>
          <a:bodyPr wrap="square" rtlCol="0">
            <a:spAutoFit/>
          </a:bodyPr>
          <a:lstStyle/>
          <a:p>
            <a:r>
              <a:rPr lang="id-ID" sz="2000" dirty="0"/>
              <a:t>Bedanya produk, akad, mekanisme transaksi, dan kegiatan usaha emiten didasarkan pada </a:t>
            </a:r>
            <a:r>
              <a:rPr lang="id-ID" sz="2000" b="1" dirty="0"/>
              <a:t>prinsip </a:t>
            </a:r>
            <a:r>
              <a:rPr lang="id-ID" sz="2000" dirty="0"/>
              <a:t>syariah yaitu fiqh mua’malah berdasarkan al quran dan al hadist</a:t>
            </a:r>
            <a:r>
              <a:rPr lang="en-US" altLang="ko-KR" sz="2000" dirty="0">
                <a:solidFill>
                  <a:schemeClr val="tx1">
                    <a:lumMod val="65000"/>
                    <a:lumOff val="35000"/>
                  </a:schemeClr>
                </a:solidFill>
                <a:cs typeface="Arial" pitchFamily="34" charset="0"/>
              </a:rPr>
              <a:t>      </a:t>
            </a:r>
            <a:endParaRPr lang="ko-KR" altLang="en-US" sz="2000" dirty="0">
              <a:solidFill>
                <a:schemeClr val="tx1">
                  <a:lumMod val="65000"/>
                  <a:lumOff val="35000"/>
                </a:schemeClr>
              </a:solidFill>
              <a:cs typeface="Arial" pitchFamily="34" charset="0"/>
            </a:endParaRPr>
          </a:p>
        </p:txBody>
      </p:sp>
      <p:sp>
        <p:nvSpPr>
          <p:cNvPr id="92" name="TextBox 91">
            <a:extLst>
              <a:ext uri="{FF2B5EF4-FFF2-40B4-BE49-F238E27FC236}">
                <a16:creationId xmlns:a16="http://schemas.microsoft.com/office/drawing/2014/main" id="{AAFC6985-ED59-41C0-9C29-836C2AAE5DBA}"/>
              </a:ext>
            </a:extLst>
          </p:cNvPr>
          <p:cNvSpPr txBox="1"/>
          <p:nvPr/>
        </p:nvSpPr>
        <p:spPr>
          <a:xfrm>
            <a:off x="869658" y="2236158"/>
            <a:ext cx="3333999" cy="1323439"/>
          </a:xfrm>
          <a:prstGeom prst="rect">
            <a:avLst/>
          </a:prstGeom>
          <a:noFill/>
        </p:spPr>
        <p:txBody>
          <a:bodyPr wrap="square" rtlCol="0">
            <a:spAutoFit/>
          </a:bodyPr>
          <a:lstStyle/>
          <a:p>
            <a:pPr algn="r"/>
            <a:r>
              <a:rPr lang="id-ID" sz="2000" dirty="0"/>
              <a:t>Dalam banyak hal </a:t>
            </a:r>
            <a:r>
              <a:rPr lang="id-ID" sz="2000" b="1" dirty="0"/>
              <a:t>pasar modal syariah </a:t>
            </a:r>
            <a:r>
              <a:rPr lang="id-ID" sz="2000" dirty="0"/>
              <a:t>adalah sama dengan pasar modal konvensional.</a:t>
            </a:r>
            <a:r>
              <a:rPr lang="en-US" altLang="ko-KR" sz="2000" dirty="0">
                <a:solidFill>
                  <a:schemeClr val="tx1">
                    <a:lumMod val="65000"/>
                    <a:lumOff val="35000"/>
                  </a:schemeClr>
                </a:solidFill>
                <a:cs typeface="Arial" pitchFamily="34" charset="0"/>
              </a:rPr>
              <a:t>      </a:t>
            </a:r>
            <a:endParaRPr lang="ko-KR" altLang="en-US" sz="2000" dirty="0">
              <a:solidFill>
                <a:schemeClr val="tx1">
                  <a:lumMod val="65000"/>
                  <a:lumOff val="35000"/>
                </a:schemeClr>
              </a:solidFill>
              <a:cs typeface="Arial" pitchFamily="34" charset="0"/>
            </a:endParaRPr>
          </a:p>
        </p:txBody>
      </p:sp>
      <p:sp>
        <p:nvSpPr>
          <p:cNvPr id="93" name="Freeform 55">
            <a:extLst>
              <a:ext uri="{FF2B5EF4-FFF2-40B4-BE49-F238E27FC236}">
                <a16:creationId xmlns:a16="http://schemas.microsoft.com/office/drawing/2014/main" id="{01BE1E31-E0F2-4EDC-B4D0-C466D70694B0}"/>
              </a:ext>
            </a:extLst>
          </p:cNvPr>
          <p:cNvSpPr/>
          <p:nvPr/>
        </p:nvSpPr>
        <p:spPr>
          <a:xfrm rot="2700000">
            <a:off x="5922840" y="3388975"/>
            <a:ext cx="346320" cy="848601"/>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18228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Konsep</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Dasar</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Pasar</a:t>
              </a:r>
              <a:r>
                <a:rPr lang="en-ID" sz="2400" dirty="0">
                  <a:solidFill>
                    <a:srgbClr val="002060"/>
                  </a:solidFill>
                  <a:latin typeface="Arial Black" panose="020B0A04020102020204" pitchFamily="34" charset="0"/>
                  <a:cs typeface="Times New Roman" panose="02020603050405020304" pitchFamily="18" charset="0"/>
                </a:rPr>
                <a:t> Modal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grpSp>
        <p:nvGrpSpPr>
          <p:cNvPr id="53" name="Group 52"/>
          <p:cNvGrpSpPr/>
          <p:nvPr/>
        </p:nvGrpSpPr>
        <p:grpSpPr>
          <a:xfrm>
            <a:off x="1314626" y="1205627"/>
            <a:ext cx="9533298" cy="4566884"/>
            <a:chOff x="1280192" y="1532235"/>
            <a:chExt cx="9533298" cy="4566884"/>
          </a:xfrm>
        </p:grpSpPr>
        <p:grpSp>
          <p:nvGrpSpPr>
            <p:cNvPr id="10" name="그룹 10">
              <a:extLst>
                <a:ext uri="{FF2B5EF4-FFF2-40B4-BE49-F238E27FC236}">
                  <a16:creationId xmlns:a16="http://schemas.microsoft.com/office/drawing/2014/main" id="{7E05892D-C4A5-41EB-9347-FD836B61ED01}"/>
                </a:ext>
              </a:extLst>
            </p:cNvPr>
            <p:cNvGrpSpPr/>
            <p:nvPr/>
          </p:nvGrpSpPr>
          <p:grpSpPr>
            <a:xfrm>
              <a:off x="3575447" y="1532235"/>
              <a:ext cx="5041106" cy="2965890"/>
              <a:chOff x="635000" y="1382713"/>
              <a:chExt cx="7869238" cy="4572000"/>
            </a:xfrm>
            <a:solidFill>
              <a:schemeClr val="bg1">
                <a:lumMod val="85000"/>
              </a:schemeClr>
            </a:solidFill>
          </p:grpSpPr>
          <p:sp>
            <p:nvSpPr>
              <p:cNvPr id="11"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4"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grpSp>
          <p:nvGrpSpPr>
            <p:cNvPr id="15" name="Group 14">
              <a:extLst>
                <a:ext uri="{FF2B5EF4-FFF2-40B4-BE49-F238E27FC236}">
                  <a16:creationId xmlns:a16="http://schemas.microsoft.com/office/drawing/2014/main" id="{52E6C263-8C7F-4310-8CCD-7C7CE98DF854}"/>
                </a:ext>
              </a:extLst>
            </p:cNvPr>
            <p:cNvGrpSpPr/>
            <p:nvPr/>
          </p:nvGrpSpPr>
          <p:grpSpPr>
            <a:xfrm>
              <a:off x="5301276" y="4538370"/>
              <a:ext cx="1580988" cy="1560749"/>
              <a:chOff x="3890020" y="1647850"/>
              <a:chExt cx="1381696" cy="1364008"/>
            </a:xfrm>
          </p:grpSpPr>
          <p:sp>
            <p:nvSpPr>
              <p:cNvPr id="16" name="Rectangle 15">
                <a:extLst>
                  <a:ext uri="{FF2B5EF4-FFF2-40B4-BE49-F238E27FC236}">
                    <a16:creationId xmlns:a16="http://schemas.microsoft.com/office/drawing/2014/main" id="{8BED424D-7FE8-4EA0-A7F8-BBC6FD51023F}"/>
                  </a:ext>
                </a:extLst>
              </p:cNvPr>
              <p:cNvSpPr/>
              <p:nvPr/>
            </p:nvSpPr>
            <p:spPr>
              <a:xfrm>
                <a:off x="4613844" y="2000007"/>
                <a:ext cx="657872" cy="657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6065860D-5EBB-4CA1-877C-E29E2B76FDDE}"/>
                  </a:ext>
                </a:extLst>
              </p:cNvPr>
              <p:cNvSpPr/>
              <p:nvPr/>
            </p:nvSpPr>
            <p:spPr>
              <a:xfrm>
                <a:off x="3890020" y="2353986"/>
                <a:ext cx="657872" cy="6578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32471283-8C15-4978-8C2D-108529F433BC}"/>
                  </a:ext>
                </a:extLst>
              </p:cNvPr>
              <p:cNvSpPr/>
              <p:nvPr/>
            </p:nvSpPr>
            <p:spPr>
              <a:xfrm>
                <a:off x="3890020" y="1647850"/>
                <a:ext cx="657872" cy="6578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9" name="TextBox 28">
              <a:extLst>
                <a:ext uri="{FF2B5EF4-FFF2-40B4-BE49-F238E27FC236}">
                  <a16:creationId xmlns:a16="http://schemas.microsoft.com/office/drawing/2014/main" id="{4294C156-7FFB-467B-8AB3-2C53A027FD03}"/>
                </a:ext>
              </a:extLst>
            </p:cNvPr>
            <p:cNvSpPr txBox="1"/>
            <p:nvPr/>
          </p:nvSpPr>
          <p:spPr>
            <a:xfrm>
              <a:off x="1994028" y="4624819"/>
              <a:ext cx="3051140" cy="430887"/>
            </a:xfrm>
            <a:prstGeom prst="rect">
              <a:avLst/>
            </a:prstGeom>
            <a:noFill/>
          </p:spPr>
          <p:txBody>
            <a:bodyPr wrap="square" rtlCol="0">
              <a:spAutoFit/>
            </a:bodyPr>
            <a:lstStyle/>
            <a:p>
              <a:pPr algn="r"/>
              <a:r>
                <a:rPr lang="en-US" sz="1100" dirty="0"/>
                <a:t>Cara </a:t>
              </a:r>
              <a:r>
                <a:rPr lang="en-US" sz="1100" dirty="0" err="1"/>
                <a:t>mendapatkannya</a:t>
              </a:r>
              <a:r>
                <a:rPr lang="en-US" sz="1100" dirty="0"/>
                <a:t> </a:t>
              </a:r>
              <a:r>
                <a:rPr lang="en-US" sz="1100" dirty="0" err="1"/>
                <a:t>dan</a:t>
              </a:r>
              <a:r>
                <a:rPr lang="en-US" sz="1100" dirty="0"/>
                <a:t> </a:t>
              </a:r>
              <a:r>
                <a:rPr lang="en-US" sz="1100" dirty="0" err="1"/>
                <a:t>menggunakannya</a:t>
              </a:r>
              <a:r>
                <a:rPr lang="en-US" sz="1100" dirty="0"/>
                <a:t> </a:t>
              </a:r>
              <a:r>
                <a:rPr lang="en-US" sz="1100" dirty="0" err="1"/>
                <a:t>tidak</a:t>
              </a:r>
              <a:r>
                <a:rPr lang="en-US" sz="1100" dirty="0"/>
                <a:t> </a:t>
              </a:r>
              <a:r>
                <a:rPr lang="en-US" sz="1100" dirty="0" err="1"/>
                <a:t>boleh</a:t>
              </a:r>
              <a:r>
                <a:rPr lang="en-US" sz="1100" dirty="0"/>
                <a:t> </a:t>
              </a:r>
              <a:r>
                <a:rPr lang="en-US" sz="1100" dirty="0" err="1"/>
                <a:t>bertentangan</a:t>
              </a:r>
              <a:r>
                <a:rPr lang="en-US" sz="1100" dirty="0"/>
                <a:t> </a:t>
              </a:r>
              <a:r>
                <a:rPr lang="en-US" sz="1100" dirty="0" err="1"/>
                <a:t>dengan</a:t>
              </a:r>
              <a:r>
                <a:rPr lang="en-US" sz="1100" dirty="0"/>
                <a:t> </a:t>
              </a:r>
              <a:r>
                <a:rPr lang="en-US" sz="1100" dirty="0" err="1"/>
                <a:t>prinsip</a:t>
              </a:r>
              <a:r>
                <a:rPr lang="en-US" sz="1100" dirty="0"/>
                <a:t> </a:t>
              </a:r>
              <a:r>
                <a:rPr lang="en-US" sz="1100" dirty="0" err="1"/>
                <a:t>syariah</a:t>
              </a:r>
              <a:r>
                <a:rPr lang="en-US" sz="1100" dirty="0"/>
                <a:t>;</a:t>
              </a:r>
            </a:p>
          </p:txBody>
        </p:sp>
        <p:sp>
          <p:nvSpPr>
            <p:cNvPr id="33" name="Freeform 323">
              <a:extLst>
                <a:ext uri="{FF2B5EF4-FFF2-40B4-BE49-F238E27FC236}">
                  <a16:creationId xmlns:a16="http://schemas.microsoft.com/office/drawing/2014/main" id="{90A09659-9A42-4BB0-9062-B2B3227CFCA8}"/>
                </a:ext>
              </a:extLst>
            </p:cNvPr>
            <p:cNvSpPr/>
            <p:nvPr/>
          </p:nvSpPr>
          <p:spPr>
            <a:xfrm>
              <a:off x="7503801" y="2278296"/>
              <a:ext cx="1879900" cy="284868"/>
            </a:xfrm>
            <a:custGeom>
              <a:avLst/>
              <a:gdLst>
                <a:gd name="connsiteX0" fmla="*/ 0 w 1400175"/>
                <a:gd name="connsiteY0" fmla="*/ 0 h 590550"/>
                <a:gd name="connsiteX1" fmla="*/ 1400175 w 1400175"/>
                <a:gd name="connsiteY1" fmla="*/ 0 h 590550"/>
                <a:gd name="connsiteX2" fmla="*/ 1400175 w 1400175"/>
                <a:gd name="connsiteY2" fmla="*/ 590550 h 590550"/>
              </a:gdLst>
              <a:ahLst/>
              <a:cxnLst>
                <a:cxn ang="0">
                  <a:pos x="connsiteX0" y="connsiteY0"/>
                </a:cxn>
                <a:cxn ang="0">
                  <a:pos x="connsiteX1" y="connsiteY1"/>
                </a:cxn>
                <a:cxn ang="0">
                  <a:pos x="connsiteX2" y="connsiteY2"/>
                </a:cxn>
              </a:cxnLst>
              <a:rect l="l" t="t" r="r" b="b"/>
              <a:pathLst>
                <a:path w="1400175" h="590550">
                  <a:moveTo>
                    <a:pt x="0" y="0"/>
                  </a:moveTo>
                  <a:lnTo>
                    <a:pt x="1400175" y="0"/>
                  </a:lnTo>
                  <a:lnTo>
                    <a:pt x="1400175" y="590550"/>
                  </a:lnTo>
                </a:path>
              </a:pathLst>
            </a:custGeom>
            <a:ln w="25400">
              <a:solidFill>
                <a:schemeClr val="accent4"/>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4" name="Freeform 325">
              <a:extLst>
                <a:ext uri="{FF2B5EF4-FFF2-40B4-BE49-F238E27FC236}">
                  <a16:creationId xmlns:a16="http://schemas.microsoft.com/office/drawing/2014/main" id="{C15591DC-FE8C-4882-B6D4-FC52E32348E2}"/>
                </a:ext>
              </a:extLst>
            </p:cNvPr>
            <p:cNvSpPr/>
            <p:nvPr/>
          </p:nvSpPr>
          <p:spPr>
            <a:xfrm>
              <a:off x="7376468" y="3054078"/>
              <a:ext cx="1264815" cy="1093712"/>
            </a:xfrm>
            <a:custGeom>
              <a:avLst/>
              <a:gdLst>
                <a:gd name="connsiteX0" fmla="*/ 0 w 495300"/>
                <a:gd name="connsiteY0" fmla="*/ 0 h 962025"/>
                <a:gd name="connsiteX1" fmla="*/ 0 w 495300"/>
                <a:gd name="connsiteY1" fmla="*/ 962025 h 962025"/>
                <a:gd name="connsiteX2" fmla="*/ 495300 w 495300"/>
                <a:gd name="connsiteY2" fmla="*/ 962025 h 962025"/>
              </a:gdLst>
              <a:ahLst/>
              <a:cxnLst>
                <a:cxn ang="0">
                  <a:pos x="connsiteX0" y="connsiteY0"/>
                </a:cxn>
                <a:cxn ang="0">
                  <a:pos x="connsiteX1" y="connsiteY1"/>
                </a:cxn>
                <a:cxn ang="0">
                  <a:pos x="connsiteX2" y="connsiteY2"/>
                </a:cxn>
              </a:cxnLst>
              <a:rect l="l" t="t" r="r" b="b"/>
              <a:pathLst>
                <a:path w="495300" h="962025">
                  <a:moveTo>
                    <a:pt x="0" y="0"/>
                  </a:moveTo>
                  <a:lnTo>
                    <a:pt x="0" y="962025"/>
                  </a:lnTo>
                  <a:lnTo>
                    <a:pt x="495300" y="962025"/>
                  </a:lnTo>
                </a:path>
              </a:pathLst>
            </a:custGeom>
            <a:ln w="25400">
              <a:solidFill>
                <a:schemeClr val="accent3"/>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5" name="Freeform 326">
              <a:extLst>
                <a:ext uri="{FF2B5EF4-FFF2-40B4-BE49-F238E27FC236}">
                  <a16:creationId xmlns:a16="http://schemas.microsoft.com/office/drawing/2014/main" id="{1E216069-247F-474A-B68E-1CAA3493E123}"/>
                </a:ext>
              </a:extLst>
            </p:cNvPr>
            <p:cNvSpPr/>
            <p:nvPr/>
          </p:nvSpPr>
          <p:spPr>
            <a:xfrm>
              <a:off x="3380627" y="2917635"/>
              <a:ext cx="1023731" cy="499917"/>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6"/>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6" name="Freeform 327">
              <a:extLst>
                <a:ext uri="{FF2B5EF4-FFF2-40B4-BE49-F238E27FC236}">
                  <a16:creationId xmlns:a16="http://schemas.microsoft.com/office/drawing/2014/main" id="{F172AA63-5292-4C21-8317-C48DF904B9AB}"/>
                </a:ext>
              </a:extLst>
            </p:cNvPr>
            <p:cNvSpPr/>
            <p:nvPr/>
          </p:nvSpPr>
          <p:spPr>
            <a:xfrm>
              <a:off x="2618069" y="1799895"/>
              <a:ext cx="2747165" cy="317394"/>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1"/>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9" name="TextBox 38">
              <a:extLst>
                <a:ext uri="{FF2B5EF4-FFF2-40B4-BE49-F238E27FC236}">
                  <a16:creationId xmlns:a16="http://schemas.microsoft.com/office/drawing/2014/main" id="{0DACC641-E508-46B8-A9B5-1A20001092B5}"/>
                </a:ext>
              </a:extLst>
            </p:cNvPr>
            <p:cNvSpPr txBox="1"/>
            <p:nvPr/>
          </p:nvSpPr>
          <p:spPr>
            <a:xfrm>
              <a:off x="9004849" y="2850162"/>
              <a:ext cx="1808641" cy="430887"/>
            </a:xfrm>
            <a:prstGeom prst="rect">
              <a:avLst/>
            </a:prstGeom>
            <a:noFill/>
          </p:spPr>
          <p:txBody>
            <a:bodyPr wrap="square" rtlCol="0">
              <a:spAutoFit/>
            </a:bodyPr>
            <a:lstStyle/>
            <a:p>
              <a:r>
                <a:rPr lang="en-US" sz="1100" dirty="0" err="1"/>
                <a:t>Tidak</a:t>
              </a:r>
              <a:r>
                <a:rPr lang="en-US" sz="1100" dirty="0"/>
                <a:t> </a:t>
              </a:r>
              <a:r>
                <a:rPr lang="en-US" sz="1100" dirty="0" err="1"/>
                <a:t>mendzalimi</a:t>
              </a:r>
              <a:r>
                <a:rPr lang="en-US" sz="1100" dirty="0"/>
                <a:t> </a:t>
              </a:r>
              <a:r>
                <a:rPr lang="en-US" sz="1100" dirty="0" err="1"/>
                <a:t>dan</a:t>
              </a:r>
              <a:r>
                <a:rPr lang="en-US" sz="1100" dirty="0"/>
                <a:t> </a:t>
              </a:r>
              <a:r>
                <a:rPr lang="en-US" sz="1100" dirty="0" err="1"/>
                <a:t>tidak</a:t>
              </a:r>
              <a:r>
                <a:rPr lang="en-US" sz="1100" dirty="0"/>
                <a:t> </a:t>
              </a:r>
              <a:r>
                <a:rPr lang="en-US" sz="1100" dirty="0" err="1"/>
                <a:t>didzalimi</a:t>
              </a:r>
              <a:endParaRPr lang="en-US" altLang="ko-KR" sz="1100"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8FDD078A-AE58-4BE5-BD85-0797EF6B153F}"/>
                </a:ext>
              </a:extLst>
            </p:cNvPr>
            <p:cNvSpPr txBox="1"/>
            <p:nvPr/>
          </p:nvSpPr>
          <p:spPr>
            <a:xfrm>
              <a:off x="8735044" y="3993749"/>
              <a:ext cx="1808641" cy="261610"/>
            </a:xfrm>
            <a:prstGeom prst="rect">
              <a:avLst/>
            </a:prstGeom>
            <a:noFill/>
          </p:spPr>
          <p:txBody>
            <a:bodyPr wrap="square" rtlCol="0">
              <a:spAutoFit/>
            </a:bodyPr>
            <a:lstStyle/>
            <a:p>
              <a:r>
                <a:rPr lang="en-US" sz="1100" dirty="0" err="1"/>
                <a:t>Atas</a:t>
              </a:r>
              <a:r>
                <a:rPr lang="en-US" sz="1100" dirty="0"/>
                <a:t> </a:t>
              </a:r>
              <a:r>
                <a:rPr lang="en-US" sz="1100" dirty="0" err="1"/>
                <a:t>dasar</a:t>
              </a:r>
              <a:r>
                <a:rPr lang="en-US" sz="1100" dirty="0"/>
                <a:t> </a:t>
              </a:r>
              <a:r>
                <a:rPr lang="en-US" sz="1100" dirty="0" err="1"/>
                <a:t>ridha</a:t>
              </a:r>
              <a:r>
                <a:rPr lang="en-US" sz="1100" dirty="0"/>
                <a:t> </a:t>
              </a:r>
              <a:r>
                <a:rPr lang="en-US" sz="1100" dirty="0" err="1"/>
                <a:t>sama</a:t>
              </a:r>
              <a:r>
                <a:rPr lang="en-US" sz="1100" dirty="0"/>
                <a:t> </a:t>
              </a:r>
              <a:r>
                <a:rPr lang="en-US" sz="1100" dirty="0" err="1"/>
                <a:t>ridha</a:t>
              </a:r>
              <a:endParaRPr lang="en-US" altLang="ko-KR" sz="1100"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4892F9F3-699D-4EDC-AB0F-2F26FAC5BDD4}"/>
                </a:ext>
              </a:extLst>
            </p:cNvPr>
            <p:cNvSpPr txBox="1"/>
            <p:nvPr/>
          </p:nvSpPr>
          <p:spPr>
            <a:xfrm>
              <a:off x="2091142" y="3751894"/>
              <a:ext cx="1808641" cy="600164"/>
            </a:xfrm>
            <a:prstGeom prst="rect">
              <a:avLst/>
            </a:prstGeom>
            <a:noFill/>
          </p:spPr>
          <p:txBody>
            <a:bodyPr wrap="square" rtlCol="0">
              <a:spAutoFit/>
            </a:bodyPr>
            <a:lstStyle/>
            <a:p>
              <a:pPr algn="r"/>
              <a:r>
                <a:rPr lang="en-US" sz="1100" dirty="0" err="1"/>
                <a:t>Tidak</a:t>
              </a:r>
              <a:r>
                <a:rPr lang="en-US" sz="1100" dirty="0"/>
                <a:t> </a:t>
              </a:r>
              <a:r>
                <a:rPr lang="en-US" sz="1100" dirty="0" err="1"/>
                <a:t>mencari</a:t>
              </a:r>
              <a:r>
                <a:rPr lang="en-US" sz="1100" dirty="0"/>
                <a:t> </a:t>
              </a:r>
              <a:r>
                <a:rPr lang="en-US" sz="1100" dirty="0" err="1"/>
                <a:t>rizki</a:t>
              </a:r>
              <a:r>
                <a:rPr lang="en-US" sz="1100" dirty="0"/>
                <a:t> </a:t>
              </a:r>
              <a:r>
                <a:rPr lang="en-US" sz="1100" dirty="0" err="1"/>
                <a:t>pada</a:t>
              </a:r>
              <a:r>
                <a:rPr lang="en-US" sz="1100" dirty="0"/>
                <a:t> </a:t>
              </a:r>
              <a:r>
                <a:rPr lang="en-US" sz="1100" dirty="0" err="1"/>
                <a:t>hal</a:t>
              </a:r>
              <a:r>
                <a:rPr lang="en-US" sz="1100" dirty="0"/>
                <a:t> yang haram, </a:t>
              </a:r>
              <a:r>
                <a:rPr lang="en-US" sz="1100" dirty="0" err="1"/>
                <a:t>baik</a:t>
              </a:r>
              <a:r>
                <a:rPr lang="en-US" sz="1100" dirty="0"/>
                <a:t> </a:t>
              </a:r>
              <a:r>
                <a:rPr lang="en-US" sz="1100" dirty="0" err="1"/>
                <a:t>dari</a:t>
              </a:r>
              <a:r>
                <a:rPr lang="en-US" sz="1100" dirty="0"/>
                <a:t> </a:t>
              </a:r>
              <a:r>
                <a:rPr lang="en-US" sz="1100" dirty="0" err="1"/>
                <a:t>segi</a:t>
              </a:r>
              <a:r>
                <a:rPr lang="en-US" sz="1100" dirty="0"/>
                <a:t> </a:t>
              </a:r>
              <a:r>
                <a:rPr lang="en-US" sz="1100" dirty="0" err="1"/>
                <a:t>zatnya</a:t>
              </a:r>
              <a:r>
                <a:rPr lang="en-US" sz="1100" dirty="0"/>
                <a:t> </a:t>
              </a:r>
              <a:r>
                <a:rPr lang="en-US" sz="1100" dirty="0" err="1"/>
                <a:t>dan</a:t>
              </a:r>
              <a:r>
                <a:rPr lang="en-US" sz="1100" dirty="0"/>
                <a:t> </a:t>
              </a:r>
              <a:r>
                <a:rPr lang="en-US" sz="1100" dirty="0" err="1"/>
                <a:t>selain</a:t>
              </a:r>
              <a:r>
                <a:rPr lang="en-US" sz="1100" dirty="0"/>
                <a:t> </a:t>
              </a:r>
              <a:r>
                <a:rPr lang="en-US" sz="1100" dirty="0" err="1"/>
                <a:t>zatnya</a:t>
              </a:r>
              <a:r>
                <a:rPr lang="en-US" altLang="ko-KR" sz="1100" dirty="0">
                  <a:solidFill>
                    <a:schemeClr val="tx1">
                      <a:lumMod val="75000"/>
                      <a:lumOff val="25000"/>
                    </a:schemeClr>
                  </a:solidFill>
                  <a:cs typeface="Arial" pitchFamily="34" charset="0"/>
                </a:rPr>
                <a:t>  </a:t>
              </a:r>
            </a:p>
          </p:txBody>
        </p:sp>
        <p:sp>
          <p:nvSpPr>
            <p:cNvPr id="48" name="TextBox 47">
              <a:extLst>
                <a:ext uri="{FF2B5EF4-FFF2-40B4-BE49-F238E27FC236}">
                  <a16:creationId xmlns:a16="http://schemas.microsoft.com/office/drawing/2014/main" id="{7D8527C4-C136-4E4E-BCE4-E832D71AA9D2}"/>
                </a:ext>
              </a:extLst>
            </p:cNvPr>
            <p:cNvSpPr txBox="1"/>
            <p:nvPr/>
          </p:nvSpPr>
          <p:spPr>
            <a:xfrm>
              <a:off x="1280192" y="2431472"/>
              <a:ext cx="1808641" cy="769441"/>
            </a:xfrm>
            <a:prstGeom prst="rect">
              <a:avLst/>
            </a:prstGeom>
            <a:noFill/>
          </p:spPr>
          <p:txBody>
            <a:bodyPr wrap="square" rtlCol="0">
              <a:spAutoFit/>
            </a:bodyPr>
            <a:lstStyle/>
            <a:p>
              <a:pPr algn="r"/>
              <a:r>
                <a:rPr lang="en-US" sz="1100" dirty="0" err="1"/>
                <a:t>Tujuan</a:t>
              </a:r>
              <a:r>
                <a:rPr lang="en-US" sz="1100" dirty="0"/>
                <a:t> </a:t>
              </a:r>
              <a:r>
                <a:rPr lang="en-US" sz="1100" dirty="0" err="1"/>
                <a:t>kegiatan</a:t>
              </a:r>
              <a:r>
                <a:rPr lang="en-US" sz="1100" dirty="0"/>
                <a:t> </a:t>
              </a:r>
              <a:r>
                <a:rPr lang="en-US" sz="1100" dirty="0" err="1"/>
                <a:t>pasar</a:t>
              </a:r>
              <a:r>
                <a:rPr lang="en-US" sz="1100" dirty="0"/>
                <a:t> modal </a:t>
              </a:r>
              <a:r>
                <a:rPr lang="en-US" sz="1100" dirty="0" err="1"/>
                <a:t>adalah</a:t>
              </a:r>
              <a:r>
                <a:rPr lang="en-US" sz="1100" dirty="0"/>
                <a:t> </a:t>
              </a:r>
              <a:r>
                <a:rPr lang="en-US" sz="1100" dirty="0" err="1"/>
                <a:t>investasi</a:t>
              </a:r>
              <a:r>
                <a:rPr lang="en-US" sz="1100" dirty="0"/>
                <a:t> </a:t>
              </a:r>
              <a:r>
                <a:rPr lang="en-US" sz="1100" dirty="0" err="1"/>
                <a:t>jangka</a:t>
              </a:r>
              <a:r>
                <a:rPr lang="en-US" sz="1100" dirty="0"/>
                <a:t> </a:t>
              </a:r>
              <a:r>
                <a:rPr lang="en-US" sz="1100" dirty="0" err="1"/>
                <a:t>panjang</a:t>
              </a:r>
              <a:r>
                <a:rPr lang="en-US" sz="1100" dirty="0"/>
                <a:t> </a:t>
              </a:r>
              <a:r>
                <a:rPr lang="en-US" sz="1100" dirty="0" err="1"/>
                <a:t>bukan</a:t>
              </a:r>
              <a:r>
                <a:rPr lang="en-US" sz="1100" dirty="0"/>
                <a:t> </a:t>
              </a:r>
              <a:r>
                <a:rPr lang="en-US" sz="1100" dirty="0" err="1"/>
                <a:t>spekulasi</a:t>
              </a:r>
              <a:r>
                <a:rPr lang="en-US" altLang="ko-KR" sz="1100" dirty="0">
                  <a:solidFill>
                    <a:schemeClr val="tx1">
                      <a:lumMod val="75000"/>
                      <a:lumOff val="25000"/>
                    </a:schemeClr>
                  </a:solidFill>
                  <a:cs typeface="Arial" pitchFamily="34" charset="0"/>
                </a:rPr>
                <a:t>  </a:t>
              </a:r>
            </a:p>
          </p:txBody>
        </p:sp>
        <p:sp>
          <p:nvSpPr>
            <p:cNvPr id="49" name="Rounded Rectangle 10">
              <a:extLst>
                <a:ext uri="{FF2B5EF4-FFF2-40B4-BE49-F238E27FC236}">
                  <a16:creationId xmlns:a16="http://schemas.microsoft.com/office/drawing/2014/main" id="{74426D57-CD22-49EE-A78D-D8242052321B}"/>
                </a:ext>
              </a:extLst>
            </p:cNvPr>
            <p:cNvSpPr/>
            <p:nvPr/>
          </p:nvSpPr>
          <p:spPr>
            <a:xfrm>
              <a:off x="5545033" y="556503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Rounded Rectangle 6">
              <a:extLst>
                <a:ext uri="{FF2B5EF4-FFF2-40B4-BE49-F238E27FC236}">
                  <a16:creationId xmlns:a16="http://schemas.microsoft.com/office/drawing/2014/main" id="{57377BB8-9732-4078-B45C-4B9316DD2D9F}"/>
                </a:ext>
              </a:extLst>
            </p:cNvPr>
            <p:cNvSpPr/>
            <p:nvPr/>
          </p:nvSpPr>
          <p:spPr>
            <a:xfrm>
              <a:off x="5500643" y="4762609"/>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Rounded Rectangle 27">
              <a:extLst>
                <a:ext uri="{FF2B5EF4-FFF2-40B4-BE49-F238E27FC236}">
                  <a16:creationId xmlns:a16="http://schemas.microsoft.com/office/drawing/2014/main" id="{3B0C89E6-78A4-4294-8B6C-33B495F4A563}"/>
                </a:ext>
              </a:extLst>
            </p:cNvPr>
            <p:cNvSpPr/>
            <p:nvPr/>
          </p:nvSpPr>
          <p:spPr>
            <a:xfrm>
              <a:off x="6322686" y="518579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55" name="TextBox 54">
            <a:extLst>
              <a:ext uri="{FF2B5EF4-FFF2-40B4-BE49-F238E27FC236}">
                <a16:creationId xmlns:a16="http://schemas.microsoft.com/office/drawing/2014/main" id="{E18195E7-48A8-4A42-B1CE-7941EFCA2E75}"/>
              </a:ext>
            </a:extLst>
          </p:cNvPr>
          <p:cNvSpPr txBox="1"/>
          <p:nvPr/>
        </p:nvSpPr>
        <p:spPr>
          <a:xfrm>
            <a:off x="7125069" y="4617635"/>
            <a:ext cx="4289187" cy="769441"/>
          </a:xfrm>
          <a:prstGeom prst="rect">
            <a:avLst/>
          </a:prstGeom>
          <a:noFill/>
        </p:spPr>
        <p:txBody>
          <a:bodyPr wrap="square" rtlCol="0">
            <a:spAutoFit/>
          </a:bodyPr>
          <a:lstStyle/>
          <a:p>
            <a:r>
              <a:rPr lang="en-US" sz="1100" dirty="0" err="1"/>
              <a:t>Dalam</a:t>
            </a:r>
            <a:r>
              <a:rPr lang="en-US" sz="1100" dirty="0"/>
              <a:t> </a:t>
            </a:r>
            <a:r>
              <a:rPr lang="en-US" sz="1100" dirty="0" err="1"/>
              <a:t>transaksi</a:t>
            </a:r>
            <a:r>
              <a:rPr lang="en-US" sz="1100" dirty="0"/>
              <a:t> </a:t>
            </a:r>
            <a:r>
              <a:rPr lang="en-US" sz="1100" dirty="0" err="1"/>
              <a:t>tidak</a:t>
            </a:r>
            <a:r>
              <a:rPr lang="en-US" sz="1100" dirty="0"/>
              <a:t> </a:t>
            </a:r>
            <a:r>
              <a:rPr lang="en-US" sz="1100" dirty="0" err="1"/>
              <a:t>boleh</a:t>
            </a:r>
            <a:r>
              <a:rPr lang="en-US" sz="1100" dirty="0"/>
              <a:t> </a:t>
            </a:r>
            <a:r>
              <a:rPr lang="en-US" sz="1100" dirty="0" err="1"/>
              <a:t>ada</a:t>
            </a:r>
            <a:r>
              <a:rPr lang="en-US" sz="1100" dirty="0"/>
              <a:t> </a:t>
            </a:r>
            <a:r>
              <a:rPr lang="en-US" sz="1100" dirty="0" err="1"/>
              <a:t>spekulasi</a:t>
            </a:r>
            <a:r>
              <a:rPr lang="en-US" sz="1100" dirty="0"/>
              <a:t> </a:t>
            </a:r>
            <a:r>
              <a:rPr lang="en-US" sz="1100" dirty="0" err="1"/>
              <a:t>dan</a:t>
            </a:r>
            <a:r>
              <a:rPr lang="en-US" sz="1100" dirty="0"/>
              <a:t> </a:t>
            </a:r>
            <a:r>
              <a:rPr lang="en-US" sz="1100" dirty="0" err="1"/>
              <a:t>manipulasi</a:t>
            </a:r>
            <a:r>
              <a:rPr lang="en-US" sz="1100" dirty="0"/>
              <a:t>, </a:t>
            </a:r>
            <a:r>
              <a:rPr lang="en-US" sz="1100" dirty="0" err="1"/>
              <a:t>gharar</a:t>
            </a:r>
            <a:r>
              <a:rPr lang="en-US" sz="1100" dirty="0"/>
              <a:t> (</a:t>
            </a:r>
            <a:r>
              <a:rPr lang="en-US" sz="1100" dirty="0" err="1"/>
              <a:t>tidak</a:t>
            </a:r>
            <a:r>
              <a:rPr lang="en-US" sz="1100" dirty="0"/>
              <a:t> </a:t>
            </a:r>
            <a:r>
              <a:rPr lang="en-US" sz="1100" dirty="0" err="1"/>
              <a:t>jelas</a:t>
            </a:r>
            <a:r>
              <a:rPr lang="en-US" sz="1100" dirty="0"/>
              <a:t>), </a:t>
            </a:r>
            <a:r>
              <a:rPr lang="en-US" sz="1100" dirty="0" err="1"/>
              <a:t>maisir</a:t>
            </a:r>
            <a:r>
              <a:rPr lang="en-US" sz="1100" dirty="0"/>
              <a:t> (</a:t>
            </a:r>
            <a:r>
              <a:rPr lang="en-US" sz="1100" dirty="0" err="1"/>
              <a:t>spekulasi</a:t>
            </a:r>
            <a:r>
              <a:rPr lang="en-US" sz="1100" dirty="0"/>
              <a:t>/</a:t>
            </a:r>
            <a:r>
              <a:rPr lang="en-US" sz="1100" dirty="0" err="1"/>
              <a:t>judi</a:t>
            </a:r>
            <a:r>
              <a:rPr lang="en-US" sz="1100" dirty="0"/>
              <a:t>), </a:t>
            </a:r>
            <a:r>
              <a:rPr lang="en-US" sz="1100" dirty="0" err="1"/>
              <a:t>risywah</a:t>
            </a:r>
            <a:r>
              <a:rPr lang="en-US" sz="1100" dirty="0"/>
              <a:t> (</a:t>
            </a:r>
            <a:r>
              <a:rPr lang="en-US" sz="1100" dirty="0" err="1"/>
              <a:t>korupsi</a:t>
            </a:r>
            <a:r>
              <a:rPr lang="en-US" sz="1100" dirty="0"/>
              <a:t>), </a:t>
            </a:r>
            <a:r>
              <a:rPr lang="en-US" sz="1100" dirty="0" err="1"/>
              <a:t>maksiat</a:t>
            </a:r>
            <a:r>
              <a:rPr lang="en-US" sz="1100" dirty="0"/>
              <a:t> </a:t>
            </a:r>
            <a:r>
              <a:rPr lang="en-US" sz="1100" dirty="0" err="1"/>
              <a:t>dan</a:t>
            </a:r>
            <a:r>
              <a:rPr lang="en-US" sz="1100" dirty="0"/>
              <a:t> </a:t>
            </a:r>
            <a:r>
              <a:rPr lang="en-US" sz="1100" dirty="0" err="1"/>
              <a:t>kedzaliman</a:t>
            </a:r>
            <a:r>
              <a:rPr lang="en-US" sz="1100" dirty="0"/>
              <a:t>, </a:t>
            </a:r>
            <a:r>
              <a:rPr lang="en-US" sz="1100" dirty="0" err="1"/>
              <a:t>najsy</a:t>
            </a:r>
            <a:r>
              <a:rPr lang="en-US" sz="1100" dirty="0"/>
              <a:t> (</a:t>
            </a:r>
            <a:r>
              <a:rPr lang="en-US" sz="1100" dirty="0" err="1"/>
              <a:t>penawaran</a:t>
            </a:r>
            <a:r>
              <a:rPr lang="en-US" sz="1100" dirty="0"/>
              <a:t> </a:t>
            </a:r>
            <a:r>
              <a:rPr lang="en-US" sz="1100" dirty="0" err="1"/>
              <a:t>palsu</a:t>
            </a:r>
            <a:r>
              <a:rPr lang="en-US" sz="1100" dirty="0"/>
              <a:t>), </a:t>
            </a:r>
            <a:r>
              <a:rPr lang="en-US" sz="1100" dirty="0" err="1"/>
              <a:t>bai</a:t>
            </a:r>
            <a:r>
              <a:rPr lang="en-US" sz="1100" dirty="0"/>
              <a:t>’ al </a:t>
            </a:r>
            <a:r>
              <a:rPr lang="en-US" sz="1100" dirty="0" err="1"/>
              <a:t>ma’dum</a:t>
            </a:r>
            <a:r>
              <a:rPr lang="en-US" sz="1100" dirty="0"/>
              <a:t> (</a:t>
            </a:r>
            <a:r>
              <a:rPr lang="en-US" sz="1100" dirty="0" err="1"/>
              <a:t>penjual</a:t>
            </a:r>
            <a:r>
              <a:rPr lang="en-US" sz="1100" dirty="0"/>
              <a:t> </a:t>
            </a:r>
            <a:r>
              <a:rPr lang="en-US" sz="1100" dirty="0" err="1"/>
              <a:t>barang</a:t>
            </a:r>
            <a:r>
              <a:rPr lang="en-US" sz="1100" dirty="0"/>
              <a:t> yang </a:t>
            </a:r>
            <a:r>
              <a:rPr lang="en-US" sz="1100" dirty="0" err="1"/>
              <a:t>belum</a:t>
            </a:r>
            <a:r>
              <a:rPr lang="en-US" sz="1100" dirty="0"/>
              <a:t> </a:t>
            </a:r>
            <a:r>
              <a:rPr lang="en-US" sz="1100" dirty="0" err="1"/>
              <a:t>dimiliki</a:t>
            </a:r>
            <a:r>
              <a:rPr lang="en-US" sz="1100" dirty="0"/>
              <a:t> (short selling), insider trading, </a:t>
            </a:r>
            <a:r>
              <a:rPr lang="en-US" sz="1100" dirty="0" err="1"/>
              <a:t>ihtikar</a:t>
            </a:r>
            <a:r>
              <a:rPr lang="en-US" sz="1100" dirty="0"/>
              <a:t> (</a:t>
            </a:r>
            <a:r>
              <a:rPr lang="en-US" sz="1100" dirty="0" err="1"/>
              <a:t>penimbunan</a:t>
            </a:r>
            <a:r>
              <a:rPr lang="en-US" sz="1100" dirty="0"/>
              <a:t>)</a:t>
            </a:r>
            <a:endParaRPr lang="ko-KR" altLang="en-US" sz="1100" dirty="0">
              <a:solidFill>
                <a:schemeClr val="tx1">
                  <a:lumMod val="75000"/>
                  <a:lumOff val="25000"/>
                </a:schemeClr>
              </a:solidFill>
              <a:cs typeface="Arial" pitchFamily="34" charset="0"/>
            </a:endParaRPr>
          </a:p>
        </p:txBody>
      </p:sp>
      <p:sp>
        <p:nvSpPr>
          <p:cNvPr id="56" name="Rectangle 55"/>
          <p:cNvSpPr/>
          <p:nvPr/>
        </p:nvSpPr>
        <p:spPr>
          <a:xfrm>
            <a:off x="1344945" y="5073246"/>
            <a:ext cx="3785563" cy="600164"/>
          </a:xfrm>
          <a:prstGeom prst="rect">
            <a:avLst/>
          </a:prstGeom>
        </p:spPr>
        <p:txBody>
          <a:bodyPr wrap="square">
            <a:spAutoFit/>
          </a:bodyPr>
          <a:lstStyle/>
          <a:p>
            <a:r>
              <a:rPr lang="en-US" sz="1100" dirty="0"/>
              <a:t>Dari </a:t>
            </a:r>
            <a:r>
              <a:rPr lang="en-US" sz="1100" dirty="0" err="1"/>
              <a:t>segi</a:t>
            </a:r>
            <a:r>
              <a:rPr lang="en-US" sz="1100" dirty="0"/>
              <a:t> SDM, </a:t>
            </a:r>
            <a:r>
              <a:rPr lang="en-US" sz="1100" dirty="0" err="1"/>
              <a:t>diantara</a:t>
            </a:r>
            <a:r>
              <a:rPr lang="en-US" sz="1100" dirty="0"/>
              <a:t> </a:t>
            </a:r>
            <a:r>
              <a:rPr lang="en-US" sz="1100" dirty="0" err="1"/>
              <a:t>direksi</a:t>
            </a:r>
            <a:r>
              <a:rPr lang="en-US" sz="1100" dirty="0"/>
              <a:t> </a:t>
            </a:r>
            <a:r>
              <a:rPr lang="en-US" sz="1100" dirty="0" err="1"/>
              <a:t>atau</a:t>
            </a:r>
            <a:r>
              <a:rPr lang="en-US" sz="1100" dirty="0"/>
              <a:t> </a:t>
            </a:r>
            <a:r>
              <a:rPr lang="en-US" sz="1100" dirty="0" err="1"/>
              <a:t>komisaris</a:t>
            </a:r>
            <a:r>
              <a:rPr lang="en-US" sz="1100" dirty="0"/>
              <a:t>, </a:t>
            </a:r>
            <a:r>
              <a:rPr lang="en-US" sz="1100" dirty="0" err="1"/>
              <a:t>atau</a:t>
            </a:r>
            <a:r>
              <a:rPr lang="en-US" sz="1100" dirty="0"/>
              <a:t> </a:t>
            </a:r>
            <a:r>
              <a:rPr lang="en-US" sz="1100" dirty="0" err="1"/>
              <a:t>wakil</a:t>
            </a:r>
            <a:r>
              <a:rPr lang="en-US" sz="1100" dirty="0"/>
              <a:t> </a:t>
            </a:r>
            <a:r>
              <a:rPr lang="en-US" sz="1100" dirty="0" err="1"/>
              <a:t>menajer</a:t>
            </a:r>
            <a:r>
              <a:rPr lang="en-US" sz="1100" dirty="0"/>
              <a:t> </a:t>
            </a:r>
            <a:r>
              <a:rPr lang="en-US" sz="1100" dirty="0" err="1"/>
              <a:t>investasi</a:t>
            </a:r>
            <a:r>
              <a:rPr lang="en-US" sz="1100" dirty="0"/>
              <a:t> </a:t>
            </a:r>
            <a:r>
              <a:rPr lang="en-US" sz="1100" dirty="0" err="1"/>
              <a:t>harus</a:t>
            </a:r>
            <a:r>
              <a:rPr lang="en-US" sz="1100" dirty="0"/>
              <a:t> </a:t>
            </a:r>
            <a:r>
              <a:rPr lang="en-US" sz="1100" dirty="0" err="1"/>
              <a:t>ada</a:t>
            </a:r>
            <a:r>
              <a:rPr lang="en-US" sz="1100" dirty="0"/>
              <a:t> yang </a:t>
            </a:r>
            <a:r>
              <a:rPr lang="en-US" sz="1100" dirty="0" err="1"/>
              <a:t>memahami</a:t>
            </a:r>
            <a:r>
              <a:rPr lang="en-US" sz="1100" dirty="0"/>
              <a:t> </a:t>
            </a:r>
            <a:r>
              <a:rPr lang="en-US" sz="1100" dirty="0" err="1"/>
              <a:t>mengenai</a:t>
            </a:r>
            <a:r>
              <a:rPr lang="en-US" sz="1100" dirty="0"/>
              <a:t> </a:t>
            </a:r>
            <a:r>
              <a:rPr lang="en-US" sz="1100" dirty="0" err="1"/>
              <a:t>prinsip</a:t>
            </a:r>
            <a:r>
              <a:rPr lang="en-US" sz="1100" dirty="0"/>
              <a:t> </a:t>
            </a:r>
            <a:r>
              <a:rPr lang="en-US" sz="1100" dirty="0" err="1"/>
              <a:t>syariah</a:t>
            </a:r>
            <a:r>
              <a:rPr lang="en-US" sz="1100" dirty="0"/>
              <a:t> (</a:t>
            </a:r>
            <a:r>
              <a:rPr lang="en-US" sz="1100" dirty="0" err="1"/>
              <a:t>syariah</a:t>
            </a:r>
            <a:r>
              <a:rPr lang="en-US" sz="1100" dirty="0"/>
              <a:t> compliance officer SCO))</a:t>
            </a:r>
          </a:p>
        </p:txBody>
      </p:sp>
    </p:spTree>
    <p:extLst>
      <p:ext uri="{BB962C8B-B14F-4D97-AF65-F5344CB8AC3E}">
        <p14:creationId xmlns:p14="http://schemas.microsoft.com/office/powerpoint/2010/main" val="283952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75153"/>
            <a:ext cx="12192000" cy="48000"/>
          </a:xfrm>
          <a:prstGeom prst="rect">
            <a:avLst/>
          </a:prstGeom>
          <a:solidFill>
            <a:srgbClr val="6499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31" name="TextBox 30"/>
          <p:cNvSpPr txBox="1"/>
          <p:nvPr/>
        </p:nvSpPr>
        <p:spPr>
          <a:xfrm>
            <a:off x="189269" y="3765353"/>
            <a:ext cx="1493989" cy="415498"/>
          </a:xfrm>
          <a:prstGeom prst="rect">
            <a:avLst/>
          </a:prstGeom>
          <a:noFill/>
        </p:spPr>
        <p:txBody>
          <a:bodyPr wrap="square" rtlCol="0" anchor="ctr">
            <a:spAutoFit/>
          </a:bodyPr>
          <a:lstStyle/>
          <a:p>
            <a:pPr algn="ctr"/>
            <a:r>
              <a:rPr lang="it-IT" sz="1050" dirty="0"/>
              <a:t>Penerapan Prinsip Syariah di PasarModal</a:t>
            </a:r>
            <a:endParaRPr lang="ko-KR" altLang="en-US" sz="1050" dirty="0">
              <a:solidFill>
                <a:schemeClr val="tx1">
                  <a:lumMod val="75000"/>
                  <a:lumOff val="25000"/>
                </a:schemeClr>
              </a:solidFill>
              <a:cs typeface="Arial" pitchFamily="34" charset="0"/>
            </a:endParaRPr>
          </a:p>
        </p:txBody>
      </p:sp>
      <p:sp>
        <p:nvSpPr>
          <p:cNvPr id="66" name="Rectangle 65"/>
          <p:cNvSpPr/>
          <p:nvPr/>
        </p:nvSpPr>
        <p:spPr>
          <a:xfrm>
            <a:off x="-809789" y="2079763"/>
            <a:ext cx="6096000" cy="415498"/>
          </a:xfrm>
          <a:prstGeom prst="rect">
            <a:avLst/>
          </a:prstGeom>
        </p:spPr>
        <p:txBody>
          <a:bodyPr>
            <a:spAutoFit/>
          </a:bodyPr>
          <a:lstStyle/>
          <a:p>
            <a:pPr algn="ctr"/>
            <a:r>
              <a:rPr lang="en-US" sz="1050" dirty="0" err="1"/>
              <a:t>Ahli</a:t>
            </a:r>
            <a:r>
              <a:rPr lang="en-US" sz="1050" dirty="0"/>
              <a:t> </a:t>
            </a:r>
            <a:r>
              <a:rPr lang="en-US" sz="1050" dirty="0" err="1"/>
              <a:t>Syariah</a:t>
            </a:r>
            <a:r>
              <a:rPr lang="en-US" sz="1050" dirty="0"/>
              <a:t> </a:t>
            </a:r>
          </a:p>
          <a:p>
            <a:pPr algn="ctr"/>
            <a:r>
              <a:rPr lang="en-US" sz="1050" dirty="0" err="1"/>
              <a:t>Pasar</a:t>
            </a:r>
            <a:r>
              <a:rPr lang="en-US" sz="1050" dirty="0"/>
              <a:t> Modal (ASPM)</a:t>
            </a:r>
          </a:p>
        </p:txBody>
      </p:sp>
      <p:sp>
        <p:nvSpPr>
          <p:cNvPr id="67" name="Rectangle 66"/>
          <p:cNvSpPr/>
          <p:nvPr/>
        </p:nvSpPr>
        <p:spPr>
          <a:xfrm>
            <a:off x="6560952" y="3642490"/>
            <a:ext cx="6096000" cy="415498"/>
          </a:xfrm>
          <a:prstGeom prst="rect">
            <a:avLst/>
          </a:prstGeom>
        </p:spPr>
        <p:txBody>
          <a:bodyPr>
            <a:spAutoFit/>
          </a:bodyPr>
          <a:lstStyle/>
          <a:p>
            <a:pPr algn="ctr"/>
            <a:r>
              <a:rPr lang="sv-SE" sz="1050" dirty="0"/>
              <a:t>Akad yang digunakan dalam </a:t>
            </a:r>
          </a:p>
          <a:p>
            <a:pPr algn="ctr"/>
            <a:r>
              <a:rPr lang="sv-SE" sz="1050" dirty="0"/>
              <a:t>Penerbitan Efek Syariah di Pasar Modal</a:t>
            </a:r>
            <a:endParaRPr lang="en-US" sz="1050" dirty="0"/>
          </a:p>
        </p:txBody>
      </p:sp>
      <p:sp>
        <p:nvSpPr>
          <p:cNvPr id="68" name="Rectangle 67"/>
          <p:cNvSpPr/>
          <p:nvPr/>
        </p:nvSpPr>
        <p:spPr>
          <a:xfrm>
            <a:off x="8131799" y="1986202"/>
            <a:ext cx="6096000" cy="415498"/>
          </a:xfrm>
          <a:prstGeom prst="rect">
            <a:avLst/>
          </a:prstGeom>
        </p:spPr>
        <p:txBody>
          <a:bodyPr>
            <a:spAutoFit/>
          </a:bodyPr>
          <a:lstStyle/>
          <a:p>
            <a:pPr algn="ctr"/>
            <a:r>
              <a:rPr lang="en-US" sz="1050" dirty="0" err="1"/>
              <a:t>Kriteria</a:t>
            </a:r>
            <a:r>
              <a:rPr lang="en-US" sz="1050" dirty="0"/>
              <a:t> </a:t>
            </a:r>
            <a:r>
              <a:rPr lang="en-US" sz="1050" dirty="0" err="1"/>
              <a:t>dan</a:t>
            </a:r>
            <a:r>
              <a:rPr lang="en-US" sz="1050" dirty="0"/>
              <a:t> </a:t>
            </a:r>
            <a:r>
              <a:rPr lang="en-US" sz="1050" dirty="0" err="1"/>
              <a:t>Penerbitan</a:t>
            </a:r>
            <a:r>
              <a:rPr lang="en-US" sz="1050" dirty="0"/>
              <a:t> </a:t>
            </a:r>
          </a:p>
          <a:p>
            <a:pPr algn="ctr"/>
            <a:r>
              <a:rPr lang="en-US" sz="1050" dirty="0" err="1"/>
              <a:t>Daftar</a:t>
            </a:r>
            <a:r>
              <a:rPr lang="en-US" sz="1050" dirty="0"/>
              <a:t> </a:t>
            </a:r>
            <a:r>
              <a:rPr lang="en-US" sz="1050" dirty="0" err="1"/>
              <a:t>Efek</a:t>
            </a:r>
            <a:r>
              <a:rPr lang="en-US" sz="1050" dirty="0"/>
              <a:t> </a:t>
            </a:r>
            <a:r>
              <a:rPr lang="en-US" sz="1050" dirty="0" err="1"/>
              <a:t>Syariah</a:t>
            </a:r>
            <a:r>
              <a:rPr lang="en-US" sz="1050" dirty="0"/>
              <a:t> (DES)</a:t>
            </a:r>
          </a:p>
        </p:txBody>
      </p:sp>
      <p:sp>
        <p:nvSpPr>
          <p:cNvPr id="69" name="Diamond 68"/>
          <p:cNvSpPr/>
          <p:nvPr/>
        </p:nvSpPr>
        <p:spPr>
          <a:xfrm>
            <a:off x="714429" y="2890848"/>
            <a:ext cx="443671" cy="443671"/>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0" name="Diamond 69"/>
          <p:cNvSpPr/>
          <p:nvPr/>
        </p:nvSpPr>
        <p:spPr>
          <a:xfrm>
            <a:off x="4842540" y="2853315"/>
            <a:ext cx="443671" cy="443671"/>
          </a:xfrm>
          <a:prstGeom prst="diamond">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1" name="Diamond 70"/>
          <p:cNvSpPr/>
          <p:nvPr/>
        </p:nvSpPr>
        <p:spPr>
          <a:xfrm>
            <a:off x="6339117" y="2853315"/>
            <a:ext cx="443671" cy="443671"/>
          </a:xfrm>
          <a:prstGeom prst="diamond">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2" name="Diamond 71"/>
          <p:cNvSpPr/>
          <p:nvPr/>
        </p:nvSpPr>
        <p:spPr>
          <a:xfrm>
            <a:off x="7862486" y="2875299"/>
            <a:ext cx="443671" cy="443671"/>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3" name="TextBox 72"/>
          <p:cNvSpPr txBox="1"/>
          <p:nvPr/>
        </p:nvSpPr>
        <p:spPr>
          <a:xfrm>
            <a:off x="1756573" y="3332325"/>
            <a:ext cx="887416" cy="646331"/>
          </a:xfrm>
          <a:prstGeom prst="rect">
            <a:avLst/>
          </a:prstGeom>
          <a:noFill/>
        </p:spPr>
        <p:txBody>
          <a:bodyPr wrap="square" rtlCol="0" anchor="ctr">
            <a:spAutoFit/>
          </a:bodyPr>
          <a:lstStyle/>
          <a:p>
            <a:pPr algn="ctr"/>
            <a:r>
              <a:rPr lang="en-US" b="1" dirty="0"/>
              <a:t>POJK NO.16</a:t>
            </a:r>
            <a:endParaRPr lang="ko-KR" altLang="en-US" b="1" dirty="0">
              <a:solidFill>
                <a:schemeClr val="tx1">
                  <a:lumMod val="75000"/>
                  <a:lumOff val="25000"/>
                </a:schemeClr>
              </a:solidFill>
              <a:cs typeface="Arial" pitchFamily="34" charset="0"/>
            </a:endParaRPr>
          </a:p>
        </p:txBody>
      </p:sp>
      <p:sp>
        <p:nvSpPr>
          <p:cNvPr id="74" name="Diamond 73"/>
          <p:cNvSpPr/>
          <p:nvPr/>
        </p:nvSpPr>
        <p:spPr>
          <a:xfrm>
            <a:off x="3403092" y="2853316"/>
            <a:ext cx="443671" cy="443671"/>
          </a:xfrm>
          <a:prstGeom prst="diamond">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5" name="Diamond 74"/>
          <p:cNvSpPr/>
          <p:nvPr/>
        </p:nvSpPr>
        <p:spPr>
          <a:xfrm>
            <a:off x="9359063" y="2875298"/>
            <a:ext cx="443671" cy="443671"/>
          </a:xfrm>
          <a:prstGeom prst="diamond">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6" name="Diamond 75"/>
          <p:cNvSpPr/>
          <p:nvPr/>
        </p:nvSpPr>
        <p:spPr>
          <a:xfrm>
            <a:off x="1978446" y="2853317"/>
            <a:ext cx="443671" cy="443671"/>
          </a:xfrm>
          <a:prstGeom prst="diamond">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7" name="Diamond 76"/>
          <p:cNvSpPr/>
          <p:nvPr/>
        </p:nvSpPr>
        <p:spPr>
          <a:xfrm>
            <a:off x="10882432" y="2901317"/>
            <a:ext cx="443671" cy="443671"/>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78" name="TextBox 77"/>
          <p:cNvSpPr txBox="1"/>
          <p:nvPr/>
        </p:nvSpPr>
        <p:spPr>
          <a:xfrm>
            <a:off x="539304" y="2283406"/>
            <a:ext cx="887416" cy="646331"/>
          </a:xfrm>
          <a:prstGeom prst="rect">
            <a:avLst/>
          </a:prstGeom>
          <a:noFill/>
        </p:spPr>
        <p:txBody>
          <a:bodyPr wrap="square" rtlCol="0" anchor="ctr">
            <a:spAutoFit/>
          </a:bodyPr>
          <a:lstStyle/>
          <a:p>
            <a:pPr algn="ctr"/>
            <a:r>
              <a:rPr lang="en-US" b="1" dirty="0"/>
              <a:t>POJK NO.15</a:t>
            </a:r>
            <a:endParaRPr lang="ko-KR" altLang="en-US" b="1" dirty="0">
              <a:solidFill>
                <a:schemeClr val="tx1">
                  <a:lumMod val="75000"/>
                  <a:lumOff val="25000"/>
                </a:schemeClr>
              </a:solidFill>
              <a:cs typeface="Arial" pitchFamily="34" charset="0"/>
            </a:endParaRPr>
          </a:p>
        </p:txBody>
      </p:sp>
      <p:sp>
        <p:nvSpPr>
          <p:cNvPr id="79" name="TextBox 78"/>
          <p:cNvSpPr txBox="1"/>
          <p:nvPr/>
        </p:nvSpPr>
        <p:spPr>
          <a:xfrm>
            <a:off x="3181219" y="2152175"/>
            <a:ext cx="887416" cy="646331"/>
          </a:xfrm>
          <a:prstGeom prst="rect">
            <a:avLst/>
          </a:prstGeom>
          <a:noFill/>
        </p:spPr>
        <p:txBody>
          <a:bodyPr wrap="square" rtlCol="0" anchor="ctr">
            <a:spAutoFit/>
          </a:bodyPr>
          <a:lstStyle/>
          <a:p>
            <a:pPr algn="ctr"/>
            <a:r>
              <a:rPr lang="en-US" b="1" dirty="0"/>
              <a:t>POJK NO.17</a:t>
            </a:r>
            <a:endParaRPr lang="ko-KR" altLang="en-US" b="1" dirty="0">
              <a:solidFill>
                <a:schemeClr val="tx1">
                  <a:lumMod val="75000"/>
                  <a:lumOff val="25000"/>
                </a:schemeClr>
              </a:solidFill>
              <a:cs typeface="Arial" pitchFamily="34" charset="0"/>
            </a:endParaRPr>
          </a:p>
        </p:txBody>
      </p:sp>
      <p:sp>
        <p:nvSpPr>
          <p:cNvPr id="80" name="Rectangle 79"/>
          <p:cNvSpPr/>
          <p:nvPr/>
        </p:nvSpPr>
        <p:spPr>
          <a:xfrm>
            <a:off x="576927" y="3573071"/>
            <a:ext cx="6096000" cy="738664"/>
          </a:xfrm>
          <a:prstGeom prst="rect">
            <a:avLst/>
          </a:prstGeom>
        </p:spPr>
        <p:txBody>
          <a:bodyPr>
            <a:spAutoFit/>
          </a:bodyPr>
          <a:lstStyle/>
          <a:p>
            <a:pPr algn="ctr"/>
            <a:r>
              <a:rPr lang="en-US" sz="1050" dirty="0" err="1"/>
              <a:t>Penerbitan</a:t>
            </a:r>
            <a:r>
              <a:rPr lang="en-US" sz="1050" dirty="0"/>
              <a:t> </a:t>
            </a:r>
            <a:r>
              <a:rPr lang="en-US" sz="1050" dirty="0" err="1"/>
              <a:t>dan</a:t>
            </a:r>
            <a:r>
              <a:rPr lang="en-US" sz="1050" dirty="0"/>
              <a:t> </a:t>
            </a:r>
            <a:r>
              <a:rPr lang="en-US" sz="1050" dirty="0" err="1"/>
              <a:t>Persyaratan</a:t>
            </a:r>
            <a:endParaRPr lang="en-US" sz="1050" dirty="0"/>
          </a:p>
          <a:p>
            <a:pPr algn="ctr"/>
            <a:r>
              <a:rPr lang="en-US" sz="1050" dirty="0"/>
              <a:t> </a:t>
            </a:r>
            <a:r>
              <a:rPr lang="en-US" sz="1050" dirty="0" err="1"/>
              <a:t>Efek</a:t>
            </a:r>
            <a:r>
              <a:rPr lang="en-US" sz="1050" dirty="0"/>
              <a:t> </a:t>
            </a:r>
            <a:r>
              <a:rPr lang="en-US" sz="1050" dirty="0" err="1"/>
              <a:t>Syariah</a:t>
            </a:r>
            <a:r>
              <a:rPr lang="en-US" sz="1050" dirty="0"/>
              <a:t> </a:t>
            </a:r>
            <a:r>
              <a:rPr lang="en-US" sz="1050" dirty="0" err="1"/>
              <a:t>berupa</a:t>
            </a:r>
            <a:r>
              <a:rPr lang="en-US" sz="1050" dirty="0"/>
              <a:t> </a:t>
            </a:r>
          </a:p>
          <a:p>
            <a:pPr algn="ctr"/>
            <a:r>
              <a:rPr lang="en-US" sz="1050" dirty="0" err="1"/>
              <a:t>Saham</a:t>
            </a:r>
            <a:r>
              <a:rPr lang="en-US" sz="1050" dirty="0"/>
              <a:t> </a:t>
            </a:r>
            <a:r>
              <a:rPr lang="en-US" sz="1050" dirty="0" err="1"/>
              <a:t>oleh</a:t>
            </a:r>
            <a:r>
              <a:rPr lang="en-US" sz="1050" dirty="0"/>
              <a:t> </a:t>
            </a:r>
            <a:r>
              <a:rPr lang="en-US" sz="1050" dirty="0" err="1"/>
              <a:t>Emiten</a:t>
            </a:r>
            <a:endParaRPr lang="en-US" sz="1050" dirty="0"/>
          </a:p>
          <a:p>
            <a:pPr algn="ctr"/>
            <a:r>
              <a:rPr lang="en-US" sz="1050" dirty="0"/>
              <a:t> </a:t>
            </a:r>
            <a:r>
              <a:rPr lang="en-US" sz="1050" dirty="0" err="1"/>
              <a:t>dan</a:t>
            </a:r>
            <a:r>
              <a:rPr lang="en-US" sz="1050" dirty="0"/>
              <a:t> PP </a:t>
            </a:r>
            <a:r>
              <a:rPr lang="en-US" sz="1050" dirty="0" err="1"/>
              <a:t>Syariah</a:t>
            </a:r>
            <a:endParaRPr lang="en-US" sz="1050" b="1" dirty="0"/>
          </a:p>
        </p:txBody>
      </p:sp>
      <p:sp>
        <p:nvSpPr>
          <p:cNvPr id="81" name="TextBox 80"/>
          <p:cNvSpPr txBox="1"/>
          <p:nvPr/>
        </p:nvSpPr>
        <p:spPr>
          <a:xfrm>
            <a:off x="4620667" y="3313657"/>
            <a:ext cx="887416" cy="646331"/>
          </a:xfrm>
          <a:prstGeom prst="rect">
            <a:avLst/>
          </a:prstGeom>
          <a:noFill/>
        </p:spPr>
        <p:txBody>
          <a:bodyPr wrap="square" rtlCol="0" anchor="ctr">
            <a:spAutoFit/>
          </a:bodyPr>
          <a:lstStyle/>
          <a:p>
            <a:pPr algn="ctr"/>
            <a:r>
              <a:rPr lang="en-US" b="1" dirty="0"/>
              <a:t>POJK NO.18 </a:t>
            </a:r>
            <a:endParaRPr lang="ko-KR" altLang="en-US" b="1" dirty="0">
              <a:solidFill>
                <a:schemeClr val="tx1">
                  <a:lumMod val="75000"/>
                  <a:lumOff val="25000"/>
                </a:schemeClr>
              </a:solidFill>
              <a:cs typeface="Arial" pitchFamily="34" charset="0"/>
            </a:endParaRPr>
          </a:p>
        </p:txBody>
      </p:sp>
      <p:sp>
        <p:nvSpPr>
          <p:cNvPr id="82" name="Rectangle 81"/>
          <p:cNvSpPr/>
          <p:nvPr/>
        </p:nvSpPr>
        <p:spPr>
          <a:xfrm>
            <a:off x="2016375" y="2050988"/>
            <a:ext cx="6096000" cy="415498"/>
          </a:xfrm>
          <a:prstGeom prst="rect">
            <a:avLst/>
          </a:prstGeom>
        </p:spPr>
        <p:txBody>
          <a:bodyPr>
            <a:spAutoFit/>
          </a:bodyPr>
          <a:lstStyle/>
          <a:p>
            <a:pPr algn="ctr"/>
            <a:r>
              <a:rPr lang="en-US" sz="1050" dirty="0" err="1"/>
              <a:t>Penerbitan</a:t>
            </a:r>
            <a:r>
              <a:rPr lang="en-US" sz="1050" dirty="0"/>
              <a:t> </a:t>
            </a:r>
            <a:r>
              <a:rPr lang="en-US" sz="1050" dirty="0" err="1"/>
              <a:t>dan</a:t>
            </a:r>
            <a:r>
              <a:rPr lang="en-US" sz="1050" dirty="0"/>
              <a:t> </a:t>
            </a:r>
          </a:p>
          <a:p>
            <a:pPr algn="ctr"/>
            <a:r>
              <a:rPr lang="en-US" sz="1050" dirty="0" err="1"/>
              <a:t>Persyaratan</a:t>
            </a:r>
            <a:r>
              <a:rPr lang="en-US" sz="1050" dirty="0"/>
              <a:t> </a:t>
            </a:r>
            <a:r>
              <a:rPr lang="en-US" sz="1050" dirty="0" err="1"/>
              <a:t>Sukuk</a:t>
            </a:r>
            <a:endParaRPr lang="en-US" sz="1050" dirty="0"/>
          </a:p>
        </p:txBody>
      </p:sp>
      <p:sp>
        <p:nvSpPr>
          <p:cNvPr id="83" name="TextBox 82"/>
          <p:cNvSpPr txBox="1"/>
          <p:nvPr/>
        </p:nvSpPr>
        <p:spPr>
          <a:xfrm>
            <a:off x="6117244" y="2168468"/>
            <a:ext cx="887416" cy="646331"/>
          </a:xfrm>
          <a:prstGeom prst="rect">
            <a:avLst/>
          </a:prstGeom>
          <a:noFill/>
        </p:spPr>
        <p:txBody>
          <a:bodyPr wrap="square" rtlCol="0" anchor="ctr">
            <a:spAutoFit/>
          </a:bodyPr>
          <a:lstStyle/>
          <a:p>
            <a:pPr algn="ctr"/>
            <a:r>
              <a:rPr lang="en-US" b="1" dirty="0"/>
              <a:t>POJK NO.19</a:t>
            </a:r>
            <a:endParaRPr lang="ko-KR" altLang="en-US" b="1" dirty="0">
              <a:solidFill>
                <a:schemeClr val="tx1">
                  <a:lumMod val="75000"/>
                  <a:lumOff val="25000"/>
                </a:schemeClr>
              </a:solidFill>
              <a:cs typeface="Arial" pitchFamily="34" charset="0"/>
            </a:endParaRPr>
          </a:p>
        </p:txBody>
      </p:sp>
      <p:sp>
        <p:nvSpPr>
          <p:cNvPr id="84" name="Rectangle 83"/>
          <p:cNvSpPr/>
          <p:nvPr/>
        </p:nvSpPr>
        <p:spPr>
          <a:xfrm>
            <a:off x="3512952" y="3603771"/>
            <a:ext cx="6096000" cy="415498"/>
          </a:xfrm>
          <a:prstGeom prst="rect">
            <a:avLst/>
          </a:prstGeom>
        </p:spPr>
        <p:txBody>
          <a:bodyPr>
            <a:spAutoFit/>
          </a:bodyPr>
          <a:lstStyle/>
          <a:p>
            <a:pPr algn="ctr"/>
            <a:r>
              <a:rPr lang="en-US" sz="1050" dirty="0" err="1"/>
              <a:t>Penerbitan</a:t>
            </a:r>
            <a:r>
              <a:rPr lang="en-US" sz="1050" dirty="0"/>
              <a:t> </a:t>
            </a:r>
            <a:r>
              <a:rPr lang="en-US" sz="1050" dirty="0" err="1"/>
              <a:t>dan</a:t>
            </a:r>
            <a:r>
              <a:rPr lang="en-US" sz="1050" dirty="0"/>
              <a:t> </a:t>
            </a:r>
            <a:r>
              <a:rPr lang="en-US" sz="1050" dirty="0" err="1"/>
              <a:t>Persyaratan</a:t>
            </a:r>
            <a:r>
              <a:rPr lang="en-US" sz="1050" dirty="0"/>
              <a:t> </a:t>
            </a:r>
          </a:p>
          <a:p>
            <a:pPr algn="ctr"/>
            <a:r>
              <a:rPr lang="en-US" sz="1050" dirty="0" err="1"/>
              <a:t>Reksa</a:t>
            </a:r>
            <a:r>
              <a:rPr lang="en-US" sz="1050" dirty="0"/>
              <a:t> Dana </a:t>
            </a:r>
            <a:r>
              <a:rPr lang="en-US" sz="1050" dirty="0" err="1"/>
              <a:t>Syariah</a:t>
            </a:r>
            <a:endParaRPr lang="en-US" sz="1050" dirty="0"/>
          </a:p>
        </p:txBody>
      </p:sp>
      <p:sp>
        <p:nvSpPr>
          <p:cNvPr id="85" name="Rectangle 84"/>
          <p:cNvSpPr/>
          <p:nvPr/>
        </p:nvSpPr>
        <p:spPr>
          <a:xfrm>
            <a:off x="5074087" y="1979182"/>
            <a:ext cx="6096000" cy="415498"/>
          </a:xfrm>
          <a:prstGeom prst="rect">
            <a:avLst/>
          </a:prstGeom>
        </p:spPr>
        <p:txBody>
          <a:bodyPr>
            <a:spAutoFit/>
          </a:bodyPr>
          <a:lstStyle/>
          <a:p>
            <a:pPr algn="ctr"/>
            <a:r>
              <a:rPr lang="en-US" sz="1050" dirty="0" err="1"/>
              <a:t>Penerbitan</a:t>
            </a:r>
            <a:r>
              <a:rPr lang="en-US" sz="1050" dirty="0"/>
              <a:t> </a:t>
            </a:r>
            <a:r>
              <a:rPr lang="en-US" sz="1050" dirty="0" err="1"/>
              <a:t>dan</a:t>
            </a:r>
            <a:r>
              <a:rPr lang="en-US" sz="1050" dirty="0"/>
              <a:t> </a:t>
            </a:r>
            <a:r>
              <a:rPr lang="en-US" sz="1050" dirty="0" err="1"/>
              <a:t>Persyaratan</a:t>
            </a:r>
            <a:r>
              <a:rPr lang="en-US" sz="1050" dirty="0"/>
              <a:t> </a:t>
            </a:r>
          </a:p>
          <a:p>
            <a:pPr algn="ctr"/>
            <a:r>
              <a:rPr lang="en-US" sz="1050" dirty="0" err="1"/>
              <a:t>Efek</a:t>
            </a:r>
            <a:r>
              <a:rPr lang="en-US" sz="1050" dirty="0"/>
              <a:t> </a:t>
            </a:r>
            <a:r>
              <a:rPr lang="en-US" sz="1050" dirty="0" err="1"/>
              <a:t>Beragun</a:t>
            </a:r>
            <a:r>
              <a:rPr lang="en-US" sz="1050" dirty="0"/>
              <a:t> </a:t>
            </a:r>
            <a:r>
              <a:rPr lang="en-US" sz="1050" dirty="0" err="1"/>
              <a:t>Aset</a:t>
            </a:r>
            <a:r>
              <a:rPr lang="en-US" sz="1050" dirty="0"/>
              <a:t> (EBA) </a:t>
            </a:r>
            <a:r>
              <a:rPr lang="en-US" sz="1050" dirty="0" err="1"/>
              <a:t>Syariah</a:t>
            </a:r>
            <a:endParaRPr lang="en-US" sz="1050" dirty="0"/>
          </a:p>
        </p:txBody>
      </p:sp>
      <p:sp>
        <p:nvSpPr>
          <p:cNvPr id="86" name="TextBox 85"/>
          <p:cNvSpPr txBox="1"/>
          <p:nvPr/>
        </p:nvSpPr>
        <p:spPr>
          <a:xfrm>
            <a:off x="7615205" y="3329355"/>
            <a:ext cx="887416" cy="646331"/>
          </a:xfrm>
          <a:prstGeom prst="rect">
            <a:avLst/>
          </a:prstGeom>
          <a:noFill/>
        </p:spPr>
        <p:txBody>
          <a:bodyPr wrap="square" rtlCol="0" anchor="ctr">
            <a:spAutoFit/>
          </a:bodyPr>
          <a:lstStyle/>
          <a:p>
            <a:pPr algn="ctr"/>
            <a:r>
              <a:rPr lang="en-US" b="1" dirty="0"/>
              <a:t>POJK NO.20</a:t>
            </a:r>
            <a:endParaRPr lang="ko-KR" altLang="en-US" b="1" dirty="0">
              <a:solidFill>
                <a:schemeClr val="tx1">
                  <a:lumMod val="75000"/>
                  <a:lumOff val="25000"/>
                </a:schemeClr>
              </a:solidFill>
              <a:cs typeface="Arial" pitchFamily="34" charset="0"/>
            </a:endParaRPr>
          </a:p>
        </p:txBody>
      </p:sp>
      <p:sp>
        <p:nvSpPr>
          <p:cNvPr id="87" name="TextBox 86"/>
          <p:cNvSpPr txBox="1"/>
          <p:nvPr/>
        </p:nvSpPr>
        <p:spPr>
          <a:xfrm>
            <a:off x="9137190" y="2209301"/>
            <a:ext cx="887416" cy="646331"/>
          </a:xfrm>
          <a:prstGeom prst="rect">
            <a:avLst/>
          </a:prstGeom>
          <a:noFill/>
        </p:spPr>
        <p:txBody>
          <a:bodyPr wrap="square" rtlCol="0" anchor="ctr">
            <a:spAutoFit/>
          </a:bodyPr>
          <a:lstStyle/>
          <a:p>
            <a:pPr algn="ctr"/>
            <a:r>
              <a:rPr lang="en-US" b="1" dirty="0"/>
              <a:t>POJK NO.53</a:t>
            </a:r>
            <a:endParaRPr lang="ko-KR" altLang="en-US" b="1" dirty="0">
              <a:solidFill>
                <a:schemeClr val="tx1">
                  <a:lumMod val="75000"/>
                  <a:lumOff val="25000"/>
                </a:schemeClr>
              </a:solidFill>
              <a:cs typeface="Arial" pitchFamily="34" charset="0"/>
            </a:endParaRPr>
          </a:p>
        </p:txBody>
      </p:sp>
      <p:sp>
        <p:nvSpPr>
          <p:cNvPr id="88" name="TextBox 87"/>
          <p:cNvSpPr txBox="1"/>
          <p:nvPr/>
        </p:nvSpPr>
        <p:spPr>
          <a:xfrm>
            <a:off x="10698214" y="3557581"/>
            <a:ext cx="887416" cy="369332"/>
          </a:xfrm>
          <a:prstGeom prst="rect">
            <a:avLst/>
          </a:prstGeom>
          <a:noFill/>
        </p:spPr>
        <p:txBody>
          <a:bodyPr wrap="square" rtlCol="0" anchor="ctr">
            <a:spAutoFit/>
          </a:bodyPr>
          <a:lstStyle/>
          <a:p>
            <a:pPr algn="ctr"/>
            <a:r>
              <a:rPr lang="en-US" b="1" dirty="0"/>
              <a:t>II.K.1</a:t>
            </a:r>
            <a:endParaRPr lang="ko-KR" altLang="en-US" b="1" dirty="0">
              <a:solidFill>
                <a:schemeClr val="tx1">
                  <a:lumMod val="75000"/>
                  <a:lumOff val="25000"/>
                </a:schemeClr>
              </a:solidFill>
              <a:cs typeface="Arial" pitchFamily="34" charset="0"/>
            </a:endParaRPr>
          </a:p>
        </p:txBody>
      </p:sp>
      <p:grpSp>
        <p:nvGrpSpPr>
          <p:cNvPr id="33" name="Group 32"/>
          <p:cNvGrpSpPr/>
          <p:nvPr/>
        </p:nvGrpSpPr>
        <p:grpSpPr>
          <a:xfrm>
            <a:off x="0" y="171338"/>
            <a:ext cx="12207499" cy="6686662"/>
            <a:chOff x="0" y="171338"/>
            <a:chExt cx="12207499" cy="6686662"/>
          </a:xfrm>
        </p:grpSpPr>
        <p:grpSp>
          <p:nvGrpSpPr>
            <p:cNvPr id="34" name="Group 33"/>
            <p:cNvGrpSpPr/>
            <p:nvPr/>
          </p:nvGrpSpPr>
          <p:grpSpPr>
            <a:xfrm>
              <a:off x="0" y="171338"/>
              <a:ext cx="12207499" cy="6686662"/>
              <a:chOff x="0" y="171338"/>
              <a:chExt cx="12207499" cy="6686662"/>
            </a:xfrm>
          </p:grpSpPr>
          <p:sp>
            <p:nvSpPr>
              <p:cNvPr id="36" name="Rectangle 35">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37" name="Rectangle 36">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38" name="Group 37">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39" name="Picture 38">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40" name="Picture 39">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35" name="TextBox 34"/>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Peraturan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Pasar</a:t>
              </a:r>
              <a:r>
                <a:rPr lang="en-ID" sz="2400" dirty="0">
                  <a:solidFill>
                    <a:srgbClr val="002060"/>
                  </a:solidFill>
                  <a:latin typeface="Arial Black" panose="020B0A04020102020204" pitchFamily="34" charset="0"/>
                  <a:cs typeface="Times New Roman" panose="02020603050405020304" pitchFamily="18" charset="0"/>
                </a:rPr>
                <a:t> Modal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spTree>
    <p:extLst>
      <p:ext uri="{BB962C8B-B14F-4D97-AF65-F5344CB8AC3E}">
        <p14:creationId xmlns:p14="http://schemas.microsoft.com/office/powerpoint/2010/main" val="109713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Produk</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Pasar</a:t>
              </a:r>
              <a:r>
                <a:rPr lang="en-ID" sz="2400" dirty="0">
                  <a:solidFill>
                    <a:srgbClr val="002060"/>
                  </a:solidFill>
                  <a:latin typeface="Arial Black" panose="020B0A04020102020204" pitchFamily="34" charset="0"/>
                  <a:cs typeface="Times New Roman" panose="02020603050405020304" pitchFamily="18" charset="0"/>
                </a:rPr>
                <a:t> Modal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grpSp>
        <p:nvGrpSpPr>
          <p:cNvPr id="11" name="Group 10"/>
          <p:cNvGrpSpPr/>
          <p:nvPr/>
        </p:nvGrpSpPr>
        <p:grpSpPr>
          <a:xfrm>
            <a:off x="2162748" y="1316660"/>
            <a:ext cx="7605691" cy="4344819"/>
            <a:chOff x="922884" y="1224788"/>
            <a:chExt cx="7605691" cy="4344819"/>
          </a:xfrm>
        </p:grpSpPr>
        <p:sp>
          <p:nvSpPr>
            <p:cNvPr id="10" name="Cube 3">
              <a:extLst>
                <a:ext uri="{FF2B5EF4-FFF2-40B4-BE49-F238E27FC236}">
                  <a16:creationId xmlns:a16="http://schemas.microsoft.com/office/drawing/2014/main" id="{91F8E16D-DAEB-46E7-88E8-EF71B0ED258A}"/>
                </a:ext>
              </a:extLst>
            </p:cNvPr>
            <p:cNvSpPr/>
            <p:nvPr/>
          </p:nvSpPr>
          <p:spPr>
            <a:xfrm>
              <a:off x="975948" y="2813840"/>
              <a:ext cx="2192702" cy="529958"/>
            </a:xfrm>
            <a:prstGeom prst="cube">
              <a:avLst>
                <a:gd name="adj" fmla="val 173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270042F5-432B-4B23-8BB3-2D7224B7F98B}"/>
                </a:ext>
              </a:extLst>
            </p:cNvPr>
            <p:cNvSpPr txBox="1"/>
            <p:nvPr/>
          </p:nvSpPr>
          <p:spPr>
            <a:xfrm>
              <a:off x="922884" y="3261283"/>
              <a:ext cx="2231800" cy="2308324"/>
            </a:xfrm>
            <a:prstGeom prst="rect">
              <a:avLst/>
            </a:prstGeom>
            <a:noFill/>
          </p:spPr>
          <p:txBody>
            <a:bodyPr wrap="square" rtlCol="0">
              <a:spAutoFit/>
            </a:bodyPr>
            <a:lstStyle/>
            <a:p>
              <a:pPr algn="ctr"/>
              <a:r>
                <a:rPr lang="en-ID" sz="1200" dirty="0"/>
                <a:t> </a:t>
              </a:r>
              <a:endParaRPr lang="en-US" sz="1200" dirty="0"/>
            </a:p>
            <a:p>
              <a:pPr algn="ctr"/>
              <a:r>
                <a:rPr lang="en-US" sz="1200" dirty="0" err="1"/>
                <a:t>Kepemilikan</a:t>
              </a:r>
              <a:r>
                <a:rPr lang="en-US" sz="1200" dirty="0"/>
                <a:t> </a:t>
              </a:r>
              <a:r>
                <a:rPr lang="en-US" sz="1200" dirty="0" err="1"/>
                <a:t>atas</a:t>
              </a:r>
              <a:endParaRPr lang="en-US" sz="1200" dirty="0"/>
            </a:p>
            <a:p>
              <a:pPr algn="ctr"/>
              <a:r>
                <a:rPr lang="en-US" sz="1200" dirty="0" err="1"/>
                <a:t>perusahaan</a:t>
              </a:r>
              <a:endParaRPr lang="en-US" sz="1200" dirty="0"/>
            </a:p>
            <a:p>
              <a:pPr algn="ctr"/>
              <a:r>
                <a:rPr lang="en-US" sz="1200" dirty="0"/>
                <a:t>•</a:t>
              </a:r>
              <a:r>
                <a:rPr lang="en-US" sz="1200" dirty="0" err="1"/>
                <a:t>Berkelanjutan</a:t>
              </a:r>
              <a:endParaRPr lang="en-US" sz="1200" dirty="0"/>
            </a:p>
            <a:p>
              <a:pPr algn="ctr"/>
              <a:endParaRPr lang="en-US" sz="1200" dirty="0"/>
            </a:p>
            <a:p>
              <a:pPr algn="ctr"/>
              <a:r>
                <a:rPr lang="en-US" sz="1200" b="1" dirty="0" err="1"/>
                <a:t>Keuntungan</a:t>
              </a:r>
              <a:r>
                <a:rPr lang="en-US" sz="1200" b="1" dirty="0"/>
                <a:t> (</a:t>
              </a:r>
              <a:r>
                <a:rPr lang="en-US" sz="1200" b="1" dirty="0" err="1"/>
                <a:t>tinggi</a:t>
              </a:r>
              <a:r>
                <a:rPr lang="en-US" sz="1200" b="1" dirty="0"/>
                <a:t>)</a:t>
              </a:r>
              <a:endParaRPr lang="en-US" sz="1200" dirty="0"/>
            </a:p>
            <a:p>
              <a:pPr algn="ctr"/>
              <a:r>
                <a:rPr lang="en-US" sz="1200" dirty="0"/>
                <a:t>•</a:t>
              </a:r>
              <a:r>
                <a:rPr lang="en-US" sz="1200" dirty="0" err="1"/>
                <a:t>Dividen</a:t>
              </a:r>
              <a:r>
                <a:rPr lang="id-ID" sz="1200" dirty="0"/>
                <a:t> ?</a:t>
              </a:r>
              <a:endParaRPr lang="en-US" sz="1200" dirty="0"/>
            </a:p>
            <a:p>
              <a:pPr algn="ctr"/>
              <a:r>
                <a:rPr lang="en-US" sz="1200" dirty="0"/>
                <a:t>•</a:t>
              </a:r>
              <a:r>
                <a:rPr lang="en-US" sz="1200" dirty="0" err="1"/>
                <a:t>CapitalGain</a:t>
              </a:r>
              <a:r>
                <a:rPr lang="id-ID" sz="1200" dirty="0"/>
                <a:t>?</a:t>
              </a:r>
              <a:endParaRPr lang="en-US" sz="1200" dirty="0"/>
            </a:p>
            <a:p>
              <a:pPr algn="ctr"/>
              <a:endParaRPr lang="en-US" sz="1200" dirty="0"/>
            </a:p>
            <a:p>
              <a:pPr algn="ctr"/>
              <a:r>
                <a:rPr lang="en-US" sz="1200" b="1" dirty="0" err="1"/>
                <a:t>Risiko</a:t>
              </a:r>
              <a:r>
                <a:rPr lang="en-US" sz="1200" b="1" dirty="0"/>
                <a:t>(</a:t>
              </a:r>
              <a:r>
                <a:rPr lang="en-US" sz="1200" b="1" dirty="0" err="1"/>
                <a:t>tinggi</a:t>
              </a:r>
              <a:r>
                <a:rPr lang="en-US" sz="1200" b="1" dirty="0"/>
                <a:t>)</a:t>
              </a:r>
              <a:endParaRPr lang="en-US" sz="1200" dirty="0"/>
            </a:p>
            <a:p>
              <a:pPr algn="ctr"/>
              <a:r>
                <a:rPr lang="en-US" sz="1200" dirty="0"/>
                <a:t>•</a:t>
              </a:r>
              <a:r>
                <a:rPr lang="en-US" sz="1200" i="1" dirty="0" err="1"/>
                <a:t>Capitalloss</a:t>
              </a:r>
              <a:endParaRPr lang="en-US" sz="1200" dirty="0"/>
            </a:p>
            <a:p>
              <a:pPr algn="ctr"/>
              <a:r>
                <a:rPr lang="en-US" sz="1200" dirty="0"/>
                <a:t>•</a:t>
              </a:r>
              <a:r>
                <a:rPr lang="en-US" sz="1200" dirty="0" err="1"/>
                <a:t>Bangkrut</a:t>
              </a:r>
              <a:endParaRPr lang="en-US" sz="1200" dirty="0"/>
            </a:p>
          </p:txBody>
        </p:sp>
        <p:sp>
          <p:nvSpPr>
            <p:cNvPr id="14" name="Cube 4">
              <a:extLst>
                <a:ext uri="{FF2B5EF4-FFF2-40B4-BE49-F238E27FC236}">
                  <a16:creationId xmlns:a16="http://schemas.microsoft.com/office/drawing/2014/main" id="{1ADF6BE2-2451-460B-BC6F-2B8AD3332C35}"/>
                </a:ext>
              </a:extLst>
            </p:cNvPr>
            <p:cNvSpPr/>
            <p:nvPr/>
          </p:nvSpPr>
          <p:spPr>
            <a:xfrm>
              <a:off x="3646136" y="2813840"/>
              <a:ext cx="2192702" cy="529958"/>
            </a:xfrm>
            <a:prstGeom prst="cube">
              <a:avLst>
                <a:gd name="adj" fmla="val 173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Cube 5">
              <a:extLst>
                <a:ext uri="{FF2B5EF4-FFF2-40B4-BE49-F238E27FC236}">
                  <a16:creationId xmlns:a16="http://schemas.microsoft.com/office/drawing/2014/main" id="{05D1C721-1718-4456-93D4-CC2B44AAF683}"/>
                </a:ext>
              </a:extLst>
            </p:cNvPr>
            <p:cNvSpPr/>
            <p:nvPr/>
          </p:nvSpPr>
          <p:spPr>
            <a:xfrm>
              <a:off x="6316324" y="2813840"/>
              <a:ext cx="2192702" cy="529958"/>
            </a:xfrm>
            <a:prstGeom prst="cube">
              <a:avLst>
                <a:gd name="adj" fmla="val 173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ardrop 12">
              <a:extLst>
                <a:ext uri="{FF2B5EF4-FFF2-40B4-BE49-F238E27FC236}">
                  <a16:creationId xmlns:a16="http://schemas.microsoft.com/office/drawing/2014/main" id="{025150DA-9D89-481D-B9D6-9F26827E2778}"/>
                </a:ext>
              </a:extLst>
            </p:cNvPr>
            <p:cNvSpPr/>
            <p:nvPr/>
          </p:nvSpPr>
          <p:spPr>
            <a:xfrm rot="8100000">
              <a:off x="1467799" y="1224790"/>
              <a:ext cx="1239172" cy="1239172"/>
            </a:xfrm>
            <a:custGeom>
              <a:avLst/>
              <a:gdLst/>
              <a:ahLst/>
              <a:cxnLst/>
              <a:rect l="l" t="t" r="r" b="b"/>
              <a:pathLst>
                <a:path w="1239172" h="1239172">
                  <a:moveTo>
                    <a:pt x="226976" y="1012196"/>
                  </a:moveTo>
                  <a:cubicBezTo>
                    <a:pt x="425211" y="1210431"/>
                    <a:pt x="746612" y="1210431"/>
                    <a:pt x="944847" y="1012196"/>
                  </a:cubicBezTo>
                  <a:cubicBezTo>
                    <a:pt x="1143081" y="813962"/>
                    <a:pt x="1143081" y="492561"/>
                    <a:pt x="944847" y="294326"/>
                  </a:cubicBezTo>
                  <a:cubicBezTo>
                    <a:pt x="746612" y="96092"/>
                    <a:pt x="425211" y="96092"/>
                    <a:pt x="226976" y="294326"/>
                  </a:cubicBezTo>
                  <a:cubicBezTo>
                    <a:pt x="28742" y="492561"/>
                    <a:pt x="28742" y="813962"/>
                    <a:pt x="226976" y="1012196"/>
                  </a:cubicBezTo>
                  <a:close/>
                  <a:moveTo>
                    <a:pt x="171609" y="1067563"/>
                  </a:moveTo>
                  <a:cubicBezTo>
                    <a:pt x="65580" y="961534"/>
                    <a:pt x="0" y="815056"/>
                    <a:pt x="0" y="653261"/>
                  </a:cubicBezTo>
                  <a:lnTo>
                    <a:pt x="1" y="653261"/>
                  </a:lnTo>
                  <a:cubicBezTo>
                    <a:pt x="1" y="329671"/>
                    <a:pt x="262322" y="67350"/>
                    <a:pt x="585912" y="67350"/>
                  </a:cubicBezTo>
                  <a:cubicBezTo>
                    <a:pt x="803665" y="67350"/>
                    <a:pt x="1021419" y="44900"/>
                    <a:pt x="1239172" y="0"/>
                  </a:cubicBezTo>
                  <a:cubicBezTo>
                    <a:pt x="1194272" y="217753"/>
                    <a:pt x="1171822" y="435507"/>
                    <a:pt x="1171822" y="653261"/>
                  </a:cubicBezTo>
                  <a:cubicBezTo>
                    <a:pt x="1171822" y="976851"/>
                    <a:pt x="909501" y="1239172"/>
                    <a:pt x="585911" y="1239172"/>
                  </a:cubicBezTo>
                  <a:cubicBezTo>
                    <a:pt x="424116" y="1239172"/>
                    <a:pt x="277638" y="1173592"/>
                    <a:pt x="171609" y="106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ardrop 12">
              <a:extLst>
                <a:ext uri="{FF2B5EF4-FFF2-40B4-BE49-F238E27FC236}">
                  <a16:creationId xmlns:a16="http://schemas.microsoft.com/office/drawing/2014/main" id="{A23805FA-D68F-4711-A16F-BE5D5CFC8E7D}"/>
                </a:ext>
              </a:extLst>
            </p:cNvPr>
            <p:cNvSpPr/>
            <p:nvPr/>
          </p:nvSpPr>
          <p:spPr>
            <a:xfrm rot="8100000">
              <a:off x="4137988" y="1224789"/>
              <a:ext cx="1239172" cy="1239172"/>
            </a:xfrm>
            <a:custGeom>
              <a:avLst/>
              <a:gdLst/>
              <a:ahLst/>
              <a:cxnLst/>
              <a:rect l="l" t="t" r="r" b="b"/>
              <a:pathLst>
                <a:path w="1239172" h="1239172">
                  <a:moveTo>
                    <a:pt x="226976" y="1012196"/>
                  </a:moveTo>
                  <a:cubicBezTo>
                    <a:pt x="425211" y="1210431"/>
                    <a:pt x="746612" y="1210431"/>
                    <a:pt x="944847" y="1012196"/>
                  </a:cubicBezTo>
                  <a:cubicBezTo>
                    <a:pt x="1143081" y="813962"/>
                    <a:pt x="1143081" y="492561"/>
                    <a:pt x="944847" y="294326"/>
                  </a:cubicBezTo>
                  <a:cubicBezTo>
                    <a:pt x="746612" y="96092"/>
                    <a:pt x="425211" y="96092"/>
                    <a:pt x="226976" y="294326"/>
                  </a:cubicBezTo>
                  <a:cubicBezTo>
                    <a:pt x="28742" y="492561"/>
                    <a:pt x="28742" y="813962"/>
                    <a:pt x="226976" y="1012196"/>
                  </a:cubicBezTo>
                  <a:close/>
                  <a:moveTo>
                    <a:pt x="171609" y="1067563"/>
                  </a:moveTo>
                  <a:cubicBezTo>
                    <a:pt x="65580" y="961534"/>
                    <a:pt x="0" y="815056"/>
                    <a:pt x="0" y="653261"/>
                  </a:cubicBezTo>
                  <a:lnTo>
                    <a:pt x="1" y="653261"/>
                  </a:lnTo>
                  <a:cubicBezTo>
                    <a:pt x="1" y="329671"/>
                    <a:pt x="262322" y="67350"/>
                    <a:pt x="585912" y="67350"/>
                  </a:cubicBezTo>
                  <a:cubicBezTo>
                    <a:pt x="803665" y="67350"/>
                    <a:pt x="1021419" y="44900"/>
                    <a:pt x="1239172" y="0"/>
                  </a:cubicBezTo>
                  <a:cubicBezTo>
                    <a:pt x="1194272" y="217753"/>
                    <a:pt x="1171822" y="435507"/>
                    <a:pt x="1171822" y="653261"/>
                  </a:cubicBezTo>
                  <a:cubicBezTo>
                    <a:pt x="1171822" y="976851"/>
                    <a:pt x="909501" y="1239172"/>
                    <a:pt x="585911" y="1239172"/>
                  </a:cubicBezTo>
                  <a:cubicBezTo>
                    <a:pt x="424116" y="1239172"/>
                    <a:pt x="277638" y="1173592"/>
                    <a:pt x="171609" y="106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ardrop 12">
              <a:extLst>
                <a:ext uri="{FF2B5EF4-FFF2-40B4-BE49-F238E27FC236}">
                  <a16:creationId xmlns:a16="http://schemas.microsoft.com/office/drawing/2014/main" id="{78D8C6DE-1D55-4F23-A79C-82759FD337DA}"/>
                </a:ext>
              </a:extLst>
            </p:cNvPr>
            <p:cNvSpPr/>
            <p:nvPr/>
          </p:nvSpPr>
          <p:spPr>
            <a:xfrm rot="8100000">
              <a:off x="6808177" y="1224788"/>
              <a:ext cx="1239172" cy="1239172"/>
            </a:xfrm>
            <a:custGeom>
              <a:avLst/>
              <a:gdLst/>
              <a:ahLst/>
              <a:cxnLst/>
              <a:rect l="l" t="t" r="r" b="b"/>
              <a:pathLst>
                <a:path w="1239172" h="1239172">
                  <a:moveTo>
                    <a:pt x="226976" y="1012196"/>
                  </a:moveTo>
                  <a:cubicBezTo>
                    <a:pt x="425211" y="1210431"/>
                    <a:pt x="746612" y="1210431"/>
                    <a:pt x="944847" y="1012196"/>
                  </a:cubicBezTo>
                  <a:cubicBezTo>
                    <a:pt x="1143081" y="813962"/>
                    <a:pt x="1143081" y="492561"/>
                    <a:pt x="944847" y="294326"/>
                  </a:cubicBezTo>
                  <a:cubicBezTo>
                    <a:pt x="746612" y="96092"/>
                    <a:pt x="425211" y="96092"/>
                    <a:pt x="226976" y="294326"/>
                  </a:cubicBezTo>
                  <a:cubicBezTo>
                    <a:pt x="28742" y="492561"/>
                    <a:pt x="28742" y="813962"/>
                    <a:pt x="226976" y="1012196"/>
                  </a:cubicBezTo>
                  <a:close/>
                  <a:moveTo>
                    <a:pt x="171609" y="1067563"/>
                  </a:moveTo>
                  <a:cubicBezTo>
                    <a:pt x="65580" y="961534"/>
                    <a:pt x="0" y="815056"/>
                    <a:pt x="0" y="653261"/>
                  </a:cubicBezTo>
                  <a:lnTo>
                    <a:pt x="1" y="653261"/>
                  </a:lnTo>
                  <a:cubicBezTo>
                    <a:pt x="1" y="329671"/>
                    <a:pt x="262322" y="67350"/>
                    <a:pt x="585912" y="67350"/>
                  </a:cubicBezTo>
                  <a:cubicBezTo>
                    <a:pt x="803665" y="67350"/>
                    <a:pt x="1021419" y="44900"/>
                    <a:pt x="1239172" y="0"/>
                  </a:cubicBezTo>
                  <a:cubicBezTo>
                    <a:pt x="1194272" y="217753"/>
                    <a:pt x="1171822" y="435507"/>
                    <a:pt x="1171822" y="653261"/>
                  </a:cubicBezTo>
                  <a:cubicBezTo>
                    <a:pt x="1171822" y="976851"/>
                    <a:pt x="909501" y="1239172"/>
                    <a:pt x="585911" y="1239172"/>
                  </a:cubicBezTo>
                  <a:cubicBezTo>
                    <a:pt x="424116" y="1239172"/>
                    <a:pt x="277638" y="1173592"/>
                    <a:pt x="171609" y="106756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A36B637C-DB26-491B-84F0-D9098A4388F2}"/>
                </a:ext>
              </a:extLst>
            </p:cNvPr>
            <p:cNvSpPr txBox="1"/>
            <p:nvPr/>
          </p:nvSpPr>
          <p:spPr>
            <a:xfrm>
              <a:off x="6296775" y="3260587"/>
              <a:ext cx="2231800" cy="1569660"/>
            </a:xfrm>
            <a:prstGeom prst="rect">
              <a:avLst/>
            </a:prstGeom>
            <a:noFill/>
          </p:spPr>
          <p:txBody>
            <a:bodyPr wrap="square" rtlCol="0">
              <a:spAutoFit/>
            </a:bodyPr>
            <a:lstStyle/>
            <a:p>
              <a:pPr algn="ctr"/>
              <a:endParaRPr lang="en-US" sz="1200" dirty="0"/>
            </a:p>
            <a:p>
              <a:pPr algn="ctr"/>
              <a:r>
                <a:rPr lang="en-US" sz="1200" dirty="0"/>
                <a:t>•</a:t>
              </a:r>
              <a:r>
                <a:rPr lang="en-US" sz="1200" dirty="0" err="1"/>
                <a:t>Wadah</a:t>
              </a:r>
              <a:r>
                <a:rPr lang="en-US" sz="1200" dirty="0"/>
                <a:t> </a:t>
              </a:r>
              <a:r>
                <a:rPr lang="en-US" sz="1200" dirty="0" err="1"/>
                <a:t>kepemilikan</a:t>
              </a:r>
              <a:r>
                <a:rPr lang="en-US" sz="1200" dirty="0"/>
                <a:t> </a:t>
              </a:r>
              <a:r>
                <a:rPr lang="en-US" sz="1200" dirty="0" err="1"/>
                <a:t>bersama</a:t>
              </a:r>
              <a:r>
                <a:rPr lang="en-US" sz="1200" dirty="0"/>
                <a:t> </a:t>
              </a:r>
              <a:r>
                <a:rPr lang="en-US" sz="1200" dirty="0" err="1"/>
                <a:t>atas</a:t>
              </a:r>
              <a:r>
                <a:rPr lang="en-US" sz="1200" dirty="0"/>
                <a:t> </a:t>
              </a:r>
              <a:r>
                <a:rPr lang="en-US" sz="1200" dirty="0" err="1"/>
                <a:t>kumpulan</a:t>
              </a:r>
              <a:r>
                <a:rPr lang="en-US" sz="1200" dirty="0"/>
                <a:t> </a:t>
              </a:r>
              <a:r>
                <a:rPr lang="en-US" sz="1200" dirty="0" err="1"/>
                <a:t>efek</a:t>
              </a:r>
              <a:r>
                <a:rPr lang="en-US" sz="1200" dirty="0"/>
                <a:t> </a:t>
              </a:r>
              <a:r>
                <a:rPr lang="en-US" sz="1200" dirty="0" err="1"/>
                <a:t>Berkelanjutan</a:t>
              </a:r>
              <a:endParaRPr lang="en-US" sz="1200" dirty="0"/>
            </a:p>
            <a:p>
              <a:pPr algn="ctr"/>
              <a:r>
                <a:rPr lang="en-US" sz="1200" dirty="0"/>
                <a:t>•</a:t>
              </a:r>
              <a:r>
                <a:rPr lang="en-US" sz="1200" dirty="0" err="1"/>
                <a:t>Keuntungan</a:t>
              </a:r>
              <a:r>
                <a:rPr lang="en-US" sz="1200" dirty="0"/>
                <a:t>(</a:t>
              </a:r>
              <a:r>
                <a:rPr lang="en-US" sz="1200" dirty="0" err="1"/>
                <a:t>rendah-tinggi</a:t>
              </a:r>
              <a:r>
                <a:rPr lang="en-US" sz="1200" dirty="0"/>
                <a:t>)</a:t>
              </a:r>
            </a:p>
            <a:p>
              <a:pPr algn="ctr"/>
              <a:r>
                <a:rPr lang="en-US" sz="1200" dirty="0"/>
                <a:t>•Capital Gain</a:t>
              </a:r>
            </a:p>
            <a:p>
              <a:pPr algn="ctr"/>
              <a:r>
                <a:rPr lang="en-US" sz="1200" dirty="0"/>
                <a:t>•</a:t>
              </a:r>
              <a:r>
                <a:rPr lang="en-US" sz="1200" dirty="0" err="1"/>
                <a:t>Risiko</a:t>
              </a:r>
              <a:r>
                <a:rPr lang="en-US" sz="1200" dirty="0"/>
                <a:t> (</a:t>
              </a:r>
              <a:r>
                <a:rPr lang="en-US" sz="1200" dirty="0" err="1"/>
                <a:t>rendah</a:t>
              </a:r>
              <a:r>
                <a:rPr lang="en-US" sz="1200" dirty="0"/>
                <a:t> -</a:t>
              </a:r>
              <a:r>
                <a:rPr lang="en-US" sz="1200" dirty="0" err="1"/>
                <a:t>tinggi</a:t>
              </a:r>
              <a:r>
                <a:rPr lang="en-US" sz="1200" dirty="0"/>
                <a:t>)</a:t>
              </a:r>
            </a:p>
            <a:p>
              <a:pPr algn="ctr"/>
              <a:r>
                <a:rPr lang="en-US" sz="1200" dirty="0"/>
                <a:t>•Capital loss</a:t>
              </a:r>
            </a:p>
          </p:txBody>
        </p:sp>
        <p:sp>
          <p:nvSpPr>
            <p:cNvPr id="28" name="TextBox 27">
              <a:extLst>
                <a:ext uri="{FF2B5EF4-FFF2-40B4-BE49-F238E27FC236}">
                  <a16:creationId xmlns:a16="http://schemas.microsoft.com/office/drawing/2014/main" id="{CF64EE73-8A87-4F5F-BDF2-A01BF71CE364}"/>
                </a:ext>
              </a:extLst>
            </p:cNvPr>
            <p:cNvSpPr txBox="1"/>
            <p:nvPr/>
          </p:nvSpPr>
          <p:spPr>
            <a:xfrm>
              <a:off x="3545397" y="3260587"/>
              <a:ext cx="2231800" cy="1569660"/>
            </a:xfrm>
            <a:prstGeom prst="rect">
              <a:avLst/>
            </a:prstGeom>
            <a:noFill/>
          </p:spPr>
          <p:txBody>
            <a:bodyPr wrap="square" rtlCol="0">
              <a:spAutoFit/>
            </a:bodyPr>
            <a:lstStyle/>
            <a:p>
              <a:pPr algn="ctr"/>
              <a:endParaRPr lang="en-US" sz="1200" dirty="0"/>
            </a:p>
            <a:p>
              <a:pPr algn="ctr"/>
              <a:r>
                <a:rPr lang="en-US" sz="1200" dirty="0"/>
                <a:t>•</a:t>
              </a:r>
              <a:r>
                <a:rPr lang="en-US" sz="1200" dirty="0" err="1"/>
                <a:t>Keuntungan</a:t>
              </a:r>
              <a:endParaRPr lang="en-US" sz="1200" dirty="0"/>
            </a:p>
            <a:p>
              <a:pPr algn="ctr"/>
              <a:r>
                <a:rPr lang="en-US" sz="1200" dirty="0"/>
                <a:t>•(medium)</a:t>
              </a:r>
            </a:p>
            <a:p>
              <a:pPr algn="ctr"/>
              <a:r>
                <a:rPr lang="en-US" sz="1200" dirty="0"/>
                <a:t>•Fee / </a:t>
              </a:r>
              <a:r>
                <a:rPr lang="en-US" sz="1200" dirty="0" err="1"/>
                <a:t>Bagi</a:t>
              </a:r>
              <a:r>
                <a:rPr lang="en-US" sz="1200" dirty="0"/>
                <a:t> </a:t>
              </a:r>
              <a:r>
                <a:rPr lang="en-US" sz="1200" dirty="0" err="1"/>
                <a:t>Hasil</a:t>
              </a:r>
              <a:endParaRPr lang="en-US" sz="1200" dirty="0"/>
            </a:p>
            <a:p>
              <a:pPr algn="ctr"/>
              <a:r>
                <a:rPr lang="en-US" sz="1200" dirty="0"/>
                <a:t>•Capital Gain</a:t>
              </a:r>
              <a:r>
                <a:rPr lang="id-ID" sz="1200" dirty="0"/>
                <a:t>?</a:t>
              </a:r>
              <a:endParaRPr lang="en-US" sz="1200" dirty="0"/>
            </a:p>
            <a:p>
              <a:pPr algn="ctr"/>
              <a:r>
                <a:rPr lang="en-US" sz="1200" dirty="0"/>
                <a:t>•</a:t>
              </a:r>
              <a:r>
                <a:rPr lang="en-US" sz="1200" dirty="0" err="1"/>
                <a:t>Risiko</a:t>
              </a:r>
              <a:r>
                <a:rPr lang="en-US" sz="1200" dirty="0"/>
                <a:t>(medium)</a:t>
              </a:r>
            </a:p>
            <a:p>
              <a:pPr algn="ctr"/>
              <a:r>
                <a:rPr lang="en-US" sz="1200" dirty="0"/>
                <a:t>•Capital loss</a:t>
              </a:r>
            </a:p>
            <a:p>
              <a:pPr algn="ctr"/>
              <a:r>
                <a:rPr lang="en-US" sz="1200" dirty="0"/>
                <a:t>•</a:t>
              </a:r>
              <a:r>
                <a:rPr lang="en-US" sz="1200" dirty="0" err="1"/>
                <a:t>Bangkrut</a:t>
              </a:r>
              <a:endParaRPr lang="en-US" sz="1200" dirty="0"/>
            </a:p>
          </p:txBody>
        </p:sp>
        <p:sp>
          <p:nvSpPr>
            <p:cNvPr id="30" name="TextBox 29">
              <a:extLst>
                <a:ext uri="{FF2B5EF4-FFF2-40B4-BE49-F238E27FC236}">
                  <a16:creationId xmlns:a16="http://schemas.microsoft.com/office/drawing/2014/main" id="{30FFAC32-B5E9-4F58-B359-BB7604173DCD}"/>
                </a:ext>
              </a:extLst>
            </p:cNvPr>
            <p:cNvSpPr txBox="1"/>
            <p:nvPr/>
          </p:nvSpPr>
          <p:spPr>
            <a:xfrm>
              <a:off x="1243013" y="2953506"/>
              <a:ext cx="1591542" cy="307777"/>
            </a:xfrm>
            <a:prstGeom prst="rect">
              <a:avLst/>
            </a:prstGeom>
            <a:noFill/>
          </p:spPr>
          <p:txBody>
            <a:bodyPr wrap="square" rtlCol="0">
              <a:spAutoFit/>
            </a:bodyPr>
            <a:lstStyle/>
            <a:p>
              <a:pPr algn="ctr"/>
              <a:r>
                <a:rPr lang="en-US" altLang="ko-KR" sz="1400" b="1" dirty="0" err="1">
                  <a:solidFill>
                    <a:schemeClr val="bg1"/>
                  </a:solidFill>
                  <a:cs typeface="Arial" pitchFamily="34" charset="0"/>
                </a:rPr>
                <a:t>Saham</a:t>
              </a:r>
              <a:endParaRPr lang="ko-KR" altLang="en-US" sz="1400" b="1" dirty="0">
                <a:solidFill>
                  <a:schemeClr val="bg1"/>
                </a:solidFill>
                <a:cs typeface="Arial" pitchFamily="34" charset="0"/>
              </a:endParaRPr>
            </a:p>
          </p:txBody>
        </p:sp>
        <p:sp>
          <p:nvSpPr>
            <p:cNvPr id="31" name="TextBox 30">
              <a:extLst>
                <a:ext uri="{FF2B5EF4-FFF2-40B4-BE49-F238E27FC236}">
                  <a16:creationId xmlns:a16="http://schemas.microsoft.com/office/drawing/2014/main" id="{ABEF3642-0F5A-491E-8F0E-0D160914C939}"/>
                </a:ext>
              </a:extLst>
            </p:cNvPr>
            <p:cNvSpPr txBox="1"/>
            <p:nvPr/>
          </p:nvSpPr>
          <p:spPr>
            <a:xfrm>
              <a:off x="3911521" y="2953506"/>
              <a:ext cx="1591542" cy="307777"/>
            </a:xfrm>
            <a:prstGeom prst="rect">
              <a:avLst/>
            </a:prstGeom>
            <a:noFill/>
          </p:spPr>
          <p:txBody>
            <a:bodyPr wrap="square" rtlCol="0">
              <a:spAutoFit/>
            </a:bodyPr>
            <a:lstStyle/>
            <a:p>
              <a:pPr algn="ctr"/>
              <a:r>
                <a:rPr lang="en-US" altLang="ko-KR" sz="1400" b="1" dirty="0" err="1">
                  <a:solidFill>
                    <a:schemeClr val="bg1"/>
                  </a:solidFill>
                  <a:cs typeface="Arial" pitchFamily="34" charset="0"/>
                </a:rPr>
                <a:t>Sukuk</a:t>
              </a:r>
              <a:endParaRPr lang="ko-KR" altLang="en-US" sz="1400" b="1" dirty="0">
                <a:solidFill>
                  <a:schemeClr val="bg1"/>
                </a:solidFill>
                <a:cs typeface="Arial" pitchFamily="34" charset="0"/>
              </a:endParaRPr>
            </a:p>
          </p:txBody>
        </p:sp>
        <p:sp>
          <p:nvSpPr>
            <p:cNvPr id="32" name="TextBox 31">
              <a:extLst>
                <a:ext uri="{FF2B5EF4-FFF2-40B4-BE49-F238E27FC236}">
                  <a16:creationId xmlns:a16="http://schemas.microsoft.com/office/drawing/2014/main" id="{26D3FA8D-E144-4D43-8DB8-3851CB81B103}"/>
                </a:ext>
              </a:extLst>
            </p:cNvPr>
            <p:cNvSpPr txBox="1"/>
            <p:nvPr/>
          </p:nvSpPr>
          <p:spPr>
            <a:xfrm>
              <a:off x="6580029" y="2953506"/>
              <a:ext cx="1591542" cy="307777"/>
            </a:xfrm>
            <a:prstGeom prst="rect">
              <a:avLst/>
            </a:prstGeom>
            <a:noFill/>
          </p:spPr>
          <p:txBody>
            <a:bodyPr wrap="square" rtlCol="0">
              <a:spAutoFit/>
            </a:bodyPr>
            <a:lstStyle/>
            <a:p>
              <a:pPr algn="ctr"/>
              <a:r>
                <a:rPr lang="en-US" altLang="ko-KR" sz="1400" b="1" dirty="0" err="1">
                  <a:solidFill>
                    <a:schemeClr val="bg1"/>
                  </a:solidFill>
                  <a:cs typeface="Arial" pitchFamily="34" charset="0"/>
                </a:rPr>
                <a:t>Reksadana</a:t>
              </a:r>
              <a:endParaRPr lang="ko-KR" altLang="en-US" sz="1400" b="1" dirty="0">
                <a:solidFill>
                  <a:schemeClr val="bg1"/>
                </a:solidFill>
                <a:cs typeface="Arial" pitchFamily="34" charset="0"/>
              </a:endParaRPr>
            </a:p>
          </p:txBody>
        </p:sp>
        <p:sp>
          <p:nvSpPr>
            <p:cNvPr id="34" name="Isosceles Triangle 51">
              <a:extLst>
                <a:ext uri="{FF2B5EF4-FFF2-40B4-BE49-F238E27FC236}">
                  <a16:creationId xmlns:a16="http://schemas.microsoft.com/office/drawing/2014/main" id="{940CFAFB-C4BF-4CCD-8212-A799F5D0C7D4}"/>
                </a:ext>
              </a:extLst>
            </p:cNvPr>
            <p:cNvSpPr/>
            <p:nvPr/>
          </p:nvSpPr>
          <p:spPr>
            <a:xfrm>
              <a:off x="1878445" y="1673417"/>
              <a:ext cx="416351" cy="30531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ectangle 15">
              <a:extLst>
                <a:ext uri="{FF2B5EF4-FFF2-40B4-BE49-F238E27FC236}">
                  <a16:creationId xmlns:a16="http://schemas.microsoft.com/office/drawing/2014/main" id="{3CC532F2-00CF-4496-B674-2A2EC7E3060A}"/>
                </a:ext>
              </a:extLst>
            </p:cNvPr>
            <p:cNvSpPr/>
            <p:nvPr/>
          </p:nvSpPr>
          <p:spPr>
            <a:xfrm rot="5400000">
              <a:off x="7237502" y="1575864"/>
              <a:ext cx="403133" cy="40259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ounded Rectangle 5">
              <a:extLst>
                <a:ext uri="{FF2B5EF4-FFF2-40B4-BE49-F238E27FC236}">
                  <a16:creationId xmlns:a16="http://schemas.microsoft.com/office/drawing/2014/main" id="{E81C8761-2453-4F2B-9D57-C0C25A078173}"/>
                </a:ext>
              </a:extLst>
            </p:cNvPr>
            <p:cNvSpPr/>
            <p:nvPr/>
          </p:nvSpPr>
          <p:spPr>
            <a:xfrm flipH="1">
              <a:off x="4488504" y="1609541"/>
              <a:ext cx="489660" cy="4039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39635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Saham</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08B7355F-67E2-4842-89C0-0F59D78AA32B}"/>
              </a:ext>
            </a:extLst>
          </p:cNvPr>
          <p:cNvGrpSpPr/>
          <p:nvPr/>
        </p:nvGrpSpPr>
        <p:grpSpPr>
          <a:xfrm>
            <a:off x="3742210" y="1883854"/>
            <a:ext cx="4722144" cy="3828337"/>
            <a:chOff x="2532986" y="2187804"/>
            <a:chExt cx="4071507" cy="3300853"/>
          </a:xfrm>
        </p:grpSpPr>
        <p:grpSp>
          <p:nvGrpSpPr>
            <p:cNvPr id="11" name="Group 10">
              <a:extLst>
                <a:ext uri="{FF2B5EF4-FFF2-40B4-BE49-F238E27FC236}">
                  <a16:creationId xmlns:a16="http://schemas.microsoft.com/office/drawing/2014/main" id="{D6447A0E-B10D-40C7-9216-39E90CB118CC}"/>
                </a:ext>
              </a:extLst>
            </p:cNvPr>
            <p:cNvGrpSpPr/>
            <p:nvPr/>
          </p:nvGrpSpPr>
          <p:grpSpPr>
            <a:xfrm>
              <a:off x="2532986" y="2187804"/>
              <a:ext cx="4071507" cy="2861459"/>
              <a:chOff x="2532986" y="2187804"/>
              <a:chExt cx="4071507" cy="2861459"/>
            </a:xfrm>
          </p:grpSpPr>
          <p:sp>
            <p:nvSpPr>
              <p:cNvPr id="13" name="Teardrop 3">
                <a:extLst>
                  <a:ext uri="{FF2B5EF4-FFF2-40B4-BE49-F238E27FC236}">
                    <a16:creationId xmlns:a16="http://schemas.microsoft.com/office/drawing/2014/main" id="{EC74F5D6-F8AF-4BF8-9AB4-D4FC19A6B79D}"/>
                  </a:ext>
                </a:extLst>
              </p:cNvPr>
              <p:cNvSpPr/>
              <p:nvPr/>
            </p:nvSpPr>
            <p:spPr>
              <a:xfrm rot="18876898">
                <a:off x="3735337" y="2187805"/>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Teardrop 3">
                <a:extLst>
                  <a:ext uri="{FF2B5EF4-FFF2-40B4-BE49-F238E27FC236}">
                    <a16:creationId xmlns:a16="http://schemas.microsoft.com/office/drawing/2014/main" id="{65EB000A-3E6A-482B-8599-BBB2778D3897}"/>
                  </a:ext>
                </a:extLst>
              </p:cNvPr>
              <p:cNvSpPr/>
              <p:nvPr/>
            </p:nvSpPr>
            <p:spPr>
              <a:xfrm rot="2700000">
                <a:off x="4948308"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Teardrop 3">
                <a:extLst>
                  <a:ext uri="{FF2B5EF4-FFF2-40B4-BE49-F238E27FC236}">
                    <a16:creationId xmlns:a16="http://schemas.microsoft.com/office/drawing/2014/main" id="{8BBD5449-9FE1-45F4-AAD8-DAFD0BAE75DA}"/>
                  </a:ext>
                </a:extLst>
              </p:cNvPr>
              <p:cNvSpPr/>
              <p:nvPr/>
            </p:nvSpPr>
            <p:spPr>
              <a:xfrm rot="2700000">
                <a:off x="2532985"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 name="Round Same Side Corner Rectangle 8">
              <a:extLst>
                <a:ext uri="{FF2B5EF4-FFF2-40B4-BE49-F238E27FC236}">
                  <a16:creationId xmlns:a16="http://schemas.microsoft.com/office/drawing/2014/main" id="{479687F0-C0AB-4FB3-A49D-8CAFAA50B349}"/>
                </a:ext>
              </a:extLst>
            </p:cNvPr>
            <p:cNvSpPr/>
            <p:nvPr/>
          </p:nvSpPr>
          <p:spPr>
            <a:xfrm>
              <a:off x="4494446" y="4264521"/>
              <a:ext cx="144016" cy="122413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6" name="TextBox 15">
            <a:extLst>
              <a:ext uri="{FF2B5EF4-FFF2-40B4-BE49-F238E27FC236}">
                <a16:creationId xmlns:a16="http://schemas.microsoft.com/office/drawing/2014/main" id="{DAD9F7E3-ABFF-43CC-9ADF-8C4EC5802123}"/>
              </a:ext>
            </a:extLst>
          </p:cNvPr>
          <p:cNvSpPr txBox="1"/>
          <p:nvPr/>
        </p:nvSpPr>
        <p:spPr>
          <a:xfrm>
            <a:off x="5383201" y="2081799"/>
            <a:ext cx="1440160" cy="646331"/>
          </a:xfrm>
          <a:prstGeom prst="rect">
            <a:avLst/>
          </a:prstGeom>
          <a:noFill/>
        </p:spPr>
        <p:txBody>
          <a:bodyPr wrap="square" rtlCol="0">
            <a:spAutoFit/>
          </a:bodyPr>
          <a:lstStyle/>
          <a:p>
            <a:pPr algn="ctr"/>
            <a:r>
              <a:rPr lang="en-US" altLang="ko-KR" sz="1200" dirty="0" err="1">
                <a:solidFill>
                  <a:schemeClr val="bg1"/>
                </a:solidFill>
              </a:rPr>
              <a:t>Bukti</a:t>
            </a:r>
            <a:r>
              <a:rPr lang="en-US" altLang="ko-KR" sz="1200" dirty="0">
                <a:solidFill>
                  <a:schemeClr val="bg1"/>
                </a:solidFill>
              </a:rPr>
              <a:t> </a:t>
            </a:r>
            <a:r>
              <a:rPr lang="en-US" altLang="ko-KR" sz="1200" dirty="0" err="1">
                <a:solidFill>
                  <a:schemeClr val="bg1"/>
                </a:solidFill>
              </a:rPr>
              <a:t>kepemilikan</a:t>
            </a:r>
            <a:r>
              <a:rPr lang="en-US" altLang="ko-KR" sz="1200" dirty="0">
                <a:solidFill>
                  <a:schemeClr val="bg1"/>
                </a:solidFill>
              </a:rPr>
              <a:t> </a:t>
            </a:r>
            <a:r>
              <a:rPr lang="en-US" altLang="ko-KR" sz="1200" dirty="0" err="1">
                <a:solidFill>
                  <a:schemeClr val="bg1"/>
                </a:solidFill>
              </a:rPr>
              <a:t>atas</a:t>
            </a:r>
            <a:r>
              <a:rPr lang="en-US" altLang="ko-KR" sz="1200" dirty="0">
                <a:solidFill>
                  <a:schemeClr val="bg1"/>
                </a:solidFill>
              </a:rPr>
              <a:t> </a:t>
            </a:r>
            <a:r>
              <a:rPr lang="en-US" altLang="ko-KR" sz="1200" dirty="0" err="1">
                <a:solidFill>
                  <a:schemeClr val="bg1"/>
                </a:solidFill>
              </a:rPr>
              <a:t>suatu</a:t>
            </a:r>
            <a:r>
              <a:rPr lang="en-US" altLang="ko-KR" sz="1200" dirty="0">
                <a:solidFill>
                  <a:schemeClr val="bg1"/>
                </a:solidFill>
              </a:rPr>
              <a:t> </a:t>
            </a:r>
            <a:r>
              <a:rPr lang="en-US" altLang="ko-KR" sz="1200" dirty="0" err="1">
                <a:solidFill>
                  <a:schemeClr val="bg1"/>
                </a:solidFill>
              </a:rPr>
              <a:t>perusahaan</a:t>
            </a:r>
            <a:endParaRPr lang="ko-KR" altLang="en-US" sz="1200" dirty="0">
              <a:solidFill>
                <a:schemeClr val="bg1"/>
              </a:solidFill>
            </a:endParaRPr>
          </a:p>
        </p:txBody>
      </p:sp>
      <p:sp>
        <p:nvSpPr>
          <p:cNvPr id="17" name="TextBox 16">
            <a:extLst>
              <a:ext uri="{FF2B5EF4-FFF2-40B4-BE49-F238E27FC236}">
                <a16:creationId xmlns:a16="http://schemas.microsoft.com/office/drawing/2014/main" id="{F27E532C-C18E-4DBE-9FA4-8075AF94E677}"/>
              </a:ext>
            </a:extLst>
          </p:cNvPr>
          <p:cNvSpPr txBox="1"/>
          <p:nvPr/>
        </p:nvSpPr>
        <p:spPr>
          <a:xfrm>
            <a:off x="7137870" y="4010100"/>
            <a:ext cx="1440160" cy="400110"/>
          </a:xfrm>
          <a:prstGeom prst="rect">
            <a:avLst/>
          </a:prstGeom>
          <a:noFill/>
        </p:spPr>
        <p:txBody>
          <a:bodyPr wrap="square" rtlCol="0">
            <a:spAutoFit/>
          </a:bodyPr>
          <a:lstStyle/>
          <a:p>
            <a:r>
              <a:rPr lang="en-US" altLang="ko-KR" sz="2000" dirty="0" err="1">
                <a:solidFill>
                  <a:schemeClr val="bg1"/>
                </a:solidFill>
              </a:rPr>
              <a:t>Statuta</a:t>
            </a:r>
            <a:endParaRPr lang="ko-KR" altLang="en-US" sz="2000" dirty="0">
              <a:solidFill>
                <a:schemeClr val="bg1"/>
              </a:solidFill>
            </a:endParaRPr>
          </a:p>
        </p:txBody>
      </p:sp>
      <p:sp>
        <p:nvSpPr>
          <p:cNvPr id="18" name="TextBox 17">
            <a:extLst>
              <a:ext uri="{FF2B5EF4-FFF2-40B4-BE49-F238E27FC236}">
                <a16:creationId xmlns:a16="http://schemas.microsoft.com/office/drawing/2014/main" id="{A8FDA01C-5946-4D66-AD0B-A70D3293247D}"/>
              </a:ext>
            </a:extLst>
          </p:cNvPr>
          <p:cNvSpPr txBox="1"/>
          <p:nvPr/>
        </p:nvSpPr>
        <p:spPr>
          <a:xfrm>
            <a:off x="3598154" y="4010100"/>
            <a:ext cx="1440160" cy="369332"/>
          </a:xfrm>
          <a:prstGeom prst="rect">
            <a:avLst/>
          </a:prstGeom>
          <a:noFill/>
        </p:spPr>
        <p:txBody>
          <a:bodyPr wrap="square" rtlCol="0">
            <a:spAutoFit/>
          </a:bodyPr>
          <a:lstStyle/>
          <a:p>
            <a:pPr algn="r"/>
            <a:r>
              <a:rPr lang="en-US" altLang="ko-KR" dirty="0" err="1">
                <a:solidFill>
                  <a:schemeClr val="bg1"/>
                </a:solidFill>
              </a:rPr>
              <a:t>Pedoman</a:t>
            </a:r>
            <a:r>
              <a:rPr lang="en-US" altLang="ko-KR" dirty="0">
                <a:solidFill>
                  <a:schemeClr val="bg1"/>
                </a:solidFill>
              </a:rPr>
              <a:t>.</a:t>
            </a:r>
            <a:endParaRPr lang="ko-KR" altLang="en-US" dirty="0">
              <a:solidFill>
                <a:schemeClr val="bg1"/>
              </a:solidFill>
            </a:endParaRPr>
          </a:p>
        </p:txBody>
      </p:sp>
      <p:cxnSp>
        <p:nvCxnSpPr>
          <p:cNvPr id="19" name="Elbow Connector 16">
            <a:extLst>
              <a:ext uri="{FF2B5EF4-FFF2-40B4-BE49-F238E27FC236}">
                <a16:creationId xmlns:a16="http://schemas.microsoft.com/office/drawing/2014/main" id="{8DBC22A5-F326-4930-B0BA-8617CEEB6B85}"/>
              </a:ext>
            </a:extLst>
          </p:cNvPr>
          <p:cNvCxnSpPr/>
          <p:nvPr/>
        </p:nvCxnSpPr>
        <p:spPr>
          <a:xfrm rot="5400000" flipH="1" flipV="1">
            <a:off x="7338190" y="2593717"/>
            <a:ext cx="873969" cy="529208"/>
          </a:xfrm>
          <a:prstGeom prst="bentConnector3">
            <a:avLst>
              <a:gd name="adj1" fmla="val 99774"/>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9A0EB0-CAD8-4F08-83B3-D1BC75E277F7}"/>
              </a:ext>
            </a:extLst>
          </p:cNvPr>
          <p:cNvSpPr txBox="1"/>
          <p:nvPr/>
        </p:nvSpPr>
        <p:spPr>
          <a:xfrm>
            <a:off x="8251422" y="2488467"/>
            <a:ext cx="3106348" cy="461665"/>
          </a:xfrm>
          <a:prstGeom prst="rect">
            <a:avLst/>
          </a:prstGeom>
          <a:noFill/>
        </p:spPr>
        <p:txBody>
          <a:bodyPr wrap="square" rtlCol="0">
            <a:spAutoFit/>
          </a:bodyPr>
          <a:lstStyle/>
          <a:p>
            <a:r>
              <a:rPr lang="en-US" sz="1200" dirty="0" err="1"/>
              <a:t>Dalam</a:t>
            </a:r>
            <a:r>
              <a:rPr lang="en-US" sz="1200" dirty="0"/>
              <a:t> </a:t>
            </a:r>
            <a:r>
              <a:rPr lang="en-US" sz="1200" dirty="0" err="1"/>
              <a:t>statuta</a:t>
            </a:r>
            <a:r>
              <a:rPr lang="en-US" sz="1200" dirty="0"/>
              <a:t> </a:t>
            </a:r>
            <a:r>
              <a:rPr lang="en-US" sz="1200" dirty="0" err="1"/>
              <a:t>dan</a:t>
            </a:r>
            <a:r>
              <a:rPr lang="en-US" sz="1200" dirty="0"/>
              <a:t> </a:t>
            </a:r>
            <a:r>
              <a:rPr lang="en-US" sz="1200" dirty="0" err="1"/>
              <a:t>prospektus</a:t>
            </a:r>
            <a:r>
              <a:rPr lang="en-US" sz="1200" dirty="0"/>
              <a:t> </a:t>
            </a:r>
            <a:r>
              <a:rPr lang="en-US" sz="1200" dirty="0" err="1"/>
              <a:t>emiten</a:t>
            </a:r>
            <a:r>
              <a:rPr lang="en-US" sz="1200" dirty="0"/>
              <a:t> </a:t>
            </a:r>
            <a:r>
              <a:rPr lang="en-US" sz="1200" dirty="0" err="1"/>
              <a:t>harus</a:t>
            </a:r>
            <a:r>
              <a:rPr lang="en-US" sz="1200" dirty="0"/>
              <a:t> </a:t>
            </a:r>
            <a:r>
              <a:rPr lang="en-US" sz="1200" dirty="0" err="1"/>
              <a:t>menyatakan</a:t>
            </a:r>
            <a:r>
              <a:rPr lang="en-US" sz="1200" dirty="0"/>
              <a:t> </a:t>
            </a:r>
            <a:r>
              <a:rPr lang="en-US" sz="1200" dirty="0" err="1"/>
              <a:t>bahwa</a:t>
            </a:r>
            <a:r>
              <a:rPr lang="en-US" sz="1200" dirty="0"/>
              <a:t> </a:t>
            </a:r>
            <a:r>
              <a:rPr lang="en-US" sz="1200" dirty="0" err="1"/>
              <a:t>sahamnya</a:t>
            </a:r>
            <a:r>
              <a:rPr lang="en-US" sz="1200" dirty="0"/>
              <a:t> </a:t>
            </a:r>
            <a:r>
              <a:rPr lang="en-US" sz="1200" dirty="0" err="1"/>
              <a:t>adalah</a:t>
            </a:r>
            <a:r>
              <a:rPr lang="en-US" sz="1200" dirty="0"/>
              <a:t> </a:t>
            </a:r>
            <a:r>
              <a:rPr lang="en-US" sz="1200" dirty="0" err="1"/>
              <a:t>syariah</a:t>
            </a:r>
            <a:endParaRPr lang="en-US" sz="1200" dirty="0"/>
          </a:p>
        </p:txBody>
      </p:sp>
      <p:cxnSp>
        <p:nvCxnSpPr>
          <p:cNvPr id="23" name="Elbow Connector 20">
            <a:extLst>
              <a:ext uri="{FF2B5EF4-FFF2-40B4-BE49-F238E27FC236}">
                <a16:creationId xmlns:a16="http://schemas.microsoft.com/office/drawing/2014/main" id="{FA6CE935-BC8B-4292-AE91-507029CB5485}"/>
              </a:ext>
            </a:extLst>
          </p:cNvPr>
          <p:cNvCxnSpPr>
            <a:cxnSpLocks/>
          </p:cNvCxnSpPr>
          <p:nvPr/>
        </p:nvCxnSpPr>
        <p:spPr>
          <a:xfrm flipV="1">
            <a:off x="4085018" y="5235594"/>
            <a:ext cx="653893" cy="315865"/>
          </a:xfrm>
          <a:prstGeom prst="bentConnector3">
            <a:avLst>
              <a:gd name="adj1" fmla="val 10016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3EA234-64FD-42F3-9018-F67C74A37C67}"/>
              </a:ext>
            </a:extLst>
          </p:cNvPr>
          <p:cNvSpPr txBox="1"/>
          <p:nvPr/>
        </p:nvSpPr>
        <p:spPr>
          <a:xfrm>
            <a:off x="744611" y="5077401"/>
            <a:ext cx="3219665" cy="830997"/>
          </a:xfrm>
          <a:prstGeom prst="rect">
            <a:avLst/>
          </a:prstGeom>
          <a:noFill/>
        </p:spPr>
        <p:txBody>
          <a:bodyPr wrap="square" rtlCol="0">
            <a:spAutoFit/>
          </a:bodyPr>
          <a:lstStyle/>
          <a:p>
            <a:pPr marL="0" lvl="1" algn="r"/>
            <a:r>
              <a:rPr lang="en-US" sz="1200" dirty="0" err="1"/>
              <a:t>Saham</a:t>
            </a:r>
            <a:r>
              <a:rPr lang="en-US" sz="1200" dirty="0"/>
              <a:t> </a:t>
            </a:r>
            <a:r>
              <a:rPr lang="en-US" sz="1200" dirty="0" err="1"/>
              <a:t>dapat</a:t>
            </a:r>
            <a:r>
              <a:rPr lang="en-US" sz="1200" dirty="0"/>
              <a:t> </a:t>
            </a:r>
            <a:r>
              <a:rPr lang="en-US" sz="1200" dirty="0" err="1"/>
              <a:t>diperjual</a:t>
            </a:r>
            <a:r>
              <a:rPr lang="en-US" sz="1200" dirty="0"/>
              <a:t> </a:t>
            </a:r>
            <a:r>
              <a:rPr lang="en-US" sz="1200" dirty="0" err="1"/>
              <a:t>belikan</a:t>
            </a:r>
            <a:r>
              <a:rPr lang="en-US" sz="1200" dirty="0"/>
              <a:t> </a:t>
            </a:r>
            <a:r>
              <a:rPr lang="en-US" sz="1200" dirty="0" err="1"/>
              <a:t>dalam</a:t>
            </a:r>
            <a:r>
              <a:rPr lang="en-US" sz="1200" dirty="0"/>
              <a:t> </a:t>
            </a:r>
            <a:r>
              <a:rPr lang="en-US" sz="1200" dirty="0" err="1"/>
              <a:t>rangka</a:t>
            </a:r>
            <a:r>
              <a:rPr lang="en-US" sz="1200" dirty="0"/>
              <a:t> </a:t>
            </a:r>
            <a:r>
              <a:rPr lang="en-US" sz="1200" dirty="0" err="1"/>
              <a:t>investasi</a:t>
            </a:r>
            <a:r>
              <a:rPr lang="en-US" sz="1200" dirty="0"/>
              <a:t> </a:t>
            </a:r>
            <a:r>
              <a:rPr lang="en-US" sz="1200" dirty="0" err="1"/>
              <a:t>bukan</a:t>
            </a:r>
            <a:r>
              <a:rPr lang="en-US" sz="1200" dirty="0"/>
              <a:t> </a:t>
            </a:r>
            <a:r>
              <a:rPr lang="en-US" sz="1200" dirty="0" err="1"/>
              <a:t>spekulasi</a:t>
            </a:r>
            <a:r>
              <a:rPr lang="en-US" sz="1200" dirty="0"/>
              <a:t>, </a:t>
            </a:r>
            <a:r>
              <a:rPr lang="en-US" sz="1200" dirty="0" err="1"/>
              <a:t>juga</a:t>
            </a:r>
            <a:r>
              <a:rPr lang="en-US" sz="1200" dirty="0"/>
              <a:t> </a:t>
            </a:r>
            <a:r>
              <a:rPr lang="en-US" sz="1200" dirty="0" err="1"/>
              <a:t>mewakili</a:t>
            </a:r>
            <a:r>
              <a:rPr lang="en-US" sz="1200" dirty="0"/>
              <a:t> </a:t>
            </a:r>
            <a:r>
              <a:rPr lang="en-US" sz="1200" dirty="0" err="1"/>
              <a:t>kepemilikan</a:t>
            </a:r>
            <a:r>
              <a:rPr lang="en-US" sz="1200" dirty="0"/>
              <a:t> </a:t>
            </a:r>
            <a:r>
              <a:rPr lang="en-US" sz="1200" dirty="0" err="1"/>
              <a:t>atas</a:t>
            </a:r>
            <a:r>
              <a:rPr lang="en-US" sz="1200" dirty="0"/>
              <a:t> </a:t>
            </a:r>
            <a:r>
              <a:rPr lang="en-US" sz="1200" dirty="0" err="1"/>
              <a:t>aset</a:t>
            </a:r>
            <a:r>
              <a:rPr lang="en-US" sz="1200" dirty="0"/>
              <a:t> </a:t>
            </a:r>
            <a:r>
              <a:rPr lang="en-US" sz="1200" dirty="0" err="1"/>
              <a:t>suatu</a:t>
            </a:r>
            <a:r>
              <a:rPr lang="en-US" sz="1200" dirty="0"/>
              <a:t> </a:t>
            </a:r>
            <a:r>
              <a:rPr lang="en-US" sz="1200" dirty="0" err="1"/>
              <a:t>bisnis</a:t>
            </a:r>
            <a:endParaRPr lang="en-US" sz="1200" dirty="0"/>
          </a:p>
          <a:p>
            <a:pPr algn="r"/>
            <a:r>
              <a:rPr lang="en-US" altLang="ko-KR" sz="1200" dirty="0"/>
              <a:t>  </a:t>
            </a:r>
            <a:endParaRPr lang="ko-KR" altLang="en-US" sz="1200" dirty="0"/>
          </a:p>
        </p:txBody>
      </p:sp>
      <p:sp>
        <p:nvSpPr>
          <p:cNvPr id="28" name="TextBox 27">
            <a:extLst>
              <a:ext uri="{FF2B5EF4-FFF2-40B4-BE49-F238E27FC236}">
                <a16:creationId xmlns:a16="http://schemas.microsoft.com/office/drawing/2014/main" id="{2A8510AD-6E7C-4167-8CCC-FB504560D101}"/>
              </a:ext>
            </a:extLst>
          </p:cNvPr>
          <p:cNvSpPr txBox="1"/>
          <p:nvPr/>
        </p:nvSpPr>
        <p:spPr>
          <a:xfrm>
            <a:off x="1282641" y="1598780"/>
            <a:ext cx="3219666" cy="1384995"/>
          </a:xfrm>
          <a:prstGeom prst="rect">
            <a:avLst/>
          </a:prstGeom>
          <a:noFill/>
        </p:spPr>
        <p:txBody>
          <a:bodyPr wrap="square" rtlCol="0">
            <a:spAutoFit/>
          </a:bodyPr>
          <a:lstStyle/>
          <a:p>
            <a:pPr marL="628650" lvl="1" indent="-171450">
              <a:buFont typeface="Arial" panose="020B0604020202020204" pitchFamily="34" charset="0"/>
              <a:buChar char="•"/>
            </a:pPr>
            <a:r>
              <a:rPr lang="en-US" sz="1200" dirty="0" err="1"/>
              <a:t>Bersifat</a:t>
            </a:r>
            <a:r>
              <a:rPr lang="en-US" sz="1200" dirty="0"/>
              <a:t> </a:t>
            </a:r>
            <a:r>
              <a:rPr lang="en-US" sz="1200" dirty="0" err="1"/>
              <a:t>musyarakah</a:t>
            </a:r>
            <a:r>
              <a:rPr lang="en-US" sz="1200" dirty="0"/>
              <a:t> (</a:t>
            </a:r>
            <a:r>
              <a:rPr lang="en-US" sz="1200" dirty="0" err="1"/>
              <a:t>kemitraan</a:t>
            </a:r>
            <a:r>
              <a:rPr lang="en-US" sz="1200" dirty="0"/>
              <a:t>) </a:t>
            </a:r>
            <a:r>
              <a:rPr lang="en-US" sz="1200" dirty="0" err="1"/>
              <a:t>jika</a:t>
            </a:r>
            <a:r>
              <a:rPr lang="en-US" sz="1200" dirty="0"/>
              <a:t> </a:t>
            </a:r>
            <a:r>
              <a:rPr lang="en-US" sz="1200" dirty="0" err="1"/>
              <a:t>ditawarkan</a:t>
            </a:r>
            <a:r>
              <a:rPr lang="en-US" sz="1200" dirty="0"/>
              <a:t> </a:t>
            </a:r>
            <a:r>
              <a:rPr lang="en-US" sz="1200" dirty="0" err="1"/>
              <a:t>secara</a:t>
            </a:r>
            <a:r>
              <a:rPr lang="en-US" sz="1200" dirty="0"/>
              <a:t> </a:t>
            </a:r>
            <a:r>
              <a:rPr lang="en-US" sz="1200" dirty="0" err="1"/>
              <a:t>terbatas</a:t>
            </a:r>
            <a:r>
              <a:rPr lang="en-US" sz="1200" dirty="0"/>
              <a:t>;</a:t>
            </a:r>
          </a:p>
          <a:p>
            <a:pPr marL="628650" lvl="1" indent="-171450">
              <a:buFont typeface="Arial" panose="020B0604020202020204" pitchFamily="34" charset="0"/>
              <a:buChar char="•"/>
            </a:pPr>
            <a:r>
              <a:rPr lang="en-US" sz="1200" dirty="0" err="1"/>
              <a:t>Bersifat</a:t>
            </a:r>
            <a:r>
              <a:rPr lang="en-US" sz="1200" dirty="0"/>
              <a:t> </a:t>
            </a:r>
            <a:r>
              <a:rPr lang="en-US" sz="1200" dirty="0" err="1"/>
              <a:t>madharabah</a:t>
            </a:r>
            <a:r>
              <a:rPr lang="en-US" sz="1200" dirty="0"/>
              <a:t> (</a:t>
            </a:r>
            <a:r>
              <a:rPr lang="en-US" sz="1200" dirty="0" err="1"/>
              <a:t>bagi</a:t>
            </a:r>
            <a:r>
              <a:rPr lang="en-US" sz="1200" dirty="0"/>
              <a:t> </a:t>
            </a:r>
            <a:r>
              <a:rPr lang="en-US" sz="1200" dirty="0" err="1"/>
              <a:t>hasil</a:t>
            </a:r>
            <a:r>
              <a:rPr lang="en-US" sz="1200" dirty="0"/>
              <a:t>) </a:t>
            </a:r>
            <a:r>
              <a:rPr lang="en-US" sz="1200" dirty="0" err="1"/>
              <a:t>bila</a:t>
            </a:r>
            <a:r>
              <a:rPr lang="en-US" sz="1200" dirty="0"/>
              <a:t> </a:t>
            </a:r>
            <a:r>
              <a:rPr lang="en-US" sz="1200" dirty="0" err="1"/>
              <a:t>ditawarkan</a:t>
            </a:r>
            <a:r>
              <a:rPr lang="en-US" sz="1200" dirty="0"/>
              <a:t> </a:t>
            </a:r>
            <a:r>
              <a:rPr lang="en-US" sz="1200" dirty="0" err="1"/>
              <a:t>kepada</a:t>
            </a:r>
            <a:r>
              <a:rPr lang="en-US" sz="1200" dirty="0"/>
              <a:t> </a:t>
            </a:r>
            <a:r>
              <a:rPr lang="en-US" sz="1200" dirty="0" err="1"/>
              <a:t>publik</a:t>
            </a:r>
            <a:r>
              <a:rPr lang="en-US" sz="1200" dirty="0"/>
              <a:t>;</a:t>
            </a:r>
          </a:p>
          <a:p>
            <a:pPr marL="628650" lvl="1" indent="-171450">
              <a:buFont typeface="Arial" panose="020B0604020202020204" pitchFamily="34" charset="0"/>
              <a:buChar char="•"/>
            </a:pPr>
            <a:r>
              <a:rPr lang="en-US" sz="1200" dirty="0" err="1"/>
              <a:t>Semua</a:t>
            </a:r>
            <a:r>
              <a:rPr lang="en-US" sz="1200" dirty="0"/>
              <a:t> </a:t>
            </a:r>
            <a:r>
              <a:rPr lang="en-US" sz="1200" dirty="0" err="1"/>
              <a:t>saham</a:t>
            </a:r>
            <a:r>
              <a:rPr lang="en-US" sz="1200" dirty="0"/>
              <a:t> </a:t>
            </a:r>
            <a:r>
              <a:rPr lang="en-US" sz="1200" dirty="0" err="1"/>
              <a:t>mempunyai</a:t>
            </a:r>
            <a:r>
              <a:rPr lang="en-US" sz="1200" dirty="0"/>
              <a:t> </a:t>
            </a:r>
            <a:r>
              <a:rPr lang="en-US" sz="1200" dirty="0" err="1"/>
              <a:t>kualitas</a:t>
            </a:r>
            <a:r>
              <a:rPr lang="en-US" sz="1200" dirty="0"/>
              <a:t> </a:t>
            </a:r>
            <a:r>
              <a:rPr lang="en-US" sz="1200" dirty="0" err="1"/>
              <a:t>sama</a:t>
            </a:r>
            <a:r>
              <a:rPr lang="en-US" sz="1200" dirty="0"/>
              <a:t> </a:t>
            </a:r>
            <a:r>
              <a:rPr lang="en-US" sz="1200" dirty="0" err="1"/>
              <a:t>sehingga</a:t>
            </a:r>
            <a:r>
              <a:rPr lang="en-US" sz="1200" dirty="0"/>
              <a:t> </a:t>
            </a:r>
            <a:r>
              <a:rPr lang="en-US" sz="1200" dirty="0" err="1"/>
              <a:t>tidak</a:t>
            </a:r>
            <a:r>
              <a:rPr lang="en-US" sz="1200" dirty="0"/>
              <a:t> </a:t>
            </a:r>
            <a:r>
              <a:rPr lang="en-US" sz="1200" dirty="0" err="1"/>
              <a:t>dikenal</a:t>
            </a:r>
            <a:r>
              <a:rPr lang="en-US" sz="1200" dirty="0"/>
              <a:t> </a:t>
            </a:r>
            <a:r>
              <a:rPr lang="en-US" sz="1200" dirty="0" err="1"/>
              <a:t>saham</a:t>
            </a:r>
            <a:r>
              <a:rPr lang="en-US" sz="1200" dirty="0"/>
              <a:t> </a:t>
            </a:r>
            <a:r>
              <a:rPr lang="en-US" sz="1200" dirty="0" err="1"/>
              <a:t>preferensi</a:t>
            </a:r>
            <a:r>
              <a:rPr lang="en-US" sz="1200" dirty="0"/>
              <a:t> </a:t>
            </a:r>
            <a:r>
              <a:rPr lang="en-US" sz="1200" dirty="0" err="1"/>
              <a:t>atau</a:t>
            </a:r>
            <a:r>
              <a:rPr lang="en-US" sz="1200" dirty="0"/>
              <a:t> golden shares;</a:t>
            </a:r>
          </a:p>
        </p:txBody>
      </p:sp>
      <p:cxnSp>
        <p:nvCxnSpPr>
          <p:cNvPr id="30" name="Elbow Connector 35">
            <a:extLst>
              <a:ext uri="{FF2B5EF4-FFF2-40B4-BE49-F238E27FC236}">
                <a16:creationId xmlns:a16="http://schemas.microsoft.com/office/drawing/2014/main" id="{15DBEF0B-A254-44D9-B404-4B9FDBC6F0F1}"/>
              </a:ext>
            </a:extLst>
          </p:cNvPr>
          <p:cNvCxnSpPr/>
          <p:nvPr/>
        </p:nvCxnSpPr>
        <p:spPr>
          <a:xfrm>
            <a:off x="4581174" y="1550198"/>
            <a:ext cx="936104" cy="433381"/>
          </a:xfrm>
          <a:prstGeom prst="bentConnector3">
            <a:avLst>
              <a:gd name="adj1" fmla="val 99858"/>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260F784-09CA-4B2B-A523-C6ECCEC00577}"/>
              </a:ext>
            </a:extLst>
          </p:cNvPr>
          <p:cNvSpPr/>
          <p:nvPr/>
        </p:nvSpPr>
        <p:spPr>
          <a:xfrm>
            <a:off x="5969499" y="3396436"/>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16">
            <a:extLst>
              <a:ext uri="{FF2B5EF4-FFF2-40B4-BE49-F238E27FC236}">
                <a16:creationId xmlns:a16="http://schemas.microsoft.com/office/drawing/2014/main" id="{BCB218D8-418F-48B9-BABA-4EA8D392A89C}"/>
              </a:ext>
            </a:extLst>
          </p:cNvPr>
          <p:cNvSpPr/>
          <p:nvPr/>
        </p:nvSpPr>
        <p:spPr>
          <a:xfrm rot="2700000">
            <a:off x="5384318" y="401553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Freeform 18">
            <a:extLst>
              <a:ext uri="{FF2B5EF4-FFF2-40B4-BE49-F238E27FC236}">
                <a16:creationId xmlns:a16="http://schemas.microsoft.com/office/drawing/2014/main" id="{F0C0F7B4-5887-48B1-854C-9CE2881383C7}"/>
              </a:ext>
            </a:extLst>
          </p:cNvPr>
          <p:cNvSpPr/>
          <p:nvPr/>
        </p:nvSpPr>
        <p:spPr>
          <a:xfrm>
            <a:off x="6512089" y="4010100"/>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4532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D00098B-F27A-449A-A8F9-AEF70D500B04}"/>
              </a:ext>
            </a:extLst>
          </p:cNvPr>
          <p:cNvSpPr>
            <a:spLocks/>
          </p:cNvSpPr>
          <p:nvPr/>
        </p:nvSpPr>
        <p:spPr bwMode="auto">
          <a:xfrm rot="3516856">
            <a:off x="1130573" y="1483816"/>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CC232968-C98C-4EE3-86B4-4B62717A388D}"/>
              </a:ext>
            </a:extLst>
          </p:cNvPr>
          <p:cNvSpPr/>
          <p:nvPr/>
        </p:nvSpPr>
        <p:spPr>
          <a:xfrm>
            <a:off x="457805" y="1554504"/>
            <a:ext cx="2186343" cy="2180691"/>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1FAF7A6-4DCE-4ECC-A5AA-764EE25A5ED2}"/>
              </a:ext>
            </a:extLst>
          </p:cNvPr>
          <p:cNvSpPr/>
          <p:nvPr/>
        </p:nvSpPr>
        <p:spPr>
          <a:xfrm rot="16200000">
            <a:off x="2929773" y="2468218"/>
            <a:ext cx="1635850" cy="136808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grpSp>
        <p:nvGrpSpPr>
          <p:cNvPr id="22" name="Group 21"/>
          <p:cNvGrpSpPr/>
          <p:nvPr/>
        </p:nvGrpSpPr>
        <p:grpSpPr>
          <a:xfrm>
            <a:off x="5622153" y="1582700"/>
            <a:ext cx="6517170" cy="3895297"/>
            <a:chOff x="5738679" y="1038529"/>
            <a:chExt cx="6517170" cy="2541094"/>
          </a:xfrm>
        </p:grpSpPr>
        <p:sp>
          <p:nvSpPr>
            <p:cNvPr id="59" name="Freeform: Shape 58">
              <a:extLst>
                <a:ext uri="{FF2B5EF4-FFF2-40B4-BE49-F238E27FC236}">
                  <a16:creationId xmlns:a16="http://schemas.microsoft.com/office/drawing/2014/main" id="{548D969A-8682-4B28-AC36-6DB15E8D8DB3}"/>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24" name="Freeform: Shape 23">
              <a:extLst>
                <a:ext uri="{FF2B5EF4-FFF2-40B4-BE49-F238E27FC236}">
                  <a16:creationId xmlns:a16="http://schemas.microsoft.com/office/drawing/2014/main" id="{CAA30986-2355-4E80-82EF-613EDD893B70}"/>
                </a:ext>
              </a:extLst>
            </p:cNvPr>
            <p:cNvSpPr/>
            <p:nvPr/>
          </p:nvSpPr>
          <p:spPr>
            <a:xfrm>
              <a:off x="5738679" y="1038529"/>
              <a:ext cx="259017" cy="592035"/>
            </a:xfrm>
            <a:custGeom>
              <a:avLst/>
              <a:gdLst/>
              <a:ahLst/>
              <a:cxnLst/>
              <a:rect l="l" t="t" r="r" b="b"/>
              <a:pathLst>
                <a:path w="215653" h="492919">
                  <a:moveTo>
                    <a:pt x="139304" y="0"/>
                  </a:moveTo>
                  <a:lnTo>
                    <a:pt x="215653" y="0"/>
                  </a:lnTo>
                  <a:lnTo>
                    <a:pt x="215653" y="492919"/>
                  </a:lnTo>
                  <a:lnTo>
                    <a:pt x="121556" y="492919"/>
                  </a:lnTo>
                  <a:lnTo>
                    <a:pt x="121556" y="138299"/>
                  </a:lnTo>
                  <a:cubicBezTo>
                    <a:pt x="87177" y="170446"/>
                    <a:pt x="46658" y="194221"/>
                    <a:pt x="0" y="209625"/>
                  </a:cubicBezTo>
                  <a:lnTo>
                    <a:pt x="0" y="124235"/>
                  </a:lnTo>
                  <a:cubicBezTo>
                    <a:pt x="24557" y="116198"/>
                    <a:pt x="51235" y="100962"/>
                    <a:pt x="80033" y="78526"/>
                  </a:cubicBezTo>
                  <a:cubicBezTo>
                    <a:pt x="108831" y="56090"/>
                    <a:pt x="128588" y="29915"/>
                    <a:pt x="1393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4CEEAC66-AB21-4FF0-AD1C-7A7DA88B4883}"/>
                </a:ext>
              </a:extLst>
            </p:cNvPr>
            <p:cNvSpPr/>
            <p:nvPr/>
          </p:nvSpPr>
          <p:spPr>
            <a:xfrm>
              <a:off x="6013948" y="2977073"/>
              <a:ext cx="6178052" cy="583725"/>
            </a:xfrm>
            <a:custGeom>
              <a:avLst/>
              <a:gdLst>
                <a:gd name="connsiteX0" fmla="*/ 0 w 6178052"/>
                <a:gd name="connsiteY0" fmla="*/ 0 h 583725"/>
                <a:gd name="connsiteX1" fmla="*/ 6178052 w 6178052"/>
                <a:gd name="connsiteY1" fmla="*/ 0 h 583725"/>
                <a:gd name="connsiteX2" fmla="*/ 6178052 w 6178052"/>
                <a:gd name="connsiteY2" fmla="*/ 583725 h 583725"/>
                <a:gd name="connsiteX3" fmla="*/ 0 w 6178052"/>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178052" h="583725">
                  <a:moveTo>
                    <a:pt x="0" y="0"/>
                  </a:moveTo>
                  <a:lnTo>
                    <a:pt x="6178052" y="0"/>
                  </a:lnTo>
                  <a:lnTo>
                    <a:pt x="6178052" y="583725"/>
                  </a:lnTo>
                  <a:lnTo>
                    <a:pt x="0" y="5837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29" name="Freeform: Shape 28">
              <a:extLst>
                <a:ext uri="{FF2B5EF4-FFF2-40B4-BE49-F238E27FC236}">
                  <a16:creationId xmlns:a16="http://schemas.microsoft.com/office/drawing/2014/main" id="{9A9147DB-0E27-4EE9-8E01-312269548D87}"/>
                </a:ext>
              </a:extLst>
            </p:cNvPr>
            <p:cNvSpPr/>
            <p:nvPr/>
          </p:nvSpPr>
          <p:spPr>
            <a:xfrm>
              <a:off x="5738679" y="2977532"/>
              <a:ext cx="391741" cy="602091"/>
            </a:xfrm>
            <a:custGeom>
              <a:avLst/>
              <a:gdLst/>
              <a:ahLst/>
              <a:cxnLst/>
              <a:rect l="l" t="t" r="r" b="b"/>
              <a:pathLst>
                <a:path w="326157" h="501291">
                  <a:moveTo>
                    <a:pt x="158391" y="0"/>
                  </a:moveTo>
                  <a:cubicBezTo>
                    <a:pt x="204602" y="0"/>
                    <a:pt x="241660" y="14734"/>
                    <a:pt x="269565" y="44202"/>
                  </a:cubicBezTo>
                  <a:cubicBezTo>
                    <a:pt x="292559" y="68312"/>
                    <a:pt x="304056" y="95548"/>
                    <a:pt x="304056" y="125909"/>
                  </a:cubicBezTo>
                  <a:cubicBezTo>
                    <a:pt x="304056" y="168995"/>
                    <a:pt x="280504" y="203374"/>
                    <a:pt x="233400" y="229047"/>
                  </a:cubicBezTo>
                  <a:cubicBezTo>
                    <a:pt x="261528" y="235074"/>
                    <a:pt x="284020" y="248581"/>
                    <a:pt x="300875" y="269565"/>
                  </a:cubicBezTo>
                  <a:cubicBezTo>
                    <a:pt x="317730" y="290550"/>
                    <a:pt x="326157" y="315888"/>
                    <a:pt x="326157" y="345579"/>
                  </a:cubicBezTo>
                  <a:cubicBezTo>
                    <a:pt x="326157" y="388665"/>
                    <a:pt x="310418" y="425388"/>
                    <a:pt x="278941" y="455749"/>
                  </a:cubicBezTo>
                  <a:cubicBezTo>
                    <a:pt x="247464" y="486110"/>
                    <a:pt x="208285" y="501291"/>
                    <a:pt x="161404" y="501291"/>
                  </a:cubicBezTo>
                  <a:cubicBezTo>
                    <a:pt x="116979" y="501291"/>
                    <a:pt x="80144" y="488510"/>
                    <a:pt x="50899" y="462949"/>
                  </a:cubicBezTo>
                  <a:cubicBezTo>
                    <a:pt x="21655" y="437388"/>
                    <a:pt x="4688" y="403957"/>
                    <a:pt x="0" y="362657"/>
                  </a:cubicBezTo>
                  <a:lnTo>
                    <a:pt x="91083" y="351607"/>
                  </a:lnTo>
                  <a:cubicBezTo>
                    <a:pt x="93985" y="374824"/>
                    <a:pt x="101799" y="392572"/>
                    <a:pt x="114523" y="404850"/>
                  </a:cubicBezTo>
                  <a:cubicBezTo>
                    <a:pt x="127248" y="417128"/>
                    <a:pt x="142652" y="423268"/>
                    <a:pt x="160735" y="423268"/>
                  </a:cubicBezTo>
                  <a:cubicBezTo>
                    <a:pt x="180157" y="423268"/>
                    <a:pt x="196509" y="415901"/>
                    <a:pt x="209792" y="401167"/>
                  </a:cubicBezTo>
                  <a:cubicBezTo>
                    <a:pt x="223075" y="386433"/>
                    <a:pt x="229716" y="366564"/>
                    <a:pt x="229716" y="341561"/>
                  </a:cubicBezTo>
                  <a:cubicBezTo>
                    <a:pt x="229716" y="317897"/>
                    <a:pt x="223354" y="299145"/>
                    <a:pt x="210629" y="285304"/>
                  </a:cubicBezTo>
                  <a:cubicBezTo>
                    <a:pt x="197904" y="271463"/>
                    <a:pt x="182389" y="264542"/>
                    <a:pt x="164083" y="264542"/>
                  </a:cubicBezTo>
                  <a:cubicBezTo>
                    <a:pt x="152028" y="264542"/>
                    <a:pt x="137629" y="266886"/>
                    <a:pt x="120886" y="271575"/>
                  </a:cubicBezTo>
                  <a:lnTo>
                    <a:pt x="131267" y="194891"/>
                  </a:lnTo>
                  <a:cubicBezTo>
                    <a:pt x="156716" y="195561"/>
                    <a:pt x="176138" y="190035"/>
                    <a:pt x="189533" y="178315"/>
                  </a:cubicBezTo>
                  <a:cubicBezTo>
                    <a:pt x="202927" y="166595"/>
                    <a:pt x="209625" y="151024"/>
                    <a:pt x="209625" y="131602"/>
                  </a:cubicBezTo>
                  <a:cubicBezTo>
                    <a:pt x="209625" y="115082"/>
                    <a:pt x="204713" y="101910"/>
                    <a:pt x="194891" y="92088"/>
                  </a:cubicBezTo>
                  <a:cubicBezTo>
                    <a:pt x="185068" y="82265"/>
                    <a:pt x="172008" y="77354"/>
                    <a:pt x="155712" y="77354"/>
                  </a:cubicBezTo>
                  <a:cubicBezTo>
                    <a:pt x="139638" y="77354"/>
                    <a:pt x="125909" y="82935"/>
                    <a:pt x="114523" y="94097"/>
                  </a:cubicBezTo>
                  <a:cubicBezTo>
                    <a:pt x="103138" y="105259"/>
                    <a:pt x="96217" y="121556"/>
                    <a:pt x="93762" y="142987"/>
                  </a:cubicBezTo>
                  <a:lnTo>
                    <a:pt x="7032" y="128253"/>
                  </a:lnTo>
                  <a:cubicBezTo>
                    <a:pt x="13060" y="98562"/>
                    <a:pt x="22157" y="74842"/>
                    <a:pt x="34324" y="57095"/>
                  </a:cubicBezTo>
                  <a:cubicBezTo>
                    <a:pt x="46490" y="39347"/>
                    <a:pt x="63457" y="25394"/>
                    <a:pt x="85223" y="15237"/>
                  </a:cubicBezTo>
                  <a:cubicBezTo>
                    <a:pt x="106989" y="5079"/>
                    <a:pt x="131378" y="0"/>
                    <a:pt x="1583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A049F81-5BE2-485A-A864-EC83452513F0}"/>
                </a:ext>
              </a:extLst>
            </p:cNvPr>
            <p:cNvSpPr/>
            <p:nvPr/>
          </p:nvSpPr>
          <p:spPr>
            <a:xfrm>
              <a:off x="5776114" y="2014226"/>
              <a:ext cx="6415886" cy="583725"/>
            </a:xfrm>
            <a:custGeom>
              <a:avLst/>
              <a:gdLst>
                <a:gd name="connsiteX0" fmla="*/ 199305 w 6415886"/>
                <a:gd name="connsiteY0" fmla="*/ 0 h 583725"/>
                <a:gd name="connsiteX1" fmla="*/ 6415886 w 6415886"/>
                <a:gd name="connsiteY1" fmla="*/ 0 h 583725"/>
                <a:gd name="connsiteX2" fmla="*/ 6415886 w 6415886"/>
                <a:gd name="connsiteY2" fmla="*/ 583725 h 583725"/>
                <a:gd name="connsiteX3" fmla="*/ 398608 w 6415886"/>
                <a:gd name="connsiteY3" fmla="*/ 583725 h 583725"/>
                <a:gd name="connsiteX4" fmla="*/ 199305 w 6415886"/>
                <a:gd name="connsiteY4" fmla="*/ 583725 h 583725"/>
                <a:gd name="connsiteX5" fmla="*/ 0 w 6415886"/>
                <a:gd name="connsiteY5" fmla="*/ 583725 h 583725"/>
                <a:gd name="connsiteX6" fmla="*/ 271832 w 6415886"/>
                <a:gd name="connsiteY6" fmla="*/ 283741 h 583725"/>
                <a:gd name="connsiteX7" fmla="*/ 199305 w 6415886"/>
                <a:gd name="connsiteY7" fmla="*/ 0 h 5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5886" h="583725">
                  <a:moveTo>
                    <a:pt x="199305" y="0"/>
                  </a:moveTo>
                  <a:lnTo>
                    <a:pt x="6415886" y="0"/>
                  </a:lnTo>
                  <a:lnTo>
                    <a:pt x="6415886" y="583725"/>
                  </a:lnTo>
                  <a:lnTo>
                    <a:pt x="398608" y="583725"/>
                  </a:lnTo>
                  <a:lnTo>
                    <a:pt x="199305" y="583725"/>
                  </a:lnTo>
                  <a:lnTo>
                    <a:pt x="0" y="583725"/>
                  </a:lnTo>
                  <a:cubicBezTo>
                    <a:pt x="90611" y="483731"/>
                    <a:pt x="77612" y="352653"/>
                    <a:pt x="271832" y="283741"/>
                  </a:cubicBezTo>
                  <a:cubicBezTo>
                    <a:pt x="458331" y="103683"/>
                    <a:pt x="199305" y="86809"/>
                    <a:pt x="19930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
          <p:nvSpPr>
            <p:cNvPr id="42" name="Freeform: Shape 41">
              <a:extLst>
                <a:ext uri="{FF2B5EF4-FFF2-40B4-BE49-F238E27FC236}">
                  <a16:creationId xmlns:a16="http://schemas.microsoft.com/office/drawing/2014/main" id="{C447C401-F04D-42F9-9FD5-7D55E755FBE1}"/>
                </a:ext>
              </a:extLst>
            </p:cNvPr>
            <p:cNvSpPr/>
            <p:nvPr/>
          </p:nvSpPr>
          <p:spPr>
            <a:xfrm>
              <a:off x="5738679" y="2007801"/>
              <a:ext cx="396164" cy="592035"/>
            </a:xfrm>
            <a:custGeom>
              <a:avLst/>
              <a:gdLst/>
              <a:ahLst/>
              <a:cxnLst/>
              <a:rect l="l" t="t" r="r" b="b"/>
              <a:pathLst>
                <a:path w="329840" h="492919">
                  <a:moveTo>
                    <a:pt x="174129" y="0"/>
                  </a:moveTo>
                  <a:cubicBezTo>
                    <a:pt x="222572" y="0"/>
                    <a:pt x="260635" y="13060"/>
                    <a:pt x="288317" y="39179"/>
                  </a:cubicBezTo>
                  <a:cubicBezTo>
                    <a:pt x="315999" y="65299"/>
                    <a:pt x="329840" y="97780"/>
                    <a:pt x="329840" y="136625"/>
                  </a:cubicBezTo>
                  <a:cubicBezTo>
                    <a:pt x="329840" y="158726"/>
                    <a:pt x="325878" y="179766"/>
                    <a:pt x="317952" y="199746"/>
                  </a:cubicBezTo>
                  <a:cubicBezTo>
                    <a:pt x="310027" y="219727"/>
                    <a:pt x="297470" y="240655"/>
                    <a:pt x="280280" y="262533"/>
                  </a:cubicBezTo>
                  <a:cubicBezTo>
                    <a:pt x="268895" y="277044"/>
                    <a:pt x="248357" y="297917"/>
                    <a:pt x="218665" y="325153"/>
                  </a:cubicBezTo>
                  <a:cubicBezTo>
                    <a:pt x="188974" y="352388"/>
                    <a:pt x="170166" y="370471"/>
                    <a:pt x="162241" y="379401"/>
                  </a:cubicBezTo>
                  <a:cubicBezTo>
                    <a:pt x="154316" y="388330"/>
                    <a:pt x="147898" y="397037"/>
                    <a:pt x="142986" y="405520"/>
                  </a:cubicBezTo>
                  <a:lnTo>
                    <a:pt x="329840" y="405520"/>
                  </a:lnTo>
                  <a:lnTo>
                    <a:pt x="329840" y="492919"/>
                  </a:lnTo>
                  <a:lnTo>
                    <a:pt x="0" y="492919"/>
                  </a:lnTo>
                  <a:cubicBezTo>
                    <a:pt x="3572" y="459879"/>
                    <a:pt x="14287" y="428570"/>
                    <a:pt x="32147" y="398990"/>
                  </a:cubicBezTo>
                  <a:cubicBezTo>
                    <a:pt x="50006" y="369410"/>
                    <a:pt x="85278" y="330176"/>
                    <a:pt x="137963" y="281286"/>
                  </a:cubicBezTo>
                  <a:cubicBezTo>
                    <a:pt x="180379" y="241772"/>
                    <a:pt x="206387" y="214983"/>
                    <a:pt x="215987" y="200918"/>
                  </a:cubicBezTo>
                  <a:cubicBezTo>
                    <a:pt x="228935" y="181496"/>
                    <a:pt x="235409" y="162297"/>
                    <a:pt x="235409" y="143322"/>
                  </a:cubicBezTo>
                  <a:cubicBezTo>
                    <a:pt x="235409" y="122337"/>
                    <a:pt x="229772" y="106208"/>
                    <a:pt x="218498" y="94934"/>
                  </a:cubicBezTo>
                  <a:cubicBezTo>
                    <a:pt x="207224" y="83660"/>
                    <a:pt x="191653" y="78024"/>
                    <a:pt x="171785" y="78024"/>
                  </a:cubicBezTo>
                  <a:cubicBezTo>
                    <a:pt x="152139" y="78024"/>
                    <a:pt x="136512" y="83939"/>
                    <a:pt x="124904" y="95771"/>
                  </a:cubicBezTo>
                  <a:cubicBezTo>
                    <a:pt x="113295" y="107603"/>
                    <a:pt x="106598" y="127248"/>
                    <a:pt x="104812" y="154707"/>
                  </a:cubicBezTo>
                  <a:lnTo>
                    <a:pt x="11050" y="145331"/>
                  </a:lnTo>
                  <a:cubicBezTo>
                    <a:pt x="16631" y="93539"/>
                    <a:pt x="34156" y="56369"/>
                    <a:pt x="63624" y="33822"/>
                  </a:cubicBezTo>
                  <a:cubicBezTo>
                    <a:pt x="93092" y="11274"/>
                    <a:pt x="129927" y="0"/>
                    <a:pt x="1741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00A91DE-DFAB-4C09-AD01-853556A9D3C3}"/>
                </a:ext>
              </a:extLst>
            </p:cNvPr>
            <p:cNvSpPr txBox="1"/>
            <p:nvPr/>
          </p:nvSpPr>
          <p:spPr bwMode="auto">
            <a:xfrm>
              <a:off x="6309714" y="1184266"/>
              <a:ext cx="4999837" cy="34132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en-US" sz="2800" b="1" dirty="0" err="1"/>
                <a:t>Baitul</a:t>
              </a:r>
              <a:r>
                <a:rPr lang="en-US" sz="2800" b="1" dirty="0"/>
                <a:t> </a:t>
              </a:r>
              <a:r>
                <a:rPr lang="en-US" sz="2800" b="1" dirty="0" err="1"/>
                <a:t>Maal</a:t>
              </a:r>
              <a:r>
                <a:rPr lang="en-US" sz="2800" b="1" dirty="0"/>
                <a:t> </a:t>
              </a:r>
              <a:r>
                <a:rPr lang="en-US" sz="2800" b="1" dirty="0" err="1"/>
                <a:t>Wat</a:t>
              </a:r>
              <a:r>
                <a:rPr lang="en-US" sz="2800" b="1" dirty="0"/>
                <a:t> </a:t>
              </a:r>
              <a:r>
                <a:rPr lang="en-US" sz="2800" b="1" dirty="0" err="1"/>
                <a:t>Tamwil</a:t>
              </a:r>
              <a:endParaRPr lang="en-US" sz="2800" b="1" dirty="0"/>
            </a:p>
          </p:txBody>
        </p:sp>
        <p:sp>
          <p:nvSpPr>
            <p:cNvPr id="46" name="TextBox 45">
              <a:extLst>
                <a:ext uri="{FF2B5EF4-FFF2-40B4-BE49-F238E27FC236}">
                  <a16:creationId xmlns:a16="http://schemas.microsoft.com/office/drawing/2014/main" id="{F93D855C-D96D-4C33-AA08-4D632D80BE26}"/>
                </a:ext>
              </a:extLst>
            </p:cNvPr>
            <p:cNvSpPr txBox="1"/>
            <p:nvPr/>
          </p:nvSpPr>
          <p:spPr bwMode="auto">
            <a:xfrm>
              <a:off x="6346262" y="2146100"/>
              <a:ext cx="5634318" cy="341322"/>
            </a:xfrm>
            <a:prstGeom prst="rect">
              <a:avLst/>
            </a:prstGeom>
            <a:noFill/>
            <a:effectLst/>
          </p:spPr>
          <p:txBody>
            <a:bodyPr wrap="square">
              <a:spAutoFit/>
            </a:bodyPr>
            <a:lstStyle>
              <a:defPPr>
                <a:defRPr lang="en-US"/>
              </a:defPPr>
              <a:lvl1pPr lvl="0" latinLnBrk="1">
                <a:defRPr sz="1600" b="1"/>
              </a:lvl1pPr>
              <a:lvl2pPr latinLnBrk="1"/>
              <a:lvl3pPr latinLnBrk="1"/>
              <a:lvl4pPr latinLnBrk="1"/>
              <a:lvl5pPr latinLnBrk="1"/>
              <a:lvl6pPr latinLnBrk="1"/>
              <a:lvl7pPr latinLnBrk="1"/>
              <a:lvl8pPr latinLnBrk="1"/>
              <a:lvl9pPr latinLnBrk="1"/>
            </a:lstStyle>
            <a:p>
              <a:r>
                <a:rPr lang="en-US" sz="2800" dirty="0"/>
                <a:t>Dana </a:t>
              </a:r>
              <a:r>
                <a:rPr lang="en-US" sz="2800" dirty="0" err="1"/>
                <a:t>Pensiun</a:t>
              </a:r>
              <a:r>
                <a:rPr lang="en-US" sz="2800" dirty="0"/>
                <a:t> Islam</a:t>
              </a:r>
            </a:p>
          </p:txBody>
        </p:sp>
        <p:sp>
          <p:nvSpPr>
            <p:cNvPr id="47" name="TextBox 46">
              <a:extLst>
                <a:ext uri="{FF2B5EF4-FFF2-40B4-BE49-F238E27FC236}">
                  <a16:creationId xmlns:a16="http://schemas.microsoft.com/office/drawing/2014/main" id="{1FB886D1-3DA3-47EB-9E13-EDAE0FB352C4}"/>
                </a:ext>
              </a:extLst>
            </p:cNvPr>
            <p:cNvSpPr txBox="1"/>
            <p:nvPr/>
          </p:nvSpPr>
          <p:spPr bwMode="auto">
            <a:xfrm>
              <a:off x="6346262" y="3068540"/>
              <a:ext cx="5909587" cy="341322"/>
            </a:xfrm>
            <a:prstGeom prst="rect">
              <a:avLst/>
            </a:prstGeom>
            <a:noFill/>
            <a:effectLst/>
          </p:spPr>
          <p:txBody>
            <a:bodyPr wrap="square">
              <a:spAutoFit/>
            </a:bodyPr>
            <a:lstStyle>
              <a:defPPr>
                <a:defRPr lang="en-US"/>
              </a:defPPr>
              <a:lvl1pPr lvl="0" latinLnBrk="1">
                <a:defRPr sz="1600" b="1"/>
              </a:lvl1pPr>
              <a:lvl2pPr latinLnBrk="1"/>
              <a:lvl3pPr latinLnBrk="1"/>
              <a:lvl4pPr latinLnBrk="1"/>
              <a:lvl5pPr latinLnBrk="1"/>
              <a:lvl6pPr latinLnBrk="1"/>
              <a:lvl7pPr latinLnBrk="1"/>
              <a:lvl8pPr latinLnBrk="1"/>
              <a:lvl9pPr latinLnBrk="1"/>
            </a:lstStyle>
            <a:p>
              <a:r>
                <a:rPr lang="en-US" sz="2800" dirty="0" err="1"/>
                <a:t>Pasar</a:t>
              </a:r>
              <a:r>
                <a:rPr lang="en-US" sz="2800" dirty="0"/>
                <a:t> Modal slam</a:t>
              </a:r>
            </a:p>
          </p:txBody>
        </p:sp>
      </p:grpSp>
      <p:sp>
        <p:nvSpPr>
          <p:cNvPr id="63" name="Freeform: Shape 62">
            <a:extLst>
              <a:ext uri="{FF2B5EF4-FFF2-40B4-BE49-F238E27FC236}">
                <a16:creationId xmlns:a16="http://schemas.microsoft.com/office/drawing/2014/main" id="{3A9B8515-9F87-4FAF-A7A4-66F550E7824C}"/>
              </a:ext>
            </a:extLst>
          </p:cNvPr>
          <p:cNvSpPr/>
          <p:nvPr/>
        </p:nvSpPr>
        <p:spPr>
          <a:xfrm>
            <a:off x="4407514" y="330617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C17A8CC-B7A6-495C-AD44-7A59D77551DB}"/>
              </a:ext>
            </a:extLst>
          </p:cNvPr>
          <p:cNvSpPr/>
          <p:nvPr/>
        </p:nvSpPr>
        <p:spPr>
          <a:xfrm>
            <a:off x="4944798" y="244652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72A5690-2923-4AC4-A84B-467019946761}"/>
              </a:ext>
            </a:extLst>
          </p:cNvPr>
          <p:cNvSpPr/>
          <p:nvPr/>
        </p:nvSpPr>
        <p:spPr>
          <a:xfrm>
            <a:off x="1298911" y="3321766"/>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B4370AD-57F6-46F9-9A63-D3F811F9BBE5}"/>
              </a:ext>
            </a:extLst>
          </p:cNvPr>
          <p:cNvSpPr/>
          <p:nvPr/>
        </p:nvSpPr>
        <p:spPr>
          <a:xfrm>
            <a:off x="12559" y="312594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6B2D83-05E1-4E9B-B758-EE29EE512E53}"/>
              </a:ext>
            </a:extLst>
          </p:cNvPr>
          <p:cNvSpPr/>
          <p:nvPr/>
        </p:nvSpPr>
        <p:spPr>
          <a:xfrm>
            <a:off x="148244" y="3617381"/>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7FAC772-7A93-4528-843E-918261FF1B59}"/>
              </a:ext>
            </a:extLst>
          </p:cNvPr>
          <p:cNvSpPr/>
          <p:nvPr/>
        </p:nvSpPr>
        <p:spPr>
          <a:xfrm>
            <a:off x="2130593" y="3646205"/>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08E7541-EF7F-4A5A-986A-D4A684B7E75F}"/>
              </a:ext>
            </a:extLst>
          </p:cNvPr>
          <p:cNvSpPr/>
          <p:nvPr/>
        </p:nvSpPr>
        <p:spPr>
          <a:xfrm>
            <a:off x="1137805" y="626225"/>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grpSp>
        <p:nvGrpSpPr>
          <p:cNvPr id="21" name="Group 20"/>
          <p:cNvGrpSpPr/>
          <p:nvPr/>
        </p:nvGrpSpPr>
        <p:grpSpPr>
          <a:xfrm>
            <a:off x="-300992" y="764046"/>
            <a:ext cx="5644584" cy="6691830"/>
            <a:chOff x="-300992" y="387458"/>
            <a:chExt cx="5644584" cy="7068418"/>
          </a:xfrm>
        </p:grpSpPr>
        <p:sp>
          <p:nvSpPr>
            <p:cNvPr id="18" name="Freeform: Shape 17">
              <a:extLst>
                <a:ext uri="{FF2B5EF4-FFF2-40B4-BE49-F238E27FC236}">
                  <a16:creationId xmlns:a16="http://schemas.microsoft.com/office/drawing/2014/main" id="{7D792863-086B-47CC-A08E-76E4DB79A440}"/>
                </a:ext>
              </a:extLst>
            </p:cNvPr>
            <p:cNvSpPr/>
            <p:nvPr/>
          </p:nvSpPr>
          <p:spPr>
            <a:xfrm>
              <a:off x="843064" y="572701"/>
              <a:ext cx="1892960" cy="1847670"/>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4CCE9C9-365E-4726-8A36-A66D788D4B92}"/>
                </a:ext>
              </a:extLst>
            </p:cNvPr>
            <p:cNvSpPr/>
            <p:nvPr/>
          </p:nvSpPr>
          <p:spPr>
            <a:xfrm rot="3494497">
              <a:off x="2863371" y="933396"/>
              <a:ext cx="1398052" cy="2219996"/>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grpSp>
          <p:nvGrpSpPr>
            <p:cNvPr id="20" name="Group 19"/>
            <p:cNvGrpSpPr/>
            <p:nvPr/>
          </p:nvGrpSpPr>
          <p:grpSpPr>
            <a:xfrm>
              <a:off x="-300992" y="387458"/>
              <a:ext cx="5644584" cy="7068418"/>
              <a:chOff x="-300992" y="0"/>
              <a:chExt cx="6089138" cy="7455876"/>
            </a:xfrm>
          </p:grpSpPr>
          <p:sp>
            <p:nvSpPr>
              <p:cNvPr id="73" name="Freeform: Shape 72">
                <a:extLst>
                  <a:ext uri="{FF2B5EF4-FFF2-40B4-BE49-F238E27FC236}">
                    <a16:creationId xmlns:a16="http://schemas.microsoft.com/office/drawing/2014/main" id="{BECC085F-3C88-452E-BCDC-04E605FDA619}"/>
                  </a:ext>
                </a:extLst>
              </p:cNvPr>
              <p:cNvSpPr/>
              <p:nvPr/>
            </p:nvSpPr>
            <p:spPr>
              <a:xfrm flipH="1">
                <a:off x="5024390" y="1376781"/>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grpSp>
            <p:nvGrpSpPr>
              <p:cNvPr id="12" name="Group 11"/>
              <p:cNvGrpSpPr/>
              <p:nvPr/>
            </p:nvGrpSpPr>
            <p:grpSpPr>
              <a:xfrm>
                <a:off x="-300992" y="0"/>
                <a:ext cx="5657445" cy="7455876"/>
                <a:chOff x="-300992" y="-1"/>
                <a:chExt cx="5834124" cy="7455877"/>
              </a:xfrm>
            </p:grpSpPr>
            <p:grpSp>
              <p:nvGrpSpPr>
                <p:cNvPr id="4" name="Group 3"/>
                <p:cNvGrpSpPr/>
                <p:nvPr/>
              </p:nvGrpSpPr>
              <p:grpSpPr>
                <a:xfrm>
                  <a:off x="4304354" y="505706"/>
                  <a:ext cx="1228778" cy="2610323"/>
                  <a:chOff x="4304354" y="505706"/>
                  <a:chExt cx="1228778" cy="2610323"/>
                </a:xfrm>
              </p:grpSpPr>
              <p:sp>
                <p:nvSpPr>
                  <p:cNvPr id="66" name="Freeform: Shape 65">
                    <a:extLst>
                      <a:ext uri="{FF2B5EF4-FFF2-40B4-BE49-F238E27FC236}">
                        <a16:creationId xmlns:a16="http://schemas.microsoft.com/office/drawing/2014/main" id="{FFA747A8-C249-40F3-B104-F7EC0C85DCFE}"/>
                      </a:ext>
                    </a:extLst>
                  </p:cNvPr>
                  <p:cNvSpPr/>
                  <p:nvPr/>
                </p:nvSpPr>
                <p:spPr>
                  <a:xfrm>
                    <a:off x="4304354" y="50570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7A1D930-E16C-4F1D-A16A-123DD54E007D}"/>
                      </a:ext>
                    </a:extLst>
                  </p:cNvPr>
                  <p:cNvSpPr/>
                  <p:nvPr/>
                </p:nvSpPr>
                <p:spPr>
                  <a:xfrm>
                    <a:off x="4476118" y="91212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B29791D-4A71-43F8-9898-2A53B67B0622}"/>
                      </a:ext>
                    </a:extLst>
                  </p:cNvPr>
                  <p:cNvSpPr/>
                  <p:nvPr/>
                </p:nvSpPr>
                <p:spPr>
                  <a:xfrm>
                    <a:off x="5398711" y="298771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grpSp>
            <p:grpSp>
              <p:nvGrpSpPr>
                <p:cNvPr id="3" name="Group 2"/>
                <p:cNvGrpSpPr/>
                <p:nvPr/>
              </p:nvGrpSpPr>
              <p:grpSpPr>
                <a:xfrm>
                  <a:off x="-300992" y="-1"/>
                  <a:ext cx="5587585" cy="7455877"/>
                  <a:chOff x="-300992" y="-37931"/>
                  <a:chExt cx="5657445" cy="7493808"/>
                </a:xfrm>
              </p:grpSpPr>
              <p:sp>
                <p:nvSpPr>
                  <p:cNvPr id="65" name="Freeform: Shape 64">
                    <a:extLst>
                      <a:ext uri="{FF2B5EF4-FFF2-40B4-BE49-F238E27FC236}">
                        <a16:creationId xmlns:a16="http://schemas.microsoft.com/office/drawing/2014/main" id="{8770CCC9-DE59-4F9A-9376-159977C64F4A}"/>
                      </a:ext>
                    </a:extLst>
                  </p:cNvPr>
                  <p:cNvSpPr/>
                  <p:nvPr/>
                </p:nvSpPr>
                <p:spPr>
                  <a:xfrm>
                    <a:off x="3274484" y="301900"/>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9A27852-9CC4-4796-B890-1F7BB41429B1}"/>
                      </a:ext>
                    </a:extLst>
                  </p:cNvPr>
                  <p:cNvSpPr/>
                  <p:nvPr/>
                </p:nvSpPr>
                <p:spPr>
                  <a:xfrm>
                    <a:off x="3938994" y="149202"/>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53F137E-5EA1-4546-816C-92DAD1EFC3C8}"/>
                      </a:ext>
                    </a:extLst>
                  </p:cNvPr>
                  <p:cNvSpPr/>
                  <p:nvPr/>
                </p:nvSpPr>
                <p:spPr>
                  <a:xfrm>
                    <a:off x="4958655" y="340445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70DDF78-1E5E-45B5-9633-23919A5AC28E}"/>
                      </a:ext>
                    </a:extLst>
                  </p:cNvPr>
                  <p:cNvSpPr/>
                  <p:nvPr/>
                </p:nvSpPr>
                <p:spPr>
                  <a:xfrm rot="18674865" flipH="1">
                    <a:off x="1949389" y="-40217"/>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05FE08F-CF80-4F55-9582-79F538CC7FDB}"/>
                      </a:ext>
                    </a:extLst>
                  </p:cNvPr>
                  <p:cNvSpPr/>
                  <p:nvPr/>
                </p:nvSpPr>
                <p:spPr>
                  <a:xfrm>
                    <a:off x="3059413" y="132271"/>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EA57B99-8B02-470B-9C0D-9EFF4205F8D8}"/>
                      </a:ext>
                    </a:extLst>
                  </p:cNvPr>
                  <p:cNvSpPr/>
                  <p:nvPr/>
                </p:nvSpPr>
                <p:spPr>
                  <a:xfrm>
                    <a:off x="761627" y="4181419"/>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grpSp>
                <p:nvGrpSpPr>
                  <p:cNvPr id="2" name="Group 1"/>
                  <p:cNvGrpSpPr/>
                  <p:nvPr/>
                </p:nvGrpSpPr>
                <p:grpSpPr>
                  <a:xfrm>
                    <a:off x="-300992" y="132271"/>
                    <a:ext cx="5657445" cy="7323606"/>
                    <a:chOff x="-300992" y="-20096"/>
                    <a:chExt cx="5773224" cy="7475973"/>
                  </a:xfrm>
                </p:grpSpPr>
                <p:sp>
                  <p:nvSpPr>
                    <p:cNvPr id="19" name="Freeform: Shape 18">
                      <a:extLst>
                        <a:ext uri="{FF2B5EF4-FFF2-40B4-BE49-F238E27FC236}">
                          <a16:creationId xmlns:a16="http://schemas.microsoft.com/office/drawing/2014/main" id="{3CD8B415-D66D-478C-8722-16B7A62BA839}"/>
                        </a:ext>
                      </a:extLst>
                    </p:cNvPr>
                    <p:cNvSpPr/>
                    <p:nvPr/>
                  </p:nvSpPr>
                  <p:spPr>
                    <a:xfrm rot="8100000">
                      <a:off x="1948531" y="1733685"/>
                      <a:ext cx="2186343" cy="2180691"/>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C8FC170-40E8-4D5B-AF75-12273B4C4EBC}"/>
                        </a:ext>
                      </a:extLst>
                    </p:cNvPr>
                    <p:cNvSpPr/>
                    <p:nvPr/>
                  </p:nvSpPr>
                  <p:spPr>
                    <a:xfrm rot="244704">
                      <a:off x="-17584" y="1202832"/>
                      <a:ext cx="4714957" cy="6253045"/>
                    </a:xfrm>
                    <a:custGeom>
                      <a:avLst/>
                      <a:gdLst>
                        <a:gd name="connsiteX0" fmla="*/ 2224071 w 4714957"/>
                        <a:gd name="connsiteY0" fmla="*/ 5682709 h 6253045"/>
                        <a:gd name="connsiteX1" fmla="*/ 2609077 w 4714957"/>
                        <a:gd name="connsiteY1" fmla="*/ 5655257 h 6253045"/>
                        <a:gd name="connsiteX2" fmla="*/ 2614000 w 4714957"/>
                        <a:gd name="connsiteY2" fmla="*/ 5688938 h 6253045"/>
                        <a:gd name="connsiteX3" fmla="*/ 2682827 w 4714957"/>
                        <a:gd name="connsiteY3" fmla="*/ 6253045 h 6253045"/>
                        <a:gd name="connsiteX4" fmla="*/ 2137736 w 4714957"/>
                        <a:gd name="connsiteY4" fmla="*/ 6246586 h 6253045"/>
                        <a:gd name="connsiteX5" fmla="*/ 2223836 w 4714957"/>
                        <a:gd name="connsiteY5" fmla="*/ 5708196 h 6253045"/>
                        <a:gd name="connsiteX6" fmla="*/ 2212973 w 4714957"/>
                        <a:gd name="connsiteY6" fmla="*/ 5328795 h 6253045"/>
                        <a:gd name="connsiteX7" fmla="*/ 2213172 w 4714957"/>
                        <a:gd name="connsiteY7" fmla="*/ 5330621 h 6253045"/>
                        <a:gd name="connsiteX8" fmla="*/ 2213117 w 4714957"/>
                        <a:gd name="connsiteY8" fmla="*/ 5331050 h 6253045"/>
                        <a:gd name="connsiteX9" fmla="*/ 2303071 w 4714957"/>
                        <a:gd name="connsiteY9" fmla="*/ 5304204 h 6253045"/>
                        <a:gd name="connsiteX10" fmla="*/ 2308014 w 4714957"/>
                        <a:gd name="connsiteY10" fmla="*/ 5322041 h 6253045"/>
                        <a:gd name="connsiteX11" fmla="*/ 2312957 w 4714957"/>
                        <a:gd name="connsiteY11" fmla="*/ 5339877 h 6253045"/>
                        <a:gd name="connsiteX12" fmla="*/ 2312033 w 4714957"/>
                        <a:gd name="connsiteY12" fmla="*/ 5352675 h 6253045"/>
                        <a:gd name="connsiteX13" fmla="*/ 2312162 w 4714957"/>
                        <a:gd name="connsiteY13" fmla="*/ 5354485 h 6253045"/>
                        <a:gd name="connsiteX14" fmla="*/ 2309283 w 4714957"/>
                        <a:gd name="connsiteY14" fmla="*/ 5365603 h 6253045"/>
                        <a:gd name="connsiteX15" fmla="*/ 2301075 w 4714957"/>
                        <a:gd name="connsiteY15" fmla="*/ 5353456 h 6253045"/>
                        <a:gd name="connsiteX16" fmla="*/ 2300816 w 4714957"/>
                        <a:gd name="connsiteY16" fmla="*/ 5349836 h 6253045"/>
                        <a:gd name="connsiteX17" fmla="*/ 2303071 w 4714957"/>
                        <a:gd name="connsiteY17" fmla="*/ 5304204 h 6253045"/>
                        <a:gd name="connsiteX18" fmla="*/ 2533856 w 4714957"/>
                        <a:gd name="connsiteY18" fmla="*/ 5271378 h 6253045"/>
                        <a:gd name="connsiteX19" fmla="*/ 2549201 w 4714957"/>
                        <a:gd name="connsiteY19" fmla="*/ 5332126 h 6253045"/>
                        <a:gd name="connsiteX20" fmla="*/ 2549330 w 4714957"/>
                        <a:gd name="connsiteY20" fmla="*/ 5333937 h 6253045"/>
                        <a:gd name="connsiteX21" fmla="*/ 2546194 w 4714957"/>
                        <a:gd name="connsiteY21" fmla="*/ 5341436 h 6253045"/>
                        <a:gd name="connsiteX22" fmla="*/ 2537856 w 4714957"/>
                        <a:gd name="connsiteY22" fmla="*/ 5327479 h 6253045"/>
                        <a:gd name="connsiteX23" fmla="*/ 2534372 w 4714957"/>
                        <a:gd name="connsiteY23" fmla="*/ 5278616 h 6253045"/>
                        <a:gd name="connsiteX24" fmla="*/ 2533856 w 4714957"/>
                        <a:gd name="connsiteY24" fmla="*/ 5271378 h 6253045"/>
                        <a:gd name="connsiteX25" fmla="*/ 2398189 w 4714957"/>
                        <a:gd name="connsiteY25" fmla="*/ 5273776 h 6253045"/>
                        <a:gd name="connsiteX26" fmla="*/ 2402616 w 4714957"/>
                        <a:gd name="connsiteY26" fmla="*/ 5284373 h 6253045"/>
                        <a:gd name="connsiteX27" fmla="*/ 2411599 w 4714957"/>
                        <a:gd name="connsiteY27" fmla="*/ 5307380 h 6253045"/>
                        <a:gd name="connsiteX28" fmla="*/ 2408721 w 4714957"/>
                        <a:gd name="connsiteY28" fmla="*/ 5318498 h 6253045"/>
                        <a:gd name="connsiteX29" fmla="*/ 2404422 w 4714957"/>
                        <a:gd name="connsiteY29" fmla="*/ 5309709 h 6253045"/>
                        <a:gd name="connsiteX30" fmla="*/ 2403906 w 4714957"/>
                        <a:gd name="connsiteY30" fmla="*/ 5302470 h 6253045"/>
                        <a:gd name="connsiteX31" fmla="*/ 2398189 w 4714957"/>
                        <a:gd name="connsiteY31" fmla="*/ 5273776 h 6253045"/>
                        <a:gd name="connsiteX32" fmla="*/ 2454826 w 4714957"/>
                        <a:gd name="connsiteY32" fmla="*/ 5244273 h 6253045"/>
                        <a:gd name="connsiteX33" fmla="*/ 2455084 w 4714957"/>
                        <a:gd name="connsiteY33" fmla="*/ 5247892 h 6253045"/>
                        <a:gd name="connsiteX34" fmla="*/ 2457944 w 4714957"/>
                        <a:gd name="connsiteY34" fmla="*/ 5262239 h 6253045"/>
                        <a:gd name="connsiteX35" fmla="*/ 2453496 w 4714957"/>
                        <a:gd name="connsiteY35" fmla="*/ 5277108 h 6253045"/>
                        <a:gd name="connsiteX36" fmla="*/ 2448811 w 4714957"/>
                        <a:gd name="connsiteY36" fmla="*/ 5262890 h 6253045"/>
                        <a:gd name="connsiteX37" fmla="*/ 2453517 w 4714957"/>
                        <a:gd name="connsiteY37" fmla="*/ 5251642 h 6253045"/>
                        <a:gd name="connsiteX38" fmla="*/ 2454826 w 4714957"/>
                        <a:gd name="connsiteY38" fmla="*/ 5244273 h 6253045"/>
                        <a:gd name="connsiteX39" fmla="*/ 2337036 w 4714957"/>
                        <a:gd name="connsiteY39" fmla="*/ 5239940 h 6253045"/>
                        <a:gd name="connsiteX40" fmla="*/ 2343419 w 4714957"/>
                        <a:gd name="connsiteY40" fmla="*/ 5252216 h 6253045"/>
                        <a:gd name="connsiteX41" fmla="*/ 2341850 w 4714957"/>
                        <a:gd name="connsiteY41" fmla="*/ 5255966 h 6253045"/>
                        <a:gd name="connsiteX42" fmla="*/ 2337036 w 4714957"/>
                        <a:gd name="connsiteY42" fmla="*/ 5239940 h 6253045"/>
                        <a:gd name="connsiteX43" fmla="*/ 2509896 w 4714957"/>
                        <a:gd name="connsiteY43" fmla="*/ 5218519 h 6253045"/>
                        <a:gd name="connsiteX44" fmla="*/ 2511850 w 4714957"/>
                        <a:gd name="connsiteY44" fmla="*/ 5220200 h 6253045"/>
                        <a:gd name="connsiteX45" fmla="*/ 2516148 w 4714957"/>
                        <a:gd name="connsiteY45" fmla="*/ 5228987 h 6253045"/>
                        <a:gd name="connsiteX46" fmla="*/ 2513380 w 4714957"/>
                        <a:gd name="connsiteY46" fmla="*/ 5267382 h 6253045"/>
                        <a:gd name="connsiteX47" fmla="*/ 2509359 w 4714957"/>
                        <a:gd name="connsiteY47" fmla="*/ 5236747 h 6253045"/>
                        <a:gd name="connsiteX48" fmla="*/ 2508456 w 4714957"/>
                        <a:gd name="connsiteY48" fmla="*/ 5224080 h 6253045"/>
                        <a:gd name="connsiteX49" fmla="*/ 2510025 w 4714957"/>
                        <a:gd name="connsiteY49" fmla="*/ 5220330 h 6253045"/>
                        <a:gd name="connsiteX50" fmla="*/ 2509896 w 4714957"/>
                        <a:gd name="connsiteY50" fmla="*/ 5218519 h 6253045"/>
                        <a:gd name="connsiteX51" fmla="*/ 2505082 w 4714957"/>
                        <a:gd name="connsiteY51" fmla="*/ 5202494 h 6253045"/>
                        <a:gd name="connsiteX52" fmla="*/ 2510947 w 4714957"/>
                        <a:gd name="connsiteY52" fmla="*/ 5207531 h 6253045"/>
                        <a:gd name="connsiteX53" fmla="*/ 2514773 w 4714957"/>
                        <a:gd name="connsiteY53" fmla="*/ 5209684 h 6253045"/>
                        <a:gd name="connsiteX54" fmla="*/ 2518769 w 4714957"/>
                        <a:gd name="connsiteY54" fmla="*/ 5214249 h 6253045"/>
                        <a:gd name="connsiteX55" fmla="*/ 2517460 w 4714957"/>
                        <a:gd name="connsiteY55" fmla="*/ 5221618 h 6253045"/>
                        <a:gd name="connsiteX56" fmla="*/ 2517201 w 4714957"/>
                        <a:gd name="connsiteY56" fmla="*/ 5217999 h 6253045"/>
                        <a:gd name="connsiteX57" fmla="*/ 2513161 w 4714957"/>
                        <a:gd name="connsiteY57" fmla="*/ 5212831 h 6253045"/>
                        <a:gd name="connsiteX58" fmla="*/ 2507682 w 4714957"/>
                        <a:gd name="connsiteY58" fmla="*/ 5213222 h 6253045"/>
                        <a:gd name="connsiteX59" fmla="*/ 2505856 w 4714957"/>
                        <a:gd name="connsiteY59" fmla="*/ 5213352 h 6253045"/>
                        <a:gd name="connsiteX60" fmla="*/ 2352023 w 4714957"/>
                        <a:gd name="connsiteY60" fmla="*/ 5194870 h 6253045"/>
                        <a:gd name="connsiteX61" fmla="*/ 2352203 w 4714957"/>
                        <a:gd name="connsiteY61" fmla="*/ 5195205 h 6253045"/>
                        <a:gd name="connsiteX62" fmla="*/ 2352332 w 4714957"/>
                        <a:gd name="connsiteY62" fmla="*/ 5197014 h 6253045"/>
                        <a:gd name="connsiteX63" fmla="*/ 2508883 w 4714957"/>
                        <a:gd name="connsiteY63" fmla="*/ 5178576 h 6253045"/>
                        <a:gd name="connsiteX64" fmla="*/ 2510968 w 4714957"/>
                        <a:gd name="connsiteY64" fmla="*/ 5182065 h 6253045"/>
                        <a:gd name="connsiteX65" fmla="*/ 2511355 w 4714957"/>
                        <a:gd name="connsiteY65" fmla="*/ 5187495 h 6253045"/>
                        <a:gd name="connsiteX66" fmla="*/ 2516685 w 4714957"/>
                        <a:gd name="connsiteY66" fmla="*/ 5210760 h 6253045"/>
                        <a:gd name="connsiteX67" fmla="*/ 2514773 w 4714957"/>
                        <a:gd name="connsiteY67" fmla="*/ 5209684 h 6253045"/>
                        <a:gd name="connsiteX68" fmla="*/ 2512774 w 4714957"/>
                        <a:gd name="connsiteY68" fmla="*/ 5207401 h 6253045"/>
                        <a:gd name="connsiteX69" fmla="*/ 2504953 w 4714957"/>
                        <a:gd name="connsiteY69" fmla="*/ 5200683 h 6253045"/>
                        <a:gd name="connsiteX70" fmla="*/ 2505082 w 4714957"/>
                        <a:gd name="connsiteY70" fmla="*/ 5202494 h 6253045"/>
                        <a:gd name="connsiteX71" fmla="*/ 2503126 w 4714957"/>
                        <a:gd name="connsiteY71" fmla="*/ 5200813 h 6253045"/>
                        <a:gd name="connsiteX72" fmla="*/ 2502609 w 4714957"/>
                        <a:gd name="connsiteY72" fmla="*/ 5193575 h 6253045"/>
                        <a:gd name="connsiteX73" fmla="*/ 2508883 w 4714957"/>
                        <a:gd name="connsiteY73" fmla="*/ 5178576 h 6253045"/>
                        <a:gd name="connsiteX74" fmla="*/ 2211058 w 4714957"/>
                        <a:gd name="connsiteY74" fmla="*/ 5197994 h 6253045"/>
                        <a:gd name="connsiteX75" fmla="*/ 2212883 w 4714957"/>
                        <a:gd name="connsiteY75" fmla="*/ 5197864 h 6253045"/>
                        <a:gd name="connsiteX76" fmla="*/ 2214711 w 4714957"/>
                        <a:gd name="connsiteY76" fmla="*/ 5197733 h 6253045"/>
                        <a:gd name="connsiteX77" fmla="*/ 2219138 w 4714957"/>
                        <a:gd name="connsiteY77" fmla="*/ 5208331 h 6253045"/>
                        <a:gd name="connsiteX78" fmla="*/ 2215743 w 4714957"/>
                        <a:gd name="connsiteY78" fmla="*/ 5212211 h 6253045"/>
                        <a:gd name="connsiteX79" fmla="*/ 2211058 w 4714957"/>
                        <a:gd name="connsiteY79" fmla="*/ 5197994 h 6253045"/>
                        <a:gd name="connsiteX80" fmla="*/ 2381851 w 4714957"/>
                        <a:gd name="connsiteY80" fmla="*/ 5147618 h 6253045"/>
                        <a:gd name="connsiteX81" fmla="*/ 2378696 w 4714957"/>
                        <a:gd name="connsiteY81" fmla="*/ 5180583 h 6253045"/>
                        <a:gd name="connsiteX82" fmla="*/ 2378438 w 4714957"/>
                        <a:gd name="connsiteY82" fmla="*/ 5176964 h 6253045"/>
                        <a:gd name="connsiteX83" fmla="*/ 2378309 w 4714957"/>
                        <a:gd name="connsiteY83" fmla="*/ 5175155 h 6253045"/>
                        <a:gd name="connsiteX84" fmla="*/ 2381851 w 4714957"/>
                        <a:gd name="connsiteY84" fmla="*/ 5147618 h 6253045"/>
                        <a:gd name="connsiteX85" fmla="*/ 2261312 w 4714957"/>
                        <a:gd name="connsiteY85" fmla="*/ 5156213 h 6253045"/>
                        <a:gd name="connsiteX86" fmla="*/ 2285253 w 4714957"/>
                        <a:gd name="connsiteY86" fmla="*/ 5234537 h 6253045"/>
                        <a:gd name="connsiteX87" fmla="*/ 2283665 w 4714957"/>
                        <a:gd name="connsiteY87" fmla="*/ 5263752 h 6253045"/>
                        <a:gd name="connsiteX88" fmla="*/ 2280251 w 4714957"/>
                        <a:gd name="connsiteY88" fmla="*/ 5293098 h 6253045"/>
                        <a:gd name="connsiteX89" fmla="*/ 2280122 w 4714957"/>
                        <a:gd name="connsiteY89" fmla="*/ 5291290 h 6253045"/>
                        <a:gd name="connsiteX90" fmla="*/ 2276617 w 4714957"/>
                        <a:gd name="connsiteY90" fmla="*/ 5267893 h 6253045"/>
                        <a:gd name="connsiteX91" fmla="*/ 2277263 w 4714957"/>
                        <a:gd name="connsiteY91" fmla="*/ 5276942 h 6253045"/>
                        <a:gd name="connsiteX92" fmla="*/ 2262562 w 4714957"/>
                        <a:gd name="connsiteY92" fmla="*/ 5225241 h 6253045"/>
                        <a:gd name="connsiteX93" fmla="*/ 2250206 w 4714957"/>
                        <a:gd name="connsiteY93" fmla="*/ 5180651 h 6253045"/>
                        <a:gd name="connsiteX94" fmla="*/ 2261312 w 4714957"/>
                        <a:gd name="connsiteY94" fmla="*/ 5156213 h 6253045"/>
                        <a:gd name="connsiteX95" fmla="*/ 2396333 w 4714957"/>
                        <a:gd name="connsiteY95" fmla="*/ 5144767 h 6253045"/>
                        <a:gd name="connsiteX96" fmla="*/ 2403104 w 4714957"/>
                        <a:gd name="connsiteY96" fmla="*/ 5162474 h 6253045"/>
                        <a:gd name="connsiteX97" fmla="*/ 2408821 w 4714957"/>
                        <a:gd name="connsiteY97" fmla="*/ 5191168 h 6253045"/>
                        <a:gd name="connsiteX98" fmla="*/ 2414001 w 4714957"/>
                        <a:gd name="connsiteY98" fmla="*/ 5238090 h 6253045"/>
                        <a:gd name="connsiteX99" fmla="*/ 2417098 w 4714957"/>
                        <a:gd name="connsiteY99" fmla="*/ 5281523 h 6253045"/>
                        <a:gd name="connsiteX100" fmla="*/ 2414885 w 4714957"/>
                        <a:gd name="connsiteY100" fmla="*/ 5276223 h 6253045"/>
                        <a:gd name="connsiteX101" fmla="*/ 2395996 w 4714957"/>
                        <a:gd name="connsiteY101" fmla="*/ 5243012 h 6253045"/>
                        <a:gd name="connsiteX102" fmla="*/ 2397455 w 4714957"/>
                        <a:gd name="connsiteY102" fmla="*/ 5211985 h 6253045"/>
                        <a:gd name="connsiteX103" fmla="*/ 2397068 w 4714957"/>
                        <a:gd name="connsiteY103" fmla="*/ 5206558 h 6253045"/>
                        <a:gd name="connsiteX104" fmla="*/ 2396551 w 4714957"/>
                        <a:gd name="connsiteY104" fmla="*/ 5199319 h 6253045"/>
                        <a:gd name="connsiteX105" fmla="*/ 2396333 w 4714957"/>
                        <a:gd name="connsiteY105" fmla="*/ 5144767 h 6253045"/>
                        <a:gd name="connsiteX106" fmla="*/ 2498093 w 4714957"/>
                        <a:gd name="connsiteY106" fmla="*/ 5130236 h 6253045"/>
                        <a:gd name="connsiteX107" fmla="*/ 2500437 w 4714957"/>
                        <a:gd name="connsiteY107" fmla="*/ 5137345 h 6253045"/>
                        <a:gd name="connsiteX108" fmla="*/ 2505251 w 4714957"/>
                        <a:gd name="connsiteY108" fmla="*/ 5153370 h 6253045"/>
                        <a:gd name="connsiteX109" fmla="*/ 2503681 w 4714957"/>
                        <a:gd name="connsiteY109" fmla="*/ 5157120 h 6253045"/>
                        <a:gd name="connsiteX110" fmla="*/ 2499771 w 4714957"/>
                        <a:gd name="connsiteY110" fmla="*/ 5153761 h 6253045"/>
                        <a:gd name="connsiteX111" fmla="*/ 2529188 w 4714957"/>
                        <a:gd name="connsiteY111" fmla="*/ 5116541 h 6253045"/>
                        <a:gd name="connsiteX112" fmla="*/ 2538039 w 4714957"/>
                        <a:gd name="connsiteY112" fmla="*/ 5176042 h 6253045"/>
                        <a:gd name="connsiteX113" fmla="*/ 2531852 w 4714957"/>
                        <a:gd name="connsiteY113" fmla="*/ 5166025 h 6253045"/>
                        <a:gd name="connsiteX114" fmla="*/ 2519733 w 4714957"/>
                        <a:gd name="connsiteY114" fmla="*/ 5150520 h 6253045"/>
                        <a:gd name="connsiteX115" fmla="*/ 2519604 w 4714957"/>
                        <a:gd name="connsiteY115" fmla="*/ 5148709 h 6253045"/>
                        <a:gd name="connsiteX116" fmla="*/ 2526928 w 4714957"/>
                        <a:gd name="connsiteY116" fmla="*/ 5122723 h 6253045"/>
                        <a:gd name="connsiteX117" fmla="*/ 2200496 w 4714957"/>
                        <a:gd name="connsiteY117" fmla="*/ 5135693 h 6253045"/>
                        <a:gd name="connsiteX118" fmla="*/ 2216149 w 4714957"/>
                        <a:gd name="connsiteY118" fmla="*/ 5192173 h 6253045"/>
                        <a:gd name="connsiteX119" fmla="*/ 2212367 w 4714957"/>
                        <a:gd name="connsiteY119" fmla="*/ 5190625 h 6253045"/>
                        <a:gd name="connsiteX120" fmla="*/ 2204214 w 4714957"/>
                        <a:gd name="connsiteY120" fmla="*/ 5162757 h 6253045"/>
                        <a:gd name="connsiteX121" fmla="*/ 2201696 w 4714957"/>
                        <a:gd name="connsiteY121" fmla="*/ 5153999 h 6253045"/>
                        <a:gd name="connsiteX122" fmla="*/ 2456538 w 4714957"/>
                        <a:gd name="connsiteY122" fmla="*/ 5114390 h 6253045"/>
                        <a:gd name="connsiteX123" fmla="*/ 2459833 w 4714957"/>
                        <a:gd name="connsiteY123" fmla="*/ 5118185 h 6253045"/>
                        <a:gd name="connsiteX124" fmla="*/ 2480475 w 4714957"/>
                        <a:gd name="connsiteY124" fmla="*/ 5140586 h 6253045"/>
                        <a:gd name="connsiteX125" fmla="*/ 2480327 w 4714957"/>
                        <a:gd name="connsiteY125" fmla="*/ 5164243 h 6253045"/>
                        <a:gd name="connsiteX126" fmla="*/ 2481230 w 4714957"/>
                        <a:gd name="connsiteY126" fmla="*/ 5176910 h 6253045"/>
                        <a:gd name="connsiteX127" fmla="*/ 2478758 w 4714957"/>
                        <a:gd name="connsiteY127" fmla="*/ 5167993 h 6253045"/>
                        <a:gd name="connsiteX128" fmla="*/ 2478629 w 4714957"/>
                        <a:gd name="connsiteY128" fmla="*/ 5166182 h 6253045"/>
                        <a:gd name="connsiteX129" fmla="*/ 2463006 w 4714957"/>
                        <a:gd name="connsiteY129" fmla="*/ 5127280 h 6253045"/>
                        <a:gd name="connsiteX130" fmla="*/ 2505806 w 4714957"/>
                        <a:gd name="connsiteY130" fmla="*/ 5109678 h 6253045"/>
                        <a:gd name="connsiteX131" fmla="*/ 2512446 w 4714957"/>
                        <a:gd name="connsiteY131" fmla="*/ 5125575 h 6253045"/>
                        <a:gd name="connsiteX132" fmla="*/ 2514790 w 4714957"/>
                        <a:gd name="connsiteY132" fmla="*/ 5132684 h 6253045"/>
                        <a:gd name="connsiteX133" fmla="*/ 2505806 w 4714957"/>
                        <a:gd name="connsiteY133" fmla="*/ 5109678 h 6253045"/>
                        <a:gd name="connsiteX134" fmla="*/ 2452583 w 4714957"/>
                        <a:gd name="connsiteY134" fmla="*/ 5109834 h 6253045"/>
                        <a:gd name="connsiteX135" fmla="*/ 2455181 w 4714957"/>
                        <a:gd name="connsiteY135" fmla="*/ 5111685 h 6253045"/>
                        <a:gd name="connsiteX136" fmla="*/ 2456538 w 4714957"/>
                        <a:gd name="connsiteY136" fmla="*/ 5114390 h 6253045"/>
                        <a:gd name="connsiteX137" fmla="*/ 2277252 w 4714957"/>
                        <a:gd name="connsiteY137" fmla="*/ 5122336 h 6253045"/>
                        <a:gd name="connsiteX138" fmla="*/ 2279467 w 4714957"/>
                        <a:gd name="connsiteY138" fmla="*/ 5127636 h 6253045"/>
                        <a:gd name="connsiteX139" fmla="*/ 2282325 w 4714957"/>
                        <a:gd name="connsiteY139" fmla="*/ 5141983 h 6253045"/>
                        <a:gd name="connsiteX140" fmla="*/ 2277252 w 4714957"/>
                        <a:gd name="connsiteY140" fmla="*/ 5122336 h 6253045"/>
                        <a:gd name="connsiteX141" fmla="*/ 0 w 4714957"/>
                        <a:gd name="connsiteY141" fmla="*/ 0 h 6253045"/>
                        <a:gd name="connsiteX142" fmla="*/ 86542 w 4714957"/>
                        <a:gd name="connsiteY142" fmla="*/ 19375 h 6253045"/>
                        <a:gd name="connsiteX143" fmla="*/ 517965 w 4714957"/>
                        <a:gd name="connsiteY143" fmla="*/ 697510 h 6253045"/>
                        <a:gd name="connsiteX144" fmla="*/ 468881 w 4714957"/>
                        <a:gd name="connsiteY144" fmla="*/ 82668 h 6253045"/>
                        <a:gd name="connsiteX145" fmla="*/ 539924 w 4714957"/>
                        <a:gd name="connsiteY145" fmla="*/ 138210 h 6253045"/>
                        <a:gd name="connsiteX146" fmla="*/ 780177 w 4714957"/>
                        <a:gd name="connsiteY146" fmla="*/ 1105682 h 6253045"/>
                        <a:gd name="connsiteX147" fmla="*/ 1179307 w 4714957"/>
                        <a:gd name="connsiteY147" fmla="*/ 1987902 h 6253045"/>
                        <a:gd name="connsiteX148" fmla="*/ 1022141 w 4714957"/>
                        <a:gd name="connsiteY148" fmla="*/ 220877 h 6253045"/>
                        <a:gd name="connsiteX149" fmla="*/ 1261633 w 4714957"/>
                        <a:gd name="connsiteY149" fmla="*/ 1189807 h 6253045"/>
                        <a:gd name="connsiteX150" fmla="*/ 1365310 w 4714957"/>
                        <a:gd name="connsiteY150" fmla="*/ 1772191 h 6253045"/>
                        <a:gd name="connsiteX151" fmla="*/ 1404060 w 4714957"/>
                        <a:gd name="connsiteY151" fmla="*/ 2193280 h 6253045"/>
                        <a:gd name="connsiteX152" fmla="*/ 1704148 w 4714957"/>
                        <a:gd name="connsiteY152" fmla="*/ 2890981 h 6253045"/>
                        <a:gd name="connsiteX153" fmla="*/ 1803191 w 4714957"/>
                        <a:gd name="connsiteY153" fmla="*/ 2600160 h 6253045"/>
                        <a:gd name="connsiteX154" fmla="*/ 2002110 w 4714957"/>
                        <a:gd name="connsiteY154" fmla="*/ 1946568 h 6253045"/>
                        <a:gd name="connsiteX155" fmla="*/ 1424727 w 4714957"/>
                        <a:gd name="connsiteY155" fmla="*/ 830552 h 6253045"/>
                        <a:gd name="connsiteX156" fmla="*/ 2007277 w 4714957"/>
                        <a:gd name="connsiteY156" fmla="*/ 1755398 h 6253045"/>
                        <a:gd name="connsiteX157" fmla="*/ 1631820 w 4714957"/>
                        <a:gd name="connsiteY157" fmla="*/ 339672 h 6253045"/>
                        <a:gd name="connsiteX158" fmla="*/ 2049259 w 4714957"/>
                        <a:gd name="connsiteY158" fmla="*/ 1513095 h 6253045"/>
                        <a:gd name="connsiteX159" fmla="*/ 2349573 w 4714957"/>
                        <a:gd name="connsiteY159" fmla="*/ 868012 h 6253045"/>
                        <a:gd name="connsiteX160" fmla="*/ 2120945 w 4714957"/>
                        <a:gd name="connsiteY160" fmla="*/ 1615896 h 6253045"/>
                        <a:gd name="connsiteX161" fmla="*/ 2035694 w 4714957"/>
                        <a:gd name="connsiteY161" fmla="*/ 2346990 h 6253045"/>
                        <a:gd name="connsiteX162" fmla="*/ 1847108 w 4714957"/>
                        <a:gd name="connsiteY162" fmla="*/ 3017375 h 6253045"/>
                        <a:gd name="connsiteX163" fmla="*/ 2234614 w 4714957"/>
                        <a:gd name="connsiteY163" fmla="*/ 3571507 h 6253045"/>
                        <a:gd name="connsiteX164" fmla="*/ 2490367 w 4714957"/>
                        <a:gd name="connsiteY164" fmla="*/ 2269489 h 6253045"/>
                        <a:gd name="connsiteX165" fmla="*/ 2571742 w 4714957"/>
                        <a:gd name="connsiteY165" fmla="*/ 1122473 h 6253045"/>
                        <a:gd name="connsiteX166" fmla="*/ 2628576 w 4714957"/>
                        <a:gd name="connsiteY166" fmla="*/ 2326323 h 6253045"/>
                        <a:gd name="connsiteX167" fmla="*/ 3137616 w 4714957"/>
                        <a:gd name="connsiteY167" fmla="*/ 1131194 h 6253045"/>
                        <a:gd name="connsiteX168" fmla="*/ 2682827 w 4714957"/>
                        <a:gd name="connsiteY168" fmla="*/ 2716412 h 6253045"/>
                        <a:gd name="connsiteX169" fmla="*/ 2454200 w 4714957"/>
                        <a:gd name="connsiteY169" fmla="*/ 3521132 h 6253045"/>
                        <a:gd name="connsiteX170" fmla="*/ 2517492 w 4714957"/>
                        <a:gd name="connsiteY170" fmla="*/ 3388088 h 6253045"/>
                        <a:gd name="connsiteX171" fmla="*/ 2908872 w 4714957"/>
                        <a:gd name="connsiteY171" fmla="*/ 3142667 h 6253045"/>
                        <a:gd name="connsiteX172" fmla="*/ 3026415 w 4714957"/>
                        <a:gd name="connsiteY172" fmla="*/ 2764205 h 6253045"/>
                        <a:gd name="connsiteX173" fmla="*/ 3502403 w 4714957"/>
                        <a:gd name="connsiteY173" fmla="*/ 792370 h 6253045"/>
                        <a:gd name="connsiteX174" fmla="*/ 3282655 w 4714957"/>
                        <a:gd name="connsiteY174" fmla="*/ 1956576 h 6253045"/>
                        <a:gd name="connsiteX175" fmla="*/ 3736841 w 4714957"/>
                        <a:gd name="connsiteY175" fmla="*/ 689760 h 6253045"/>
                        <a:gd name="connsiteX176" fmla="*/ 3190876 w 4714957"/>
                        <a:gd name="connsiteY176" fmla="*/ 2460091 h 6253045"/>
                        <a:gd name="connsiteX177" fmla="*/ 3890460 w 4714957"/>
                        <a:gd name="connsiteY177" fmla="*/ 1946709 h 6253045"/>
                        <a:gd name="connsiteX178" fmla="*/ 4098399 w 4714957"/>
                        <a:gd name="connsiteY178" fmla="*/ 1475057 h 6253045"/>
                        <a:gd name="connsiteX179" fmla="*/ 4064472 w 4714957"/>
                        <a:gd name="connsiteY179" fmla="*/ 1809308 h 6253045"/>
                        <a:gd name="connsiteX180" fmla="*/ 4714957 w 4714957"/>
                        <a:gd name="connsiteY180" fmla="*/ 1093341 h 6253045"/>
                        <a:gd name="connsiteX181" fmla="*/ 4424133 w 4714957"/>
                        <a:gd name="connsiteY181" fmla="*/ 1562857 h 6253045"/>
                        <a:gd name="connsiteX182" fmla="*/ 4000345 w 4714957"/>
                        <a:gd name="connsiteY182" fmla="*/ 1967235 h 6253045"/>
                        <a:gd name="connsiteX183" fmla="*/ 3185293 w 4714957"/>
                        <a:gd name="connsiteY183" fmla="*/ 2609202 h 6253045"/>
                        <a:gd name="connsiteX184" fmla="*/ 3109083 w 4714957"/>
                        <a:gd name="connsiteY184" fmla="*/ 2973458 h 6253045"/>
                        <a:gd name="connsiteX185" fmla="*/ 2455491 w 4714957"/>
                        <a:gd name="connsiteY185" fmla="*/ 3521132 h 6253045"/>
                        <a:gd name="connsiteX186" fmla="*/ 2429657 w 4714957"/>
                        <a:gd name="connsiteY186" fmla="*/ 4072872 h 6253045"/>
                        <a:gd name="connsiteX187" fmla="*/ 2481631 w 4714957"/>
                        <a:gd name="connsiteY187" fmla="*/ 4768371 h 6253045"/>
                        <a:gd name="connsiteX188" fmla="*/ 2500870 w 4714957"/>
                        <a:gd name="connsiteY188" fmla="*/ 4918743 h 6253045"/>
                        <a:gd name="connsiteX189" fmla="*/ 2521556 w 4714957"/>
                        <a:gd name="connsiteY189" fmla="*/ 5064006 h 6253045"/>
                        <a:gd name="connsiteX190" fmla="*/ 2498947 w 4714957"/>
                        <a:gd name="connsiteY190" fmla="*/ 5039231 h 6253045"/>
                        <a:gd name="connsiteX191" fmla="*/ 2461279 w 4714957"/>
                        <a:gd name="connsiteY191" fmla="*/ 5000081 h 6253045"/>
                        <a:gd name="connsiteX192" fmla="*/ 2493727 w 4714957"/>
                        <a:gd name="connsiteY192" fmla="*/ 5043241 h 6253045"/>
                        <a:gd name="connsiteX193" fmla="*/ 2509478 w 4714957"/>
                        <a:gd name="connsiteY193" fmla="*/ 5064626 h 6253045"/>
                        <a:gd name="connsiteX194" fmla="*/ 2524526 w 4714957"/>
                        <a:gd name="connsiteY194" fmla="*/ 5084868 h 6253045"/>
                        <a:gd name="connsiteX195" fmla="*/ 2525655 w 4714957"/>
                        <a:gd name="connsiteY195" fmla="*/ 5092795 h 6253045"/>
                        <a:gd name="connsiteX196" fmla="*/ 2525847 w 4714957"/>
                        <a:gd name="connsiteY196" fmla="*/ 5094088 h 6253045"/>
                        <a:gd name="connsiteX197" fmla="*/ 2518461 w 4714957"/>
                        <a:gd name="connsiteY197" fmla="*/ 5106957 h 6253045"/>
                        <a:gd name="connsiteX198" fmla="*/ 2511930 w 4714957"/>
                        <a:gd name="connsiteY198" fmla="*/ 5118336 h 6253045"/>
                        <a:gd name="connsiteX199" fmla="*/ 2506471 w 4714957"/>
                        <a:gd name="connsiteY199" fmla="*/ 5093261 h 6253045"/>
                        <a:gd name="connsiteX200" fmla="*/ 2500477 w 4714957"/>
                        <a:gd name="connsiteY200" fmla="*/ 5086413 h 6253045"/>
                        <a:gd name="connsiteX201" fmla="*/ 2496824 w 4714957"/>
                        <a:gd name="connsiteY201" fmla="*/ 5086673 h 6253045"/>
                        <a:gd name="connsiteX202" fmla="*/ 2490053 w 4714957"/>
                        <a:gd name="connsiteY202" fmla="*/ 5068967 h 6253045"/>
                        <a:gd name="connsiteX203" fmla="*/ 2472732 w 4714957"/>
                        <a:gd name="connsiteY203" fmla="*/ 5032005 h 6253045"/>
                        <a:gd name="connsiteX204" fmla="*/ 2482877 w 4714957"/>
                        <a:gd name="connsiteY204" fmla="*/ 5071297 h 6253045"/>
                        <a:gd name="connsiteX205" fmla="*/ 2488078 w 4714957"/>
                        <a:gd name="connsiteY205" fmla="*/ 5092753 h 6253045"/>
                        <a:gd name="connsiteX206" fmla="*/ 2486511 w 4714957"/>
                        <a:gd name="connsiteY206" fmla="*/ 5096502 h 6253045"/>
                        <a:gd name="connsiteX207" fmla="*/ 2459135 w 4714957"/>
                        <a:gd name="connsiteY207" fmla="*/ 5072990 h 6253045"/>
                        <a:gd name="connsiteX208" fmla="*/ 2447532 w 4714957"/>
                        <a:gd name="connsiteY208" fmla="*/ 5064723 h 6253045"/>
                        <a:gd name="connsiteX209" fmla="*/ 2457437 w 4714957"/>
                        <a:gd name="connsiteY209" fmla="*/ 5074931 h 6253045"/>
                        <a:gd name="connsiteX210" fmla="*/ 2481547 w 4714957"/>
                        <a:gd name="connsiteY210" fmla="*/ 5104132 h 6253045"/>
                        <a:gd name="connsiteX211" fmla="*/ 2481657 w 4714957"/>
                        <a:gd name="connsiteY211" fmla="*/ 5131408 h 6253045"/>
                        <a:gd name="connsiteX212" fmla="*/ 2459836 w 4714957"/>
                        <a:gd name="connsiteY212" fmla="*/ 5115002 h 6253045"/>
                        <a:gd name="connsiteX213" fmla="*/ 2455181 w 4714957"/>
                        <a:gd name="connsiteY213" fmla="*/ 5111685 h 6253045"/>
                        <a:gd name="connsiteX214" fmla="*/ 2448027 w 4714957"/>
                        <a:gd name="connsiteY214" fmla="*/ 5097428 h 6253045"/>
                        <a:gd name="connsiteX215" fmla="*/ 2433308 w 4714957"/>
                        <a:gd name="connsiteY215" fmla="*/ 5071193 h 6253045"/>
                        <a:gd name="connsiteX216" fmla="*/ 2440851 w 4714957"/>
                        <a:gd name="connsiteY216" fmla="*/ 5099758 h 6253045"/>
                        <a:gd name="connsiteX217" fmla="*/ 2450479 w 4714957"/>
                        <a:gd name="connsiteY217" fmla="*/ 5131811 h 6253045"/>
                        <a:gd name="connsiteX218" fmla="*/ 2460752 w 4714957"/>
                        <a:gd name="connsiteY218" fmla="*/ 5172914 h 6253045"/>
                        <a:gd name="connsiteX219" fmla="*/ 2463354 w 4714957"/>
                        <a:gd name="connsiteY219" fmla="*/ 5183642 h 6253045"/>
                        <a:gd name="connsiteX220" fmla="*/ 2444335 w 4714957"/>
                        <a:gd name="connsiteY220" fmla="*/ 5148620 h 6253045"/>
                        <a:gd name="connsiteX221" fmla="*/ 2427659 w 4714957"/>
                        <a:gd name="connsiteY221" fmla="*/ 5120707 h 6253045"/>
                        <a:gd name="connsiteX222" fmla="*/ 2411371 w 4714957"/>
                        <a:gd name="connsiteY222" fmla="*/ 5098222 h 6253045"/>
                        <a:gd name="connsiteX223" fmla="*/ 2420483 w 4714957"/>
                        <a:gd name="connsiteY223" fmla="*/ 5123037 h 6253045"/>
                        <a:gd name="connsiteX224" fmla="*/ 2431809 w 4714957"/>
                        <a:gd name="connsiteY224" fmla="*/ 5153152 h 6253045"/>
                        <a:gd name="connsiteX225" fmla="*/ 2443779 w 4714957"/>
                        <a:gd name="connsiteY225" fmla="*/ 5192313 h 6253045"/>
                        <a:gd name="connsiteX226" fmla="*/ 2451194 w 4714957"/>
                        <a:gd name="connsiteY226" fmla="*/ 5219067 h 6253045"/>
                        <a:gd name="connsiteX227" fmla="*/ 2444921 w 4714957"/>
                        <a:gd name="connsiteY227" fmla="*/ 5234065 h 6253045"/>
                        <a:gd name="connsiteX228" fmla="*/ 2444792 w 4714957"/>
                        <a:gd name="connsiteY228" fmla="*/ 5232257 h 6253045"/>
                        <a:gd name="connsiteX229" fmla="*/ 2442449 w 4714957"/>
                        <a:gd name="connsiteY229" fmla="*/ 5225148 h 6253045"/>
                        <a:gd name="connsiteX230" fmla="*/ 2443889 w 4714957"/>
                        <a:gd name="connsiteY230" fmla="*/ 5219588 h 6253045"/>
                        <a:gd name="connsiteX231" fmla="*/ 2442320 w 4714957"/>
                        <a:gd name="connsiteY231" fmla="*/ 5223338 h 6253045"/>
                        <a:gd name="connsiteX232" fmla="*/ 2422141 w 4714957"/>
                        <a:gd name="connsiteY232" fmla="*/ 5172029 h 6253045"/>
                        <a:gd name="connsiteX233" fmla="*/ 2400652 w 4714957"/>
                        <a:gd name="connsiteY233" fmla="*/ 5128089 h 6253045"/>
                        <a:gd name="connsiteX234" fmla="*/ 2400136 w 4714957"/>
                        <a:gd name="connsiteY234" fmla="*/ 5120850 h 6253045"/>
                        <a:gd name="connsiteX235" fmla="*/ 2398348 w 4714957"/>
                        <a:gd name="connsiteY235" fmla="*/ 5070048 h 6253045"/>
                        <a:gd name="connsiteX236" fmla="*/ 2393426 w 4714957"/>
                        <a:gd name="connsiteY236" fmla="*/ 5026746 h 6253045"/>
                        <a:gd name="connsiteX237" fmla="*/ 2391043 w 4714957"/>
                        <a:gd name="connsiteY237" fmla="*/ 5070569 h 6253045"/>
                        <a:gd name="connsiteX238" fmla="*/ 2387350 w 4714957"/>
                        <a:gd name="connsiteY238" fmla="*/ 5121762 h 6253045"/>
                        <a:gd name="connsiteX239" fmla="*/ 2387738 w 4714957"/>
                        <a:gd name="connsiteY239" fmla="*/ 5127191 h 6253045"/>
                        <a:gd name="connsiteX240" fmla="*/ 2378457 w 4714957"/>
                        <a:gd name="connsiteY240" fmla="*/ 5151498 h 6253045"/>
                        <a:gd name="connsiteX241" fmla="*/ 2368054 w 4714957"/>
                        <a:gd name="connsiteY241" fmla="*/ 5108586 h 6253045"/>
                        <a:gd name="connsiteX242" fmla="*/ 2351658 w 4714957"/>
                        <a:gd name="connsiteY242" fmla="*/ 5058826 h 6253045"/>
                        <a:gd name="connsiteX243" fmla="*/ 2314952 w 4714957"/>
                        <a:gd name="connsiteY243" fmla="*/ 4955948 h 6253045"/>
                        <a:gd name="connsiteX244" fmla="*/ 2329871 w 4714957"/>
                        <a:gd name="connsiteY244" fmla="*/ 5062200 h 6253045"/>
                        <a:gd name="connsiteX245" fmla="*/ 2339091 w 4714957"/>
                        <a:gd name="connsiteY245" fmla="*/ 5114289 h 6253045"/>
                        <a:gd name="connsiteX246" fmla="*/ 2348700 w 4714957"/>
                        <a:gd name="connsiteY246" fmla="*/ 5171809 h 6253045"/>
                        <a:gd name="connsiteX247" fmla="*/ 2352023 w 4714957"/>
                        <a:gd name="connsiteY247" fmla="*/ 5194870 h 6253045"/>
                        <a:gd name="connsiteX248" fmla="*/ 2343736 w 4714957"/>
                        <a:gd name="connsiteY248" fmla="*/ 5179438 h 6253045"/>
                        <a:gd name="connsiteX249" fmla="*/ 2339696 w 4714957"/>
                        <a:gd name="connsiteY249" fmla="*/ 5174270 h 6253045"/>
                        <a:gd name="connsiteX250" fmla="*/ 2338148 w 4714957"/>
                        <a:gd name="connsiteY250" fmla="*/ 5152554 h 6253045"/>
                        <a:gd name="connsiteX251" fmla="*/ 2335657 w 4714957"/>
                        <a:gd name="connsiteY251" fmla="*/ 5169100 h 6253045"/>
                        <a:gd name="connsiteX252" fmla="*/ 2319110 w 4714957"/>
                        <a:gd name="connsiteY252" fmla="*/ 5142998 h 6253045"/>
                        <a:gd name="connsiteX253" fmla="*/ 2318981 w 4714957"/>
                        <a:gd name="connsiteY253" fmla="*/ 5141187 h 6253045"/>
                        <a:gd name="connsiteX254" fmla="*/ 2289839 w 4714957"/>
                        <a:gd name="connsiteY254" fmla="*/ 5041407 h 6253045"/>
                        <a:gd name="connsiteX255" fmla="*/ 2263685 w 4714957"/>
                        <a:gd name="connsiteY255" fmla="*/ 4957786 h 6253045"/>
                        <a:gd name="connsiteX256" fmla="*/ 2240776 w 4714957"/>
                        <a:gd name="connsiteY256" fmla="*/ 4893939 h 6253045"/>
                        <a:gd name="connsiteX257" fmla="*/ 2220338 w 4714957"/>
                        <a:gd name="connsiteY257" fmla="*/ 4839009 h 6253045"/>
                        <a:gd name="connsiteX258" fmla="*/ 2233600 w 4714957"/>
                        <a:gd name="connsiteY258" fmla="*/ 4896269 h 6253045"/>
                        <a:gd name="connsiteX259" fmla="*/ 2251158 w 4714957"/>
                        <a:gd name="connsiteY259" fmla="*/ 4962317 h 6253045"/>
                        <a:gd name="connsiteX260" fmla="*/ 2270137 w 4714957"/>
                        <a:gd name="connsiteY260" fmla="*/ 5048270 h 6253045"/>
                        <a:gd name="connsiteX261" fmla="*/ 2278196 w 4714957"/>
                        <a:gd name="connsiteY261" fmla="*/ 5084073 h 6253045"/>
                        <a:gd name="connsiteX262" fmla="*/ 2272072 w 4714957"/>
                        <a:gd name="connsiteY262" fmla="*/ 5075414 h 6253045"/>
                        <a:gd name="connsiteX263" fmla="*/ 2264122 w 4714957"/>
                        <a:gd name="connsiteY263" fmla="*/ 5066888 h 6253045"/>
                        <a:gd name="connsiteX264" fmla="*/ 2262036 w 4714957"/>
                        <a:gd name="connsiteY264" fmla="*/ 5063399 h 6253045"/>
                        <a:gd name="connsiteX265" fmla="*/ 2240031 w 4714957"/>
                        <a:gd name="connsiteY265" fmla="*/ 5012219 h 6253045"/>
                        <a:gd name="connsiteX266" fmla="*/ 2220369 w 4714957"/>
                        <a:gd name="connsiteY266" fmla="*/ 4968150 h 6253045"/>
                        <a:gd name="connsiteX267" fmla="*/ 2232854 w 4714957"/>
                        <a:gd name="connsiteY267" fmla="*/ 5014551 h 6253045"/>
                        <a:gd name="connsiteX268" fmla="*/ 2249511 w 4714957"/>
                        <a:gd name="connsiteY268" fmla="*/ 5067930 h 6253045"/>
                        <a:gd name="connsiteX269" fmla="*/ 2262125 w 4714957"/>
                        <a:gd name="connsiteY269" fmla="*/ 5116139 h 6253045"/>
                        <a:gd name="connsiteX270" fmla="*/ 2249103 w 4714957"/>
                        <a:gd name="connsiteY270" fmla="*/ 5087965 h 6253045"/>
                        <a:gd name="connsiteX271" fmla="*/ 2261462 w 4714957"/>
                        <a:gd name="connsiteY271" fmla="*/ 5132557 h 6253045"/>
                        <a:gd name="connsiteX272" fmla="*/ 2248141 w 4714957"/>
                        <a:gd name="connsiteY272" fmla="*/ 5151696 h 6253045"/>
                        <a:gd name="connsiteX273" fmla="*/ 2233828 w 4714957"/>
                        <a:gd name="connsiteY273" fmla="*/ 5105425 h 6253045"/>
                        <a:gd name="connsiteX274" fmla="*/ 2218889 w 4714957"/>
                        <a:gd name="connsiteY274" fmla="*/ 5024640 h 6253045"/>
                        <a:gd name="connsiteX275" fmla="*/ 2219515 w 4714957"/>
                        <a:gd name="connsiteY275" fmla="*/ 5059155 h 6253045"/>
                        <a:gd name="connsiteX276" fmla="*/ 2196477 w 4714957"/>
                        <a:gd name="connsiteY276" fmla="*/ 4993497 h 6253045"/>
                        <a:gd name="connsiteX277" fmla="*/ 2189721 w 4714957"/>
                        <a:gd name="connsiteY277" fmla="*/ 4975643 h 6253045"/>
                        <a:gd name="connsiteX278" fmla="*/ 2185592 w 4714957"/>
                        <a:gd name="connsiteY278" fmla="*/ 4918956 h 6253045"/>
                        <a:gd name="connsiteX279" fmla="*/ 2189453 w 4714957"/>
                        <a:gd name="connsiteY279" fmla="*/ 4904646 h 6253045"/>
                        <a:gd name="connsiteX280" fmla="*/ 2192775 w 4714957"/>
                        <a:gd name="connsiteY280" fmla="*/ 4890086 h 6253045"/>
                        <a:gd name="connsiteX281" fmla="*/ 2188151 w 4714957"/>
                        <a:gd name="connsiteY281" fmla="*/ 4902466 h 6253045"/>
                        <a:gd name="connsiteX282" fmla="*/ 2184990 w 4714957"/>
                        <a:gd name="connsiteY282" fmla="*/ 4910684 h 6253045"/>
                        <a:gd name="connsiteX283" fmla="*/ 2171045 w 4714957"/>
                        <a:gd name="connsiteY283" fmla="*/ 4719227 h 6253045"/>
                        <a:gd name="connsiteX284" fmla="*/ 2066545 w 4714957"/>
                        <a:gd name="connsiteY284" fmla="*/ 3799769 h 6253045"/>
                        <a:gd name="connsiteX285" fmla="*/ 2049145 w 4714957"/>
                        <a:gd name="connsiteY285" fmla="*/ 3731919 h 6253045"/>
                        <a:gd name="connsiteX286" fmla="*/ 1869862 w 4714957"/>
                        <a:gd name="connsiteY286" fmla="*/ 3604284 h 6253045"/>
                        <a:gd name="connsiteX287" fmla="*/ 1215163 w 4714957"/>
                        <a:gd name="connsiteY287" fmla="*/ 3100963 h 6253045"/>
                        <a:gd name="connsiteX288" fmla="*/ 798457 w 4714957"/>
                        <a:gd name="connsiteY288" fmla="*/ 2334996 h 6253045"/>
                        <a:gd name="connsiteX289" fmla="*/ 117767 w 4714957"/>
                        <a:gd name="connsiteY289" fmla="*/ 1769072 h 6253045"/>
                        <a:gd name="connsiteX290" fmla="*/ 198502 w 4714957"/>
                        <a:gd name="connsiteY290" fmla="*/ 1760808 h 6253045"/>
                        <a:gd name="connsiteX291" fmla="*/ 736299 w 4714957"/>
                        <a:gd name="connsiteY291" fmla="*/ 2224123 h 6253045"/>
                        <a:gd name="connsiteX292" fmla="*/ 552533 w 4714957"/>
                        <a:gd name="connsiteY292" fmla="*/ 1743192 h 6253045"/>
                        <a:gd name="connsiteX293" fmla="*/ 666033 w 4714957"/>
                        <a:gd name="connsiteY293" fmla="*/ 1737671 h 6253045"/>
                        <a:gd name="connsiteX294" fmla="*/ 630806 w 4714957"/>
                        <a:gd name="connsiteY294" fmla="*/ 1764212 h 6253045"/>
                        <a:gd name="connsiteX295" fmla="*/ 984220 w 4714957"/>
                        <a:gd name="connsiteY295" fmla="*/ 2534441 h 6253045"/>
                        <a:gd name="connsiteX296" fmla="*/ 1441258 w 4714957"/>
                        <a:gd name="connsiteY296" fmla="*/ 3166025 h 6253045"/>
                        <a:gd name="connsiteX297" fmla="*/ 1658080 w 4714957"/>
                        <a:gd name="connsiteY297" fmla="*/ 3255236 h 6253045"/>
                        <a:gd name="connsiteX298" fmla="*/ 1674724 w 4714957"/>
                        <a:gd name="connsiteY298" fmla="*/ 3257908 h 6253045"/>
                        <a:gd name="connsiteX299" fmla="*/ 1661188 w 4714957"/>
                        <a:gd name="connsiteY299" fmla="*/ 3241257 h 6253045"/>
                        <a:gd name="connsiteX300" fmla="*/ 1587479 w 4714957"/>
                        <a:gd name="connsiteY300" fmla="*/ 3142667 h 6253045"/>
                        <a:gd name="connsiteX301" fmla="*/ 948096 w 4714957"/>
                        <a:gd name="connsiteY301" fmla="*/ 1803192 h 6253045"/>
                        <a:gd name="connsiteX302" fmla="*/ 581258 w 4714957"/>
                        <a:gd name="connsiteY302" fmla="*/ 857679 h 6253045"/>
                        <a:gd name="connsiteX303" fmla="*/ 0 w 4714957"/>
                        <a:gd name="connsiteY303" fmla="*/ 0 h 625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714957" h="6253045">
                          <a:moveTo>
                            <a:pt x="2224071" y="5682709"/>
                          </a:moveTo>
                          <a:lnTo>
                            <a:pt x="2609077" y="5655257"/>
                          </a:lnTo>
                          <a:lnTo>
                            <a:pt x="2614000" y="5688938"/>
                          </a:lnTo>
                          <a:cubicBezTo>
                            <a:pt x="2643088" y="5892528"/>
                            <a:pt x="2668924" y="6090779"/>
                            <a:pt x="2682827" y="6253045"/>
                          </a:cubicBezTo>
                          <a:cubicBezTo>
                            <a:pt x="2500701" y="6242710"/>
                            <a:pt x="2318572" y="6255627"/>
                            <a:pt x="2137736" y="6246586"/>
                          </a:cubicBezTo>
                          <a:cubicBezTo>
                            <a:pt x="2158081" y="6051864"/>
                            <a:pt x="2208215" y="5888386"/>
                            <a:pt x="2223836" y="5708196"/>
                          </a:cubicBezTo>
                          <a:close/>
                          <a:moveTo>
                            <a:pt x="2212973" y="5328795"/>
                          </a:moveTo>
                          <a:lnTo>
                            <a:pt x="2213172" y="5330621"/>
                          </a:lnTo>
                          <a:lnTo>
                            <a:pt x="2213117" y="5331050"/>
                          </a:lnTo>
                          <a:close/>
                          <a:moveTo>
                            <a:pt x="2303071" y="5304204"/>
                          </a:moveTo>
                          <a:cubicBezTo>
                            <a:pt x="2305283" y="5309502"/>
                            <a:pt x="2305670" y="5314932"/>
                            <a:pt x="2308014" y="5322041"/>
                          </a:cubicBezTo>
                          <a:cubicBezTo>
                            <a:pt x="2310226" y="5327339"/>
                            <a:pt x="2310742" y="5334577"/>
                            <a:pt x="2312957" y="5339877"/>
                          </a:cubicBezTo>
                          <a:cubicBezTo>
                            <a:pt x="2313215" y="5343497"/>
                            <a:pt x="2311646" y="5347246"/>
                            <a:pt x="2312033" y="5352675"/>
                          </a:cubicBezTo>
                          <a:cubicBezTo>
                            <a:pt x="2312033" y="5352675"/>
                            <a:pt x="2312033" y="5352675"/>
                            <a:pt x="2312162" y="5354485"/>
                          </a:cubicBezTo>
                          <a:cubicBezTo>
                            <a:pt x="2310595" y="5358234"/>
                            <a:pt x="2309025" y="5361984"/>
                            <a:pt x="2309283" y="5365603"/>
                          </a:cubicBezTo>
                          <a:cubicBezTo>
                            <a:pt x="2307071" y="5360304"/>
                            <a:pt x="2303160" y="5356945"/>
                            <a:pt x="2301075" y="5353456"/>
                          </a:cubicBezTo>
                          <a:cubicBezTo>
                            <a:pt x="2300946" y="5351647"/>
                            <a:pt x="2300816" y="5349836"/>
                            <a:pt x="2300816" y="5349836"/>
                          </a:cubicBezTo>
                          <a:cubicBezTo>
                            <a:pt x="2301612" y="5335229"/>
                            <a:pt x="2302276" y="5318812"/>
                            <a:pt x="2303071" y="5304204"/>
                          </a:cubicBezTo>
                          <a:close/>
                          <a:moveTo>
                            <a:pt x="2533856" y="5271378"/>
                          </a:moveTo>
                          <a:cubicBezTo>
                            <a:pt x="2538928" y="5291025"/>
                            <a:pt x="2542175" y="5310800"/>
                            <a:pt x="2549201" y="5332126"/>
                          </a:cubicBezTo>
                          <a:cubicBezTo>
                            <a:pt x="2549201" y="5332126"/>
                            <a:pt x="2549330" y="5333937"/>
                            <a:pt x="2549330" y="5333937"/>
                          </a:cubicBezTo>
                          <a:cubicBezTo>
                            <a:pt x="2547634" y="5335876"/>
                            <a:pt x="2546065" y="5339625"/>
                            <a:pt x="2546194" y="5341436"/>
                          </a:cubicBezTo>
                          <a:cubicBezTo>
                            <a:pt x="2543981" y="5336136"/>
                            <a:pt x="2540071" y="5332777"/>
                            <a:pt x="2537856" y="5327479"/>
                          </a:cubicBezTo>
                          <a:cubicBezTo>
                            <a:pt x="2536695" y="5311191"/>
                            <a:pt x="2535404" y="5293094"/>
                            <a:pt x="2534372" y="5278616"/>
                          </a:cubicBezTo>
                          <a:cubicBezTo>
                            <a:pt x="2534114" y="5274997"/>
                            <a:pt x="2533985" y="5273189"/>
                            <a:pt x="2533856" y="5271378"/>
                          </a:cubicBezTo>
                          <a:close/>
                          <a:moveTo>
                            <a:pt x="2398189" y="5273776"/>
                          </a:moveTo>
                          <a:cubicBezTo>
                            <a:pt x="2398447" y="5277395"/>
                            <a:pt x="2400533" y="5280884"/>
                            <a:pt x="2402616" y="5284373"/>
                          </a:cubicBezTo>
                          <a:cubicBezTo>
                            <a:pt x="2404960" y="5291481"/>
                            <a:pt x="2409258" y="5300271"/>
                            <a:pt x="2411599" y="5307380"/>
                          </a:cubicBezTo>
                          <a:cubicBezTo>
                            <a:pt x="2410032" y="5311129"/>
                            <a:pt x="2410290" y="5314748"/>
                            <a:pt x="2408721" y="5318498"/>
                          </a:cubicBezTo>
                          <a:cubicBezTo>
                            <a:pt x="2406637" y="5315009"/>
                            <a:pt x="2406508" y="5313198"/>
                            <a:pt x="2404422" y="5309709"/>
                          </a:cubicBezTo>
                          <a:cubicBezTo>
                            <a:pt x="2404293" y="5307900"/>
                            <a:pt x="2404035" y="5304281"/>
                            <a:pt x="2403906" y="5302470"/>
                          </a:cubicBezTo>
                          <a:cubicBezTo>
                            <a:pt x="2401436" y="5293553"/>
                            <a:pt x="2400662" y="5282695"/>
                            <a:pt x="2398189" y="5273776"/>
                          </a:cubicBezTo>
                          <a:close/>
                          <a:moveTo>
                            <a:pt x="2454826" y="5244273"/>
                          </a:moveTo>
                          <a:cubicBezTo>
                            <a:pt x="2454955" y="5246083"/>
                            <a:pt x="2454955" y="5246083"/>
                            <a:pt x="2455084" y="5247892"/>
                          </a:cubicBezTo>
                          <a:cubicBezTo>
                            <a:pt x="2455343" y="5251511"/>
                            <a:pt x="2457557" y="5256811"/>
                            <a:pt x="2457944" y="5262239"/>
                          </a:cubicBezTo>
                          <a:cubicBezTo>
                            <a:pt x="2456375" y="5265989"/>
                            <a:pt x="2454936" y="5271549"/>
                            <a:pt x="2453496" y="5277108"/>
                          </a:cubicBezTo>
                          <a:cubicBezTo>
                            <a:pt x="2451283" y="5271810"/>
                            <a:pt x="2450896" y="5266380"/>
                            <a:pt x="2448811" y="5262890"/>
                          </a:cubicBezTo>
                          <a:cubicBezTo>
                            <a:pt x="2450380" y="5259141"/>
                            <a:pt x="2451948" y="5255391"/>
                            <a:pt x="2453517" y="5251642"/>
                          </a:cubicBezTo>
                          <a:cubicBezTo>
                            <a:pt x="2453388" y="5249833"/>
                            <a:pt x="2454955" y="5246083"/>
                            <a:pt x="2454826" y="5244273"/>
                          </a:cubicBezTo>
                          <a:close/>
                          <a:moveTo>
                            <a:pt x="2337036" y="5239940"/>
                          </a:moveTo>
                          <a:cubicBezTo>
                            <a:pt x="2339250" y="5245238"/>
                            <a:pt x="2341334" y="5248727"/>
                            <a:pt x="2343419" y="5252216"/>
                          </a:cubicBezTo>
                          <a:cubicBezTo>
                            <a:pt x="2343548" y="5254027"/>
                            <a:pt x="2341721" y="5254157"/>
                            <a:pt x="2341850" y="5255966"/>
                          </a:cubicBezTo>
                          <a:cubicBezTo>
                            <a:pt x="2339638" y="5250668"/>
                            <a:pt x="2339250" y="5245238"/>
                            <a:pt x="2337036" y="5239940"/>
                          </a:cubicBezTo>
                          <a:close/>
                          <a:moveTo>
                            <a:pt x="2509896" y="5218519"/>
                          </a:moveTo>
                          <a:cubicBezTo>
                            <a:pt x="2509896" y="5218519"/>
                            <a:pt x="2511850" y="5220200"/>
                            <a:pt x="2511850" y="5220200"/>
                          </a:cubicBezTo>
                          <a:cubicBezTo>
                            <a:pt x="2513807" y="5221878"/>
                            <a:pt x="2514065" y="5225498"/>
                            <a:pt x="2516148" y="5228987"/>
                          </a:cubicBezTo>
                          <a:cubicBezTo>
                            <a:pt x="2515097" y="5239975"/>
                            <a:pt x="2514173" y="5252775"/>
                            <a:pt x="2513380" y="5267382"/>
                          </a:cubicBezTo>
                          <a:cubicBezTo>
                            <a:pt x="2512606" y="5256524"/>
                            <a:pt x="2510004" y="5245796"/>
                            <a:pt x="2509359" y="5236747"/>
                          </a:cubicBezTo>
                          <a:lnTo>
                            <a:pt x="2508456" y="5224080"/>
                          </a:lnTo>
                          <a:cubicBezTo>
                            <a:pt x="2508327" y="5222269"/>
                            <a:pt x="2510154" y="5222139"/>
                            <a:pt x="2510025" y="5220330"/>
                          </a:cubicBezTo>
                          <a:cubicBezTo>
                            <a:pt x="2510025" y="5220330"/>
                            <a:pt x="2509896" y="5218519"/>
                            <a:pt x="2509896" y="5218519"/>
                          </a:cubicBezTo>
                          <a:close/>
                          <a:moveTo>
                            <a:pt x="2505082" y="5202494"/>
                          </a:moveTo>
                          <a:lnTo>
                            <a:pt x="2510947" y="5207531"/>
                          </a:lnTo>
                          <a:lnTo>
                            <a:pt x="2514773" y="5209684"/>
                          </a:lnTo>
                          <a:lnTo>
                            <a:pt x="2518769" y="5214249"/>
                          </a:lnTo>
                          <a:cubicBezTo>
                            <a:pt x="2517201" y="5217999"/>
                            <a:pt x="2517331" y="5219809"/>
                            <a:pt x="2517460" y="5221618"/>
                          </a:cubicBezTo>
                          <a:cubicBezTo>
                            <a:pt x="2517331" y="5219809"/>
                            <a:pt x="2517331" y="5219809"/>
                            <a:pt x="2517201" y="5217999"/>
                          </a:cubicBezTo>
                          <a:cubicBezTo>
                            <a:pt x="2517072" y="5216190"/>
                            <a:pt x="2515116" y="5214510"/>
                            <a:pt x="2513161" y="5212831"/>
                          </a:cubicBezTo>
                          <a:cubicBezTo>
                            <a:pt x="2511334" y="5212961"/>
                            <a:pt x="2509380" y="5211281"/>
                            <a:pt x="2507682" y="5213222"/>
                          </a:cubicBezTo>
                          <a:cubicBezTo>
                            <a:pt x="2507682" y="5213222"/>
                            <a:pt x="2507682" y="5213222"/>
                            <a:pt x="2505856" y="5213352"/>
                          </a:cubicBezTo>
                          <a:close/>
                          <a:moveTo>
                            <a:pt x="2352023" y="5194870"/>
                          </a:moveTo>
                          <a:lnTo>
                            <a:pt x="2352203" y="5195205"/>
                          </a:lnTo>
                          <a:lnTo>
                            <a:pt x="2352332" y="5197014"/>
                          </a:lnTo>
                          <a:close/>
                          <a:moveTo>
                            <a:pt x="2508883" y="5178576"/>
                          </a:moveTo>
                          <a:cubicBezTo>
                            <a:pt x="2509012" y="5180387"/>
                            <a:pt x="2510839" y="5180257"/>
                            <a:pt x="2510968" y="5182065"/>
                          </a:cubicBezTo>
                          <a:cubicBezTo>
                            <a:pt x="2511097" y="5183876"/>
                            <a:pt x="2511226" y="5185685"/>
                            <a:pt x="2511355" y="5187495"/>
                          </a:cubicBezTo>
                          <a:cubicBezTo>
                            <a:pt x="2513697" y="5194604"/>
                            <a:pt x="2514342" y="5203651"/>
                            <a:pt x="2516685" y="5210760"/>
                          </a:cubicBezTo>
                          <a:lnTo>
                            <a:pt x="2514773" y="5209684"/>
                          </a:lnTo>
                          <a:lnTo>
                            <a:pt x="2512774" y="5207401"/>
                          </a:lnTo>
                          <a:cubicBezTo>
                            <a:pt x="2508864" y="5204042"/>
                            <a:pt x="2506907" y="5202364"/>
                            <a:pt x="2504953" y="5200683"/>
                          </a:cubicBezTo>
                          <a:lnTo>
                            <a:pt x="2505082" y="5202494"/>
                          </a:lnTo>
                          <a:lnTo>
                            <a:pt x="2503126" y="5200813"/>
                          </a:lnTo>
                          <a:lnTo>
                            <a:pt x="2502609" y="5193575"/>
                          </a:lnTo>
                          <a:cubicBezTo>
                            <a:pt x="2506004" y="5189695"/>
                            <a:pt x="2507444" y="5184136"/>
                            <a:pt x="2508883" y="5178576"/>
                          </a:cubicBezTo>
                          <a:close/>
                          <a:moveTo>
                            <a:pt x="2211058" y="5197994"/>
                          </a:moveTo>
                          <a:lnTo>
                            <a:pt x="2212883" y="5197864"/>
                          </a:lnTo>
                          <a:lnTo>
                            <a:pt x="2214711" y="5197733"/>
                          </a:lnTo>
                          <a:cubicBezTo>
                            <a:pt x="2216923" y="5203031"/>
                            <a:pt x="2218880" y="5204712"/>
                            <a:pt x="2219138" y="5208331"/>
                          </a:cubicBezTo>
                          <a:cubicBezTo>
                            <a:pt x="2217439" y="5210270"/>
                            <a:pt x="2217568" y="5212080"/>
                            <a:pt x="2215743" y="5212211"/>
                          </a:cubicBezTo>
                          <a:cubicBezTo>
                            <a:pt x="2213528" y="5206911"/>
                            <a:pt x="2213270" y="5203291"/>
                            <a:pt x="2211058" y="5197994"/>
                          </a:cubicBezTo>
                          <a:close/>
                          <a:moveTo>
                            <a:pt x="2381851" y="5147618"/>
                          </a:moveTo>
                          <a:cubicBezTo>
                            <a:pt x="2380800" y="5158606"/>
                            <a:pt x="2379747" y="5169595"/>
                            <a:pt x="2378696" y="5180583"/>
                          </a:cubicBezTo>
                          <a:cubicBezTo>
                            <a:pt x="2378567" y="5178774"/>
                            <a:pt x="2378567" y="5178774"/>
                            <a:pt x="2378438" y="5176964"/>
                          </a:cubicBezTo>
                          <a:cubicBezTo>
                            <a:pt x="2378438" y="5176964"/>
                            <a:pt x="2378309" y="5175155"/>
                            <a:pt x="2378309" y="5175155"/>
                          </a:cubicBezTo>
                          <a:cubicBezTo>
                            <a:pt x="2379360" y="5164167"/>
                            <a:pt x="2380542" y="5154987"/>
                            <a:pt x="2381851" y="5147618"/>
                          </a:cubicBezTo>
                          <a:close/>
                          <a:moveTo>
                            <a:pt x="2261312" y="5156213"/>
                          </a:moveTo>
                          <a:cubicBezTo>
                            <a:pt x="2268340" y="5177539"/>
                            <a:pt x="2275754" y="5204294"/>
                            <a:pt x="2285253" y="5234537"/>
                          </a:cubicBezTo>
                          <a:cubicBezTo>
                            <a:pt x="2284072" y="5243717"/>
                            <a:pt x="2283020" y="5254705"/>
                            <a:pt x="2283665" y="5263752"/>
                          </a:cubicBezTo>
                          <a:cubicBezTo>
                            <a:pt x="2282485" y="5272932"/>
                            <a:pt x="2281431" y="5283920"/>
                            <a:pt x="2280251" y="5293098"/>
                          </a:cubicBezTo>
                          <a:cubicBezTo>
                            <a:pt x="2280251" y="5293098"/>
                            <a:pt x="2280251" y="5293098"/>
                            <a:pt x="2280122" y="5291290"/>
                          </a:cubicBezTo>
                          <a:cubicBezTo>
                            <a:pt x="2277263" y="5276942"/>
                            <a:pt x="2276617" y="5267893"/>
                            <a:pt x="2276617" y="5267893"/>
                          </a:cubicBezTo>
                          <a:cubicBezTo>
                            <a:pt x="2276617" y="5267893"/>
                            <a:pt x="2276875" y="5271512"/>
                            <a:pt x="2277263" y="5276942"/>
                          </a:cubicBezTo>
                          <a:cubicBezTo>
                            <a:pt x="2272319" y="5259106"/>
                            <a:pt x="2267505" y="5243078"/>
                            <a:pt x="2262562" y="5225241"/>
                          </a:cubicBezTo>
                          <a:cubicBezTo>
                            <a:pt x="2257877" y="5211024"/>
                            <a:pt x="2254891" y="5194868"/>
                            <a:pt x="2250206" y="5180651"/>
                          </a:cubicBezTo>
                          <a:cubicBezTo>
                            <a:pt x="2253213" y="5171341"/>
                            <a:pt x="2256350" y="5163842"/>
                            <a:pt x="2261312" y="5156213"/>
                          </a:cubicBezTo>
                          <a:close/>
                          <a:moveTo>
                            <a:pt x="2396333" y="5144767"/>
                          </a:moveTo>
                          <a:cubicBezTo>
                            <a:pt x="2398548" y="5150065"/>
                            <a:pt x="2400760" y="5155365"/>
                            <a:pt x="2403104" y="5162474"/>
                          </a:cubicBezTo>
                          <a:cubicBezTo>
                            <a:pt x="2403620" y="5169712"/>
                            <a:pt x="2406090" y="5178630"/>
                            <a:pt x="2408821" y="5191168"/>
                          </a:cubicBezTo>
                          <a:cubicBezTo>
                            <a:pt x="2411549" y="5203705"/>
                            <a:pt x="2412711" y="5219993"/>
                            <a:pt x="2414001" y="5238090"/>
                          </a:cubicBezTo>
                          <a:cubicBezTo>
                            <a:pt x="2416732" y="5250627"/>
                            <a:pt x="2416066" y="5267045"/>
                            <a:pt x="2417098" y="5281523"/>
                          </a:cubicBezTo>
                          <a:cubicBezTo>
                            <a:pt x="2416969" y="5279712"/>
                            <a:pt x="2415014" y="5278033"/>
                            <a:pt x="2414885" y="5276223"/>
                          </a:cubicBezTo>
                          <a:cubicBezTo>
                            <a:pt x="2408502" y="5263947"/>
                            <a:pt x="2402250" y="5253479"/>
                            <a:pt x="2395996" y="5243012"/>
                          </a:cubicBezTo>
                          <a:cubicBezTo>
                            <a:pt x="2397178" y="5233832"/>
                            <a:pt x="2398100" y="5221035"/>
                            <a:pt x="2397455" y="5211985"/>
                          </a:cubicBezTo>
                          <a:cubicBezTo>
                            <a:pt x="2397326" y="5210177"/>
                            <a:pt x="2397196" y="5208366"/>
                            <a:pt x="2397068" y="5206558"/>
                          </a:cubicBezTo>
                          <a:cubicBezTo>
                            <a:pt x="2396938" y="5204747"/>
                            <a:pt x="2396680" y="5201128"/>
                            <a:pt x="2396551" y="5199319"/>
                          </a:cubicBezTo>
                          <a:cubicBezTo>
                            <a:pt x="2396960" y="5179281"/>
                            <a:pt x="2397495" y="5161054"/>
                            <a:pt x="2396333" y="5144767"/>
                          </a:cubicBezTo>
                          <a:close/>
                          <a:moveTo>
                            <a:pt x="2498093" y="5130236"/>
                          </a:moveTo>
                          <a:cubicBezTo>
                            <a:pt x="2498351" y="5133856"/>
                            <a:pt x="2498480" y="5135665"/>
                            <a:pt x="2500437" y="5137345"/>
                          </a:cubicBezTo>
                          <a:cubicBezTo>
                            <a:pt x="2502649" y="5142643"/>
                            <a:pt x="2503036" y="5148073"/>
                            <a:pt x="2505251" y="5153370"/>
                          </a:cubicBezTo>
                          <a:cubicBezTo>
                            <a:pt x="2505380" y="5155181"/>
                            <a:pt x="2503681" y="5157120"/>
                            <a:pt x="2503681" y="5157120"/>
                          </a:cubicBezTo>
                          <a:cubicBezTo>
                            <a:pt x="2501727" y="5155442"/>
                            <a:pt x="2501727" y="5155442"/>
                            <a:pt x="2499771" y="5153761"/>
                          </a:cubicBezTo>
                          <a:close/>
                          <a:moveTo>
                            <a:pt x="2529188" y="5116541"/>
                          </a:moveTo>
                          <a:lnTo>
                            <a:pt x="2538039" y="5176042"/>
                          </a:lnTo>
                          <a:lnTo>
                            <a:pt x="2531852" y="5166025"/>
                          </a:lnTo>
                          <a:cubicBezTo>
                            <a:pt x="2527812" y="5160857"/>
                            <a:pt x="2523772" y="5155687"/>
                            <a:pt x="2519733" y="5150520"/>
                          </a:cubicBezTo>
                          <a:cubicBezTo>
                            <a:pt x="2519733" y="5150520"/>
                            <a:pt x="2519604" y="5148709"/>
                            <a:pt x="2519604" y="5148709"/>
                          </a:cubicBezTo>
                          <a:cubicBezTo>
                            <a:pt x="2522482" y="5137591"/>
                            <a:pt x="2525619" y="5130091"/>
                            <a:pt x="2526928" y="5122723"/>
                          </a:cubicBezTo>
                          <a:close/>
                          <a:moveTo>
                            <a:pt x="2200496" y="5135693"/>
                          </a:moveTo>
                          <a:lnTo>
                            <a:pt x="2216149" y="5192173"/>
                          </a:lnTo>
                          <a:cubicBezTo>
                            <a:pt x="2214323" y="5192303"/>
                            <a:pt x="2212367" y="5190625"/>
                            <a:pt x="2212367" y="5190625"/>
                          </a:cubicBezTo>
                          <a:cubicBezTo>
                            <a:pt x="2209342" y="5180381"/>
                            <a:pt x="2206610" y="5171027"/>
                            <a:pt x="2204214" y="5162757"/>
                          </a:cubicBezTo>
                          <a:lnTo>
                            <a:pt x="2201696" y="5153999"/>
                          </a:lnTo>
                          <a:close/>
                          <a:moveTo>
                            <a:pt x="2456538" y="5114390"/>
                          </a:moveTo>
                          <a:lnTo>
                            <a:pt x="2459833" y="5118185"/>
                          </a:lnTo>
                          <a:cubicBezTo>
                            <a:pt x="2464574" y="5123531"/>
                            <a:pt x="2471547" y="5131219"/>
                            <a:pt x="2480475" y="5140586"/>
                          </a:cubicBezTo>
                          <a:cubicBezTo>
                            <a:pt x="2480991" y="5147825"/>
                            <a:pt x="2479811" y="5157004"/>
                            <a:pt x="2480327" y="5164243"/>
                          </a:cubicBezTo>
                          <a:cubicBezTo>
                            <a:pt x="2480585" y="5167862"/>
                            <a:pt x="2480843" y="5171482"/>
                            <a:pt x="2481230" y="5176910"/>
                          </a:cubicBezTo>
                          <a:cubicBezTo>
                            <a:pt x="2480972" y="5173291"/>
                            <a:pt x="2479016" y="5171612"/>
                            <a:pt x="2478758" y="5167993"/>
                          </a:cubicBezTo>
                          <a:cubicBezTo>
                            <a:pt x="2478758" y="5167993"/>
                            <a:pt x="2478629" y="5166182"/>
                            <a:pt x="2478629" y="5166182"/>
                          </a:cubicBezTo>
                          <a:cubicBezTo>
                            <a:pt x="2473944" y="5151965"/>
                            <a:pt x="2467562" y="5139689"/>
                            <a:pt x="2463006" y="5127280"/>
                          </a:cubicBezTo>
                          <a:close/>
                          <a:moveTo>
                            <a:pt x="2505806" y="5109678"/>
                          </a:moveTo>
                          <a:cubicBezTo>
                            <a:pt x="2506064" y="5113297"/>
                            <a:pt x="2508277" y="5118597"/>
                            <a:pt x="2512446" y="5125575"/>
                          </a:cubicBezTo>
                          <a:cubicBezTo>
                            <a:pt x="2512575" y="5127384"/>
                            <a:pt x="2514661" y="5130873"/>
                            <a:pt x="2514790" y="5132684"/>
                          </a:cubicBezTo>
                          <a:cubicBezTo>
                            <a:pt x="2512317" y="5123764"/>
                            <a:pt x="2509976" y="5116656"/>
                            <a:pt x="2505806" y="5109678"/>
                          </a:cubicBezTo>
                          <a:close/>
                          <a:moveTo>
                            <a:pt x="2452583" y="5109834"/>
                          </a:moveTo>
                          <a:lnTo>
                            <a:pt x="2455181" y="5111685"/>
                          </a:lnTo>
                          <a:lnTo>
                            <a:pt x="2456538" y="5114390"/>
                          </a:lnTo>
                          <a:close/>
                          <a:moveTo>
                            <a:pt x="2277252" y="5122336"/>
                          </a:moveTo>
                          <a:cubicBezTo>
                            <a:pt x="2277382" y="5124147"/>
                            <a:pt x="2279338" y="5125825"/>
                            <a:pt x="2279467" y="5127636"/>
                          </a:cubicBezTo>
                          <a:cubicBezTo>
                            <a:pt x="2279854" y="5133064"/>
                            <a:pt x="2282067" y="5138364"/>
                            <a:pt x="2282325" y="5141983"/>
                          </a:cubicBezTo>
                          <a:cubicBezTo>
                            <a:pt x="2281809" y="5134744"/>
                            <a:pt x="2279596" y="5129445"/>
                            <a:pt x="2277252" y="5122336"/>
                          </a:cubicBezTo>
                          <a:close/>
                          <a:moveTo>
                            <a:pt x="0" y="0"/>
                          </a:moveTo>
                          <a:cubicBezTo>
                            <a:pt x="29708" y="7750"/>
                            <a:pt x="58125" y="12917"/>
                            <a:pt x="86542" y="19375"/>
                          </a:cubicBezTo>
                          <a:cubicBezTo>
                            <a:pt x="198920" y="275128"/>
                            <a:pt x="310004" y="506340"/>
                            <a:pt x="517965" y="697510"/>
                          </a:cubicBezTo>
                          <a:cubicBezTo>
                            <a:pt x="439173" y="501174"/>
                            <a:pt x="468881" y="290628"/>
                            <a:pt x="468881" y="82668"/>
                          </a:cubicBezTo>
                          <a:lnTo>
                            <a:pt x="539924" y="138210"/>
                          </a:lnTo>
                          <a:cubicBezTo>
                            <a:pt x="546382" y="530882"/>
                            <a:pt x="641966" y="747885"/>
                            <a:pt x="780177" y="1105682"/>
                          </a:cubicBezTo>
                          <a:cubicBezTo>
                            <a:pt x="896429" y="1405353"/>
                            <a:pt x="1019138" y="1710190"/>
                            <a:pt x="1179307" y="1987902"/>
                          </a:cubicBezTo>
                          <a:cubicBezTo>
                            <a:pt x="1228391" y="1316226"/>
                            <a:pt x="1141850" y="599446"/>
                            <a:pt x="1022141" y="220877"/>
                          </a:cubicBezTo>
                          <a:cubicBezTo>
                            <a:pt x="1170157" y="436867"/>
                            <a:pt x="1208459" y="931255"/>
                            <a:pt x="1261633" y="1189807"/>
                          </a:cubicBezTo>
                          <a:cubicBezTo>
                            <a:pt x="1314807" y="1448360"/>
                            <a:pt x="1341572" y="1604946"/>
                            <a:pt x="1365310" y="1772191"/>
                          </a:cubicBezTo>
                          <a:cubicBezTo>
                            <a:pt x="1389046" y="1939436"/>
                            <a:pt x="1371769" y="1987902"/>
                            <a:pt x="1404060" y="2193280"/>
                          </a:cubicBezTo>
                          <a:cubicBezTo>
                            <a:pt x="1460533" y="2379745"/>
                            <a:pt x="1637626" y="2823168"/>
                            <a:pt x="1704148" y="2890981"/>
                          </a:cubicBezTo>
                          <a:cubicBezTo>
                            <a:pt x="1770671" y="2958794"/>
                            <a:pt x="1753531" y="2757563"/>
                            <a:pt x="1803191" y="2600160"/>
                          </a:cubicBezTo>
                          <a:cubicBezTo>
                            <a:pt x="1852851" y="2442758"/>
                            <a:pt x="1991777" y="2144196"/>
                            <a:pt x="2002110" y="1946568"/>
                          </a:cubicBezTo>
                          <a:cubicBezTo>
                            <a:pt x="1939033" y="1651634"/>
                            <a:pt x="1423866" y="862414"/>
                            <a:pt x="1424727" y="830552"/>
                          </a:cubicBezTo>
                          <a:cubicBezTo>
                            <a:pt x="1425588" y="798691"/>
                            <a:pt x="1847313" y="1494640"/>
                            <a:pt x="2007277" y="1755398"/>
                          </a:cubicBezTo>
                          <a:cubicBezTo>
                            <a:pt x="1908389" y="1275993"/>
                            <a:pt x="1714939" y="581630"/>
                            <a:pt x="1631820" y="339672"/>
                          </a:cubicBezTo>
                          <a:cubicBezTo>
                            <a:pt x="1904992" y="772136"/>
                            <a:pt x="2002501" y="1394277"/>
                            <a:pt x="2049259" y="1513095"/>
                          </a:cubicBezTo>
                          <a:cubicBezTo>
                            <a:pt x="2168885" y="1601152"/>
                            <a:pt x="2362031" y="672511"/>
                            <a:pt x="2349573" y="868012"/>
                          </a:cubicBezTo>
                          <a:cubicBezTo>
                            <a:pt x="2337114" y="1063513"/>
                            <a:pt x="2206197" y="1413103"/>
                            <a:pt x="2120945" y="1615896"/>
                          </a:cubicBezTo>
                          <a:cubicBezTo>
                            <a:pt x="2132570" y="1799316"/>
                            <a:pt x="2097695" y="2232031"/>
                            <a:pt x="2035694" y="2346990"/>
                          </a:cubicBezTo>
                          <a:cubicBezTo>
                            <a:pt x="1953026" y="2500701"/>
                            <a:pt x="1845816" y="3016083"/>
                            <a:pt x="1847108" y="3017375"/>
                          </a:cubicBezTo>
                          <a:cubicBezTo>
                            <a:pt x="1880261" y="3221461"/>
                            <a:pt x="2132230" y="3406655"/>
                            <a:pt x="2234614" y="3571507"/>
                          </a:cubicBezTo>
                          <a:cubicBezTo>
                            <a:pt x="2570451" y="2809413"/>
                            <a:pt x="2496825" y="3114250"/>
                            <a:pt x="2490367" y="2269489"/>
                          </a:cubicBezTo>
                          <a:cubicBezTo>
                            <a:pt x="2464532" y="1957815"/>
                            <a:pt x="2437734" y="1436274"/>
                            <a:pt x="2571742" y="1122473"/>
                          </a:cubicBezTo>
                          <a:cubicBezTo>
                            <a:pt x="2522402" y="1556543"/>
                            <a:pt x="2547935" y="2229175"/>
                            <a:pt x="2628576" y="2326323"/>
                          </a:cubicBezTo>
                          <a:cubicBezTo>
                            <a:pt x="2709218" y="2423471"/>
                            <a:pt x="3114100" y="1042055"/>
                            <a:pt x="3137616" y="1131194"/>
                          </a:cubicBezTo>
                          <a:cubicBezTo>
                            <a:pt x="3161133" y="1220333"/>
                            <a:pt x="2691384" y="2486964"/>
                            <a:pt x="2682827" y="2716412"/>
                          </a:cubicBezTo>
                          <a:cubicBezTo>
                            <a:pt x="2695744" y="2992832"/>
                            <a:pt x="2576909" y="3267961"/>
                            <a:pt x="2454200" y="3521132"/>
                          </a:cubicBezTo>
                          <a:cubicBezTo>
                            <a:pt x="2474867" y="3478506"/>
                            <a:pt x="2494241" y="3430714"/>
                            <a:pt x="2517492" y="3388088"/>
                          </a:cubicBezTo>
                          <a:cubicBezTo>
                            <a:pt x="2690577" y="3351920"/>
                            <a:pt x="2833955" y="3317045"/>
                            <a:pt x="2908872" y="3142667"/>
                          </a:cubicBezTo>
                          <a:cubicBezTo>
                            <a:pt x="2983790" y="2966998"/>
                            <a:pt x="2927493" y="3155921"/>
                            <a:pt x="3026415" y="2764205"/>
                          </a:cubicBezTo>
                          <a:cubicBezTo>
                            <a:pt x="3125337" y="2372489"/>
                            <a:pt x="3436261" y="1192118"/>
                            <a:pt x="3502403" y="792370"/>
                          </a:cubicBezTo>
                          <a:cubicBezTo>
                            <a:pt x="3531438" y="1144283"/>
                            <a:pt x="3360046" y="1617802"/>
                            <a:pt x="3282655" y="1956576"/>
                          </a:cubicBezTo>
                          <a:cubicBezTo>
                            <a:pt x="3316904" y="1886400"/>
                            <a:pt x="3674939" y="1189661"/>
                            <a:pt x="3736841" y="689760"/>
                          </a:cubicBezTo>
                          <a:cubicBezTo>
                            <a:pt x="3755319" y="1150026"/>
                            <a:pt x="3348152" y="1939466"/>
                            <a:pt x="3190876" y="2460091"/>
                          </a:cubicBezTo>
                          <a:cubicBezTo>
                            <a:pt x="3363640" y="2320576"/>
                            <a:pt x="3636273" y="2140634"/>
                            <a:pt x="3890460" y="1946709"/>
                          </a:cubicBezTo>
                          <a:cubicBezTo>
                            <a:pt x="4019196" y="1868583"/>
                            <a:pt x="4038036" y="1771372"/>
                            <a:pt x="4098399" y="1475057"/>
                          </a:cubicBezTo>
                          <a:cubicBezTo>
                            <a:pt x="4115674" y="1728864"/>
                            <a:pt x="4082722" y="1739810"/>
                            <a:pt x="4064472" y="1809308"/>
                          </a:cubicBezTo>
                          <a:cubicBezTo>
                            <a:pt x="4138281" y="1700656"/>
                            <a:pt x="4627210" y="1309127"/>
                            <a:pt x="4714957" y="1093341"/>
                          </a:cubicBezTo>
                          <a:cubicBezTo>
                            <a:pt x="4621306" y="1370714"/>
                            <a:pt x="4543236" y="1417208"/>
                            <a:pt x="4424133" y="1562857"/>
                          </a:cubicBezTo>
                          <a:cubicBezTo>
                            <a:pt x="4305032" y="1708506"/>
                            <a:pt x="4206819" y="1792844"/>
                            <a:pt x="4000345" y="1967235"/>
                          </a:cubicBezTo>
                          <a:cubicBezTo>
                            <a:pt x="3793872" y="2141626"/>
                            <a:pt x="3432004" y="2314699"/>
                            <a:pt x="3185293" y="2609202"/>
                          </a:cubicBezTo>
                          <a:cubicBezTo>
                            <a:pt x="3163333" y="2737079"/>
                            <a:pt x="3147834" y="2844289"/>
                            <a:pt x="3109083" y="2973458"/>
                          </a:cubicBezTo>
                          <a:cubicBezTo>
                            <a:pt x="2995415" y="3349337"/>
                            <a:pt x="2821038" y="3441047"/>
                            <a:pt x="2455491" y="3521132"/>
                          </a:cubicBezTo>
                          <a:cubicBezTo>
                            <a:pt x="2385740" y="3689051"/>
                            <a:pt x="2409407" y="3887211"/>
                            <a:pt x="2429657" y="4072872"/>
                          </a:cubicBezTo>
                          <a:cubicBezTo>
                            <a:pt x="2449224" y="4254316"/>
                            <a:pt x="2439436" y="4405009"/>
                            <a:pt x="2481631" y="4768371"/>
                          </a:cubicBezTo>
                          <a:cubicBezTo>
                            <a:pt x="2486905" y="4813792"/>
                            <a:pt x="2493426" y="4864294"/>
                            <a:pt x="2500870" y="4918743"/>
                          </a:cubicBezTo>
                          <a:lnTo>
                            <a:pt x="2521556" y="5064006"/>
                          </a:lnTo>
                          <a:lnTo>
                            <a:pt x="2498947" y="5039231"/>
                          </a:lnTo>
                          <a:cubicBezTo>
                            <a:pt x="2475224" y="5015458"/>
                            <a:pt x="2461279" y="5000081"/>
                            <a:pt x="2461279" y="5000081"/>
                          </a:cubicBezTo>
                          <a:cubicBezTo>
                            <a:pt x="2461279" y="5000081"/>
                            <a:pt x="2473399" y="5015588"/>
                            <a:pt x="2493727" y="5043241"/>
                          </a:cubicBezTo>
                          <a:cubicBezTo>
                            <a:pt x="2498744" y="5049248"/>
                            <a:pt x="2503858" y="5056614"/>
                            <a:pt x="2509478" y="5064626"/>
                          </a:cubicBezTo>
                          <a:lnTo>
                            <a:pt x="2524526" y="5084868"/>
                          </a:lnTo>
                          <a:lnTo>
                            <a:pt x="2525655" y="5092795"/>
                          </a:lnTo>
                          <a:lnTo>
                            <a:pt x="2525847" y="5094088"/>
                          </a:lnTo>
                          <a:lnTo>
                            <a:pt x="2518461" y="5106957"/>
                          </a:lnTo>
                          <a:cubicBezTo>
                            <a:pt x="2516894" y="5110707"/>
                            <a:pt x="2515325" y="5114456"/>
                            <a:pt x="2511930" y="5118336"/>
                          </a:cubicBezTo>
                          <a:cubicBezTo>
                            <a:pt x="2511285" y="5109287"/>
                            <a:pt x="2508943" y="5102178"/>
                            <a:pt x="2506471" y="5093261"/>
                          </a:cubicBezTo>
                          <a:cubicBezTo>
                            <a:pt x="2506342" y="5091450"/>
                            <a:pt x="2504258" y="5087961"/>
                            <a:pt x="2500477" y="5086413"/>
                          </a:cubicBezTo>
                          <a:cubicBezTo>
                            <a:pt x="2500477" y="5086413"/>
                            <a:pt x="2498649" y="5086543"/>
                            <a:pt x="2496824" y="5086673"/>
                          </a:cubicBezTo>
                          <a:cubicBezTo>
                            <a:pt x="2494609" y="5081374"/>
                            <a:pt x="2492268" y="5074265"/>
                            <a:pt x="2490053" y="5068967"/>
                          </a:cubicBezTo>
                          <a:cubicBezTo>
                            <a:pt x="2479245" y="5046091"/>
                            <a:pt x="2472732" y="5032005"/>
                            <a:pt x="2472732" y="5032005"/>
                          </a:cubicBezTo>
                          <a:cubicBezTo>
                            <a:pt x="2472732" y="5032005"/>
                            <a:pt x="2475592" y="5046352"/>
                            <a:pt x="2482877" y="5071297"/>
                          </a:cubicBezTo>
                          <a:cubicBezTo>
                            <a:pt x="2485220" y="5078405"/>
                            <a:pt x="2485737" y="5085644"/>
                            <a:pt x="2488078" y="5092753"/>
                          </a:cubicBezTo>
                          <a:cubicBezTo>
                            <a:pt x="2488207" y="5094563"/>
                            <a:pt x="2486382" y="5094693"/>
                            <a:pt x="2486511" y="5096502"/>
                          </a:cubicBezTo>
                          <a:cubicBezTo>
                            <a:pt x="2474778" y="5086426"/>
                            <a:pt x="2466828" y="5077899"/>
                            <a:pt x="2459135" y="5072990"/>
                          </a:cubicBezTo>
                          <a:cubicBezTo>
                            <a:pt x="2451443" y="5068082"/>
                            <a:pt x="2447532" y="5064723"/>
                            <a:pt x="2447532" y="5064723"/>
                          </a:cubicBezTo>
                          <a:cubicBezTo>
                            <a:pt x="2447532" y="5064723"/>
                            <a:pt x="2451443" y="5068082"/>
                            <a:pt x="2457437" y="5074931"/>
                          </a:cubicBezTo>
                          <a:cubicBezTo>
                            <a:pt x="2463433" y="5081779"/>
                            <a:pt x="2471513" y="5092116"/>
                            <a:pt x="2481547" y="5104132"/>
                          </a:cubicBezTo>
                          <a:cubicBezTo>
                            <a:pt x="2480367" y="5113311"/>
                            <a:pt x="2481012" y="5122359"/>
                            <a:pt x="2481657" y="5131408"/>
                          </a:cubicBezTo>
                          <a:cubicBezTo>
                            <a:pt x="2471944" y="5123915"/>
                            <a:pt x="2464676" y="5118522"/>
                            <a:pt x="2459836" y="5115002"/>
                          </a:cubicBezTo>
                          <a:lnTo>
                            <a:pt x="2455181" y="5111685"/>
                          </a:lnTo>
                          <a:lnTo>
                            <a:pt x="2448027" y="5097428"/>
                          </a:lnTo>
                          <a:cubicBezTo>
                            <a:pt x="2437735" y="5081791"/>
                            <a:pt x="2433308" y="5071193"/>
                            <a:pt x="2433308" y="5071193"/>
                          </a:cubicBezTo>
                          <a:cubicBezTo>
                            <a:pt x="2433308" y="5071193"/>
                            <a:pt x="2435908" y="5081921"/>
                            <a:pt x="2440851" y="5099758"/>
                          </a:cubicBezTo>
                          <a:cubicBezTo>
                            <a:pt x="2443323" y="5108677"/>
                            <a:pt x="2445923" y="5119405"/>
                            <a:pt x="2450479" y="5131811"/>
                          </a:cubicBezTo>
                          <a:cubicBezTo>
                            <a:pt x="2453209" y="5144350"/>
                            <a:pt x="2456067" y="5158697"/>
                            <a:pt x="2460752" y="5172914"/>
                          </a:cubicBezTo>
                          <a:cubicBezTo>
                            <a:pt x="2461010" y="5176534"/>
                            <a:pt x="2463096" y="5180023"/>
                            <a:pt x="2463354" y="5183642"/>
                          </a:cubicBezTo>
                          <a:cubicBezTo>
                            <a:pt x="2456970" y="5171364"/>
                            <a:pt x="2450589" y="5159088"/>
                            <a:pt x="2444335" y="5148620"/>
                          </a:cubicBezTo>
                          <a:cubicBezTo>
                            <a:pt x="2438083" y="5138153"/>
                            <a:pt x="2431957" y="5129494"/>
                            <a:pt x="2427659" y="5120707"/>
                          </a:cubicBezTo>
                          <a:cubicBezTo>
                            <a:pt x="2417496" y="5106881"/>
                            <a:pt x="2411371" y="5098222"/>
                            <a:pt x="2411371" y="5098222"/>
                          </a:cubicBezTo>
                          <a:cubicBezTo>
                            <a:pt x="2411371" y="5098222"/>
                            <a:pt x="2415669" y="5107011"/>
                            <a:pt x="2420483" y="5123037"/>
                          </a:cubicBezTo>
                          <a:cubicBezTo>
                            <a:pt x="2424781" y="5131826"/>
                            <a:pt x="2427253" y="5140743"/>
                            <a:pt x="2431809" y="5153152"/>
                          </a:cubicBezTo>
                          <a:cubicBezTo>
                            <a:pt x="2436236" y="5163749"/>
                            <a:pt x="2439094" y="5178097"/>
                            <a:pt x="2443779" y="5192313"/>
                          </a:cubicBezTo>
                          <a:cubicBezTo>
                            <a:pt x="2446251" y="5201231"/>
                            <a:pt x="2448722" y="5210150"/>
                            <a:pt x="2451194" y="5219067"/>
                          </a:cubicBezTo>
                          <a:cubicBezTo>
                            <a:pt x="2449754" y="5224627"/>
                            <a:pt x="2446360" y="5228508"/>
                            <a:pt x="2444921" y="5234065"/>
                          </a:cubicBezTo>
                          <a:cubicBezTo>
                            <a:pt x="2444921" y="5234065"/>
                            <a:pt x="2444792" y="5232257"/>
                            <a:pt x="2444792" y="5232257"/>
                          </a:cubicBezTo>
                          <a:cubicBezTo>
                            <a:pt x="2444663" y="5230446"/>
                            <a:pt x="2442578" y="5226957"/>
                            <a:pt x="2442449" y="5225148"/>
                          </a:cubicBezTo>
                          <a:cubicBezTo>
                            <a:pt x="2444018" y="5221399"/>
                            <a:pt x="2443889" y="5219588"/>
                            <a:pt x="2443889" y="5219588"/>
                          </a:cubicBezTo>
                          <a:cubicBezTo>
                            <a:pt x="2443889" y="5219588"/>
                            <a:pt x="2444018" y="5221399"/>
                            <a:pt x="2442320" y="5223338"/>
                          </a:cubicBezTo>
                          <a:cubicBezTo>
                            <a:pt x="2435422" y="5203823"/>
                            <a:pt x="2428652" y="5186117"/>
                            <a:pt x="2422141" y="5172029"/>
                          </a:cubicBezTo>
                          <a:cubicBezTo>
                            <a:pt x="2411460" y="5150964"/>
                            <a:pt x="2404950" y="5136878"/>
                            <a:pt x="2400652" y="5128089"/>
                          </a:cubicBezTo>
                          <a:cubicBezTo>
                            <a:pt x="2400523" y="5126280"/>
                            <a:pt x="2400265" y="5122660"/>
                            <a:pt x="2400136" y="5120850"/>
                          </a:cubicBezTo>
                          <a:cubicBezTo>
                            <a:pt x="2398717" y="5100944"/>
                            <a:pt x="2399381" y="5084526"/>
                            <a:pt x="2398348" y="5070048"/>
                          </a:cubicBezTo>
                          <a:cubicBezTo>
                            <a:pt x="2396413" y="5042904"/>
                            <a:pt x="2393426" y="5026746"/>
                            <a:pt x="2393426" y="5026746"/>
                          </a:cubicBezTo>
                          <a:cubicBezTo>
                            <a:pt x="2393426" y="5026746"/>
                            <a:pt x="2392760" y="5043164"/>
                            <a:pt x="2391043" y="5070569"/>
                          </a:cubicBezTo>
                          <a:cubicBezTo>
                            <a:pt x="2390250" y="5085177"/>
                            <a:pt x="2387758" y="5101725"/>
                            <a:pt x="2387350" y="5121762"/>
                          </a:cubicBezTo>
                          <a:cubicBezTo>
                            <a:pt x="2387479" y="5123572"/>
                            <a:pt x="2387608" y="5125381"/>
                            <a:pt x="2387738" y="5127191"/>
                          </a:cubicBezTo>
                          <a:cubicBezTo>
                            <a:pt x="2386299" y="5132750"/>
                            <a:pt x="2383163" y="5140249"/>
                            <a:pt x="2378457" y="5151498"/>
                          </a:cubicBezTo>
                          <a:cubicBezTo>
                            <a:pt x="2375599" y="5137150"/>
                            <a:pt x="2372739" y="5122803"/>
                            <a:pt x="2368054" y="5108586"/>
                          </a:cubicBezTo>
                          <a:cubicBezTo>
                            <a:pt x="2363111" y="5090750"/>
                            <a:pt x="2356472" y="5074854"/>
                            <a:pt x="2351658" y="5058826"/>
                          </a:cubicBezTo>
                          <a:cubicBezTo>
                            <a:pt x="2330704" y="4996660"/>
                            <a:pt x="2314952" y="4955948"/>
                            <a:pt x="2314952" y="4955948"/>
                          </a:cubicBezTo>
                          <a:cubicBezTo>
                            <a:pt x="2314952" y="4955948"/>
                            <a:pt x="2319875" y="4999250"/>
                            <a:pt x="2329871" y="5062200"/>
                          </a:cubicBezTo>
                          <a:cubicBezTo>
                            <a:pt x="2332858" y="5078356"/>
                            <a:pt x="2335975" y="5096323"/>
                            <a:pt x="2339091" y="5114289"/>
                          </a:cubicBezTo>
                          <a:cubicBezTo>
                            <a:pt x="2342208" y="5132256"/>
                            <a:pt x="2343628" y="5152163"/>
                            <a:pt x="2348700" y="5171809"/>
                          </a:cubicBezTo>
                          <a:lnTo>
                            <a:pt x="2352023" y="5194870"/>
                          </a:lnTo>
                          <a:lnTo>
                            <a:pt x="2343736" y="5179438"/>
                          </a:lnTo>
                          <a:cubicBezTo>
                            <a:pt x="2341781" y="5177759"/>
                            <a:pt x="2341652" y="5175949"/>
                            <a:pt x="2339696" y="5174270"/>
                          </a:cubicBezTo>
                          <a:cubicBezTo>
                            <a:pt x="2338793" y="5161601"/>
                            <a:pt x="2338148" y="5152554"/>
                            <a:pt x="2338148" y="5152554"/>
                          </a:cubicBezTo>
                          <a:cubicBezTo>
                            <a:pt x="2338148" y="5152554"/>
                            <a:pt x="2336709" y="5158112"/>
                            <a:pt x="2335657" y="5169100"/>
                          </a:cubicBezTo>
                          <a:cubicBezTo>
                            <a:pt x="2329533" y="5160444"/>
                            <a:pt x="2325235" y="5151655"/>
                            <a:pt x="2319110" y="5142998"/>
                          </a:cubicBezTo>
                          <a:cubicBezTo>
                            <a:pt x="2319110" y="5142998"/>
                            <a:pt x="2318981" y="5141187"/>
                            <a:pt x="2318981" y="5141187"/>
                          </a:cubicBezTo>
                          <a:cubicBezTo>
                            <a:pt x="2309095" y="5105515"/>
                            <a:pt x="2299338" y="5071652"/>
                            <a:pt x="2289839" y="5041407"/>
                          </a:cubicBezTo>
                          <a:cubicBezTo>
                            <a:pt x="2280340" y="5011165"/>
                            <a:pt x="2272797" y="4982600"/>
                            <a:pt x="2263685" y="4957786"/>
                          </a:cubicBezTo>
                          <a:cubicBezTo>
                            <a:pt x="2254573" y="4932971"/>
                            <a:pt x="2247545" y="4911645"/>
                            <a:pt x="2240776" y="4893939"/>
                          </a:cubicBezTo>
                          <a:cubicBezTo>
                            <a:pt x="2227238" y="4858526"/>
                            <a:pt x="2220338" y="4839009"/>
                            <a:pt x="2220338" y="4839009"/>
                          </a:cubicBezTo>
                          <a:cubicBezTo>
                            <a:pt x="2220338" y="4839009"/>
                            <a:pt x="2225539" y="4860465"/>
                            <a:pt x="2233600" y="4896269"/>
                          </a:cubicBezTo>
                          <a:cubicBezTo>
                            <a:pt x="2238543" y="4914105"/>
                            <a:pt x="2243873" y="4937371"/>
                            <a:pt x="2251158" y="4962317"/>
                          </a:cubicBezTo>
                          <a:cubicBezTo>
                            <a:pt x="2258444" y="4987261"/>
                            <a:pt x="2264162" y="5015956"/>
                            <a:pt x="2270137" y="5048270"/>
                          </a:cubicBezTo>
                          <a:cubicBezTo>
                            <a:pt x="2272736" y="5058998"/>
                            <a:pt x="2275467" y="5071535"/>
                            <a:pt x="2278196" y="5084073"/>
                          </a:cubicBezTo>
                          <a:cubicBezTo>
                            <a:pt x="2276112" y="5080584"/>
                            <a:pt x="2274156" y="5078904"/>
                            <a:pt x="2272072" y="5075414"/>
                          </a:cubicBezTo>
                          <a:cubicBezTo>
                            <a:pt x="2269987" y="5071925"/>
                            <a:pt x="2266076" y="5068566"/>
                            <a:pt x="2264122" y="5066888"/>
                          </a:cubicBezTo>
                          <a:cubicBezTo>
                            <a:pt x="2263993" y="5065077"/>
                            <a:pt x="2263993" y="5065077"/>
                            <a:pt x="2262036" y="5063399"/>
                          </a:cubicBezTo>
                          <a:cubicBezTo>
                            <a:pt x="2253312" y="5044012"/>
                            <a:pt x="2246543" y="5026306"/>
                            <a:pt x="2240031" y="5012219"/>
                          </a:cubicBezTo>
                          <a:cubicBezTo>
                            <a:pt x="2227008" y="4984045"/>
                            <a:pt x="2220369" y="4968150"/>
                            <a:pt x="2220369" y="4968150"/>
                          </a:cubicBezTo>
                          <a:cubicBezTo>
                            <a:pt x="2220369" y="4968150"/>
                            <a:pt x="2225183" y="4984175"/>
                            <a:pt x="2232854" y="5014551"/>
                          </a:cubicBezTo>
                          <a:cubicBezTo>
                            <a:pt x="2237539" y="5028767"/>
                            <a:pt x="2242482" y="5046604"/>
                            <a:pt x="2249511" y="5067930"/>
                          </a:cubicBezTo>
                          <a:cubicBezTo>
                            <a:pt x="2254196" y="5082146"/>
                            <a:pt x="2259139" y="5099983"/>
                            <a:pt x="2262125" y="5116139"/>
                          </a:cubicBezTo>
                          <a:cubicBezTo>
                            <a:pt x="2253530" y="5098563"/>
                            <a:pt x="2249103" y="5087965"/>
                            <a:pt x="2249103" y="5087965"/>
                          </a:cubicBezTo>
                          <a:cubicBezTo>
                            <a:pt x="2249103" y="5087965"/>
                            <a:pt x="2253917" y="5103993"/>
                            <a:pt x="2261462" y="5132557"/>
                          </a:cubicBezTo>
                          <a:cubicBezTo>
                            <a:pt x="2258196" y="5138246"/>
                            <a:pt x="2253232" y="5145875"/>
                            <a:pt x="2248141" y="5151696"/>
                          </a:cubicBezTo>
                          <a:cubicBezTo>
                            <a:pt x="2243327" y="5135668"/>
                            <a:pt x="2238513" y="5119643"/>
                            <a:pt x="2233828" y="5105425"/>
                          </a:cubicBezTo>
                          <a:cubicBezTo>
                            <a:pt x="2224735" y="5055145"/>
                            <a:pt x="2218889" y="5024640"/>
                            <a:pt x="2218889" y="5024640"/>
                          </a:cubicBezTo>
                          <a:cubicBezTo>
                            <a:pt x="2218889" y="5024640"/>
                            <a:pt x="2219792" y="5037308"/>
                            <a:pt x="2219515" y="5059155"/>
                          </a:cubicBezTo>
                          <a:cubicBezTo>
                            <a:pt x="2212357" y="5036019"/>
                            <a:pt x="2205331" y="5014693"/>
                            <a:pt x="2196477" y="4993497"/>
                          </a:cubicBezTo>
                          <a:lnTo>
                            <a:pt x="2189721" y="4975643"/>
                          </a:lnTo>
                          <a:lnTo>
                            <a:pt x="2185592" y="4918956"/>
                          </a:lnTo>
                          <a:lnTo>
                            <a:pt x="2189453" y="4904646"/>
                          </a:lnTo>
                          <a:cubicBezTo>
                            <a:pt x="2191760" y="4895160"/>
                            <a:pt x="2192775" y="4890086"/>
                            <a:pt x="2192775" y="4890086"/>
                          </a:cubicBezTo>
                          <a:cubicBezTo>
                            <a:pt x="2192775" y="4890086"/>
                            <a:pt x="2191239" y="4894288"/>
                            <a:pt x="2188151" y="4902466"/>
                          </a:cubicBezTo>
                          <a:lnTo>
                            <a:pt x="2184990" y="4910684"/>
                          </a:lnTo>
                          <a:lnTo>
                            <a:pt x="2171045" y="4719227"/>
                          </a:lnTo>
                          <a:cubicBezTo>
                            <a:pt x="2143855" y="4366034"/>
                            <a:pt x="2108337" y="3993170"/>
                            <a:pt x="2066545" y="3799769"/>
                          </a:cubicBezTo>
                          <a:lnTo>
                            <a:pt x="2049145" y="3731919"/>
                          </a:lnTo>
                          <a:lnTo>
                            <a:pt x="1869862" y="3604284"/>
                          </a:lnTo>
                          <a:cubicBezTo>
                            <a:pt x="1649064" y="3450647"/>
                            <a:pt x="1408964" y="3287282"/>
                            <a:pt x="1215163" y="3100963"/>
                          </a:cubicBezTo>
                          <a:cubicBezTo>
                            <a:pt x="1133097" y="3023376"/>
                            <a:pt x="863623" y="2519025"/>
                            <a:pt x="798457" y="2334996"/>
                          </a:cubicBezTo>
                          <a:cubicBezTo>
                            <a:pt x="453401" y="2151578"/>
                            <a:pt x="360051" y="2004784"/>
                            <a:pt x="117767" y="1769072"/>
                          </a:cubicBezTo>
                          <a:lnTo>
                            <a:pt x="198502" y="1760808"/>
                          </a:lnTo>
                          <a:cubicBezTo>
                            <a:pt x="365370" y="1937921"/>
                            <a:pt x="550133" y="2112979"/>
                            <a:pt x="736299" y="2224123"/>
                          </a:cubicBezTo>
                          <a:cubicBezTo>
                            <a:pt x="696722" y="2171663"/>
                            <a:pt x="619040" y="1933068"/>
                            <a:pt x="552533" y="1743192"/>
                          </a:cubicBezTo>
                          <a:lnTo>
                            <a:pt x="666033" y="1737671"/>
                          </a:lnTo>
                          <a:lnTo>
                            <a:pt x="630806" y="1764212"/>
                          </a:lnTo>
                          <a:cubicBezTo>
                            <a:pt x="714581" y="1999358"/>
                            <a:pt x="888307" y="2316437"/>
                            <a:pt x="984220" y="2534441"/>
                          </a:cubicBezTo>
                          <a:cubicBezTo>
                            <a:pt x="1062916" y="2717418"/>
                            <a:pt x="1248779" y="3017354"/>
                            <a:pt x="1441258" y="3166025"/>
                          </a:cubicBezTo>
                          <a:cubicBezTo>
                            <a:pt x="1531583" y="3257102"/>
                            <a:pt x="1603556" y="3253158"/>
                            <a:pt x="1658080" y="3255236"/>
                          </a:cubicBezTo>
                          <a:lnTo>
                            <a:pt x="1674724" y="3257908"/>
                          </a:lnTo>
                          <a:lnTo>
                            <a:pt x="1661188" y="3241257"/>
                          </a:lnTo>
                          <a:cubicBezTo>
                            <a:pt x="1637694" y="3211187"/>
                            <a:pt x="1613151" y="3178512"/>
                            <a:pt x="1587479" y="3142667"/>
                          </a:cubicBezTo>
                          <a:cubicBezTo>
                            <a:pt x="1382102" y="2855913"/>
                            <a:pt x="1190933" y="2255281"/>
                            <a:pt x="948096" y="1803192"/>
                          </a:cubicBezTo>
                          <a:cubicBezTo>
                            <a:pt x="891262" y="1695981"/>
                            <a:pt x="621299" y="1041098"/>
                            <a:pt x="581258" y="857679"/>
                          </a:cubicBezTo>
                          <a:cubicBezTo>
                            <a:pt x="227337" y="567049"/>
                            <a:pt x="184710" y="370713"/>
                            <a:pt x="0" y="0"/>
                          </a:cubicBezTo>
                          <a:close/>
                        </a:path>
                      </a:pathLst>
                    </a:custGeom>
                    <a:solidFill>
                      <a:schemeClr val="accent2">
                        <a:lumMod val="75000"/>
                        <a:alpha val="40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1C8DC64B-3501-4849-B243-514EF2E17695}"/>
                        </a:ext>
                      </a:extLst>
                    </p:cNvPr>
                    <p:cNvSpPr>
                      <a:spLocks/>
                    </p:cNvSpPr>
                    <p:nvPr/>
                  </p:nvSpPr>
                  <p:spPr bwMode="auto">
                    <a:xfrm rot="3516856">
                      <a:off x="1277503" y="73662"/>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D3D69E91-364B-4E0C-B560-54F0129A9B92}"/>
                        </a:ext>
                      </a:extLst>
                    </p:cNvPr>
                    <p:cNvSpPr>
                      <a:spLocks/>
                    </p:cNvSpPr>
                    <p:nvPr/>
                  </p:nvSpPr>
                  <p:spPr bwMode="auto">
                    <a:xfrm rot="3516856">
                      <a:off x="2949119" y="563692"/>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Freeform: Shape 4">
                      <a:extLst>
                        <a:ext uri="{FF2B5EF4-FFF2-40B4-BE49-F238E27FC236}">
                          <a16:creationId xmlns:a16="http://schemas.microsoft.com/office/drawing/2014/main" id="{B0184EF0-7718-4059-B5C9-D07102B27A90}"/>
                        </a:ext>
                      </a:extLst>
                    </p:cNvPr>
                    <p:cNvSpPr>
                      <a:spLocks/>
                    </p:cNvSpPr>
                    <p:nvPr/>
                  </p:nvSpPr>
                  <p:spPr bwMode="auto">
                    <a:xfrm rot="3516856">
                      <a:off x="-408435" y="2000837"/>
                      <a:ext cx="2441682" cy="2226796"/>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Shape 7">
                      <a:extLst>
                        <a:ext uri="{FF2B5EF4-FFF2-40B4-BE49-F238E27FC236}">
                          <a16:creationId xmlns:a16="http://schemas.microsoft.com/office/drawing/2014/main" id="{399CD0AC-3D6E-4750-A56E-977B83809024}"/>
                        </a:ext>
                      </a:extLst>
                    </p:cNvPr>
                    <p:cNvSpPr/>
                    <p:nvPr/>
                  </p:nvSpPr>
                  <p:spPr>
                    <a:xfrm>
                      <a:off x="1369014" y="2090465"/>
                      <a:ext cx="1461533" cy="1426565"/>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F9966BA-8880-4DFF-9BE2-B617C12A0085}"/>
                        </a:ext>
                      </a:extLst>
                    </p:cNvPr>
                    <p:cNvSpPr/>
                    <p:nvPr/>
                  </p:nvSpPr>
                  <p:spPr>
                    <a:xfrm rot="6300000">
                      <a:off x="-286926" y="1615768"/>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637572B-8153-4D37-A830-7F291519E1EA}"/>
                        </a:ext>
                      </a:extLst>
                    </p:cNvPr>
                    <p:cNvSpPr>
                      <a:spLocks/>
                    </p:cNvSpPr>
                    <p:nvPr/>
                  </p:nvSpPr>
                  <p:spPr bwMode="auto">
                    <a:xfrm rot="900000">
                      <a:off x="1679985" y="680362"/>
                      <a:ext cx="2324975" cy="2120360"/>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C0E5D4EE-9CCF-4987-937B-F9DFCBFBD041}"/>
                        </a:ext>
                      </a:extLst>
                    </p:cNvPr>
                    <p:cNvSpPr>
                      <a:spLocks/>
                    </p:cNvSpPr>
                    <p:nvPr/>
                  </p:nvSpPr>
                  <p:spPr bwMode="auto">
                    <a:xfrm rot="3516856">
                      <a:off x="-261744" y="335050"/>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931E508F-0A20-421A-AE75-14F7B273F646}"/>
                        </a:ext>
                      </a:extLst>
                    </p:cNvPr>
                    <p:cNvSpPr>
                      <a:spLocks/>
                    </p:cNvSpPr>
                    <p:nvPr/>
                  </p:nvSpPr>
                  <p:spPr bwMode="auto">
                    <a:xfrm rot="3516856">
                      <a:off x="3394900" y="1813556"/>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2" name="Freeform: Shape 61">
                      <a:extLst>
                        <a:ext uri="{FF2B5EF4-FFF2-40B4-BE49-F238E27FC236}">
                          <a16:creationId xmlns:a16="http://schemas.microsoft.com/office/drawing/2014/main" id="{DDC0F012-E118-4B1F-BD95-CD0907AAEF06}"/>
                        </a:ext>
                      </a:extLst>
                    </p:cNvPr>
                    <p:cNvSpPr/>
                    <p:nvPr/>
                  </p:nvSpPr>
                  <p:spPr>
                    <a:xfrm rot="13519709">
                      <a:off x="3669016" y="425505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988B082-A386-4A17-BFDC-07FA0377A6F5}"/>
                        </a:ext>
                      </a:extLst>
                    </p:cNvPr>
                    <p:cNvSpPr/>
                    <p:nvPr/>
                  </p:nvSpPr>
                  <p:spPr>
                    <a:xfrm>
                      <a:off x="3513003" y="415457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58A1C0F-7DB6-4E37-8CFF-7C558D5CF20B}"/>
                        </a:ext>
                      </a:extLst>
                    </p:cNvPr>
                    <p:cNvSpPr/>
                    <p:nvPr/>
                  </p:nvSpPr>
                  <p:spPr>
                    <a:xfrm>
                      <a:off x="3200399" y="390494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1173147-58EF-4634-9D03-19500B7FFAE0}"/>
                        </a:ext>
                      </a:extLst>
                    </p:cNvPr>
                    <p:cNvSpPr/>
                    <p:nvPr/>
                  </p:nvSpPr>
                  <p:spPr>
                    <a:xfrm rot="19265104" flipH="1">
                      <a:off x="4859060" y="178770"/>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7991BBC-9040-4F6E-A91B-2026C93F1C3D}"/>
                        </a:ext>
                      </a:extLst>
                    </p:cNvPr>
                    <p:cNvSpPr/>
                    <p:nvPr/>
                  </p:nvSpPr>
                  <p:spPr>
                    <a:xfrm>
                      <a:off x="3336084" y="439638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86D5003-FA75-4C1B-A0EB-A9699E06E3D2}"/>
                        </a:ext>
                      </a:extLst>
                    </p:cNvPr>
                    <p:cNvSpPr/>
                    <p:nvPr/>
                  </p:nvSpPr>
                  <p:spPr>
                    <a:xfrm>
                      <a:off x="601123" y="3421873"/>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grpSp>
              <p:sp>
                <p:nvSpPr>
                  <p:cNvPr id="80" name="Freeform: Shape 79">
                    <a:extLst>
                      <a:ext uri="{FF2B5EF4-FFF2-40B4-BE49-F238E27FC236}">
                        <a16:creationId xmlns:a16="http://schemas.microsoft.com/office/drawing/2014/main" id="{462B11A5-B2FF-4F77-A44E-7EFC8471E8B3}"/>
                      </a:ext>
                    </a:extLst>
                  </p:cNvPr>
                  <p:cNvSpPr/>
                  <p:nvPr/>
                </p:nvSpPr>
                <p:spPr>
                  <a:xfrm>
                    <a:off x="45658" y="424181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4827D89-342D-41D7-AADA-E3A19C7F0FCA}"/>
                      </a:ext>
                    </a:extLst>
                  </p:cNvPr>
                  <p:cNvSpPr/>
                  <p:nvPr/>
                </p:nvSpPr>
                <p:spPr>
                  <a:xfrm>
                    <a:off x="1314724" y="384409"/>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B7DB198-0101-493B-9147-3C665DD5234B}"/>
                      </a:ext>
                    </a:extLst>
                  </p:cNvPr>
                  <p:cNvSpPr/>
                  <p:nvPr/>
                </p:nvSpPr>
                <p:spPr>
                  <a:xfrm>
                    <a:off x="1002120" y="13478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D7A0000-5413-4727-8172-4B942A900027}"/>
                      </a:ext>
                    </a:extLst>
                  </p:cNvPr>
                  <p:cNvSpPr/>
                  <p:nvPr/>
                </p:nvSpPr>
                <p:spPr>
                  <a:xfrm>
                    <a:off x="238363" y="233689"/>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9FD1EC3-9086-4927-8FE1-48B80CC30AA1}"/>
                      </a:ext>
                    </a:extLst>
                  </p:cNvPr>
                  <p:cNvSpPr/>
                  <p:nvPr/>
                </p:nvSpPr>
                <p:spPr>
                  <a:xfrm>
                    <a:off x="489204" y="-1593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098FA81-7F68-4809-9C2D-FF22B22160A1}"/>
                      </a:ext>
                    </a:extLst>
                  </p:cNvPr>
                  <p:cNvSpPr/>
                  <p:nvPr/>
                </p:nvSpPr>
                <p:spPr>
                  <a:xfrm>
                    <a:off x="12836" y="48945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grpSp>
          </p:grpSp>
        </p:grpSp>
      </p:grpSp>
      <p:grpSp>
        <p:nvGrpSpPr>
          <p:cNvPr id="91" name="Group 90"/>
          <p:cNvGrpSpPr/>
          <p:nvPr/>
        </p:nvGrpSpPr>
        <p:grpSpPr>
          <a:xfrm>
            <a:off x="0" y="171338"/>
            <a:ext cx="12207499" cy="6686662"/>
            <a:chOff x="0" y="171338"/>
            <a:chExt cx="12207499" cy="6686662"/>
          </a:xfrm>
        </p:grpSpPr>
        <p:sp>
          <p:nvSpPr>
            <p:cNvPr id="92" name="Rectangle 91">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94" name="Rectangle 9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95" name="Group 9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96" name="Picture 9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7" name="Picture 9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98" name="TextBox 97"/>
          <p:cNvSpPr txBox="1"/>
          <p:nvPr/>
        </p:nvSpPr>
        <p:spPr>
          <a:xfrm>
            <a:off x="271222" y="81638"/>
            <a:ext cx="12192000" cy="830997"/>
          </a:xfrm>
          <a:prstGeom prst="rect">
            <a:avLst/>
          </a:prstGeom>
          <a:noFill/>
        </p:spPr>
        <p:txBody>
          <a:bodyPr wrap="square" rtlCol="0" anchor="ctr">
            <a:spAutoFit/>
          </a:bodyPr>
          <a:lstStyle/>
          <a:p>
            <a:pPr algn="ctr"/>
            <a:r>
              <a:rPr lang="en-US" altLang="ko-KR" sz="4800" dirty="0">
                <a:solidFill>
                  <a:schemeClr val="tx1">
                    <a:lumMod val="85000"/>
                    <a:lumOff val="15000"/>
                  </a:schemeClr>
                </a:solidFill>
                <a:cs typeface="Arial" pitchFamily="34" charset="0"/>
              </a:rPr>
              <a:t>Table of Contents</a:t>
            </a:r>
            <a:endParaRPr lang="ko-KR" altLang="en-US" sz="4800"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329220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Saham</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34A5E0CF-E506-497B-8CCA-972EA9C0A831}"/>
              </a:ext>
            </a:extLst>
          </p:cNvPr>
          <p:cNvSpPr/>
          <p:nvPr/>
        </p:nvSpPr>
        <p:spPr>
          <a:xfrm>
            <a:off x="0" y="3712145"/>
            <a:ext cx="12192000" cy="24794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gular Pentagon 3">
            <a:extLst>
              <a:ext uri="{FF2B5EF4-FFF2-40B4-BE49-F238E27FC236}">
                <a16:creationId xmlns:a16="http://schemas.microsoft.com/office/drawing/2014/main" id="{B039149F-AF08-4B12-980C-729182F9977C}"/>
              </a:ext>
            </a:extLst>
          </p:cNvPr>
          <p:cNvSpPr/>
          <p:nvPr/>
        </p:nvSpPr>
        <p:spPr>
          <a:xfrm rot="8100000">
            <a:off x="5298131" y="1065136"/>
            <a:ext cx="1620000" cy="1620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TextBox 13">
            <a:extLst>
              <a:ext uri="{FF2B5EF4-FFF2-40B4-BE49-F238E27FC236}">
                <a16:creationId xmlns:a16="http://schemas.microsoft.com/office/drawing/2014/main" id="{28AA705E-4193-46C9-9850-25B13B5DD526}"/>
              </a:ext>
            </a:extLst>
          </p:cNvPr>
          <p:cNvSpPr txBox="1"/>
          <p:nvPr/>
        </p:nvSpPr>
        <p:spPr>
          <a:xfrm>
            <a:off x="3141054" y="3949520"/>
            <a:ext cx="1611857" cy="1200329"/>
          </a:xfrm>
          <a:prstGeom prst="rect">
            <a:avLst/>
          </a:prstGeom>
          <a:noFill/>
        </p:spPr>
        <p:txBody>
          <a:bodyPr wrap="square" rtlCol="0">
            <a:spAutoFit/>
          </a:bodyPr>
          <a:lstStyle/>
          <a:p>
            <a:pPr algn="ctr"/>
            <a:r>
              <a:rPr lang="en-US" sz="1200" dirty="0" err="1"/>
              <a:t>Transaksi</a:t>
            </a:r>
            <a:r>
              <a:rPr lang="en-US" sz="1200" dirty="0"/>
              <a:t> yang </a:t>
            </a:r>
            <a:r>
              <a:rPr lang="en-US" sz="1200" dirty="0" err="1"/>
              <a:t>tidak</a:t>
            </a:r>
            <a:r>
              <a:rPr lang="en-US" sz="1200" dirty="0"/>
              <a:t> </a:t>
            </a:r>
            <a:r>
              <a:rPr lang="en-US" sz="1200" dirty="0" err="1"/>
              <a:t>sesuai</a:t>
            </a:r>
            <a:r>
              <a:rPr lang="en-US" sz="1200" dirty="0"/>
              <a:t> </a:t>
            </a:r>
            <a:r>
              <a:rPr lang="en-US" sz="1200" dirty="0" err="1"/>
              <a:t>dengan</a:t>
            </a:r>
            <a:r>
              <a:rPr lang="en-US" sz="1200" dirty="0"/>
              <a:t> </a:t>
            </a:r>
            <a:r>
              <a:rPr lang="en-US" sz="1200" dirty="0" err="1"/>
              <a:t>prinsip</a:t>
            </a:r>
            <a:r>
              <a:rPr lang="en-US" sz="1200" dirty="0"/>
              <a:t> </a:t>
            </a:r>
            <a:r>
              <a:rPr lang="en-US" sz="1200" dirty="0" err="1"/>
              <a:t>syariah</a:t>
            </a:r>
            <a:r>
              <a:rPr lang="en-US" sz="1200" dirty="0"/>
              <a:t> </a:t>
            </a:r>
            <a:r>
              <a:rPr lang="en-US" sz="1200" dirty="0" err="1"/>
              <a:t>a.l</a:t>
            </a:r>
            <a:r>
              <a:rPr lang="en-US" sz="1200" dirty="0"/>
              <a:t>. short selling, insider trading, </a:t>
            </a:r>
            <a:r>
              <a:rPr lang="en-US" sz="1200" dirty="0" err="1"/>
              <a:t>penawaran</a:t>
            </a:r>
            <a:r>
              <a:rPr lang="en-US" sz="1200" dirty="0"/>
              <a:t> </a:t>
            </a:r>
            <a:r>
              <a:rPr lang="en-US" sz="1200" dirty="0" err="1"/>
              <a:t>palsu</a:t>
            </a:r>
            <a:r>
              <a:rPr lang="en-US" sz="1200" dirty="0"/>
              <a:t>, </a:t>
            </a:r>
            <a:r>
              <a:rPr lang="en-US" sz="1200" dirty="0" err="1"/>
              <a:t>melalui</a:t>
            </a:r>
            <a:r>
              <a:rPr lang="en-US" sz="1200" dirty="0"/>
              <a:t> KKN (</a:t>
            </a:r>
            <a:r>
              <a:rPr lang="en-US" sz="1200" dirty="0" err="1"/>
              <a:t>riswah</a:t>
            </a:r>
            <a:r>
              <a:rPr lang="en-US" sz="1200" dirty="0"/>
              <a:t>)</a:t>
            </a:r>
            <a:r>
              <a:rPr lang="en-US" altLang="ko-KR" sz="1200" dirty="0">
                <a:cs typeface="Arial" pitchFamily="34" charset="0"/>
              </a:rPr>
              <a:t>.   </a:t>
            </a:r>
            <a:endParaRPr lang="ko-KR" altLang="en-US" sz="1200" dirty="0">
              <a:cs typeface="Arial" pitchFamily="34" charset="0"/>
            </a:endParaRPr>
          </a:p>
        </p:txBody>
      </p:sp>
      <p:sp>
        <p:nvSpPr>
          <p:cNvPr id="17" name="TextBox 16">
            <a:extLst>
              <a:ext uri="{FF2B5EF4-FFF2-40B4-BE49-F238E27FC236}">
                <a16:creationId xmlns:a16="http://schemas.microsoft.com/office/drawing/2014/main" id="{D4F7D41C-F482-41B8-89BB-8379EA160AA3}"/>
              </a:ext>
            </a:extLst>
          </p:cNvPr>
          <p:cNvSpPr txBox="1"/>
          <p:nvPr/>
        </p:nvSpPr>
        <p:spPr>
          <a:xfrm>
            <a:off x="1009142" y="3949520"/>
            <a:ext cx="1611857" cy="646331"/>
          </a:xfrm>
          <a:prstGeom prst="rect">
            <a:avLst/>
          </a:prstGeom>
          <a:noFill/>
        </p:spPr>
        <p:txBody>
          <a:bodyPr wrap="square" rtlCol="0">
            <a:spAutoFit/>
          </a:bodyPr>
          <a:lstStyle/>
          <a:p>
            <a:pPr algn="ctr"/>
            <a:r>
              <a:rPr lang="en-US" sz="1200" dirty="0" err="1"/>
              <a:t>Transaksi</a:t>
            </a:r>
            <a:r>
              <a:rPr lang="en-US" sz="1200" dirty="0"/>
              <a:t> </a:t>
            </a:r>
            <a:r>
              <a:rPr lang="en-US" sz="1200" dirty="0" err="1"/>
              <a:t>saham</a:t>
            </a:r>
            <a:r>
              <a:rPr lang="en-US" sz="1200" dirty="0"/>
              <a:t> </a:t>
            </a:r>
            <a:r>
              <a:rPr lang="en-US" sz="1200" dirty="0" err="1"/>
              <a:t>dilakukan</a:t>
            </a:r>
            <a:r>
              <a:rPr lang="en-US" sz="1200" dirty="0"/>
              <a:t> </a:t>
            </a:r>
            <a:r>
              <a:rPr lang="en-US" sz="1200" dirty="0" err="1"/>
              <a:t>sesuai</a:t>
            </a:r>
            <a:r>
              <a:rPr lang="en-US" sz="1200" dirty="0"/>
              <a:t> </a:t>
            </a:r>
            <a:r>
              <a:rPr lang="en-US" sz="1200" dirty="0" err="1"/>
              <a:t>dengan</a:t>
            </a:r>
            <a:r>
              <a:rPr lang="en-US" sz="1200" dirty="0"/>
              <a:t> </a:t>
            </a:r>
            <a:r>
              <a:rPr lang="en-US" sz="1200" dirty="0" err="1"/>
              <a:t>prinsip</a:t>
            </a:r>
            <a:r>
              <a:rPr lang="en-US" sz="1200" dirty="0"/>
              <a:t> </a:t>
            </a:r>
            <a:r>
              <a:rPr lang="en-US" sz="1200" dirty="0" err="1"/>
              <a:t>syariah</a:t>
            </a:r>
            <a:endParaRPr lang="ko-KR" altLang="en-US" sz="1200" dirty="0">
              <a:cs typeface="Arial" pitchFamily="34" charset="0"/>
            </a:endParaRPr>
          </a:p>
        </p:txBody>
      </p:sp>
      <p:sp>
        <p:nvSpPr>
          <p:cNvPr id="20" name="TextBox 19">
            <a:extLst>
              <a:ext uri="{FF2B5EF4-FFF2-40B4-BE49-F238E27FC236}">
                <a16:creationId xmlns:a16="http://schemas.microsoft.com/office/drawing/2014/main" id="{DDC5A271-4A32-422A-AD86-2638827C2117}"/>
              </a:ext>
            </a:extLst>
          </p:cNvPr>
          <p:cNvSpPr txBox="1"/>
          <p:nvPr/>
        </p:nvSpPr>
        <p:spPr>
          <a:xfrm>
            <a:off x="5272965" y="3949520"/>
            <a:ext cx="1611857" cy="2123658"/>
          </a:xfrm>
          <a:prstGeom prst="rect">
            <a:avLst/>
          </a:prstGeom>
          <a:noFill/>
        </p:spPr>
        <p:txBody>
          <a:bodyPr wrap="square" rtlCol="0">
            <a:spAutoFit/>
          </a:bodyPr>
          <a:lstStyle/>
          <a:p>
            <a:pPr algn="ctr"/>
            <a:r>
              <a:rPr lang="en-US" sz="1200" dirty="0" err="1"/>
              <a:t>Lingkup</a:t>
            </a:r>
            <a:r>
              <a:rPr lang="en-US" sz="1200" dirty="0"/>
              <a:t> </a:t>
            </a:r>
            <a:r>
              <a:rPr lang="en-US" sz="1200" dirty="0" err="1"/>
              <a:t>dan</a:t>
            </a:r>
            <a:r>
              <a:rPr lang="en-US" sz="1200" dirty="0"/>
              <a:t> </a:t>
            </a:r>
            <a:r>
              <a:rPr lang="en-US" sz="1200" dirty="0" err="1"/>
              <a:t>jenis</a:t>
            </a:r>
            <a:r>
              <a:rPr lang="en-US" sz="1200" dirty="0"/>
              <a:t> </a:t>
            </a:r>
            <a:r>
              <a:rPr lang="en-US" sz="1200" dirty="0" err="1"/>
              <a:t>kegiatan</a:t>
            </a:r>
            <a:r>
              <a:rPr lang="en-US" sz="1200" dirty="0"/>
              <a:t> </a:t>
            </a:r>
            <a:r>
              <a:rPr lang="en-US" sz="1200" dirty="0" err="1"/>
              <a:t>usaha</a:t>
            </a:r>
            <a:r>
              <a:rPr lang="en-US" sz="1200" dirty="0"/>
              <a:t> </a:t>
            </a:r>
            <a:r>
              <a:rPr lang="en-US" sz="1200" dirty="0" err="1"/>
              <a:t>emiten</a:t>
            </a:r>
            <a:r>
              <a:rPr lang="en-US" sz="1200" dirty="0"/>
              <a:t> </a:t>
            </a:r>
            <a:r>
              <a:rPr lang="en-US" sz="1200" dirty="0" err="1"/>
              <a:t>tidak</a:t>
            </a:r>
            <a:r>
              <a:rPr lang="en-US" sz="1200" dirty="0"/>
              <a:t> </a:t>
            </a:r>
            <a:r>
              <a:rPr lang="en-US" sz="1200" dirty="0" err="1"/>
              <a:t>bertentangan</a:t>
            </a:r>
            <a:r>
              <a:rPr lang="en-US" sz="1200" dirty="0"/>
              <a:t> </a:t>
            </a:r>
            <a:r>
              <a:rPr lang="en-US" sz="1200" dirty="0" err="1"/>
              <a:t>dengan</a:t>
            </a:r>
            <a:r>
              <a:rPr lang="en-US" sz="1200" dirty="0"/>
              <a:t> </a:t>
            </a:r>
            <a:r>
              <a:rPr lang="en-US" sz="1200" dirty="0" err="1"/>
              <a:t>prinsip</a:t>
            </a:r>
            <a:r>
              <a:rPr lang="en-US" sz="1200" dirty="0"/>
              <a:t> </a:t>
            </a:r>
            <a:r>
              <a:rPr lang="en-US" sz="1200" dirty="0" err="1"/>
              <a:t>syariah</a:t>
            </a:r>
            <a:r>
              <a:rPr lang="en-US" sz="1200" dirty="0"/>
              <a:t>, </a:t>
            </a:r>
            <a:r>
              <a:rPr lang="en-US" sz="1200" dirty="0" err="1"/>
              <a:t>misalnya</a:t>
            </a:r>
            <a:r>
              <a:rPr lang="en-US" sz="1200" dirty="0"/>
              <a:t> </a:t>
            </a:r>
            <a:r>
              <a:rPr lang="en-US" sz="1200" dirty="0" err="1"/>
              <a:t>perjudian</a:t>
            </a:r>
            <a:r>
              <a:rPr lang="en-US" sz="1200" dirty="0"/>
              <a:t>, bank </a:t>
            </a:r>
            <a:r>
              <a:rPr lang="en-US" sz="1200" dirty="0" err="1"/>
              <a:t>berbasis</a:t>
            </a:r>
            <a:r>
              <a:rPr lang="en-US" sz="1200" dirty="0"/>
              <a:t> </a:t>
            </a:r>
            <a:r>
              <a:rPr lang="en-US" sz="1200" dirty="0" err="1"/>
              <a:t>bunga</a:t>
            </a:r>
            <a:r>
              <a:rPr lang="en-US" sz="1200" dirty="0"/>
              <a:t>, leasing </a:t>
            </a:r>
            <a:r>
              <a:rPr lang="en-US" sz="1200" dirty="0" err="1"/>
              <a:t>berbasis</a:t>
            </a:r>
            <a:r>
              <a:rPr lang="en-US" sz="1200" dirty="0"/>
              <a:t> </a:t>
            </a:r>
            <a:r>
              <a:rPr lang="en-US" sz="1200" dirty="0" err="1"/>
              <a:t>bunga</a:t>
            </a:r>
            <a:r>
              <a:rPr lang="en-US" sz="1200" dirty="0"/>
              <a:t>, </a:t>
            </a:r>
            <a:r>
              <a:rPr lang="en-US" sz="1200" dirty="0" err="1"/>
              <a:t>jual</a:t>
            </a:r>
            <a:r>
              <a:rPr lang="en-US" sz="1200" dirty="0"/>
              <a:t> </a:t>
            </a:r>
            <a:r>
              <a:rPr lang="en-US" sz="1200" dirty="0" err="1"/>
              <a:t>beli</a:t>
            </a:r>
            <a:r>
              <a:rPr lang="en-US" sz="1200" dirty="0"/>
              <a:t> </a:t>
            </a:r>
            <a:r>
              <a:rPr lang="en-US" sz="1200" dirty="0" err="1"/>
              <a:t>resiko</a:t>
            </a:r>
            <a:r>
              <a:rPr lang="en-US" sz="1200" dirty="0"/>
              <a:t> yang </a:t>
            </a:r>
            <a:r>
              <a:rPr lang="en-US" sz="1200" dirty="0" err="1"/>
              <a:t>mengandung</a:t>
            </a:r>
            <a:r>
              <a:rPr lang="en-US" sz="1200" dirty="0"/>
              <a:t> </a:t>
            </a:r>
            <a:r>
              <a:rPr lang="en-US" sz="1200" dirty="0" err="1"/>
              <a:t>unsur</a:t>
            </a:r>
            <a:r>
              <a:rPr lang="en-US" sz="1200" dirty="0"/>
              <a:t> </a:t>
            </a:r>
            <a:r>
              <a:rPr lang="en-US" sz="1200" dirty="0" err="1"/>
              <a:t>ketidak-pastian</a:t>
            </a:r>
            <a:r>
              <a:rPr lang="en-US" sz="1200" dirty="0"/>
              <a:t> (</a:t>
            </a:r>
            <a:r>
              <a:rPr lang="en-US" sz="1200" dirty="0" err="1"/>
              <a:t>gharar</a:t>
            </a:r>
            <a:r>
              <a:rPr lang="en-US" sz="1200" dirty="0"/>
              <a:t>)</a:t>
            </a:r>
            <a:r>
              <a:rPr lang="en-US" altLang="ko-KR" sz="1200" dirty="0">
                <a:cs typeface="Arial" pitchFamily="34" charset="0"/>
              </a:rPr>
              <a:t>   </a:t>
            </a:r>
            <a:endParaRPr lang="ko-KR" altLang="en-US" sz="1200" dirty="0">
              <a:cs typeface="Arial" pitchFamily="34" charset="0"/>
            </a:endParaRPr>
          </a:p>
        </p:txBody>
      </p:sp>
      <p:sp>
        <p:nvSpPr>
          <p:cNvPr id="23" name="TextBox 22">
            <a:extLst>
              <a:ext uri="{FF2B5EF4-FFF2-40B4-BE49-F238E27FC236}">
                <a16:creationId xmlns:a16="http://schemas.microsoft.com/office/drawing/2014/main" id="{845D625E-AA9A-4CBA-BB5A-9E6E3127492F}"/>
              </a:ext>
            </a:extLst>
          </p:cNvPr>
          <p:cNvSpPr txBox="1"/>
          <p:nvPr/>
        </p:nvSpPr>
        <p:spPr>
          <a:xfrm>
            <a:off x="7404877" y="3968965"/>
            <a:ext cx="1611857" cy="1015663"/>
          </a:xfrm>
          <a:prstGeom prst="rect">
            <a:avLst/>
          </a:prstGeom>
          <a:noFill/>
        </p:spPr>
        <p:txBody>
          <a:bodyPr wrap="square" rtlCol="0">
            <a:spAutoFit/>
          </a:bodyPr>
          <a:lstStyle/>
          <a:p>
            <a:pPr algn="ctr"/>
            <a:r>
              <a:rPr lang="en-US" altLang="ko-KR" sz="1200" dirty="0" err="1">
                <a:cs typeface="Arial" pitchFamily="34" charset="0"/>
              </a:rPr>
              <a:t>Lingkup</a:t>
            </a:r>
            <a:r>
              <a:rPr lang="en-US" altLang="ko-KR" sz="1200" dirty="0">
                <a:cs typeface="Arial" pitchFamily="34" charset="0"/>
              </a:rPr>
              <a:t> </a:t>
            </a:r>
            <a:r>
              <a:rPr lang="en-US" altLang="ko-KR" sz="1200" dirty="0" err="1">
                <a:cs typeface="Arial" pitchFamily="34" charset="0"/>
              </a:rPr>
              <a:t>dan</a:t>
            </a:r>
            <a:r>
              <a:rPr lang="en-US" altLang="ko-KR" sz="1200" dirty="0">
                <a:cs typeface="Arial" pitchFamily="34" charset="0"/>
              </a:rPr>
              <a:t> </a:t>
            </a:r>
            <a:r>
              <a:rPr lang="en-US" altLang="ko-KR" sz="1200" dirty="0" err="1">
                <a:cs typeface="Arial" pitchFamily="34" charset="0"/>
              </a:rPr>
              <a:t>jenis</a:t>
            </a:r>
            <a:r>
              <a:rPr lang="en-US" altLang="ko-KR" sz="1200" dirty="0">
                <a:cs typeface="Arial" pitchFamily="34" charset="0"/>
              </a:rPr>
              <a:t> </a:t>
            </a:r>
            <a:r>
              <a:rPr lang="en-US" altLang="ko-KR" sz="1200" dirty="0" err="1">
                <a:cs typeface="Arial" pitchFamily="34" charset="0"/>
              </a:rPr>
              <a:t>usaha</a:t>
            </a:r>
            <a:r>
              <a:rPr lang="en-US" altLang="ko-KR" sz="1200" dirty="0">
                <a:cs typeface="Arial" pitchFamily="34" charset="0"/>
              </a:rPr>
              <a:t> </a:t>
            </a:r>
            <a:r>
              <a:rPr lang="en-US" altLang="ko-KR" sz="1200" dirty="0" err="1">
                <a:cs typeface="Arial" pitchFamily="34" charset="0"/>
              </a:rPr>
              <a:t>perusahaan</a:t>
            </a:r>
            <a:r>
              <a:rPr lang="en-US" altLang="ko-KR" sz="1200" dirty="0">
                <a:cs typeface="Arial" pitchFamily="34" charset="0"/>
              </a:rPr>
              <a:t> </a:t>
            </a:r>
            <a:r>
              <a:rPr lang="en-US" altLang="ko-KR" sz="1200" dirty="0" err="1">
                <a:cs typeface="Arial" pitchFamily="34" charset="0"/>
              </a:rPr>
              <a:t>tidak</a:t>
            </a:r>
            <a:r>
              <a:rPr lang="en-US" altLang="ko-KR" sz="1200" dirty="0">
                <a:cs typeface="Arial" pitchFamily="34" charset="0"/>
              </a:rPr>
              <a:t> </a:t>
            </a:r>
            <a:r>
              <a:rPr lang="en-US" altLang="ko-KR" sz="1200" dirty="0" err="1">
                <a:cs typeface="Arial" pitchFamily="34" charset="0"/>
              </a:rPr>
              <a:t>memproduksi</a:t>
            </a:r>
            <a:r>
              <a:rPr lang="en-US" altLang="ko-KR" sz="1200" dirty="0">
                <a:cs typeface="Arial" pitchFamily="34" charset="0"/>
              </a:rPr>
              <a:t> </a:t>
            </a:r>
            <a:r>
              <a:rPr lang="en-US" altLang="ko-KR" sz="1200" dirty="0" err="1">
                <a:cs typeface="Arial" pitchFamily="34" charset="0"/>
              </a:rPr>
              <a:t>barang-barang</a:t>
            </a:r>
            <a:r>
              <a:rPr lang="en-US" altLang="ko-KR" sz="1200" dirty="0">
                <a:cs typeface="Arial" pitchFamily="34" charset="0"/>
              </a:rPr>
              <a:t> yang di </a:t>
            </a:r>
            <a:r>
              <a:rPr lang="en-US" altLang="ko-KR" sz="1200" dirty="0" err="1">
                <a:cs typeface="Arial" pitchFamily="34" charset="0"/>
              </a:rPr>
              <a:t>haramkan</a:t>
            </a:r>
            <a:r>
              <a:rPr lang="en-US" altLang="ko-KR" sz="1200" dirty="0">
                <a:cs typeface="Arial" pitchFamily="34" charset="0"/>
              </a:rPr>
              <a:t> </a:t>
            </a:r>
            <a:r>
              <a:rPr lang="en-US" altLang="ko-KR" sz="1200" dirty="0" err="1">
                <a:cs typeface="Arial" pitchFamily="34" charset="0"/>
              </a:rPr>
              <a:t>dalam</a:t>
            </a:r>
            <a:r>
              <a:rPr lang="en-US" altLang="ko-KR" sz="1200" dirty="0">
                <a:cs typeface="Arial" pitchFamily="34" charset="0"/>
              </a:rPr>
              <a:t> Islam</a:t>
            </a:r>
            <a:endParaRPr lang="ko-KR" altLang="en-US" sz="1200" dirty="0">
              <a:cs typeface="Arial" pitchFamily="34" charset="0"/>
            </a:endParaRPr>
          </a:p>
        </p:txBody>
      </p:sp>
      <p:sp>
        <p:nvSpPr>
          <p:cNvPr id="26" name="TextBox 25">
            <a:extLst>
              <a:ext uri="{FF2B5EF4-FFF2-40B4-BE49-F238E27FC236}">
                <a16:creationId xmlns:a16="http://schemas.microsoft.com/office/drawing/2014/main" id="{E2FFBE26-FF83-4C17-A50E-5326F004EF5D}"/>
              </a:ext>
            </a:extLst>
          </p:cNvPr>
          <p:cNvSpPr txBox="1"/>
          <p:nvPr/>
        </p:nvSpPr>
        <p:spPr>
          <a:xfrm>
            <a:off x="9536788" y="3980516"/>
            <a:ext cx="1611857" cy="461665"/>
          </a:xfrm>
          <a:prstGeom prst="rect">
            <a:avLst/>
          </a:prstGeom>
          <a:noFill/>
        </p:spPr>
        <p:txBody>
          <a:bodyPr wrap="square" rtlCol="0">
            <a:spAutoFit/>
          </a:bodyPr>
          <a:lstStyle/>
          <a:p>
            <a:pPr algn="ctr"/>
            <a:r>
              <a:rPr lang="en-US" altLang="ko-KR" sz="1200" dirty="0" err="1">
                <a:cs typeface="Arial" pitchFamily="34" charset="0"/>
              </a:rPr>
              <a:t>Masuk</a:t>
            </a:r>
            <a:r>
              <a:rPr lang="en-US" altLang="ko-KR" sz="1200" dirty="0">
                <a:cs typeface="Arial" pitchFamily="34" charset="0"/>
              </a:rPr>
              <a:t> </a:t>
            </a:r>
            <a:r>
              <a:rPr lang="en-US" altLang="ko-KR" sz="1200" dirty="0" err="1">
                <a:cs typeface="Arial" pitchFamily="34" charset="0"/>
              </a:rPr>
              <a:t>dalam</a:t>
            </a:r>
            <a:r>
              <a:rPr lang="en-US" altLang="ko-KR" sz="1200" dirty="0">
                <a:cs typeface="Arial" pitchFamily="34" charset="0"/>
              </a:rPr>
              <a:t> </a:t>
            </a:r>
            <a:r>
              <a:rPr lang="en-US" altLang="ko-KR" sz="1200" dirty="0" err="1">
                <a:cs typeface="Arial" pitchFamily="34" charset="0"/>
              </a:rPr>
              <a:t>daftar</a:t>
            </a:r>
            <a:r>
              <a:rPr lang="en-US" altLang="ko-KR" sz="1200" dirty="0">
                <a:cs typeface="Arial" pitchFamily="34" charset="0"/>
              </a:rPr>
              <a:t> bursa </a:t>
            </a:r>
            <a:r>
              <a:rPr lang="en-US" altLang="ko-KR" sz="1200" dirty="0" err="1">
                <a:cs typeface="Arial" pitchFamily="34" charset="0"/>
              </a:rPr>
              <a:t>efek</a:t>
            </a:r>
            <a:r>
              <a:rPr lang="en-US" altLang="ko-KR" sz="1200" dirty="0">
                <a:cs typeface="Arial" pitchFamily="34" charset="0"/>
              </a:rPr>
              <a:t> </a:t>
            </a:r>
            <a:r>
              <a:rPr lang="en-US" altLang="ko-KR" sz="1200" dirty="0" err="1">
                <a:cs typeface="Arial" pitchFamily="34" charset="0"/>
              </a:rPr>
              <a:t>syariah</a:t>
            </a:r>
            <a:endParaRPr lang="ko-KR" altLang="en-US" sz="1200" dirty="0">
              <a:cs typeface="Arial" pitchFamily="34" charset="0"/>
            </a:endParaRPr>
          </a:p>
        </p:txBody>
      </p:sp>
      <p:sp>
        <p:nvSpPr>
          <p:cNvPr id="27" name="Regular Pentagon 33">
            <a:extLst>
              <a:ext uri="{FF2B5EF4-FFF2-40B4-BE49-F238E27FC236}">
                <a16:creationId xmlns:a16="http://schemas.microsoft.com/office/drawing/2014/main" id="{83775F70-A49E-46CF-A9ED-72D33DAD26F2}"/>
              </a:ext>
            </a:extLst>
          </p:cNvPr>
          <p:cNvSpPr/>
          <p:nvPr/>
        </p:nvSpPr>
        <p:spPr>
          <a:xfrm rot="8100000">
            <a:off x="7790595" y="2437499"/>
            <a:ext cx="828000" cy="82729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gular Pentagon 34">
            <a:extLst>
              <a:ext uri="{FF2B5EF4-FFF2-40B4-BE49-F238E27FC236}">
                <a16:creationId xmlns:a16="http://schemas.microsoft.com/office/drawing/2014/main" id="{0BC416F7-E4C7-45FF-88F2-810BDF2B6C90}"/>
              </a:ext>
            </a:extLst>
          </p:cNvPr>
          <p:cNvSpPr/>
          <p:nvPr/>
        </p:nvSpPr>
        <p:spPr>
          <a:xfrm rot="8100000">
            <a:off x="9731699" y="1499193"/>
            <a:ext cx="1188000" cy="1188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gular Pentagon 35">
            <a:extLst>
              <a:ext uri="{FF2B5EF4-FFF2-40B4-BE49-F238E27FC236}">
                <a16:creationId xmlns:a16="http://schemas.microsoft.com/office/drawing/2014/main" id="{9E9F5F78-5059-42E0-B85C-984AECF4D0C8}"/>
              </a:ext>
            </a:extLst>
          </p:cNvPr>
          <p:cNvSpPr/>
          <p:nvPr/>
        </p:nvSpPr>
        <p:spPr>
          <a:xfrm rot="8100000">
            <a:off x="3336303" y="1795281"/>
            <a:ext cx="1224000" cy="1224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gular Pentagon 36">
            <a:extLst>
              <a:ext uri="{FF2B5EF4-FFF2-40B4-BE49-F238E27FC236}">
                <a16:creationId xmlns:a16="http://schemas.microsoft.com/office/drawing/2014/main" id="{D1B96C1E-EBA0-4042-B927-75BDB4EC1D37}"/>
              </a:ext>
            </a:extLst>
          </p:cNvPr>
          <p:cNvSpPr/>
          <p:nvPr/>
        </p:nvSpPr>
        <p:spPr>
          <a:xfrm rot="8100000">
            <a:off x="1375288" y="2284651"/>
            <a:ext cx="864000" cy="864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31" name="Straight Arrow Connector 37">
            <a:extLst>
              <a:ext uri="{FF2B5EF4-FFF2-40B4-BE49-F238E27FC236}">
                <a16:creationId xmlns:a16="http://schemas.microsoft.com/office/drawing/2014/main" id="{C1779A6A-B37E-4781-BFC2-C3BC6EDDFCC5}"/>
              </a:ext>
            </a:extLst>
          </p:cNvPr>
          <p:cNvCxnSpPr>
            <a:cxnSpLocks/>
          </p:cNvCxnSpPr>
          <p:nvPr/>
        </p:nvCxnSpPr>
        <p:spPr>
          <a:xfrm>
            <a:off x="3944042" y="3016067"/>
            <a:ext cx="0" cy="695001"/>
          </a:xfrm>
          <a:prstGeom prst="straightConnector1">
            <a:avLst/>
          </a:prstGeom>
          <a:ln w="317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41">
            <a:extLst>
              <a:ext uri="{FF2B5EF4-FFF2-40B4-BE49-F238E27FC236}">
                <a16:creationId xmlns:a16="http://schemas.microsoft.com/office/drawing/2014/main" id="{579AA443-0355-487D-85A1-D66C47E900A5}"/>
              </a:ext>
            </a:extLst>
          </p:cNvPr>
          <p:cNvCxnSpPr>
            <a:cxnSpLocks/>
          </p:cNvCxnSpPr>
          <p:nvPr/>
        </p:nvCxnSpPr>
        <p:spPr>
          <a:xfrm>
            <a:off x="1810925" y="3149558"/>
            <a:ext cx="2409" cy="549124"/>
          </a:xfrm>
          <a:prstGeom prst="straightConnector1">
            <a:avLst/>
          </a:prstGeom>
          <a:ln w="3175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44">
            <a:extLst>
              <a:ext uri="{FF2B5EF4-FFF2-40B4-BE49-F238E27FC236}">
                <a16:creationId xmlns:a16="http://schemas.microsoft.com/office/drawing/2014/main" id="{3B8141C2-37F6-48A2-A054-7A6BF635BE2E}"/>
              </a:ext>
            </a:extLst>
          </p:cNvPr>
          <p:cNvCxnSpPr>
            <a:cxnSpLocks/>
          </p:cNvCxnSpPr>
          <p:nvPr/>
        </p:nvCxnSpPr>
        <p:spPr>
          <a:xfrm>
            <a:off x="8207864" y="3357891"/>
            <a:ext cx="0" cy="363048"/>
          </a:xfrm>
          <a:prstGeom prst="straightConnector1">
            <a:avLst/>
          </a:prstGeom>
          <a:ln w="317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46">
            <a:extLst>
              <a:ext uri="{FF2B5EF4-FFF2-40B4-BE49-F238E27FC236}">
                <a16:creationId xmlns:a16="http://schemas.microsoft.com/office/drawing/2014/main" id="{926F3E16-2CB7-4D72-A4BB-3179C1D24A08}"/>
              </a:ext>
            </a:extLst>
          </p:cNvPr>
          <p:cNvCxnSpPr>
            <a:cxnSpLocks/>
          </p:cNvCxnSpPr>
          <p:nvPr/>
        </p:nvCxnSpPr>
        <p:spPr>
          <a:xfrm>
            <a:off x="10313399" y="2701979"/>
            <a:ext cx="8770" cy="1018960"/>
          </a:xfrm>
          <a:prstGeom prst="straightConnector1">
            <a:avLst/>
          </a:prstGeom>
          <a:ln w="317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48">
            <a:extLst>
              <a:ext uri="{FF2B5EF4-FFF2-40B4-BE49-F238E27FC236}">
                <a16:creationId xmlns:a16="http://schemas.microsoft.com/office/drawing/2014/main" id="{F524351D-0D80-4708-B19F-9A0BEDD14CB0}"/>
              </a:ext>
            </a:extLst>
          </p:cNvPr>
          <p:cNvCxnSpPr>
            <a:cxnSpLocks/>
          </p:cNvCxnSpPr>
          <p:nvPr/>
        </p:nvCxnSpPr>
        <p:spPr>
          <a:xfrm flipH="1">
            <a:off x="6099129" y="2709955"/>
            <a:ext cx="6259" cy="1002190"/>
          </a:xfrm>
          <a:prstGeom prst="straightConnector1">
            <a:avLst/>
          </a:prstGeom>
          <a:ln w="317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36" name="Parallelogram 30">
            <a:extLst>
              <a:ext uri="{FF2B5EF4-FFF2-40B4-BE49-F238E27FC236}">
                <a16:creationId xmlns:a16="http://schemas.microsoft.com/office/drawing/2014/main" id="{06CC8E1E-D03A-47F6-A911-264F79A6EF90}"/>
              </a:ext>
            </a:extLst>
          </p:cNvPr>
          <p:cNvSpPr/>
          <p:nvPr/>
        </p:nvSpPr>
        <p:spPr>
          <a:xfrm flipH="1">
            <a:off x="10146326" y="2006223"/>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ectangle 130">
            <a:extLst>
              <a:ext uri="{FF2B5EF4-FFF2-40B4-BE49-F238E27FC236}">
                <a16:creationId xmlns:a16="http://schemas.microsoft.com/office/drawing/2014/main" id="{FBF1C5B0-1EA8-48A3-BAE2-A419B6E64870}"/>
              </a:ext>
            </a:extLst>
          </p:cNvPr>
          <p:cNvSpPr/>
          <p:nvPr/>
        </p:nvSpPr>
        <p:spPr>
          <a:xfrm>
            <a:off x="1612279" y="2602476"/>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Rectangle 9">
            <a:extLst>
              <a:ext uri="{FF2B5EF4-FFF2-40B4-BE49-F238E27FC236}">
                <a16:creationId xmlns:a16="http://schemas.microsoft.com/office/drawing/2014/main" id="{C6CCB49D-35B1-4CDF-8AEB-33C9ED79349D}"/>
              </a:ext>
            </a:extLst>
          </p:cNvPr>
          <p:cNvSpPr/>
          <p:nvPr/>
        </p:nvSpPr>
        <p:spPr>
          <a:xfrm>
            <a:off x="5842755" y="1641437"/>
            <a:ext cx="525265" cy="52441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Freeform 18">
            <a:extLst>
              <a:ext uri="{FF2B5EF4-FFF2-40B4-BE49-F238E27FC236}">
                <a16:creationId xmlns:a16="http://schemas.microsoft.com/office/drawing/2014/main" id="{E6E48B72-D6C1-4D61-BF6A-9D8E62B6B471}"/>
              </a:ext>
            </a:extLst>
          </p:cNvPr>
          <p:cNvSpPr/>
          <p:nvPr/>
        </p:nvSpPr>
        <p:spPr>
          <a:xfrm>
            <a:off x="7978193" y="267472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 Same Side Corner Rectangle 36">
            <a:extLst>
              <a:ext uri="{FF2B5EF4-FFF2-40B4-BE49-F238E27FC236}">
                <a16:creationId xmlns:a16="http://schemas.microsoft.com/office/drawing/2014/main" id="{9723A6AF-9093-447A-9142-4150672BF47F}"/>
              </a:ext>
            </a:extLst>
          </p:cNvPr>
          <p:cNvSpPr>
            <a:spLocks noChangeAspect="1"/>
          </p:cNvSpPr>
          <p:nvPr/>
        </p:nvSpPr>
        <p:spPr>
          <a:xfrm>
            <a:off x="3751382" y="2364822"/>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63582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Sukuk</a:t>
              </a:r>
              <a:endParaRPr lang="en-US" sz="1600" dirty="0">
                <a:solidFill>
                  <a:srgbClr val="002060"/>
                </a:solidFill>
                <a:latin typeface="Arial Black" panose="020B0A04020102020204" pitchFamily="34" charset="0"/>
                <a:cs typeface="Times New Roman" panose="02020603050405020304" pitchFamily="18" charset="0"/>
              </a:endParaRPr>
            </a:p>
          </p:txBody>
        </p:sp>
      </p:grpSp>
      <p:sp>
        <p:nvSpPr>
          <p:cNvPr id="44" name="Freeform 8">
            <a:extLst>
              <a:ext uri="{FF2B5EF4-FFF2-40B4-BE49-F238E27FC236}">
                <a16:creationId xmlns:a16="http://schemas.microsoft.com/office/drawing/2014/main" id="{4FDEF05C-9CF5-49C9-AC64-AF5E3BD3DFCF}"/>
              </a:ext>
            </a:extLst>
          </p:cNvPr>
          <p:cNvSpPr>
            <a:spLocks noEditPoints="1"/>
          </p:cNvSpPr>
          <p:nvPr/>
        </p:nvSpPr>
        <p:spPr bwMode="auto">
          <a:xfrm>
            <a:off x="8017516" y="858297"/>
            <a:ext cx="3392003" cy="4860415"/>
          </a:xfrm>
          <a:custGeom>
            <a:avLst/>
            <a:gdLst>
              <a:gd name="T0" fmla="*/ 1307 w 2407"/>
              <a:gd name="T1" fmla="*/ 3296 h 3449"/>
              <a:gd name="T2" fmla="*/ 1393 w 2407"/>
              <a:gd name="T3" fmla="*/ 3433 h 3449"/>
              <a:gd name="T4" fmla="*/ 1318 w 2407"/>
              <a:gd name="T5" fmla="*/ 3430 h 3449"/>
              <a:gd name="T6" fmla="*/ 1232 w 2407"/>
              <a:gd name="T7" fmla="*/ 3392 h 3449"/>
              <a:gd name="T8" fmla="*/ 1634 w 2407"/>
              <a:gd name="T9" fmla="*/ 3254 h 3449"/>
              <a:gd name="T10" fmla="*/ 1670 w 2407"/>
              <a:gd name="T11" fmla="*/ 3273 h 3449"/>
              <a:gd name="T12" fmla="*/ 1271 w 2407"/>
              <a:gd name="T13" fmla="*/ 2772 h 3449"/>
              <a:gd name="T14" fmla="*/ 1634 w 2407"/>
              <a:gd name="T15" fmla="*/ 719 h 3449"/>
              <a:gd name="T16" fmla="*/ 1040 w 2407"/>
              <a:gd name="T17" fmla="*/ 126 h 3449"/>
              <a:gd name="T18" fmla="*/ 543 w 2407"/>
              <a:gd name="T19" fmla="*/ 2 h 3449"/>
              <a:gd name="T20" fmla="*/ 509 w 2407"/>
              <a:gd name="T21" fmla="*/ 156 h 3449"/>
              <a:gd name="T22" fmla="*/ 550 w 2407"/>
              <a:gd name="T23" fmla="*/ 68 h 3449"/>
              <a:gd name="T24" fmla="*/ 672 w 2407"/>
              <a:gd name="T25" fmla="*/ 51 h 3449"/>
              <a:gd name="T26" fmla="*/ 1009 w 2407"/>
              <a:gd name="T27" fmla="*/ 100 h 3449"/>
              <a:gd name="T28" fmla="*/ 1065 w 2407"/>
              <a:gd name="T29" fmla="*/ 182 h 3449"/>
              <a:gd name="T30" fmla="*/ 1234 w 2407"/>
              <a:gd name="T31" fmla="*/ 302 h 3449"/>
              <a:gd name="T32" fmla="*/ 1454 w 2407"/>
              <a:gd name="T33" fmla="*/ 346 h 3449"/>
              <a:gd name="T34" fmla="*/ 1562 w 2407"/>
              <a:gd name="T35" fmla="*/ 475 h 3449"/>
              <a:gd name="T36" fmla="*/ 1613 w 2407"/>
              <a:gd name="T37" fmla="*/ 548 h 3449"/>
              <a:gd name="T38" fmla="*/ 1576 w 2407"/>
              <a:gd name="T39" fmla="*/ 711 h 3449"/>
              <a:gd name="T40" fmla="*/ 1869 w 2407"/>
              <a:gd name="T41" fmla="*/ 714 h 3449"/>
              <a:gd name="T42" fmla="*/ 2220 w 2407"/>
              <a:gd name="T43" fmla="*/ 840 h 3449"/>
              <a:gd name="T44" fmla="*/ 2292 w 2407"/>
              <a:gd name="T45" fmla="*/ 1194 h 3449"/>
              <a:gd name="T46" fmla="*/ 2206 w 2407"/>
              <a:gd name="T47" fmla="*/ 1477 h 3449"/>
              <a:gd name="T48" fmla="*/ 2136 w 2407"/>
              <a:gd name="T49" fmla="*/ 1733 h 3449"/>
              <a:gd name="T50" fmla="*/ 1948 w 2407"/>
              <a:gd name="T51" fmla="*/ 1824 h 3449"/>
              <a:gd name="T52" fmla="*/ 1787 w 2407"/>
              <a:gd name="T53" fmla="*/ 1924 h 3449"/>
              <a:gd name="T54" fmla="*/ 1716 w 2407"/>
              <a:gd name="T55" fmla="*/ 2220 h 3449"/>
              <a:gd name="T56" fmla="*/ 1658 w 2407"/>
              <a:gd name="T57" fmla="*/ 2231 h 3449"/>
              <a:gd name="T58" fmla="*/ 1618 w 2407"/>
              <a:gd name="T59" fmla="*/ 2379 h 3449"/>
              <a:gd name="T60" fmla="*/ 1454 w 2407"/>
              <a:gd name="T61" fmla="*/ 2418 h 3449"/>
              <a:gd name="T62" fmla="*/ 1339 w 2407"/>
              <a:gd name="T63" fmla="*/ 2615 h 3449"/>
              <a:gd name="T64" fmla="*/ 1288 w 2407"/>
              <a:gd name="T65" fmla="*/ 2718 h 3449"/>
              <a:gd name="T66" fmla="*/ 1220 w 2407"/>
              <a:gd name="T67" fmla="*/ 2777 h 3449"/>
              <a:gd name="T68" fmla="*/ 1236 w 2407"/>
              <a:gd name="T69" fmla="*/ 2882 h 3449"/>
              <a:gd name="T70" fmla="*/ 1166 w 2407"/>
              <a:gd name="T71" fmla="*/ 2960 h 3449"/>
              <a:gd name="T72" fmla="*/ 1213 w 2407"/>
              <a:gd name="T73" fmla="*/ 3201 h 3449"/>
              <a:gd name="T74" fmla="*/ 1197 w 2407"/>
              <a:gd name="T75" fmla="*/ 3297 h 3449"/>
              <a:gd name="T76" fmla="*/ 1099 w 2407"/>
              <a:gd name="T77" fmla="*/ 3341 h 3449"/>
              <a:gd name="T78" fmla="*/ 1033 w 2407"/>
              <a:gd name="T79" fmla="*/ 3273 h 3449"/>
              <a:gd name="T80" fmla="*/ 983 w 2407"/>
              <a:gd name="T81" fmla="*/ 3219 h 3449"/>
              <a:gd name="T82" fmla="*/ 921 w 2407"/>
              <a:gd name="T83" fmla="*/ 3156 h 3449"/>
              <a:gd name="T84" fmla="*/ 871 w 2407"/>
              <a:gd name="T85" fmla="*/ 3022 h 3449"/>
              <a:gd name="T86" fmla="*/ 817 w 2407"/>
              <a:gd name="T87" fmla="*/ 2964 h 3449"/>
              <a:gd name="T88" fmla="*/ 832 w 2407"/>
              <a:gd name="T89" fmla="*/ 2861 h 3449"/>
              <a:gd name="T90" fmla="*/ 832 w 2407"/>
              <a:gd name="T91" fmla="*/ 2795 h 3449"/>
              <a:gd name="T92" fmla="*/ 775 w 2407"/>
              <a:gd name="T93" fmla="*/ 2803 h 3449"/>
              <a:gd name="T94" fmla="*/ 733 w 2407"/>
              <a:gd name="T95" fmla="*/ 2624 h 3449"/>
              <a:gd name="T96" fmla="*/ 715 w 2407"/>
              <a:gd name="T97" fmla="*/ 2306 h 3449"/>
              <a:gd name="T98" fmla="*/ 672 w 2407"/>
              <a:gd name="T99" fmla="*/ 2086 h 3449"/>
              <a:gd name="T100" fmla="*/ 667 w 2407"/>
              <a:gd name="T101" fmla="*/ 1894 h 3449"/>
              <a:gd name="T102" fmla="*/ 611 w 2407"/>
              <a:gd name="T103" fmla="*/ 1555 h 3449"/>
              <a:gd name="T104" fmla="*/ 349 w 2407"/>
              <a:gd name="T105" fmla="*/ 1397 h 3449"/>
              <a:gd name="T106" fmla="*/ 215 w 2407"/>
              <a:gd name="T107" fmla="*/ 1198 h 3449"/>
              <a:gd name="T108" fmla="*/ 45 w 2407"/>
              <a:gd name="T109" fmla="*/ 962 h 3449"/>
              <a:gd name="T110" fmla="*/ 31 w 2407"/>
              <a:gd name="T111" fmla="*/ 770 h 3449"/>
              <a:gd name="T112" fmla="*/ 61 w 2407"/>
              <a:gd name="T113" fmla="*/ 618 h 3449"/>
              <a:gd name="T114" fmla="*/ 208 w 2407"/>
              <a:gd name="T115" fmla="*/ 414 h 3449"/>
              <a:gd name="T116" fmla="*/ 230 w 2407"/>
              <a:gd name="T117" fmla="*/ 227 h 3449"/>
              <a:gd name="T118" fmla="*/ 244 w 2407"/>
              <a:gd name="T119" fmla="*/ 215 h 3449"/>
              <a:gd name="T120" fmla="*/ 380 w 2407"/>
              <a:gd name="T121" fmla="*/ 73 h 3449"/>
              <a:gd name="T122" fmla="*/ 494 w 2407"/>
              <a:gd name="T123" fmla="*/ 14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7" h="3449">
                <a:moveTo>
                  <a:pt x="1489" y="3376"/>
                </a:moveTo>
                <a:lnTo>
                  <a:pt x="1539" y="3376"/>
                </a:lnTo>
                <a:lnTo>
                  <a:pt x="1541" y="3379"/>
                </a:lnTo>
                <a:lnTo>
                  <a:pt x="1541" y="3383"/>
                </a:lnTo>
                <a:lnTo>
                  <a:pt x="1543" y="3388"/>
                </a:lnTo>
                <a:lnTo>
                  <a:pt x="1543" y="3395"/>
                </a:lnTo>
                <a:lnTo>
                  <a:pt x="1536" y="3397"/>
                </a:lnTo>
                <a:lnTo>
                  <a:pt x="1527" y="3399"/>
                </a:lnTo>
                <a:lnTo>
                  <a:pt x="1517" y="3399"/>
                </a:lnTo>
                <a:lnTo>
                  <a:pt x="1511" y="3397"/>
                </a:lnTo>
                <a:lnTo>
                  <a:pt x="1506" y="3395"/>
                </a:lnTo>
                <a:lnTo>
                  <a:pt x="1501" y="3395"/>
                </a:lnTo>
                <a:lnTo>
                  <a:pt x="1492" y="3395"/>
                </a:lnTo>
                <a:lnTo>
                  <a:pt x="1489" y="3376"/>
                </a:lnTo>
                <a:close/>
                <a:moveTo>
                  <a:pt x="1271" y="3275"/>
                </a:moveTo>
                <a:lnTo>
                  <a:pt x="1279" y="3282"/>
                </a:lnTo>
                <a:lnTo>
                  <a:pt x="1290" y="3283"/>
                </a:lnTo>
                <a:lnTo>
                  <a:pt x="1300" y="3287"/>
                </a:lnTo>
                <a:lnTo>
                  <a:pt x="1307" y="3296"/>
                </a:lnTo>
                <a:lnTo>
                  <a:pt x="1312" y="3308"/>
                </a:lnTo>
                <a:lnTo>
                  <a:pt x="1319" y="3318"/>
                </a:lnTo>
                <a:lnTo>
                  <a:pt x="1353" y="3337"/>
                </a:lnTo>
                <a:lnTo>
                  <a:pt x="1393" y="3355"/>
                </a:lnTo>
                <a:lnTo>
                  <a:pt x="1436" y="3369"/>
                </a:lnTo>
                <a:lnTo>
                  <a:pt x="1482" y="3379"/>
                </a:lnTo>
                <a:lnTo>
                  <a:pt x="1482" y="3395"/>
                </a:lnTo>
                <a:lnTo>
                  <a:pt x="1473" y="3395"/>
                </a:lnTo>
                <a:lnTo>
                  <a:pt x="1459" y="3400"/>
                </a:lnTo>
                <a:lnTo>
                  <a:pt x="1445" y="3400"/>
                </a:lnTo>
                <a:lnTo>
                  <a:pt x="1431" y="3400"/>
                </a:lnTo>
                <a:lnTo>
                  <a:pt x="1421" y="3402"/>
                </a:lnTo>
                <a:lnTo>
                  <a:pt x="1415" y="3406"/>
                </a:lnTo>
                <a:lnTo>
                  <a:pt x="1412" y="3407"/>
                </a:lnTo>
                <a:lnTo>
                  <a:pt x="1408" y="3411"/>
                </a:lnTo>
                <a:lnTo>
                  <a:pt x="1401" y="3413"/>
                </a:lnTo>
                <a:lnTo>
                  <a:pt x="1389" y="3414"/>
                </a:lnTo>
                <a:lnTo>
                  <a:pt x="1389" y="3433"/>
                </a:lnTo>
                <a:lnTo>
                  <a:pt x="1393" y="3433"/>
                </a:lnTo>
                <a:lnTo>
                  <a:pt x="1396" y="3428"/>
                </a:lnTo>
                <a:lnTo>
                  <a:pt x="1398" y="3425"/>
                </a:lnTo>
                <a:lnTo>
                  <a:pt x="1400" y="3423"/>
                </a:lnTo>
                <a:lnTo>
                  <a:pt x="1403" y="3423"/>
                </a:lnTo>
                <a:lnTo>
                  <a:pt x="1408" y="3421"/>
                </a:lnTo>
                <a:lnTo>
                  <a:pt x="1415" y="3421"/>
                </a:lnTo>
                <a:lnTo>
                  <a:pt x="1415" y="3430"/>
                </a:lnTo>
                <a:lnTo>
                  <a:pt x="1419" y="3433"/>
                </a:lnTo>
                <a:lnTo>
                  <a:pt x="1419" y="3437"/>
                </a:lnTo>
                <a:lnTo>
                  <a:pt x="1419" y="3442"/>
                </a:lnTo>
                <a:lnTo>
                  <a:pt x="1421" y="3449"/>
                </a:lnTo>
                <a:lnTo>
                  <a:pt x="1401" y="3446"/>
                </a:lnTo>
                <a:lnTo>
                  <a:pt x="1387" y="3439"/>
                </a:lnTo>
                <a:lnTo>
                  <a:pt x="1375" y="3432"/>
                </a:lnTo>
                <a:lnTo>
                  <a:pt x="1363" y="3425"/>
                </a:lnTo>
                <a:lnTo>
                  <a:pt x="1354" y="3425"/>
                </a:lnTo>
                <a:lnTo>
                  <a:pt x="1342" y="3427"/>
                </a:lnTo>
                <a:lnTo>
                  <a:pt x="1330" y="3428"/>
                </a:lnTo>
                <a:lnTo>
                  <a:pt x="1318" y="3430"/>
                </a:lnTo>
                <a:lnTo>
                  <a:pt x="1309" y="3430"/>
                </a:lnTo>
                <a:lnTo>
                  <a:pt x="1304" y="3427"/>
                </a:lnTo>
                <a:lnTo>
                  <a:pt x="1300" y="3423"/>
                </a:lnTo>
                <a:lnTo>
                  <a:pt x="1295" y="3418"/>
                </a:lnTo>
                <a:lnTo>
                  <a:pt x="1290" y="3413"/>
                </a:lnTo>
                <a:lnTo>
                  <a:pt x="1286" y="3409"/>
                </a:lnTo>
                <a:lnTo>
                  <a:pt x="1281" y="3406"/>
                </a:lnTo>
                <a:lnTo>
                  <a:pt x="1279" y="3406"/>
                </a:lnTo>
                <a:lnTo>
                  <a:pt x="1277" y="3406"/>
                </a:lnTo>
                <a:lnTo>
                  <a:pt x="1277" y="3407"/>
                </a:lnTo>
                <a:lnTo>
                  <a:pt x="1277" y="3409"/>
                </a:lnTo>
                <a:lnTo>
                  <a:pt x="1277" y="3411"/>
                </a:lnTo>
                <a:lnTo>
                  <a:pt x="1277" y="3413"/>
                </a:lnTo>
                <a:lnTo>
                  <a:pt x="1277" y="3414"/>
                </a:lnTo>
                <a:lnTo>
                  <a:pt x="1262" y="3414"/>
                </a:lnTo>
                <a:lnTo>
                  <a:pt x="1246" y="3409"/>
                </a:lnTo>
                <a:lnTo>
                  <a:pt x="1236" y="3402"/>
                </a:lnTo>
                <a:lnTo>
                  <a:pt x="1232" y="3402"/>
                </a:lnTo>
                <a:lnTo>
                  <a:pt x="1232" y="3392"/>
                </a:lnTo>
                <a:lnTo>
                  <a:pt x="1251" y="3392"/>
                </a:lnTo>
                <a:lnTo>
                  <a:pt x="1251" y="3388"/>
                </a:lnTo>
                <a:lnTo>
                  <a:pt x="1253" y="3386"/>
                </a:lnTo>
                <a:lnTo>
                  <a:pt x="1253" y="3386"/>
                </a:lnTo>
                <a:lnTo>
                  <a:pt x="1253" y="3385"/>
                </a:lnTo>
                <a:lnTo>
                  <a:pt x="1255" y="3383"/>
                </a:lnTo>
                <a:lnTo>
                  <a:pt x="1250" y="3371"/>
                </a:lnTo>
                <a:lnTo>
                  <a:pt x="1243" y="3358"/>
                </a:lnTo>
                <a:lnTo>
                  <a:pt x="1236" y="3346"/>
                </a:lnTo>
                <a:lnTo>
                  <a:pt x="1230" y="3332"/>
                </a:lnTo>
                <a:lnTo>
                  <a:pt x="1232" y="3322"/>
                </a:lnTo>
                <a:lnTo>
                  <a:pt x="1236" y="3310"/>
                </a:lnTo>
                <a:lnTo>
                  <a:pt x="1241" y="3297"/>
                </a:lnTo>
                <a:lnTo>
                  <a:pt x="1246" y="3287"/>
                </a:lnTo>
                <a:lnTo>
                  <a:pt x="1257" y="3278"/>
                </a:lnTo>
                <a:lnTo>
                  <a:pt x="1271" y="3275"/>
                </a:lnTo>
                <a:close/>
                <a:moveTo>
                  <a:pt x="1642" y="3222"/>
                </a:moveTo>
                <a:lnTo>
                  <a:pt x="1641" y="3238"/>
                </a:lnTo>
                <a:lnTo>
                  <a:pt x="1634" y="3254"/>
                </a:lnTo>
                <a:lnTo>
                  <a:pt x="1623" y="3264"/>
                </a:lnTo>
                <a:lnTo>
                  <a:pt x="1621" y="3266"/>
                </a:lnTo>
                <a:lnTo>
                  <a:pt x="1618" y="3269"/>
                </a:lnTo>
                <a:lnTo>
                  <a:pt x="1616" y="3271"/>
                </a:lnTo>
                <a:lnTo>
                  <a:pt x="1581" y="3264"/>
                </a:lnTo>
                <a:lnTo>
                  <a:pt x="1578" y="3238"/>
                </a:lnTo>
                <a:lnTo>
                  <a:pt x="1593" y="3233"/>
                </a:lnTo>
                <a:lnTo>
                  <a:pt x="1606" y="3228"/>
                </a:lnTo>
                <a:lnTo>
                  <a:pt x="1621" y="3224"/>
                </a:lnTo>
                <a:lnTo>
                  <a:pt x="1642" y="3222"/>
                </a:lnTo>
                <a:close/>
                <a:moveTo>
                  <a:pt x="1689" y="3217"/>
                </a:moveTo>
                <a:lnTo>
                  <a:pt x="1728" y="3217"/>
                </a:lnTo>
                <a:lnTo>
                  <a:pt x="1730" y="3228"/>
                </a:lnTo>
                <a:lnTo>
                  <a:pt x="1733" y="3236"/>
                </a:lnTo>
                <a:lnTo>
                  <a:pt x="1735" y="3248"/>
                </a:lnTo>
                <a:lnTo>
                  <a:pt x="1716" y="3254"/>
                </a:lnTo>
                <a:lnTo>
                  <a:pt x="1702" y="3261"/>
                </a:lnTo>
                <a:lnTo>
                  <a:pt x="1688" y="3268"/>
                </a:lnTo>
                <a:lnTo>
                  <a:pt x="1670" y="3273"/>
                </a:lnTo>
                <a:lnTo>
                  <a:pt x="1651" y="3275"/>
                </a:lnTo>
                <a:lnTo>
                  <a:pt x="1649" y="3271"/>
                </a:lnTo>
                <a:lnTo>
                  <a:pt x="1648" y="3269"/>
                </a:lnTo>
                <a:lnTo>
                  <a:pt x="1648" y="3266"/>
                </a:lnTo>
                <a:lnTo>
                  <a:pt x="1646" y="3261"/>
                </a:lnTo>
                <a:lnTo>
                  <a:pt x="1651" y="3255"/>
                </a:lnTo>
                <a:lnTo>
                  <a:pt x="1655" y="3250"/>
                </a:lnTo>
                <a:lnTo>
                  <a:pt x="1656" y="3245"/>
                </a:lnTo>
                <a:lnTo>
                  <a:pt x="1658" y="3240"/>
                </a:lnTo>
                <a:lnTo>
                  <a:pt x="1661" y="3233"/>
                </a:lnTo>
                <a:lnTo>
                  <a:pt x="1665" y="3229"/>
                </a:lnTo>
                <a:lnTo>
                  <a:pt x="1670" y="3228"/>
                </a:lnTo>
                <a:lnTo>
                  <a:pt x="1675" y="3226"/>
                </a:lnTo>
                <a:lnTo>
                  <a:pt x="1681" y="3222"/>
                </a:lnTo>
                <a:lnTo>
                  <a:pt x="1684" y="3221"/>
                </a:lnTo>
                <a:lnTo>
                  <a:pt x="1689" y="3217"/>
                </a:lnTo>
                <a:close/>
                <a:moveTo>
                  <a:pt x="1248" y="2761"/>
                </a:moveTo>
                <a:lnTo>
                  <a:pt x="1267" y="2761"/>
                </a:lnTo>
                <a:lnTo>
                  <a:pt x="1271" y="2772"/>
                </a:lnTo>
                <a:lnTo>
                  <a:pt x="1276" y="2782"/>
                </a:lnTo>
                <a:lnTo>
                  <a:pt x="1277" y="2795"/>
                </a:lnTo>
                <a:lnTo>
                  <a:pt x="1277" y="2810"/>
                </a:lnTo>
                <a:lnTo>
                  <a:pt x="1255" y="2814"/>
                </a:lnTo>
                <a:lnTo>
                  <a:pt x="1251" y="2800"/>
                </a:lnTo>
                <a:lnTo>
                  <a:pt x="1250" y="2788"/>
                </a:lnTo>
                <a:lnTo>
                  <a:pt x="1246" y="2775"/>
                </a:lnTo>
                <a:lnTo>
                  <a:pt x="1248" y="2761"/>
                </a:lnTo>
                <a:close/>
                <a:moveTo>
                  <a:pt x="1635" y="622"/>
                </a:moveTo>
                <a:lnTo>
                  <a:pt x="1635" y="634"/>
                </a:lnTo>
                <a:lnTo>
                  <a:pt x="1665" y="643"/>
                </a:lnTo>
                <a:lnTo>
                  <a:pt x="1696" y="653"/>
                </a:lnTo>
                <a:lnTo>
                  <a:pt x="1696" y="676"/>
                </a:lnTo>
                <a:lnTo>
                  <a:pt x="1688" y="688"/>
                </a:lnTo>
                <a:lnTo>
                  <a:pt x="1682" y="700"/>
                </a:lnTo>
                <a:lnTo>
                  <a:pt x="1674" y="711"/>
                </a:lnTo>
                <a:lnTo>
                  <a:pt x="1661" y="718"/>
                </a:lnTo>
                <a:lnTo>
                  <a:pt x="1649" y="721"/>
                </a:lnTo>
                <a:lnTo>
                  <a:pt x="1634" y="719"/>
                </a:lnTo>
                <a:lnTo>
                  <a:pt x="1618" y="716"/>
                </a:lnTo>
                <a:lnTo>
                  <a:pt x="1602" y="711"/>
                </a:lnTo>
                <a:lnTo>
                  <a:pt x="1588" y="707"/>
                </a:lnTo>
                <a:lnTo>
                  <a:pt x="1588" y="679"/>
                </a:lnTo>
                <a:lnTo>
                  <a:pt x="1586" y="672"/>
                </a:lnTo>
                <a:lnTo>
                  <a:pt x="1585" y="660"/>
                </a:lnTo>
                <a:lnTo>
                  <a:pt x="1585" y="649"/>
                </a:lnTo>
                <a:lnTo>
                  <a:pt x="1604" y="649"/>
                </a:lnTo>
                <a:lnTo>
                  <a:pt x="1607" y="637"/>
                </a:lnTo>
                <a:lnTo>
                  <a:pt x="1613" y="630"/>
                </a:lnTo>
                <a:lnTo>
                  <a:pt x="1621" y="625"/>
                </a:lnTo>
                <a:lnTo>
                  <a:pt x="1635" y="622"/>
                </a:lnTo>
                <a:close/>
                <a:moveTo>
                  <a:pt x="1075" y="89"/>
                </a:moveTo>
                <a:lnTo>
                  <a:pt x="1073" y="100"/>
                </a:lnTo>
                <a:lnTo>
                  <a:pt x="1070" y="114"/>
                </a:lnTo>
                <a:lnTo>
                  <a:pt x="1066" y="124"/>
                </a:lnTo>
                <a:lnTo>
                  <a:pt x="1059" y="131"/>
                </a:lnTo>
                <a:lnTo>
                  <a:pt x="1051" y="128"/>
                </a:lnTo>
                <a:lnTo>
                  <a:pt x="1040" y="126"/>
                </a:lnTo>
                <a:lnTo>
                  <a:pt x="1028" y="126"/>
                </a:lnTo>
                <a:lnTo>
                  <a:pt x="1024" y="119"/>
                </a:lnTo>
                <a:lnTo>
                  <a:pt x="1047" y="119"/>
                </a:lnTo>
                <a:lnTo>
                  <a:pt x="1047" y="112"/>
                </a:lnTo>
                <a:lnTo>
                  <a:pt x="1047" y="107"/>
                </a:lnTo>
                <a:lnTo>
                  <a:pt x="1045" y="101"/>
                </a:lnTo>
                <a:lnTo>
                  <a:pt x="1045" y="98"/>
                </a:lnTo>
                <a:lnTo>
                  <a:pt x="1044" y="93"/>
                </a:lnTo>
                <a:lnTo>
                  <a:pt x="1075" y="89"/>
                </a:lnTo>
                <a:close/>
                <a:moveTo>
                  <a:pt x="925" y="68"/>
                </a:moveTo>
                <a:lnTo>
                  <a:pt x="925" y="89"/>
                </a:lnTo>
                <a:lnTo>
                  <a:pt x="897" y="89"/>
                </a:lnTo>
                <a:lnTo>
                  <a:pt x="897" y="80"/>
                </a:lnTo>
                <a:lnTo>
                  <a:pt x="904" y="77"/>
                </a:lnTo>
                <a:lnTo>
                  <a:pt x="909" y="73"/>
                </a:lnTo>
                <a:lnTo>
                  <a:pt x="916" y="72"/>
                </a:lnTo>
                <a:lnTo>
                  <a:pt x="925" y="68"/>
                </a:lnTo>
                <a:close/>
                <a:moveTo>
                  <a:pt x="527" y="0"/>
                </a:moveTo>
                <a:lnTo>
                  <a:pt x="543" y="2"/>
                </a:lnTo>
                <a:lnTo>
                  <a:pt x="557" y="4"/>
                </a:lnTo>
                <a:lnTo>
                  <a:pt x="557" y="12"/>
                </a:lnTo>
                <a:lnTo>
                  <a:pt x="558" y="16"/>
                </a:lnTo>
                <a:lnTo>
                  <a:pt x="558" y="19"/>
                </a:lnTo>
                <a:lnTo>
                  <a:pt x="560" y="25"/>
                </a:lnTo>
                <a:lnTo>
                  <a:pt x="560" y="32"/>
                </a:lnTo>
                <a:lnTo>
                  <a:pt x="539" y="37"/>
                </a:lnTo>
                <a:lnTo>
                  <a:pt x="509" y="39"/>
                </a:lnTo>
                <a:lnTo>
                  <a:pt x="515" y="54"/>
                </a:lnTo>
                <a:lnTo>
                  <a:pt x="520" y="72"/>
                </a:lnTo>
                <a:lnTo>
                  <a:pt x="523" y="89"/>
                </a:lnTo>
                <a:lnTo>
                  <a:pt x="522" y="107"/>
                </a:lnTo>
                <a:lnTo>
                  <a:pt x="516" y="117"/>
                </a:lnTo>
                <a:lnTo>
                  <a:pt x="509" y="124"/>
                </a:lnTo>
                <a:lnTo>
                  <a:pt x="503" y="131"/>
                </a:lnTo>
                <a:lnTo>
                  <a:pt x="499" y="142"/>
                </a:lnTo>
                <a:lnTo>
                  <a:pt x="503" y="147"/>
                </a:lnTo>
                <a:lnTo>
                  <a:pt x="506" y="150"/>
                </a:lnTo>
                <a:lnTo>
                  <a:pt x="509" y="156"/>
                </a:lnTo>
                <a:lnTo>
                  <a:pt x="511" y="159"/>
                </a:lnTo>
                <a:lnTo>
                  <a:pt x="515" y="163"/>
                </a:lnTo>
                <a:lnTo>
                  <a:pt x="520" y="166"/>
                </a:lnTo>
                <a:lnTo>
                  <a:pt x="525" y="169"/>
                </a:lnTo>
                <a:lnTo>
                  <a:pt x="527" y="169"/>
                </a:lnTo>
                <a:lnTo>
                  <a:pt x="527" y="169"/>
                </a:lnTo>
                <a:lnTo>
                  <a:pt x="527" y="171"/>
                </a:lnTo>
                <a:lnTo>
                  <a:pt x="529" y="169"/>
                </a:lnTo>
                <a:lnTo>
                  <a:pt x="529" y="169"/>
                </a:lnTo>
                <a:lnTo>
                  <a:pt x="536" y="164"/>
                </a:lnTo>
                <a:lnTo>
                  <a:pt x="539" y="157"/>
                </a:lnTo>
                <a:lnTo>
                  <a:pt x="543" y="152"/>
                </a:lnTo>
                <a:lnTo>
                  <a:pt x="548" y="147"/>
                </a:lnTo>
                <a:lnTo>
                  <a:pt x="546" y="133"/>
                </a:lnTo>
                <a:lnTo>
                  <a:pt x="541" y="117"/>
                </a:lnTo>
                <a:lnTo>
                  <a:pt x="536" y="101"/>
                </a:lnTo>
                <a:lnTo>
                  <a:pt x="534" y="87"/>
                </a:lnTo>
                <a:lnTo>
                  <a:pt x="537" y="77"/>
                </a:lnTo>
                <a:lnTo>
                  <a:pt x="550" y="68"/>
                </a:lnTo>
                <a:lnTo>
                  <a:pt x="567" y="63"/>
                </a:lnTo>
                <a:lnTo>
                  <a:pt x="585" y="60"/>
                </a:lnTo>
                <a:lnTo>
                  <a:pt x="600" y="54"/>
                </a:lnTo>
                <a:lnTo>
                  <a:pt x="614" y="46"/>
                </a:lnTo>
                <a:lnTo>
                  <a:pt x="607" y="44"/>
                </a:lnTo>
                <a:lnTo>
                  <a:pt x="604" y="42"/>
                </a:lnTo>
                <a:lnTo>
                  <a:pt x="600" y="40"/>
                </a:lnTo>
                <a:lnTo>
                  <a:pt x="599" y="37"/>
                </a:lnTo>
                <a:lnTo>
                  <a:pt x="597" y="33"/>
                </a:lnTo>
                <a:lnTo>
                  <a:pt x="595" y="26"/>
                </a:lnTo>
                <a:lnTo>
                  <a:pt x="595" y="19"/>
                </a:lnTo>
                <a:lnTo>
                  <a:pt x="597" y="18"/>
                </a:lnTo>
                <a:lnTo>
                  <a:pt x="599" y="16"/>
                </a:lnTo>
                <a:lnTo>
                  <a:pt x="600" y="14"/>
                </a:lnTo>
                <a:lnTo>
                  <a:pt x="602" y="12"/>
                </a:lnTo>
                <a:lnTo>
                  <a:pt x="621" y="16"/>
                </a:lnTo>
                <a:lnTo>
                  <a:pt x="625" y="46"/>
                </a:lnTo>
                <a:lnTo>
                  <a:pt x="649" y="47"/>
                </a:lnTo>
                <a:lnTo>
                  <a:pt x="672" y="51"/>
                </a:lnTo>
                <a:lnTo>
                  <a:pt x="691" y="58"/>
                </a:lnTo>
                <a:lnTo>
                  <a:pt x="696" y="75"/>
                </a:lnTo>
                <a:lnTo>
                  <a:pt x="700" y="87"/>
                </a:lnTo>
                <a:lnTo>
                  <a:pt x="707" y="96"/>
                </a:lnTo>
                <a:lnTo>
                  <a:pt x="715" y="100"/>
                </a:lnTo>
                <a:lnTo>
                  <a:pt x="731" y="101"/>
                </a:lnTo>
                <a:lnTo>
                  <a:pt x="756" y="100"/>
                </a:lnTo>
                <a:lnTo>
                  <a:pt x="770" y="93"/>
                </a:lnTo>
                <a:lnTo>
                  <a:pt x="784" y="93"/>
                </a:lnTo>
                <a:lnTo>
                  <a:pt x="801" y="98"/>
                </a:lnTo>
                <a:lnTo>
                  <a:pt x="818" y="107"/>
                </a:lnTo>
                <a:lnTo>
                  <a:pt x="836" y="115"/>
                </a:lnTo>
                <a:lnTo>
                  <a:pt x="852" y="122"/>
                </a:lnTo>
                <a:lnTo>
                  <a:pt x="867" y="126"/>
                </a:lnTo>
                <a:lnTo>
                  <a:pt x="893" y="108"/>
                </a:lnTo>
                <a:lnTo>
                  <a:pt x="925" y="98"/>
                </a:lnTo>
                <a:lnTo>
                  <a:pt x="963" y="93"/>
                </a:lnTo>
                <a:lnTo>
                  <a:pt x="1009" y="93"/>
                </a:lnTo>
                <a:lnTo>
                  <a:pt x="1009" y="100"/>
                </a:lnTo>
                <a:lnTo>
                  <a:pt x="996" y="100"/>
                </a:lnTo>
                <a:lnTo>
                  <a:pt x="986" y="101"/>
                </a:lnTo>
                <a:lnTo>
                  <a:pt x="979" y="107"/>
                </a:lnTo>
                <a:lnTo>
                  <a:pt x="986" y="114"/>
                </a:lnTo>
                <a:lnTo>
                  <a:pt x="991" y="121"/>
                </a:lnTo>
                <a:lnTo>
                  <a:pt x="996" y="128"/>
                </a:lnTo>
                <a:lnTo>
                  <a:pt x="1003" y="131"/>
                </a:lnTo>
                <a:lnTo>
                  <a:pt x="1017" y="135"/>
                </a:lnTo>
                <a:lnTo>
                  <a:pt x="1026" y="142"/>
                </a:lnTo>
                <a:lnTo>
                  <a:pt x="1037" y="142"/>
                </a:lnTo>
                <a:lnTo>
                  <a:pt x="1049" y="142"/>
                </a:lnTo>
                <a:lnTo>
                  <a:pt x="1063" y="147"/>
                </a:lnTo>
                <a:lnTo>
                  <a:pt x="1066" y="149"/>
                </a:lnTo>
                <a:lnTo>
                  <a:pt x="1070" y="154"/>
                </a:lnTo>
                <a:lnTo>
                  <a:pt x="1073" y="157"/>
                </a:lnTo>
                <a:lnTo>
                  <a:pt x="1079" y="161"/>
                </a:lnTo>
                <a:lnTo>
                  <a:pt x="1079" y="166"/>
                </a:lnTo>
                <a:lnTo>
                  <a:pt x="1075" y="166"/>
                </a:lnTo>
                <a:lnTo>
                  <a:pt x="1065" y="182"/>
                </a:lnTo>
                <a:lnTo>
                  <a:pt x="1052" y="196"/>
                </a:lnTo>
                <a:lnTo>
                  <a:pt x="1040" y="211"/>
                </a:lnTo>
                <a:lnTo>
                  <a:pt x="1051" y="211"/>
                </a:lnTo>
                <a:lnTo>
                  <a:pt x="1068" y="203"/>
                </a:lnTo>
                <a:lnTo>
                  <a:pt x="1087" y="199"/>
                </a:lnTo>
                <a:lnTo>
                  <a:pt x="1106" y="201"/>
                </a:lnTo>
                <a:lnTo>
                  <a:pt x="1127" y="206"/>
                </a:lnTo>
                <a:lnTo>
                  <a:pt x="1148" y="215"/>
                </a:lnTo>
                <a:lnTo>
                  <a:pt x="1166" y="225"/>
                </a:lnTo>
                <a:lnTo>
                  <a:pt x="1178" y="238"/>
                </a:lnTo>
                <a:lnTo>
                  <a:pt x="1185" y="250"/>
                </a:lnTo>
                <a:lnTo>
                  <a:pt x="1192" y="264"/>
                </a:lnTo>
                <a:lnTo>
                  <a:pt x="1190" y="278"/>
                </a:lnTo>
                <a:lnTo>
                  <a:pt x="1185" y="292"/>
                </a:lnTo>
                <a:lnTo>
                  <a:pt x="1199" y="292"/>
                </a:lnTo>
                <a:lnTo>
                  <a:pt x="1213" y="292"/>
                </a:lnTo>
                <a:lnTo>
                  <a:pt x="1223" y="293"/>
                </a:lnTo>
                <a:lnTo>
                  <a:pt x="1232" y="300"/>
                </a:lnTo>
                <a:lnTo>
                  <a:pt x="1234" y="302"/>
                </a:lnTo>
                <a:lnTo>
                  <a:pt x="1234" y="304"/>
                </a:lnTo>
                <a:lnTo>
                  <a:pt x="1234" y="306"/>
                </a:lnTo>
                <a:lnTo>
                  <a:pt x="1236" y="307"/>
                </a:lnTo>
                <a:lnTo>
                  <a:pt x="1236" y="311"/>
                </a:lnTo>
                <a:lnTo>
                  <a:pt x="1251" y="311"/>
                </a:lnTo>
                <a:lnTo>
                  <a:pt x="1251" y="321"/>
                </a:lnTo>
                <a:lnTo>
                  <a:pt x="1251" y="332"/>
                </a:lnTo>
                <a:lnTo>
                  <a:pt x="1255" y="342"/>
                </a:lnTo>
                <a:lnTo>
                  <a:pt x="1264" y="334"/>
                </a:lnTo>
                <a:lnTo>
                  <a:pt x="1274" y="332"/>
                </a:lnTo>
                <a:lnTo>
                  <a:pt x="1284" y="335"/>
                </a:lnTo>
                <a:lnTo>
                  <a:pt x="1297" y="337"/>
                </a:lnTo>
                <a:lnTo>
                  <a:pt x="1312" y="337"/>
                </a:lnTo>
                <a:lnTo>
                  <a:pt x="1333" y="335"/>
                </a:lnTo>
                <a:lnTo>
                  <a:pt x="1360" y="334"/>
                </a:lnTo>
                <a:lnTo>
                  <a:pt x="1386" y="332"/>
                </a:lnTo>
                <a:lnTo>
                  <a:pt x="1412" y="334"/>
                </a:lnTo>
                <a:lnTo>
                  <a:pt x="1435" y="337"/>
                </a:lnTo>
                <a:lnTo>
                  <a:pt x="1454" y="346"/>
                </a:lnTo>
                <a:lnTo>
                  <a:pt x="1469" y="356"/>
                </a:lnTo>
                <a:lnTo>
                  <a:pt x="1483" y="367"/>
                </a:lnTo>
                <a:lnTo>
                  <a:pt x="1499" y="377"/>
                </a:lnTo>
                <a:lnTo>
                  <a:pt x="1517" y="384"/>
                </a:lnTo>
                <a:lnTo>
                  <a:pt x="1517" y="395"/>
                </a:lnTo>
                <a:lnTo>
                  <a:pt x="1531" y="395"/>
                </a:lnTo>
                <a:lnTo>
                  <a:pt x="1532" y="407"/>
                </a:lnTo>
                <a:lnTo>
                  <a:pt x="1534" y="416"/>
                </a:lnTo>
                <a:lnTo>
                  <a:pt x="1531" y="426"/>
                </a:lnTo>
                <a:lnTo>
                  <a:pt x="1536" y="426"/>
                </a:lnTo>
                <a:lnTo>
                  <a:pt x="1538" y="424"/>
                </a:lnTo>
                <a:lnTo>
                  <a:pt x="1539" y="423"/>
                </a:lnTo>
                <a:lnTo>
                  <a:pt x="1539" y="423"/>
                </a:lnTo>
                <a:lnTo>
                  <a:pt x="1539" y="423"/>
                </a:lnTo>
                <a:lnTo>
                  <a:pt x="1541" y="423"/>
                </a:lnTo>
                <a:lnTo>
                  <a:pt x="1543" y="423"/>
                </a:lnTo>
                <a:lnTo>
                  <a:pt x="1553" y="437"/>
                </a:lnTo>
                <a:lnTo>
                  <a:pt x="1559" y="454"/>
                </a:lnTo>
                <a:lnTo>
                  <a:pt x="1562" y="475"/>
                </a:lnTo>
                <a:lnTo>
                  <a:pt x="1565" y="494"/>
                </a:lnTo>
                <a:lnTo>
                  <a:pt x="1571" y="513"/>
                </a:lnTo>
                <a:lnTo>
                  <a:pt x="1581" y="526"/>
                </a:lnTo>
                <a:lnTo>
                  <a:pt x="1583" y="527"/>
                </a:lnTo>
                <a:lnTo>
                  <a:pt x="1585" y="527"/>
                </a:lnTo>
                <a:lnTo>
                  <a:pt x="1585" y="527"/>
                </a:lnTo>
                <a:lnTo>
                  <a:pt x="1586" y="527"/>
                </a:lnTo>
                <a:lnTo>
                  <a:pt x="1588" y="527"/>
                </a:lnTo>
                <a:lnTo>
                  <a:pt x="1593" y="526"/>
                </a:lnTo>
                <a:lnTo>
                  <a:pt x="1593" y="533"/>
                </a:lnTo>
                <a:lnTo>
                  <a:pt x="1593" y="536"/>
                </a:lnTo>
                <a:lnTo>
                  <a:pt x="1595" y="540"/>
                </a:lnTo>
                <a:lnTo>
                  <a:pt x="1597" y="541"/>
                </a:lnTo>
                <a:lnTo>
                  <a:pt x="1600" y="543"/>
                </a:lnTo>
                <a:lnTo>
                  <a:pt x="1604" y="545"/>
                </a:lnTo>
                <a:lnTo>
                  <a:pt x="1606" y="547"/>
                </a:lnTo>
                <a:lnTo>
                  <a:pt x="1607" y="548"/>
                </a:lnTo>
                <a:lnTo>
                  <a:pt x="1609" y="548"/>
                </a:lnTo>
                <a:lnTo>
                  <a:pt x="1613" y="548"/>
                </a:lnTo>
                <a:lnTo>
                  <a:pt x="1616" y="550"/>
                </a:lnTo>
                <a:lnTo>
                  <a:pt x="1618" y="571"/>
                </a:lnTo>
                <a:lnTo>
                  <a:pt x="1614" y="588"/>
                </a:lnTo>
                <a:lnTo>
                  <a:pt x="1607" y="608"/>
                </a:lnTo>
                <a:lnTo>
                  <a:pt x="1604" y="606"/>
                </a:lnTo>
                <a:lnTo>
                  <a:pt x="1602" y="604"/>
                </a:lnTo>
                <a:lnTo>
                  <a:pt x="1599" y="604"/>
                </a:lnTo>
                <a:lnTo>
                  <a:pt x="1593" y="602"/>
                </a:lnTo>
                <a:lnTo>
                  <a:pt x="1576" y="623"/>
                </a:lnTo>
                <a:lnTo>
                  <a:pt x="1560" y="644"/>
                </a:lnTo>
                <a:lnTo>
                  <a:pt x="1546" y="669"/>
                </a:lnTo>
                <a:lnTo>
                  <a:pt x="1553" y="670"/>
                </a:lnTo>
                <a:lnTo>
                  <a:pt x="1559" y="670"/>
                </a:lnTo>
                <a:lnTo>
                  <a:pt x="1564" y="674"/>
                </a:lnTo>
                <a:lnTo>
                  <a:pt x="1567" y="677"/>
                </a:lnTo>
                <a:lnTo>
                  <a:pt x="1569" y="684"/>
                </a:lnTo>
                <a:lnTo>
                  <a:pt x="1572" y="693"/>
                </a:lnTo>
                <a:lnTo>
                  <a:pt x="1574" y="702"/>
                </a:lnTo>
                <a:lnTo>
                  <a:pt x="1576" y="711"/>
                </a:lnTo>
                <a:lnTo>
                  <a:pt x="1581" y="718"/>
                </a:lnTo>
                <a:lnTo>
                  <a:pt x="1602" y="730"/>
                </a:lnTo>
                <a:lnTo>
                  <a:pt x="1628" y="735"/>
                </a:lnTo>
                <a:lnTo>
                  <a:pt x="1658" y="737"/>
                </a:lnTo>
                <a:lnTo>
                  <a:pt x="1663" y="733"/>
                </a:lnTo>
                <a:lnTo>
                  <a:pt x="1668" y="732"/>
                </a:lnTo>
                <a:lnTo>
                  <a:pt x="1675" y="730"/>
                </a:lnTo>
                <a:lnTo>
                  <a:pt x="1681" y="726"/>
                </a:lnTo>
                <a:lnTo>
                  <a:pt x="1691" y="716"/>
                </a:lnTo>
                <a:lnTo>
                  <a:pt x="1698" y="704"/>
                </a:lnTo>
                <a:lnTo>
                  <a:pt x="1705" y="693"/>
                </a:lnTo>
                <a:lnTo>
                  <a:pt x="1716" y="684"/>
                </a:lnTo>
                <a:lnTo>
                  <a:pt x="1730" y="677"/>
                </a:lnTo>
                <a:lnTo>
                  <a:pt x="1749" y="677"/>
                </a:lnTo>
                <a:lnTo>
                  <a:pt x="1773" y="681"/>
                </a:lnTo>
                <a:lnTo>
                  <a:pt x="1798" y="686"/>
                </a:lnTo>
                <a:lnTo>
                  <a:pt x="1824" y="695"/>
                </a:lnTo>
                <a:lnTo>
                  <a:pt x="1847" y="705"/>
                </a:lnTo>
                <a:lnTo>
                  <a:pt x="1869" y="714"/>
                </a:lnTo>
                <a:lnTo>
                  <a:pt x="1885" y="725"/>
                </a:lnTo>
                <a:lnTo>
                  <a:pt x="1895" y="733"/>
                </a:lnTo>
                <a:lnTo>
                  <a:pt x="1908" y="765"/>
                </a:lnTo>
                <a:lnTo>
                  <a:pt x="1920" y="761"/>
                </a:lnTo>
                <a:lnTo>
                  <a:pt x="1920" y="768"/>
                </a:lnTo>
                <a:lnTo>
                  <a:pt x="1923" y="772"/>
                </a:lnTo>
                <a:lnTo>
                  <a:pt x="1958" y="761"/>
                </a:lnTo>
                <a:lnTo>
                  <a:pt x="1974" y="766"/>
                </a:lnTo>
                <a:lnTo>
                  <a:pt x="1991" y="777"/>
                </a:lnTo>
                <a:lnTo>
                  <a:pt x="2007" y="784"/>
                </a:lnTo>
                <a:lnTo>
                  <a:pt x="2045" y="779"/>
                </a:lnTo>
                <a:lnTo>
                  <a:pt x="2058" y="787"/>
                </a:lnTo>
                <a:lnTo>
                  <a:pt x="2080" y="789"/>
                </a:lnTo>
                <a:lnTo>
                  <a:pt x="2103" y="786"/>
                </a:lnTo>
                <a:lnTo>
                  <a:pt x="2124" y="784"/>
                </a:lnTo>
                <a:lnTo>
                  <a:pt x="2145" y="787"/>
                </a:lnTo>
                <a:lnTo>
                  <a:pt x="2173" y="801"/>
                </a:lnTo>
                <a:lnTo>
                  <a:pt x="2197" y="821"/>
                </a:lnTo>
                <a:lnTo>
                  <a:pt x="2220" y="840"/>
                </a:lnTo>
                <a:lnTo>
                  <a:pt x="2243" y="859"/>
                </a:lnTo>
                <a:lnTo>
                  <a:pt x="2269" y="876"/>
                </a:lnTo>
                <a:lnTo>
                  <a:pt x="2283" y="880"/>
                </a:lnTo>
                <a:lnTo>
                  <a:pt x="2302" y="883"/>
                </a:lnTo>
                <a:lnTo>
                  <a:pt x="2327" y="887"/>
                </a:lnTo>
                <a:lnTo>
                  <a:pt x="2349" y="892"/>
                </a:lnTo>
                <a:lnTo>
                  <a:pt x="2367" y="897"/>
                </a:lnTo>
                <a:lnTo>
                  <a:pt x="2375" y="903"/>
                </a:lnTo>
                <a:lnTo>
                  <a:pt x="2382" y="918"/>
                </a:lnTo>
                <a:lnTo>
                  <a:pt x="2386" y="936"/>
                </a:lnTo>
                <a:lnTo>
                  <a:pt x="2391" y="953"/>
                </a:lnTo>
                <a:lnTo>
                  <a:pt x="2403" y="988"/>
                </a:lnTo>
                <a:lnTo>
                  <a:pt x="2407" y="1021"/>
                </a:lnTo>
                <a:lnTo>
                  <a:pt x="2405" y="1051"/>
                </a:lnTo>
                <a:lnTo>
                  <a:pt x="2396" y="1079"/>
                </a:lnTo>
                <a:lnTo>
                  <a:pt x="2384" y="1105"/>
                </a:lnTo>
                <a:lnTo>
                  <a:pt x="2368" y="1129"/>
                </a:lnTo>
                <a:lnTo>
                  <a:pt x="2349" y="1156"/>
                </a:lnTo>
                <a:lnTo>
                  <a:pt x="2292" y="1194"/>
                </a:lnTo>
                <a:lnTo>
                  <a:pt x="2281" y="1215"/>
                </a:lnTo>
                <a:lnTo>
                  <a:pt x="2272" y="1236"/>
                </a:lnTo>
                <a:lnTo>
                  <a:pt x="2265" y="1259"/>
                </a:lnTo>
                <a:lnTo>
                  <a:pt x="2257" y="1273"/>
                </a:lnTo>
                <a:lnTo>
                  <a:pt x="2246" y="1285"/>
                </a:lnTo>
                <a:lnTo>
                  <a:pt x="2237" y="1299"/>
                </a:lnTo>
                <a:lnTo>
                  <a:pt x="2218" y="1302"/>
                </a:lnTo>
                <a:lnTo>
                  <a:pt x="2215" y="1283"/>
                </a:lnTo>
                <a:lnTo>
                  <a:pt x="2208" y="1283"/>
                </a:lnTo>
                <a:lnTo>
                  <a:pt x="2208" y="1321"/>
                </a:lnTo>
                <a:lnTo>
                  <a:pt x="2199" y="1339"/>
                </a:lnTo>
                <a:lnTo>
                  <a:pt x="2197" y="1360"/>
                </a:lnTo>
                <a:lnTo>
                  <a:pt x="2201" y="1383"/>
                </a:lnTo>
                <a:lnTo>
                  <a:pt x="2204" y="1404"/>
                </a:lnTo>
                <a:lnTo>
                  <a:pt x="2211" y="1424"/>
                </a:lnTo>
                <a:lnTo>
                  <a:pt x="2215" y="1440"/>
                </a:lnTo>
                <a:lnTo>
                  <a:pt x="2215" y="1454"/>
                </a:lnTo>
                <a:lnTo>
                  <a:pt x="2211" y="1466"/>
                </a:lnTo>
                <a:lnTo>
                  <a:pt x="2206" y="1477"/>
                </a:lnTo>
                <a:lnTo>
                  <a:pt x="2203" y="1486"/>
                </a:lnTo>
                <a:lnTo>
                  <a:pt x="2208" y="1552"/>
                </a:lnTo>
                <a:lnTo>
                  <a:pt x="2196" y="1557"/>
                </a:lnTo>
                <a:lnTo>
                  <a:pt x="2187" y="1564"/>
                </a:lnTo>
                <a:lnTo>
                  <a:pt x="2182" y="1573"/>
                </a:lnTo>
                <a:lnTo>
                  <a:pt x="2180" y="1590"/>
                </a:lnTo>
                <a:lnTo>
                  <a:pt x="2189" y="1606"/>
                </a:lnTo>
                <a:lnTo>
                  <a:pt x="2192" y="1625"/>
                </a:lnTo>
                <a:lnTo>
                  <a:pt x="2180" y="1637"/>
                </a:lnTo>
                <a:lnTo>
                  <a:pt x="2176" y="1650"/>
                </a:lnTo>
                <a:lnTo>
                  <a:pt x="2171" y="1662"/>
                </a:lnTo>
                <a:lnTo>
                  <a:pt x="2164" y="1678"/>
                </a:lnTo>
                <a:lnTo>
                  <a:pt x="2157" y="1688"/>
                </a:lnTo>
                <a:lnTo>
                  <a:pt x="2152" y="1695"/>
                </a:lnTo>
                <a:lnTo>
                  <a:pt x="2145" y="1700"/>
                </a:lnTo>
                <a:lnTo>
                  <a:pt x="2141" y="1704"/>
                </a:lnTo>
                <a:lnTo>
                  <a:pt x="2138" y="1709"/>
                </a:lnTo>
                <a:lnTo>
                  <a:pt x="2136" y="1719"/>
                </a:lnTo>
                <a:lnTo>
                  <a:pt x="2136" y="1733"/>
                </a:lnTo>
                <a:lnTo>
                  <a:pt x="2138" y="1754"/>
                </a:lnTo>
                <a:lnTo>
                  <a:pt x="2112" y="1768"/>
                </a:lnTo>
                <a:lnTo>
                  <a:pt x="2087" y="1782"/>
                </a:lnTo>
                <a:lnTo>
                  <a:pt x="2091" y="1786"/>
                </a:lnTo>
                <a:lnTo>
                  <a:pt x="2093" y="1789"/>
                </a:lnTo>
                <a:lnTo>
                  <a:pt x="2093" y="1791"/>
                </a:lnTo>
                <a:lnTo>
                  <a:pt x="2093" y="1795"/>
                </a:lnTo>
                <a:lnTo>
                  <a:pt x="2093" y="1796"/>
                </a:lnTo>
                <a:lnTo>
                  <a:pt x="2075" y="1805"/>
                </a:lnTo>
                <a:lnTo>
                  <a:pt x="2058" y="1803"/>
                </a:lnTo>
                <a:lnTo>
                  <a:pt x="2040" y="1800"/>
                </a:lnTo>
                <a:lnTo>
                  <a:pt x="2026" y="1793"/>
                </a:lnTo>
                <a:lnTo>
                  <a:pt x="2018" y="1800"/>
                </a:lnTo>
                <a:lnTo>
                  <a:pt x="2004" y="1803"/>
                </a:lnTo>
                <a:lnTo>
                  <a:pt x="1988" y="1805"/>
                </a:lnTo>
                <a:lnTo>
                  <a:pt x="1972" y="1807"/>
                </a:lnTo>
                <a:lnTo>
                  <a:pt x="1958" y="1808"/>
                </a:lnTo>
                <a:lnTo>
                  <a:pt x="1955" y="1815"/>
                </a:lnTo>
                <a:lnTo>
                  <a:pt x="1948" y="1824"/>
                </a:lnTo>
                <a:lnTo>
                  <a:pt x="1939" y="1835"/>
                </a:lnTo>
                <a:lnTo>
                  <a:pt x="1930" y="1842"/>
                </a:lnTo>
                <a:lnTo>
                  <a:pt x="1923" y="1847"/>
                </a:lnTo>
                <a:lnTo>
                  <a:pt x="1892" y="1843"/>
                </a:lnTo>
                <a:lnTo>
                  <a:pt x="1881" y="1849"/>
                </a:lnTo>
                <a:lnTo>
                  <a:pt x="1867" y="1857"/>
                </a:lnTo>
                <a:lnTo>
                  <a:pt x="1850" y="1870"/>
                </a:lnTo>
                <a:lnTo>
                  <a:pt x="1833" y="1882"/>
                </a:lnTo>
                <a:lnTo>
                  <a:pt x="1820" y="1892"/>
                </a:lnTo>
                <a:lnTo>
                  <a:pt x="1812" y="1901"/>
                </a:lnTo>
                <a:lnTo>
                  <a:pt x="1808" y="1901"/>
                </a:lnTo>
                <a:lnTo>
                  <a:pt x="1805" y="1924"/>
                </a:lnTo>
                <a:lnTo>
                  <a:pt x="1801" y="1925"/>
                </a:lnTo>
                <a:lnTo>
                  <a:pt x="1798" y="1927"/>
                </a:lnTo>
                <a:lnTo>
                  <a:pt x="1796" y="1925"/>
                </a:lnTo>
                <a:lnTo>
                  <a:pt x="1794" y="1925"/>
                </a:lnTo>
                <a:lnTo>
                  <a:pt x="1792" y="1924"/>
                </a:lnTo>
                <a:lnTo>
                  <a:pt x="1789" y="1924"/>
                </a:lnTo>
                <a:lnTo>
                  <a:pt x="1787" y="1924"/>
                </a:lnTo>
                <a:lnTo>
                  <a:pt x="1784" y="1927"/>
                </a:lnTo>
                <a:lnTo>
                  <a:pt x="1780" y="1931"/>
                </a:lnTo>
                <a:lnTo>
                  <a:pt x="1785" y="1946"/>
                </a:lnTo>
                <a:lnTo>
                  <a:pt x="1784" y="1964"/>
                </a:lnTo>
                <a:lnTo>
                  <a:pt x="1780" y="1980"/>
                </a:lnTo>
                <a:lnTo>
                  <a:pt x="1780" y="1997"/>
                </a:lnTo>
                <a:lnTo>
                  <a:pt x="1784" y="2000"/>
                </a:lnTo>
                <a:lnTo>
                  <a:pt x="1787" y="2006"/>
                </a:lnTo>
                <a:lnTo>
                  <a:pt x="1791" y="2009"/>
                </a:lnTo>
                <a:lnTo>
                  <a:pt x="1794" y="2013"/>
                </a:lnTo>
                <a:lnTo>
                  <a:pt x="1798" y="2016"/>
                </a:lnTo>
                <a:lnTo>
                  <a:pt x="1799" y="2020"/>
                </a:lnTo>
                <a:lnTo>
                  <a:pt x="1792" y="2089"/>
                </a:lnTo>
                <a:lnTo>
                  <a:pt x="1773" y="2105"/>
                </a:lnTo>
                <a:lnTo>
                  <a:pt x="1757" y="2124"/>
                </a:lnTo>
                <a:lnTo>
                  <a:pt x="1747" y="2147"/>
                </a:lnTo>
                <a:lnTo>
                  <a:pt x="1738" y="2172"/>
                </a:lnTo>
                <a:lnTo>
                  <a:pt x="1728" y="2196"/>
                </a:lnTo>
                <a:lnTo>
                  <a:pt x="1716" y="2220"/>
                </a:lnTo>
                <a:lnTo>
                  <a:pt x="1707" y="2231"/>
                </a:lnTo>
                <a:lnTo>
                  <a:pt x="1695" y="2240"/>
                </a:lnTo>
                <a:lnTo>
                  <a:pt x="1684" y="2250"/>
                </a:lnTo>
                <a:lnTo>
                  <a:pt x="1681" y="2250"/>
                </a:lnTo>
                <a:lnTo>
                  <a:pt x="1681" y="2240"/>
                </a:lnTo>
                <a:lnTo>
                  <a:pt x="1698" y="2222"/>
                </a:lnTo>
                <a:lnTo>
                  <a:pt x="1712" y="2199"/>
                </a:lnTo>
                <a:lnTo>
                  <a:pt x="1719" y="2173"/>
                </a:lnTo>
                <a:lnTo>
                  <a:pt x="1716" y="2173"/>
                </a:lnTo>
                <a:lnTo>
                  <a:pt x="1716" y="2170"/>
                </a:lnTo>
                <a:lnTo>
                  <a:pt x="1709" y="2172"/>
                </a:lnTo>
                <a:lnTo>
                  <a:pt x="1700" y="2173"/>
                </a:lnTo>
                <a:lnTo>
                  <a:pt x="1689" y="2173"/>
                </a:lnTo>
                <a:lnTo>
                  <a:pt x="1688" y="2194"/>
                </a:lnTo>
                <a:lnTo>
                  <a:pt x="1682" y="2206"/>
                </a:lnTo>
                <a:lnTo>
                  <a:pt x="1677" y="2213"/>
                </a:lnTo>
                <a:lnTo>
                  <a:pt x="1670" y="2219"/>
                </a:lnTo>
                <a:lnTo>
                  <a:pt x="1663" y="2222"/>
                </a:lnTo>
                <a:lnTo>
                  <a:pt x="1658" y="2231"/>
                </a:lnTo>
                <a:lnTo>
                  <a:pt x="1655" y="2245"/>
                </a:lnTo>
                <a:lnTo>
                  <a:pt x="1655" y="2262"/>
                </a:lnTo>
                <a:lnTo>
                  <a:pt x="1658" y="2280"/>
                </a:lnTo>
                <a:lnTo>
                  <a:pt x="1658" y="2295"/>
                </a:lnTo>
                <a:lnTo>
                  <a:pt x="1655" y="2308"/>
                </a:lnTo>
                <a:lnTo>
                  <a:pt x="1649" y="2322"/>
                </a:lnTo>
                <a:lnTo>
                  <a:pt x="1642" y="2329"/>
                </a:lnTo>
                <a:lnTo>
                  <a:pt x="1635" y="2332"/>
                </a:lnTo>
                <a:lnTo>
                  <a:pt x="1628" y="2336"/>
                </a:lnTo>
                <a:lnTo>
                  <a:pt x="1620" y="2343"/>
                </a:lnTo>
                <a:lnTo>
                  <a:pt x="1620" y="2343"/>
                </a:lnTo>
                <a:lnTo>
                  <a:pt x="1621" y="2346"/>
                </a:lnTo>
                <a:lnTo>
                  <a:pt x="1623" y="2351"/>
                </a:lnTo>
                <a:lnTo>
                  <a:pt x="1623" y="2357"/>
                </a:lnTo>
                <a:lnTo>
                  <a:pt x="1623" y="2362"/>
                </a:lnTo>
                <a:lnTo>
                  <a:pt x="1625" y="2365"/>
                </a:lnTo>
                <a:lnTo>
                  <a:pt x="1623" y="2369"/>
                </a:lnTo>
                <a:lnTo>
                  <a:pt x="1621" y="2374"/>
                </a:lnTo>
                <a:lnTo>
                  <a:pt x="1618" y="2379"/>
                </a:lnTo>
                <a:lnTo>
                  <a:pt x="1614" y="2384"/>
                </a:lnTo>
                <a:lnTo>
                  <a:pt x="1609" y="2390"/>
                </a:lnTo>
                <a:lnTo>
                  <a:pt x="1606" y="2393"/>
                </a:lnTo>
                <a:lnTo>
                  <a:pt x="1600" y="2397"/>
                </a:lnTo>
                <a:lnTo>
                  <a:pt x="1579" y="2409"/>
                </a:lnTo>
                <a:lnTo>
                  <a:pt x="1555" y="2414"/>
                </a:lnTo>
                <a:lnTo>
                  <a:pt x="1529" y="2414"/>
                </a:lnTo>
                <a:lnTo>
                  <a:pt x="1501" y="2409"/>
                </a:lnTo>
                <a:lnTo>
                  <a:pt x="1471" y="2402"/>
                </a:lnTo>
                <a:lnTo>
                  <a:pt x="1442" y="2393"/>
                </a:lnTo>
                <a:lnTo>
                  <a:pt x="1415" y="2386"/>
                </a:lnTo>
                <a:lnTo>
                  <a:pt x="1389" y="2381"/>
                </a:lnTo>
                <a:lnTo>
                  <a:pt x="1389" y="2384"/>
                </a:lnTo>
                <a:lnTo>
                  <a:pt x="1393" y="2384"/>
                </a:lnTo>
                <a:lnTo>
                  <a:pt x="1393" y="2388"/>
                </a:lnTo>
                <a:lnTo>
                  <a:pt x="1410" y="2393"/>
                </a:lnTo>
                <a:lnTo>
                  <a:pt x="1426" y="2400"/>
                </a:lnTo>
                <a:lnTo>
                  <a:pt x="1442" y="2407"/>
                </a:lnTo>
                <a:lnTo>
                  <a:pt x="1454" y="2418"/>
                </a:lnTo>
                <a:lnTo>
                  <a:pt x="1463" y="2432"/>
                </a:lnTo>
                <a:lnTo>
                  <a:pt x="1464" y="2435"/>
                </a:lnTo>
                <a:lnTo>
                  <a:pt x="1464" y="2440"/>
                </a:lnTo>
                <a:lnTo>
                  <a:pt x="1464" y="2444"/>
                </a:lnTo>
                <a:lnTo>
                  <a:pt x="1463" y="2451"/>
                </a:lnTo>
                <a:lnTo>
                  <a:pt x="1463" y="2458"/>
                </a:lnTo>
                <a:lnTo>
                  <a:pt x="1475" y="2463"/>
                </a:lnTo>
                <a:lnTo>
                  <a:pt x="1489" y="2472"/>
                </a:lnTo>
                <a:lnTo>
                  <a:pt x="1501" y="2482"/>
                </a:lnTo>
                <a:lnTo>
                  <a:pt x="1508" y="2493"/>
                </a:lnTo>
                <a:lnTo>
                  <a:pt x="1503" y="2510"/>
                </a:lnTo>
                <a:lnTo>
                  <a:pt x="1496" y="2533"/>
                </a:lnTo>
                <a:lnTo>
                  <a:pt x="1489" y="2556"/>
                </a:lnTo>
                <a:lnTo>
                  <a:pt x="1478" y="2576"/>
                </a:lnTo>
                <a:lnTo>
                  <a:pt x="1461" y="2589"/>
                </a:lnTo>
                <a:lnTo>
                  <a:pt x="1436" y="2599"/>
                </a:lnTo>
                <a:lnTo>
                  <a:pt x="1407" y="2608"/>
                </a:lnTo>
                <a:lnTo>
                  <a:pt x="1373" y="2613"/>
                </a:lnTo>
                <a:lnTo>
                  <a:pt x="1339" y="2615"/>
                </a:lnTo>
                <a:lnTo>
                  <a:pt x="1305" y="2615"/>
                </a:lnTo>
                <a:lnTo>
                  <a:pt x="1274" y="2611"/>
                </a:lnTo>
                <a:lnTo>
                  <a:pt x="1274" y="2618"/>
                </a:lnTo>
                <a:lnTo>
                  <a:pt x="1279" y="2622"/>
                </a:lnTo>
                <a:lnTo>
                  <a:pt x="1284" y="2624"/>
                </a:lnTo>
                <a:lnTo>
                  <a:pt x="1288" y="2625"/>
                </a:lnTo>
                <a:lnTo>
                  <a:pt x="1290" y="2629"/>
                </a:lnTo>
                <a:lnTo>
                  <a:pt x="1291" y="2634"/>
                </a:lnTo>
                <a:lnTo>
                  <a:pt x="1293" y="2643"/>
                </a:lnTo>
                <a:lnTo>
                  <a:pt x="1295" y="2650"/>
                </a:lnTo>
                <a:lnTo>
                  <a:pt x="1293" y="2657"/>
                </a:lnTo>
                <a:lnTo>
                  <a:pt x="1290" y="2664"/>
                </a:lnTo>
                <a:lnTo>
                  <a:pt x="1288" y="2671"/>
                </a:lnTo>
                <a:lnTo>
                  <a:pt x="1290" y="2679"/>
                </a:lnTo>
                <a:lnTo>
                  <a:pt x="1293" y="2686"/>
                </a:lnTo>
                <a:lnTo>
                  <a:pt x="1298" y="2692"/>
                </a:lnTo>
                <a:lnTo>
                  <a:pt x="1302" y="2699"/>
                </a:lnTo>
                <a:lnTo>
                  <a:pt x="1305" y="2711"/>
                </a:lnTo>
                <a:lnTo>
                  <a:pt x="1288" y="2718"/>
                </a:lnTo>
                <a:lnTo>
                  <a:pt x="1271" y="2723"/>
                </a:lnTo>
                <a:lnTo>
                  <a:pt x="1250" y="2727"/>
                </a:lnTo>
                <a:lnTo>
                  <a:pt x="1223" y="2727"/>
                </a:lnTo>
                <a:lnTo>
                  <a:pt x="1215" y="2720"/>
                </a:lnTo>
                <a:lnTo>
                  <a:pt x="1202" y="2714"/>
                </a:lnTo>
                <a:lnTo>
                  <a:pt x="1187" y="2711"/>
                </a:lnTo>
                <a:lnTo>
                  <a:pt x="1175" y="2707"/>
                </a:lnTo>
                <a:lnTo>
                  <a:pt x="1175" y="2714"/>
                </a:lnTo>
                <a:lnTo>
                  <a:pt x="1187" y="2730"/>
                </a:lnTo>
                <a:lnTo>
                  <a:pt x="1197" y="2749"/>
                </a:lnTo>
                <a:lnTo>
                  <a:pt x="1197" y="2765"/>
                </a:lnTo>
                <a:lnTo>
                  <a:pt x="1201" y="2768"/>
                </a:lnTo>
                <a:lnTo>
                  <a:pt x="1204" y="2770"/>
                </a:lnTo>
                <a:lnTo>
                  <a:pt x="1208" y="2772"/>
                </a:lnTo>
                <a:lnTo>
                  <a:pt x="1211" y="2772"/>
                </a:lnTo>
                <a:lnTo>
                  <a:pt x="1213" y="2772"/>
                </a:lnTo>
                <a:lnTo>
                  <a:pt x="1216" y="2772"/>
                </a:lnTo>
                <a:lnTo>
                  <a:pt x="1218" y="2774"/>
                </a:lnTo>
                <a:lnTo>
                  <a:pt x="1220" y="2777"/>
                </a:lnTo>
                <a:lnTo>
                  <a:pt x="1223" y="2781"/>
                </a:lnTo>
                <a:lnTo>
                  <a:pt x="1223" y="2788"/>
                </a:lnTo>
                <a:lnTo>
                  <a:pt x="1222" y="2791"/>
                </a:lnTo>
                <a:lnTo>
                  <a:pt x="1222" y="2793"/>
                </a:lnTo>
                <a:lnTo>
                  <a:pt x="1222" y="2795"/>
                </a:lnTo>
                <a:lnTo>
                  <a:pt x="1222" y="2796"/>
                </a:lnTo>
                <a:lnTo>
                  <a:pt x="1223" y="2800"/>
                </a:lnTo>
                <a:lnTo>
                  <a:pt x="1223" y="2803"/>
                </a:lnTo>
                <a:lnTo>
                  <a:pt x="1236" y="2803"/>
                </a:lnTo>
                <a:lnTo>
                  <a:pt x="1234" y="2817"/>
                </a:lnTo>
                <a:lnTo>
                  <a:pt x="1229" y="2826"/>
                </a:lnTo>
                <a:lnTo>
                  <a:pt x="1223" y="2833"/>
                </a:lnTo>
                <a:lnTo>
                  <a:pt x="1220" y="2842"/>
                </a:lnTo>
                <a:lnTo>
                  <a:pt x="1222" y="2849"/>
                </a:lnTo>
                <a:lnTo>
                  <a:pt x="1227" y="2857"/>
                </a:lnTo>
                <a:lnTo>
                  <a:pt x="1232" y="2864"/>
                </a:lnTo>
                <a:lnTo>
                  <a:pt x="1236" y="2871"/>
                </a:lnTo>
                <a:lnTo>
                  <a:pt x="1236" y="2878"/>
                </a:lnTo>
                <a:lnTo>
                  <a:pt x="1236" y="2882"/>
                </a:lnTo>
                <a:lnTo>
                  <a:pt x="1234" y="2885"/>
                </a:lnTo>
                <a:lnTo>
                  <a:pt x="1232" y="2889"/>
                </a:lnTo>
                <a:lnTo>
                  <a:pt x="1230" y="2891"/>
                </a:lnTo>
                <a:lnTo>
                  <a:pt x="1229" y="2894"/>
                </a:lnTo>
                <a:lnTo>
                  <a:pt x="1229" y="2896"/>
                </a:lnTo>
                <a:lnTo>
                  <a:pt x="1229" y="2899"/>
                </a:lnTo>
                <a:lnTo>
                  <a:pt x="1229" y="2901"/>
                </a:lnTo>
                <a:lnTo>
                  <a:pt x="1230" y="2905"/>
                </a:lnTo>
                <a:lnTo>
                  <a:pt x="1232" y="2906"/>
                </a:lnTo>
                <a:lnTo>
                  <a:pt x="1234" y="2910"/>
                </a:lnTo>
                <a:lnTo>
                  <a:pt x="1236" y="2915"/>
                </a:lnTo>
                <a:lnTo>
                  <a:pt x="1202" y="2924"/>
                </a:lnTo>
                <a:lnTo>
                  <a:pt x="1175" y="2938"/>
                </a:lnTo>
                <a:lnTo>
                  <a:pt x="1173" y="2943"/>
                </a:lnTo>
                <a:lnTo>
                  <a:pt x="1171" y="2947"/>
                </a:lnTo>
                <a:lnTo>
                  <a:pt x="1169" y="2952"/>
                </a:lnTo>
                <a:lnTo>
                  <a:pt x="1168" y="2955"/>
                </a:lnTo>
                <a:lnTo>
                  <a:pt x="1166" y="2959"/>
                </a:lnTo>
                <a:lnTo>
                  <a:pt x="1166" y="2960"/>
                </a:lnTo>
                <a:lnTo>
                  <a:pt x="1176" y="2978"/>
                </a:lnTo>
                <a:lnTo>
                  <a:pt x="1190" y="2990"/>
                </a:lnTo>
                <a:lnTo>
                  <a:pt x="1209" y="2999"/>
                </a:lnTo>
                <a:lnTo>
                  <a:pt x="1232" y="3006"/>
                </a:lnTo>
                <a:lnTo>
                  <a:pt x="1255" y="3011"/>
                </a:lnTo>
                <a:lnTo>
                  <a:pt x="1277" y="3015"/>
                </a:lnTo>
                <a:lnTo>
                  <a:pt x="1286" y="3069"/>
                </a:lnTo>
                <a:lnTo>
                  <a:pt x="1271" y="3077"/>
                </a:lnTo>
                <a:lnTo>
                  <a:pt x="1255" y="3091"/>
                </a:lnTo>
                <a:lnTo>
                  <a:pt x="1243" y="3107"/>
                </a:lnTo>
                <a:lnTo>
                  <a:pt x="1236" y="3126"/>
                </a:lnTo>
                <a:lnTo>
                  <a:pt x="1241" y="3137"/>
                </a:lnTo>
                <a:lnTo>
                  <a:pt x="1243" y="3151"/>
                </a:lnTo>
                <a:lnTo>
                  <a:pt x="1243" y="3168"/>
                </a:lnTo>
                <a:lnTo>
                  <a:pt x="1229" y="3172"/>
                </a:lnTo>
                <a:lnTo>
                  <a:pt x="1218" y="3175"/>
                </a:lnTo>
                <a:lnTo>
                  <a:pt x="1204" y="3180"/>
                </a:lnTo>
                <a:lnTo>
                  <a:pt x="1204" y="3194"/>
                </a:lnTo>
                <a:lnTo>
                  <a:pt x="1213" y="3201"/>
                </a:lnTo>
                <a:lnTo>
                  <a:pt x="1223" y="3212"/>
                </a:lnTo>
                <a:lnTo>
                  <a:pt x="1234" y="3226"/>
                </a:lnTo>
                <a:lnTo>
                  <a:pt x="1246" y="3240"/>
                </a:lnTo>
                <a:lnTo>
                  <a:pt x="1255" y="3252"/>
                </a:lnTo>
                <a:lnTo>
                  <a:pt x="1258" y="3261"/>
                </a:lnTo>
                <a:lnTo>
                  <a:pt x="1253" y="3262"/>
                </a:lnTo>
                <a:lnTo>
                  <a:pt x="1250" y="3262"/>
                </a:lnTo>
                <a:lnTo>
                  <a:pt x="1243" y="3264"/>
                </a:lnTo>
                <a:lnTo>
                  <a:pt x="1236" y="3264"/>
                </a:lnTo>
                <a:lnTo>
                  <a:pt x="1234" y="3275"/>
                </a:lnTo>
                <a:lnTo>
                  <a:pt x="1230" y="3285"/>
                </a:lnTo>
                <a:lnTo>
                  <a:pt x="1229" y="3296"/>
                </a:lnTo>
                <a:lnTo>
                  <a:pt x="1222" y="3297"/>
                </a:lnTo>
                <a:lnTo>
                  <a:pt x="1215" y="3303"/>
                </a:lnTo>
                <a:lnTo>
                  <a:pt x="1209" y="3306"/>
                </a:lnTo>
                <a:lnTo>
                  <a:pt x="1204" y="3304"/>
                </a:lnTo>
                <a:lnTo>
                  <a:pt x="1201" y="3303"/>
                </a:lnTo>
                <a:lnTo>
                  <a:pt x="1199" y="3299"/>
                </a:lnTo>
                <a:lnTo>
                  <a:pt x="1197" y="3297"/>
                </a:lnTo>
                <a:lnTo>
                  <a:pt x="1194" y="3296"/>
                </a:lnTo>
                <a:lnTo>
                  <a:pt x="1194" y="3315"/>
                </a:lnTo>
                <a:lnTo>
                  <a:pt x="1202" y="3325"/>
                </a:lnTo>
                <a:lnTo>
                  <a:pt x="1208" y="3341"/>
                </a:lnTo>
                <a:lnTo>
                  <a:pt x="1209" y="3360"/>
                </a:lnTo>
                <a:lnTo>
                  <a:pt x="1188" y="3365"/>
                </a:lnTo>
                <a:lnTo>
                  <a:pt x="1171" y="3371"/>
                </a:lnTo>
                <a:lnTo>
                  <a:pt x="1152" y="3376"/>
                </a:lnTo>
                <a:lnTo>
                  <a:pt x="1152" y="3367"/>
                </a:lnTo>
                <a:lnTo>
                  <a:pt x="1150" y="3365"/>
                </a:lnTo>
                <a:lnTo>
                  <a:pt x="1148" y="3364"/>
                </a:lnTo>
                <a:lnTo>
                  <a:pt x="1148" y="3362"/>
                </a:lnTo>
                <a:lnTo>
                  <a:pt x="1148" y="3360"/>
                </a:lnTo>
                <a:lnTo>
                  <a:pt x="1147" y="3357"/>
                </a:lnTo>
                <a:lnTo>
                  <a:pt x="1134" y="3357"/>
                </a:lnTo>
                <a:lnTo>
                  <a:pt x="1126" y="3355"/>
                </a:lnTo>
                <a:lnTo>
                  <a:pt x="1117" y="3357"/>
                </a:lnTo>
                <a:lnTo>
                  <a:pt x="1105" y="3357"/>
                </a:lnTo>
                <a:lnTo>
                  <a:pt x="1099" y="3341"/>
                </a:lnTo>
                <a:lnTo>
                  <a:pt x="1091" y="3331"/>
                </a:lnTo>
                <a:lnTo>
                  <a:pt x="1080" y="3322"/>
                </a:lnTo>
                <a:lnTo>
                  <a:pt x="1063" y="3318"/>
                </a:lnTo>
                <a:lnTo>
                  <a:pt x="1063" y="3311"/>
                </a:lnTo>
                <a:lnTo>
                  <a:pt x="1063" y="3308"/>
                </a:lnTo>
                <a:lnTo>
                  <a:pt x="1065" y="3304"/>
                </a:lnTo>
                <a:lnTo>
                  <a:pt x="1065" y="3301"/>
                </a:lnTo>
                <a:lnTo>
                  <a:pt x="1063" y="3299"/>
                </a:lnTo>
                <a:lnTo>
                  <a:pt x="1058" y="3296"/>
                </a:lnTo>
                <a:lnTo>
                  <a:pt x="1052" y="3296"/>
                </a:lnTo>
                <a:lnTo>
                  <a:pt x="1049" y="3294"/>
                </a:lnTo>
                <a:lnTo>
                  <a:pt x="1044" y="3294"/>
                </a:lnTo>
                <a:lnTo>
                  <a:pt x="1040" y="3290"/>
                </a:lnTo>
                <a:lnTo>
                  <a:pt x="1037" y="3287"/>
                </a:lnTo>
                <a:lnTo>
                  <a:pt x="1033" y="3283"/>
                </a:lnTo>
                <a:lnTo>
                  <a:pt x="1033" y="3280"/>
                </a:lnTo>
                <a:lnTo>
                  <a:pt x="1033" y="3278"/>
                </a:lnTo>
                <a:lnTo>
                  <a:pt x="1033" y="3275"/>
                </a:lnTo>
                <a:lnTo>
                  <a:pt x="1033" y="3273"/>
                </a:lnTo>
                <a:lnTo>
                  <a:pt x="1033" y="3271"/>
                </a:lnTo>
                <a:lnTo>
                  <a:pt x="1031" y="3269"/>
                </a:lnTo>
                <a:lnTo>
                  <a:pt x="1028" y="3268"/>
                </a:lnTo>
                <a:lnTo>
                  <a:pt x="1024" y="3269"/>
                </a:lnTo>
                <a:lnTo>
                  <a:pt x="1019" y="3269"/>
                </a:lnTo>
                <a:lnTo>
                  <a:pt x="1016" y="3269"/>
                </a:lnTo>
                <a:lnTo>
                  <a:pt x="1012" y="3268"/>
                </a:lnTo>
                <a:lnTo>
                  <a:pt x="1007" y="3266"/>
                </a:lnTo>
                <a:lnTo>
                  <a:pt x="1002" y="3264"/>
                </a:lnTo>
                <a:lnTo>
                  <a:pt x="1002" y="3252"/>
                </a:lnTo>
                <a:lnTo>
                  <a:pt x="989" y="3252"/>
                </a:lnTo>
                <a:lnTo>
                  <a:pt x="991" y="3240"/>
                </a:lnTo>
                <a:lnTo>
                  <a:pt x="995" y="3233"/>
                </a:lnTo>
                <a:lnTo>
                  <a:pt x="1000" y="3226"/>
                </a:lnTo>
                <a:lnTo>
                  <a:pt x="1005" y="3217"/>
                </a:lnTo>
                <a:lnTo>
                  <a:pt x="986" y="3217"/>
                </a:lnTo>
                <a:lnTo>
                  <a:pt x="986" y="3214"/>
                </a:lnTo>
                <a:lnTo>
                  <a:pt x="983" y="3214"/>
                </a:lnTo>
                <a:lnTo>
                  <a:pt x="983" y="3219"/>
                </a:lnTo>
                <a:lnTo>
                  <a:pt x="981" y="3222"/>
                </a:lnTo>
                <a:lnTo>
                  <a:pt x="981" y="3224"/>
                </a:lnTo>
                <a:lnTo>
                  <a:pt x="981" y="3226"/>
                </a:lnTo>
                <a:lnTo>
                  <a:pt x="979" y="3226"/>
                </a:lnTo>
                <a:lnTo>
                  <a:pt x="977" y="3228"/>
                </a:lnTo>
                <a:lnTo>
                  <a:pt x="974" y="3229"/>
                </a:lnTo>
                <a:lnTo>
                  <a:pt x="962" y="3236"/>
                </a:lnTo>
                <a:lnTo>
                  <a:pt x="944" y="3241"/>
                </a:lnTo>
                <a:lnTo>
                  <a:pt x="948" y="3207"/>
                </a:lnTo>
                <a:lnTo>
                  <a:pt x="944" y="3198"/>
                </a:lnTo>
                <a:lnTo>
                  <a:pt x="941" y="3194"/>
                </a:lnTo>
                <a:lnTo>
                  <a:pt x="939" y="3193"/>
                </a:lnTo>
                <a:lnTo>
                  <a:pt x="939" y="3189"/>
                </a:lnTo>
                <a:lnTo>
                  <a:pt x="941" y="3184"/>
                </a:lnTo>
                <a:lnTo>
                  <a:pt x="944" y="3172"/>
                </a:lnTo>
                <a:lnTo>
                  <a:pt x="937" y="3168"/>
                </a:lnTo>
                <a:lnTo>
                  <a:pt x="932" y="3165"/>
                </a:lnTo>
                <a:lnTo>
                  <a:pt x="927" y="3159"/>
                </a:lnTo>
                <a:lnTo>
                  <a:pt x="921" y="3156"/>
                </a:lnTo>
                <a:lnTo>
                  <a:pt x="916" y="3152"/>
                </a:lnTo>
                <a:lnTo>
                  <a:pt x="883" y="3149"/>
                </a:lnTo>
                <a:lnTo>
                  <a:pt x="883" y="3140"/>
                </a:lnTo>
                <a:lnTo>
                  <a:pt x="878" y="3132"/>
                </a:lnTo>
                <a:lnTo>
                  <a:pt x="876" y="3123"/>
                </a:lnTo>
                <a:lnTo>
                  <a:pt x="880" y="3114"/>
                </a:lnTo>
                <a:lnTo>
                  <a:pt x="883" y="3105"/>
                </a:lnTo>
                <a:lnTo>
                  <a:pt x="887" y="3095"/>
                </a:lnTo>
                <a:lnTo>
                  <a:pt x="855" y="3098"/>
                </a:lnTo>
                <a:lnTo>
                  <a:pt x="852" y="3088"/>
                </a:lnTo>
                <a:lnTo>
                  <a:pt x="845" y="3072"/>
                </a:lnTo>
                <a:lnTo>
                  <a:pt x="845" y="3055"/>
                </a:lnTo>
                <a:lnTo>
                  <a:pt x="848" y="3037"/>
                </a:lnTo>
                <a:lnTo>
                  <a:pt x="853" y="3039"/>
                </a:lnTo>
                <a:lnTo>
                  <a:pt x="859" y="3039"/>
                </a:lnTo>
                <a:lnTo>
                  <a:pt x="862" y="3041"/>
                </a:lnTo>
                <a:lnTo>
                  <a:pt x="866" y="3043"/>
                </a:lnTo>
                <a:lnTo>
                  <a:pt x="871" y="3046"/>
                </a:lnTo>
                <a:lnTo>
                  <a:pt x="871" y="3022"/>
                </a:lnTo>
                <a:lnTo>
                  <a:pt x="867" y="3020"/>
                </a:lnTo>
                <a:lnTo>
                  <a:pt x="866" y="3016"/>
                </a:lnTo>
                <a:lnTo>
                  <a:pt x="862" y="3015"/>
                </a:lnTo>
                <a:lnTo>
                  <a:pt x="860" y="3013"/>
                </a:lnTo>
                <a:lnTo>
                  <a:pt x="855" y="3011"/>
                </a:lnTo>
                <a:lnTo>
                  <a:pt x="850" y="3008"/>
                </a:lnTo>
                <a:lnTo>
                  <a:pt x="843" y="3004"/>
                </a:lnTo>
                <a:lnTo>
                  <a:pt x="836" y="3002"/>
                </a:lnTo>
                <a:lnTo>
                  <a:pt x="829" y="2999"/>
                </a:lnTo>
                <a:lnTo>
                  <a:pt x="824" y="3008"/>
                </a:lnTo>
                <a:lnTo>
                  <a:pt x="817" y="3009"/>
                </a:lnTo>
                <a:lnTo>
                  <a:pt x="810" y="3009"/>
                </a:lnTo>
                <a:lnTo>
                  <a:pt x="797" y="3006"/>
                </a:lnTo>
                <a:lnTo>
                  <a:pt x="797" y="2983"/>
                </a:lnTo>
                <a:lnTo>
                  <a:pt x="803" y="2981"/>
                </a:lnTo>
                <a:lnTo>
                  <a:pt x="808" y="2978"/>
                </a:lnTo>
                <a:lnTo>
                  <a:pt x="811" y="2974"/>
                </a:lnTo>
                <a:lnTo>
                  <a:pt x="815" y="2971"/>
                </a:lnTo>
                <a:lnTo>
                  <a:pt x="817" y="2964"/>
                </a:lnTo>
                <a:lnTo>
                  <a:pt x="813" y="2953"/>
                </a:lnTo>
                <a:lnTo>
                  <a:pt x="815" y="2941"/>
                </a:lnTo>
                <a:lnTo>
                  <a:pt x="818" y="2926"/>
                </a:lnTo>
                <a:lnTo>
                  <a:pt x="820" y="2906"/>
                </a:lnTo>
                <a:lnTo>
                  <a:pt x="815" y="2906"/>
                </a:lnTo>
                <a:lnTo>
                  <a:pt x="808" y="2905"/>
                </a:lnTo>
                <a:lnTo>
                  <a:pt x="804" y="2903"/>
                </a:lnTo>
                <a:lnTo>
                  <a:pt x="801" y="2899"/>
                </a:lnTo>
                <a:lnTo>
                  <a:pt x="797" y="2896"/>
                </a:lnTo>
                <a:lnTo>
                  <a:pt x="796" y="2891"/>
                </a:lnTo>
                <a:lnTo>
                  <a:pt x="794" y="2884"/>
                </a:lnTo>
                <a:lnTo>
                  <a:pt x="797" y="2882"/>
                </a:lnTo>
                <a:lnTo>
                  <a:pt x="801" y="2880"/>
                </a:lnTo>
                <a:lnTo>
                  <a:pt x="803" y="2880"/>
                </a:lnTo>
                <a:lnTo>
                  <a:pt x="804" y="2878"/>
                </a:lnTo>
                <a:lnTo>
                  <a:pt x="808" y="2877"/>
                </a:lnTo>
                <a:lnTo>
                  <a:pt x="813" y="2877"/>
                </a:lnTo>
                <a:lnTo>
                  <a:pt x="813" y="2861"/>
                </a:lnTo>
                <a:lnTo>
                  <a:pt x="832" y="2861"/>
                </a:lnTo>
                <a:lnTo>
                  <a:pt x="832" y="2864"/>
                </a:lnTo>
                <a:lnTo>
                  <a:pt x="836" y="2864"/>
                </a:lnTo>
                <a:lnTo>
                  <a:pt x="836" y="2870"/>
                </a:lnTo>
                <a:lnTo>
                  <a:pt x="836" y="2873"/>
                </a:lnTo>
                <a:lnTo>
                  <a:pt x="836" y="2875"/>
                </a:lnTo>
                <a:lnTo>
                  <a:pt x="834" y="2877"/>
                </a:lnTo>
                <a:lnTo>
                  <a:pt x="836" y="2878"/>
                </a:lnTo>
                <a:lnTo>
                  <a:pt x="836" y="2880"/>
                </a:lnTo>
                <a:lnTo>
                  <a:pt x="839" y="2884"/>
                </a:lnTo>
                <a:lnTo>
                  <a:pt x="843" y="2885"/>
                </a:lnTo>
                <a:lnTo>
                  <a:pt x="846" y="2885"/>
                </a:lnTo>
                <a:lnTo>
                  <a:pt x="850" y="2887"/>
                </a:lnTo>
                <a:lnTo>
                  <a:pt x="855" y="2887"/>
                </a:lnTo>
                <a:lnTo>
                  <a:pt x="855" y="2880"/>
                </a:lnTo>
                <a:lnTo>
                  <a:pt x="855" y="2871"/>
                </a:lnTo>
                <a:lnTo>
                  <a:pt x="852" y="2856"/>
                </a:lnTo>
                <a:lnTo>
                  <a:pt x="846" y="2837"/>
                </a:lnTo>
                <a:lnTo>
                  <a:pt x="839" y="2816"/>
                </a:lnTo>
                <a:lnTo>
                  <a:pt x="832" y="2795"/>
                </a:lnTo>
                <a:lnTo>
                  <a:pt x="825" y="2774"/>
                </a:lnTo>
                <a:lnTo>
                  <a:pt x="818" y="2760"/>
                </a:lnTo>
                <a:lnTo>
                  <a:pt x="813" y="2749"/>
                </a:lnTo>
                <a:lnTo>
                  <a:pt x="813" y="2756"/>
                </a:lnTo>
                <a:lnTo>
                  <a:pt x="808" y="2763"/>
                </a:lnTo>
                <a:lnTo>
                  <a:pt x="803" y="2774"/>
                </a:lnTo>
                <a:lnTo>
                  <a:pt x="801" y="2782"/>
                </a:lnTo>
                <a:lnTo>
                  <a:pt x="801" y="2788"/>
                </a:lnTo>
                <a:lnTo>
                  <a:pt x="810" y="2796"/>
                </a:lnTo>
                <a:lnTo>
                  <a:pt x="815" y="2803"/>
                </a:lnTo>
                <a:lnTo>
                  <a:pt x="820" y="2814"/>
                </a:lnTo>
                <a:lnTo>
                  <a:pt x="820" y="2830"/>
                </a:lnTo>
                <a:lnTo>
                  <a:pt x="813" y="2830"/>
                </a:lnTo>
                <a:lnTo>
                  <a:pt x="804" y="2833"/>
                </a:lnTo>
                <a:lnTo>
                  <a:pt x="794" y="2835"/>
                </a:lnTo>
                <a:lnTo>
                  <a:pt x="782" y="2835"/>
                </a:lnTo>
                <a:lnTo>
                  <a:pt x="780" y="2824"/>
                </a:lnTo>
                <a:lnTo>
                  <a:pt x="778" y="2816"/>
                </a:lnTo>
                <a:lnTo>
                  <a:pt x="775" y="2803"/>
                </a:lnTo>
                <a:lnTo>
                  <a:pt x="773" y="2800"/>
                </a:lnTo>
                <a:lnTo>
                  <a:pt x="770" y="2796"/>
                </a:lnTo>
                <a:lnTo>
                  <a:pt x="764" y="2791"/>
                </a:lnTo>
                <a:lnTo>
                  <a:pt x="761" y="2788"/>
                </a:lnTo>
                <a:lnTo>
                  <a:pt x="759" y="2784"/>
                </a:lnTo>
                <a:lnTo>
                  <a:pt x="761" y="2774"/>
                </a:lnTo>
                <a:lnTo>
                  <a:pt x="764" y="2763"/>
                </a:lnTo>
                <a:lnTo>
                  <a:pt x="763" y="2749"/>
                </a:lnTo>
                <a:lnTo>
                  <a:pt x="761" y="2746"/>
                </a:lnTo>
                <a:lnTo>
                  <a:pt x="757" y="2742"/>
                </a:lnTo>
                <a:lnTo>
                  <a:pt x="754" y="2741"/>
                </a:lnTo>
                <a:lnTo>
                  <a:pt x="750" y="2739"/>
                </a:lnTo>
                <a:lnTo>
                  <a:pt x="747" y="2737"/>
                </a:lnTo>
                <a:lnTo>
                  <a:pt x="743" y="2734"/>
                </a:lnTo>
                <a:lnTo>
                  <a:pt x="743" y="2692"/>
                </a:lnTo>
                <a:lnTo>
                  <a:pt x="736" y="2688"/>
                </a:lnTo>
                <a:lnTo>
                  <a:pt x="740" y="2634"/>
                </a:lnTo>
                <a:lnTo>
                  <a:pt x="738" y="2629"/>
                </a:lnTo>
                <a:lnTo>
                  <a:pt x="733" y="2624"/>
                </a:lnTo>
                <a:lnTo>
                  <a:pt x="729" y="2620"/>
                </a:lnTo>
                <a:lnTo>
                  <a:pt x="724" y="2615"/>
                </a:lnTo>
                <a:lnTo>
                  <a:pt x="721" y="2611"/>
                </a:lnTo>
                <a:lnTo>
                  <a:pt x="708" y="2592"/>
                </a:lnTo>
                <a:lnTo>
                  <a:pt x="698" y="2568"/>
                </a:lnTo>
                <a:lnTo>
                  <a:pt x="689" y="2542"/>
                </a:lnTo>
                <a:lnTo>
                  <a:pt x="686" y="2515"/>
                </a:lnTo>
                <a:lnTo>
                  <a:pt x="701" y="2515"/>
                </a:lnTo>
                <a:lnTo>
                  <a:pt x="705" y="2498"/>
                </a:lnTo>
                <a:lnTo>
                  <a:pt x="707" y="2475"/>
                </a:lnTo>
                <a:lnTo>
                  <a:pt x="707" y="2453"/>
                </a:lnTo>
                <a:lnTo>
                  <a:pt x="705" y="2432"/>
                </a:lnTo>
                <a:lnTo>
                  <a:pt x="714" y="2414"/>
                </a:lnTo>
                <a:lnTo>
                  <a:pt x="717" y="2395"/>
                </a:lnTo>
                <a:lnTo>
                  <a:pt x="717" y="2374"/>
                </a:lnTo>
                <a:lnTo>
                  <a:pt x="715" y="2353"/>
                </a:lnTo>
                <a:lnTo>
                  <a:pt x="714" y="2332"/>
                </a:lnTo>
                <a:lnTo>
                  <a:pt x="714" y="2316"/>
                </a:lnTo>
                <a:lnTo>
                  <a:pt x="715" y="2306"/>
                </a:lnTo>
                <a:lnTo>
                  <a:pt x="719" y="2295"/>
                </a:lnTo>
                <a:lnTo>
                  <a:pt x="717" y="2285"/>
                </a:lnTo>
                <a:lnTo>
                  <a:pt x="703" y="2254"/>
                </a:lnTo>
                <a:lnTo>
                  <a:pt x="688" y="2222"/>
                </a:lnTo>
                <a:lnTo>
                  <a:pt x="675" y="2189"/>
                </a:lnTo>
                <a:lnTo>
                  <a:pt x="674" y="2175"/>
                </a:lnTo>
                <a:lnTo>
                  <a:pt x="677" y="2166"/>
                </a:lnTo>
                <a:lnTo>
                  <a:pt x="682" y="2158"/>
                </a:lnTo>
                <a:lnTo>
                  <a:pt x="684" y="2147"/>
                </a:lnTo>
                <a:lnTo>
                  <a:pt x="682" y="2135"/>
                </a:lnTo>
                <a:lnTo>
                  <a:pt x="679" y="2128"/>
                </a:lnTo>
                <a:lnTo>
                  <a:pt x="672" y="2123"/>
                </a:lnTo>
                <a:lnTo>
                  <a:pt x="667" y="2116"/>
                </a:lnTo>
                <a:lnTo>
                  <a:pt x="663" y="2109"/>
                </a:lnTo>
                <a:lnTo>
                  <a:pt x="663" y="2096"/>
                </a:lnTo>
                <a:lnTo>
                  <a:pt x="665" y="2095"/>
                </a:lnTo>
                <a:lnTo>
                  <a:pt x="667" y="2091"/>
                </a:lnTo>
                <a:lnTo>
                  <a:pt x="668" y="2089"/>
                </a:lnTo>
                <a:lnTo>
                  <a:pt x="672" y="2086"/>
                </a:lnTo>
                <a:lnTo>
                  <a:pt x="674" y="2083"/>
                </a:lnTo>
                <a:lnTo>
                  <a:pt x="675" y="2081"/>
                </a:lnTo>
                <a:lnTo>
                  <a:pt x="679" y="1959"/>
                </a:lnTo>
                <a:lnTo>
                  <a:pt x="675" y="1950"/>
                </a:lnTo>
                <a:lnTo>
                  <a:pt x="670" y="1939"/>
                </a:lnTo>
                <a:lnTo>
                  <a:pt x="672" y="1924"/>
                </a:lnTo>
                <a:lnTo>
                  <a:pt x="672" y="1922"/>
                </a:lnTo>
                <a:lnTo>
                  <a:pt x="674" y="1920"/>
                </a:lnTo>
                <a:lnTo>
                  <a:pt x="675" y="1920"/>
                </a:lnTo>
                <a:lnTo>
                  <a:pt x="677" y="1918"/>
                </a:lnTo>
                <a:lnTo>
                  <a:pt x="679" y="1917"/>
                </a:lnTo>
                <a:lnTo>
                  <a:pt x="679" y="1913"/>
                </a:lnTo>
                <a:lnTo>
                  <a:pt x="679" y="1908"/>
                </a:lnTo>
                <a:lnTo>
                  <a:pt x="677" y="1906"/>
                </a:lnTo>
                <a:lnTo>
                  <a:pt x="675" y="1904"/>
                </a:lnTo>
                <a:lnTo>
                  <a:pt x="674" y="1901"/>
                </a:lnTo>
                <a:lnTo>
                  <a:pt x="670" y="1897"/>
                </a:lnTo>
                <a:lnTo>
                  <a:pt x="668" y="1896"/>
                </a:lnTo>
                <a:lnTo>
                  <a:pt x="667" y="1894"/>
                </a:lnTo>
                <a:lnTo>
                  <a:pt x="667" y="1836"/>
                </a:lnTo>
                <a:lnTo>
                  <a:pt x="661" y="1828"/>
                </a:lnTo>
                <a:lnTo>
                  <a:pt x="656" y="1819"/>
                </a:lnTo>
                <a:lnTo>
                  <a:pt x="653" y="1805"/>
                </a:lnTo>
                <a:lnTo>
                  <a:pt x="661" y="1796"/>
                </a:lnTo>
                <a:lnTo>
                  <a:pt x="667" y="1784"/>
                </a:lnTo>
                <a:lnTo>
                  <a:pt x="668" y="1768"/>
                </a:lnTo>
                <a:lnTo>
                  <a:pt x="668" y="1751"/>
                </a:lnTo>
                <a:lnTo>
                  <a:pt x="668" y="1733"/>
                </a:lnTo>
                <a:lnTo>
                  <a:pt x="667" y="1716"/>
                </a:lnTo>
                <a:lnTo>
                  <a:pt x="663" y="1709"/>
                </a:lnTo>
                <a:lnTo>
                  <a:pt x="660" y="1692"/>
                </a:lnTo>
                <a:lnTo>
                  <a:pt x="654" y="1671"/>
                </a:lnTo>
                <a:lnTo>
                  <a:pt x="647" y="1644"/>
                </a:lnTo>
                <a:lnTo>
                  <a:pt x="642" y="1620"/>
                </a:lnTo>
                <a:lnTo>
                  <a:pt x="639" y="1597"/>
                </a:lnTo>
                <a:lnTo>
                  <a:pt x="635" y="1578"/>
                </a:lnTo>
                <a:lnTo>
                  <a:pt x="633" y="1568"/>
                </a:lnTo>
                <a:lnTo>
                  <a:pt x="611" y="1555"/>
                </a:lnTo>
                <a:lnTo>
                  <a:pt x="592" y="1540"/>
                </a:lnTo>
                <a:lnTo>
                  <a:pt x="576" y="1526"/>
                </a:lnTo>
                <a:lnTo>
                  <a:pt x="558" y="1510"/>
                </a:lnTo>
                <a:lnTo>
                  <a:pt x="541" y="1498"/>
                </a:lnTo>
                <a:lnTo>
                  <a:pt x="516" y="1487"/>
                </a:lnTo>
                <a:lnTo>
                  <a:pt x="490" y="1480"/>
                </a:lnTo>
                <a:lnTo>
                  <a:pt x="462" y="1473"/>
                </a:lnTo>
                <a:lnTo>
                  <a:pt x="441" y="1463"/>
                </a:lnTo>
                <a:lnTo>
                  <a:pt x="436" y="1459"/>
                </a:lnTo>
                <a:lnTo>
                  <a:pt x="433" y="1454"/>
                </a:lnTo>
                <a:lnTo>
                  <a:pt x="427" y="1449"/>
                </a:lnTo>
                <a:lnTo>
                  <a:pt x="422" y="1444"/>
                </a:lnTo>
                <a:lnTo>
                  <a:pt x="417" y="1440"/>
                </a:lnTo>
                <a:lnTo>
                  <a:pt x="405" y="1435"/>
                </a:lnTo>
                <a:lnTo>
                  <a:pt x="393" y="1433"/>
                </a:lnTo>
                <a:lnTo>
                  <a:pt x="379" y="1430"/>
                </a:lnTo>
                <a:lnTo>
                  <a:pt x="368" y="1424"/>
                </a:lnTo>
                <a:lnTo>
                  <a:pt x="365" y="1409"/>
                </a:lnTo>
                <a:lnTo>
                  <a:pt x="349" y="1397"/>
                </a:lnTo>
                <a:lnTo>
                  <a:pt x="333" y="1383"/>
                </a:lnTo>
                <a:lnTo>
                  <a:pt x="302" y="1356"/>
                </a:lnTo>
                <a:lnTo>
                  <a:pt x="298" y="1309"/>
                </a:lnTo>
                <a:lnTo>
                  <a:pt x="290" y="1295"/>
                </a:lnTo>
                <a:lnTo>
                  <a:pt x="277" y="1283"/>
                </a:lnTo>
                <a:lnTo>
                  <a:pt x="263" y="1271"/>
                </a:lnTo>
                <a:lnTo>
                  <a:pt x="253" y="1259"/>
                </a:lnTo>
                <a:lnTo>
                  <a:pt x="249" y="1250"/>
                </a:lnTo>
                <a:lnTo>
                  <a:pt x="248" y="1239"/>
                </a:lnTo>
                <a:lnTo>
                  <a:pt x="244" y="1229"/>
                </a:lnTo>
                <a:lnTo>
                  <a:pt x="242" y="1225"/>
                </a:lnTo>
                <a:lnTo>
                  <a:pt x="239" y="1222"/>
                </a:lnTo>
                <a:lnTo>
                  <a:pt x="234" y="1220"/>
                </a:lnTo>
                <a:lnTo>
                  <a:pt x="228" y="1219"/>
                </a:lnTo>
                <a:lnTo>
                  <a:pt x="225" y="1217"/>
                </a:lnTo>
                <a:lnTo>
                  <a:pt x="221" y="1213"/>
                </a:lnTo>
                <a:lnTo>
                  <a:pt x="218" y="1208"/>
                </a:lnTo>
                <a:lnTo>
                  <a:pt x="216" y="1203"/>
                </a:lnTo>
                <a:lnTo>
                  <a:pt x="215" y="1198"/>
                </a:lnTo>
                <a:lnTo>
                  <a:pt x="213" y="1192"/>
                </a:lnTo>
                <a:lnTo>
                  <a:pt x="211" y="1187"/>
                </a:lnTo>
                <a:lnTo>
                  <a:pt x="199" y="1182"/>
                </a:lnTo>
                <a:lnTo>
                  <a:pt x="195" y="1159"/>
                </a:lnTo>
                <a:lnTo>
                  <a:pt x="185" y="1142"/>
                </a:lnTo>
                <a:lnTo>
                  <a:pt x="171" y="1124"/>
                </a:lnTo>
                <a:lnTo>
                  <a:pt x="160" y="1107"/>
                </a:lnTo>
                <a:lnTo>
                  <a:pt x="157" y="1095"/>
                </a:lnTo>
                <a:lnTo>
                  <a:pt x="157" y="1086"/>
                </a:lnTo>
                <a:lnTo>
                  <a:pt x="153" y="1075"/>
                </a:lnTo>
                <a:lnTo>
                  <a:pt x="139" y="1060"/>
                </a:lnTo>
                <a:lnTo>
                  <a:pt x="124" y="1047"/>
                </a:lnTo>
                <a:lnTo>
                  <a:pt x="110" y="1033"/>
                </a:lnTo>
                <a:lnTo>
                  <a:pt x="101" y="1018"/>
                </a:lnTo>
                <a:lnTo>
                  <a:pt x="92" y="1000"/>
                </a:lnTo>
                <a:lnTo>
                  <a:pt x="80" y="983"/>
                </a:lnTo>
                <a:lnTo>
                  <a:pt x="68" y="972"/>
                </a:lnTo>
                <a:lnTo>
                  <a:pt x="56" y="965"/>
                </a:lnTo>
                <a:lnTo>
                  <a:pt x="45" y="962"/>
                </a:lnTo>
                <a:lnTo>
                  <a:pt x="35" y="958"/>
                </a:lnTo>
                <a:lnTo>
                  <a:pt x="26" y="951"/>
                </a:lnTo>
                <a:lnTo>
                  <a:pt x="19" y="943"/>
                </a:lnTo>
                <a:lnTo>
                  <a:pt x="14" y="929"/>
                </a:lnTo>
                <a:lnTo>
                  <a:pt x="19" y="918"/>
                </a:lnTo>
                <a:lnTo>
                  <a:pt x="16" y="908"/>
                </a:lnTo>
                <a:lnTo>
                  <a:pt x="9" y="896"/>
                </a:lnTo>
                <a:lnTo>
                  <a:pt x="2" y="882"/>
                </a:lnTo>
                <a:lnTo>
                  <a:pt x="0" y="868"/>
                </a:lnTo>
                <a:lnTo>
                  <a:pt x="3" y="852"/>
                </a:lnTo>
                <a:lnTo>
                  <a:pt x="14" y="833"/>
                </a:lnTo>
                <a:lnTo>
                  <a:pt x="29" y="815"/>
                </a:lnTo>
                <a:lnTo>
                  <a:pt x="50" y="801"/>
                </a:lnTo>
                <a:lnTo>
                  <a:pt x="71" y="791"/>
                </a:lnTo>
                <a:lnTo>
                  <a:pt x="77" y="772"/>
                </a:lnTo>
                <a:lnTo>
                  <a:pt x="64" y="772"/>
                </a:lnTo>
                <a:lnTo>
                  <a:pt x="52" y="777"/>
                </a:lnTo>
                <a:lnTo>
                  <a:pt x="42" y="775"/>
                </a:lnTo>
                <a:lnTo>
                  <a:pt x="31" y="770"/>
                </a:lnTo>
                <a:lnTo>
                  <a:pt x="21" y="765"/>
                </a:lnTo>
                <a:lnTo>
                  <a:pt x="10" y="761"/>
                </a:lnTo>
                <a:lnTo>
                  <a:pt x="10" y="733"/>
                </a:lnTo>
                <a:lnTo>
                  <a:pt x="16" y="733"/>
                </a:lnTo>
                <a:lnTo>
                  <a:pt x="17" y="732"/>
                </a:lnTo>
                <a:lnTo>
                  <a:pt x="19" y="732"/>
                </a:lnTo>
                <a:lnTo>
                  <a:pt x="19" y="732"/>
                </a:lnTo>
                <a:lnTo>
                  <a:pt x="19" y="732"/>
                </a:lnTo>
                <a:lnTo>
                  <a:pt x="21" y="730"/>
                </a:lnTo>
                <a:lnTo>
                  <a:pt x="23" y="726"/>
                </a:lnTo>
                <a:lnTo>
                  <a:pt x="17" y="714"/>
                </a:lnTo>
                <a:lnTo>
                  <a:pt x="14" y="698"/>
                </a:lnTo>
                <a:lnTo>
                  <a:pt x="14" y="679"/>
                </a:lnTo>
                <a:lnTo>
                  <a:pt x="21" y="674"/>
                </a:lnTo>
                <a:lnTo>
                  <a:pt x="29" y="663"/>
                </a:lnTo>
                <a:lnTo>
                  <a:pt x="40" y="651"/>
                </a:lnTo>
                <a:lnTo>
                  <a:pt x="49" y="637"/>
                </a:lnTo>
                <a:lnTo>
                  <a:pt x="57" y="625"/>
                </a:lnTo>
                <a:lnTo>
                  <a:pt x="61" y="618"/>
                </a:lnTo>
                <a:lnTo>
                  <a:pt x="63" y="604"/>
                </a:lnTo>
                <a:lnTo>
                  <a:pt x="64" y="594"/>
                </a:lnTo>
                <a:lnTo>
                  <a:pt x="68" y="583"/>
                </a:lnTo>
                <a:lnTo>
                  <a:pt x="80" y="578"/>
                </a:lnTo>
                <a:lnTo>
                  <a:pt x="92" y="574"/>
                </a:lnTo>
                <a:lnTo>
                  <a:pt x="106" y="571"/>
                </a:lnTo>
                <a:lnTo>
                  <a:pt x="119" y="564"/>
                </a:lnTo>
                <a:lnTo>
                  <a:pt x="124" y="555"/>
                </a:lnTo>
                <a:lnTo>
                  <a:pt x="131" y="543"/>
                </a:lnTo>
                <a:lnTo>
                  <a:pt x="139" y="529"/>
                </a:lnTo>
                <a:lnTo>
                  <a:pt x="146" y="517"/>
                </a:lnTo>
                <a:lnTo>
                  <a:pt x="153" y="510"/>
                </a:lnTo>
                <a:lnTo>
                  <a:pt x="167" y="505"/>
                </a:lnTo>
                <a:lnTo>
                  <a:pt x="187" y="503"/>
                </a:lnTo>
                <a:lnTo>
                  <a:pt x="195" y="482"/>
                </a:lnTo>
                <a:lnTo>
                  <a:pt x="206" y="463"/>
                </a:lnTo>
                <a:lnTo>
                  <a:pt x="218" y="445"/>
                </a:lnTo>
                <a:lnTo>
                  <a:pt x="211" y="433"/>
                </a:lnTo>
                <a:lnTo>
                  <a:pt x="208" y="414"/>
                </a:lnTo>
                <a:lnTo>
                  <a:pt x="206" y="391"/>
                </a:lnTo>
                <a:lnTo>
                  <a:pt x="206" y="367"/>
                </a:lnTo>
                <a:lnTo>
                  <a:pt x="206" y="346"/>
                </a:lnTo>
                <a:lnTo>
                  <a:pt x="211" y="346"/>
                </a:lnTo>
                <a:lnTo>
                  <a:pt x="213" y="344"/>
                </a:lnTo>
                <a:lnTo>
                  <a:pt x="215" y="344"/>
                </a:lnTo>
                <a:lnTo>
                  <a:pt x="216" y="342"/>
                </a:lnTo>
                <a:lnTo>
                  <a:pt x="218" y="342"/>
                </a:lnTo>
                <a:lnTo>
                  <a:pt x="209" y="332"/>
                </a:lnTo>
                <a:lnTo>
                  <a:pt x="208" y="323"/>
                </a:lnTo>
                <a:lnTo>
                  <a:pt x="211" y="318"/>
                </a:lnTo>
                <a:lnTo>
                  <a:pt x="213" y="313"/>
                </a:lnTo>
                <a:lnTo>
                  <a:pt x="215" y="307"/>
                </a:lnTo>
                <a:lnTo>
                  <a:pt x="209" y="297"/>
                </a:lnTo>
                <a:lnTo>
                  <a:pt x="202" y="288"/>
                </a:lnTo>
                <a:lnTo>
                  <a:pt x="195" y="278"/>
                </a:lnTo>
                <a:lnTo>
                  <a:pt x="192" y="265"/>
                </a:lnTo>
                <a:lnTo>
                  <a:pt x="213" y="248"/>
                </a:lnTo>
                <a:lnTo>
                  <a:pt x="230" y="227"/>
                </a:lnTo>
                <a:lnTo>
                  <a:pt x="225" y="225"/>
                </a:lnTo>
                <a:lnTo>
                  <a:pt x="223" y="224"/>
                </a:lnTo>
                <a:lnTo>
                  <a:pt x="221" y="224"/>
                </a:lnTo>
                <a:lnTo>
                  <a:pt x="220" y="222"/>
                </a:lnTo>
                <a:lnTo>
                  <a:pt x="220" y="220"/>
                </a:lnTo>
                <a:lnTo>
                  <a:pt x="220" y="217"/>
                </a:lnTo>
                <a:lnTo>
                  <a:pt x="218" y="211"/>
                </a:lnTo>
                <a:lnTo>
                  <a:pt x="220" y="208"/>
                </a:lnTo>
                <a:lnTo>
                  <a:pt x="223" y="203"/>
                </a:lnTo>
                <a:lnTo>
                  <a:pt x="225" y="199"/>
                </a:lnTo>
                <a:lnTo>
                  <a:pt x="228" y="199"/>
                </a:lnTo>
                <a:lnTo>
                  <a:pt x="228" y="197"/>
                </a:lnTo>
                <a:lnTo>
                  <a:pt x="230" y="197"/>
                </a:lnTo>
                <a:lnTo>
                  <a:pt x="234" y="197"/>
                </a:lnTo>
                <a:lnTo>
                  <a:pt x="237" y="196"/>
                </a:lnTo>
                <a:lnTo>
                  <a:pt x="239" y="201"/>
                </a:lnTo>
                <a:lnTo>
                  <a:pt x="241" y="204"/>
                </a:lnTo>
                <a:lnTo>
                  <a:pt x="242" y="210"/>
                </a:lnTo>
                <a:lnTo>
                  <a:pt x="244" y="215"/>
                </a:lnTo>
                <a:lnTo>
                  <a:pt x="249" y="215"/>
                </a:lnTo>
                <a:lnTo>
                  <a:pt x="244" y="196"/>
                </a:lnTo>
                <a:lnTo>
                  <a:pt x="256" y="196"/>
                </a:lnTo>
                <a:lnTo>
                  <a:pt x="256" y="183"/>
                </a:lnTo>
                <a:lnTo>
                  <a:pt x="272" y="183"/>
                </a:lnTo>
                <a:lnTo>
                  <a:pt x="277" y="171"/>
                </a:lnTo>
                <a:lnTo>
                  <a:pt x="286" y="163"/>
                </a:lnTo>
                <a:lnTo>
                  <a:pt x="295" y="154"/>
                </a:lnTo>
                <a:lnTo>
                  <a:pt x="311" y="154"/>
                </a:lnTo>
                <a:lnTo>
                  <a:pt x="312" y="138"/>
                </a:lnTo>
                <a:lnTo>
                  <a:pt x="314" y="126"/>
                </a:lnTo>
                <a:lnTo>
                  <a:pt x="316" y="115"/>
                </a:lnTo>
                <a:lnTo>
                  <a:pt x="317" y="100"/>
                </a:lnTo>
                <a:lnTo>
                  <a:pt x="328" y="91"/>
                </a:lnTo>
                <a:lnTo>
                  <a:pt x="337" y="82"/>
                </a:lnTo>
                <a:lnTo>
                  <a:pt x="347" y="75"/>
                </a:lnTo>
                <a:lnTo>
                  <a:pt x="359" y="72"/>
                </a:lnTo>
                <a:lnTo>
                  <a:pt x="379" y="68"/>
                </a:lnTo>
                <a:lnTo>
                  <a:pt x="380" y="73"/>
                </a:lnTo>
                <a:lnTo>
                  <a:pt x="380" y="75"/>
                </a:lnTo>
                <a:lnTo>
                  <a:pt x="380" y="77"/>
                </a:lnTo>
                <a:lnTo>
                  <a:pt x="382" y="79"/>
                </a:lnTo>
                <a:lnTo>
                  <a:pt x="384" y="80"/>
                </a:lnTo>
                <a:lnTo>
                  <a:pt x="384" y="77"/>
                </a:lnTo>
                <a:lnTo>
                  <a:pt x="389" y="68"/>
                </a:lnTo>
                <a:lnTo>
                  <a:pt x="393" y="61"/>
                </a:lnTo>
                <a:lnTo>
                  <a:pt x="396" y="58"/>
                </a:lnTo>
                <a:lnTo>
                  <a:pt x="403" y="54"/>
                </a:lnTo>
                <a:lnTo>
                  <a:pt x="417" y="54"/>
                </a:lnTo>
                <a:lnTo>
                  <a:pt x="426" y="54"/>
                </a:lnTo>
                <a:lnTo>
                  <a:pt x="440" y="51"/>
                </a:lnTo>
                <a:lnTo>
                  <a:pt x="455" y="46"/>
                </a:lnTo>
                <a:lnTo>
                  <a:pt x="471" y="39"/>
                </a:lnTo>
                <a:lnTo>
                  <a:pt x="483" y="32"/>
                </a:lnTo>
                <a:lnTo>
                  <a:pt x="490" y="26"/>
                </a:lnTo>
                <a:lnTo>
                  <a:pt x="492" y="23"/>
                </a:lnTo>
                <a:lnTo>
                  <a:pt x="494" y="19"/>
                </a:lnTo>
                <a:lnTo>
                  <a:pt x="494" y="14"/>
                </a:lnTo>
                <a:lnTo>
                  <a:pt x="496" y="11"/>
                </a:lnTo>
                <a:lnTo>
                  <a:pt x="499" y="7"/>
                </a:lnTo>
                <a:lnTo>
                  <a:pt x="511" y="2"/>
                </a:lnTo>
                <a:lnTo>
                  <a:pt x="527"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a:p>
        </p:txBody>
      </p:sp>
      <p:grpSp>
        <p:nvGrpSpPr>
          <p:cNvPr id="45" name="Group 44">
            <a:extLst>
              <a:ext uri="{FF2B5EF4-FFF2-40B4-BE49-F238E27FC236}">
                <a16:creationId xmlns:a16="http://schemas.microsoft.com/office/drawing/2014/main" id="{99FA7C73-F319-4332-801B-77BBC7758721}"/>
              </a:ext>
            </a:extLst>
          </p:cNvPr>
          <p:cNvGrpSpPr/>
          <p:nvPr/>
        </p:nvGrpSpPr>
        <p:grpSpPr>
          <a:xfrm>
            <a:off x="699834" y="1058862"/>
            <a:ext cx="6679610" cy="1021172"/>
            <a:chOff x="3017859" y="4283314"/>
            <a:chExt cx="1249476" cy="1021172"/>
          </a:xfrm>
        </p:grpSpPr>
        <p:sp>
          <p:nvSpPr>
            <p:cNvPr id="46" name="TextBox 45">
              <a:extLst>
                <a:ext uri="{FF2B5EF4-FFF2-40B4-BE49-F238E27FC236}">
                  <a16:creationId xmlns:a16="http://schemas.microsoft.com/office/drawing/2014/main" id="{196C8E37-6674-4C10-83F1-BA709CC0A238}"/>
                </a:ext>
              </a:extLst>
            </p:cNvPr>
            <p:cNvSpPr txBox="1"/>
            <p:nvPr/>
          </p:nvSpPr>
          <p:spPr>
            <a:xfrm>
              <a:off x="3017859" y="4658155"/>
              <a:ext cx="1245478" cy="646331"/>
            </a:xfrm>
            <a:prstGeom prst="rect">
              <a:avLst/>
            </a:prstGeom>
            <a:noFill/>
          </p:spPr>
          <p:txBody>
            <a:bodyPr wrap="square" rtlCol="0">
              <a:spAutoFit/>
            </a:bodyPr>
            <a:lstStyle/>
            <a:p>
              <a:r>
                <a:rPr lang="en-US" sz="1200" b="1" dirty="0" err="1"/>
                <a:t>Sukuk</a:t>
              </a:r>
              <a:r>
                <a:rPr lang="en-US" sz="1200" b="1" dirty="0"/>
                <a:t> </a:t>
              </a:r>
              <a:r>
                <a:rPr lang="en-US" sz="1200" dirty="0" err="1"/>
                <a:t>adalah</a:t>
              </a:r>
              <a:r>
                <a:rPr lang="en-US" sz="1200" dirty="0"/>
                <a:t> </a:t>
              </a:r>
              <a:r>
                <a:rPr lang="en-US" sz="1200" b="1" dirty="0" err="1"/>
                <a:t>Efek</a:t>
              </a:r>
              <a:r>
                <a:rPr lang="en-US" sz="1200" b="1" dirty="0"/>
                <a:t> </a:t>
              </a:r>
              <a:r>
                <a:rPr lang="en-US" sz="1200" b="1" dirty="0" err="1"/>
                <a:t>Syariah</a:t>
              </a:r>
              <a:r>
                <a:rPr lang="en-US" sz="1200" b="1" dirty="0"/>
                <a:t> </a:t>
              </a:r>
              <a:r>
                <a:rPr lang="en-US" sz="1200" dirty="0" err="1"/>
                <a:t>berupa</a:t>
              </a:r>
              <a:r>
                <a:rPr lang="en-US" sz="1200" dirty="0"/>
                <a:t> </a:t>
              </a:r>
              <a:r>
                <a:rPr lang="en-US" sz="1200" b="1" dirty="0" err="1"/>
                <a:t>sertifikat</a:t>
              </a:r>
              <a:r>
                <a:rPr lang="en-US" sz="1200" b="1" dirty="0"/>
                <a:t> </a:t>
              </a:r>
              <a:r>
                <a:rPr lang="en-US" sz="1200" dirty="0" err="1"/>
                <a:t>atau</a:t>
              </a:r>
              <a:r>
                <a:rPr lang="en-US" sz="1200" dirty="0"/>
                <a:t> </a:t>
              </a:r>
              <a:r>
                <a:rPr lang="en-US" sz="1200" b="1" dirty="0" err="1"/>
                <a:t>bukti</a:t>
              </a:r>
              <a:r>
                <a:rPr lang="en-US" sz="1200" b="1" dirty="0"/>
                <a:t> </a:t>
              </a:r>
              <a:r>
                <a:rPr lang="en-US" sz="1200" b="1" dirty="0" err="1"/>
                <a:t>kepemilikan</a:t>
              </a:r>
              <a:r>
                <a:rPr lang="en-US" sz="1200" dirty="0"/>
                <a:t>	</a:t>
              </a:r>
            </a:p>
            <a:p>
              <a:r>
                <a:rPr lang="en-US" sz="1200" dirty="0"/>
                <a:t>yang </a:t>
              </a:r>
              <a:r>
                <a:rPr lang="en-US" sz="1200" dirty="0" err="1"/>
                <a:t>bernilai</a:t>
              </a:r>
              <a:r>
                <a:rPr lang="en-US" sz="1200" dirty="0"/>
                <a:t> </a:t>
              </a:r>
              <a:r>
                <a:rPr lang="en-US" sz="1200" dirty="0" err="1"/>
                <a:t>sama</a:t>
              </a:r>
              <a:r>
                <a:rPr lang="en-US" sz="1200" dirty="0"/>
                <a:t> </a:t>
              </a:r>
              <a:r>
                <a:rPr lang="en-US" sz="1200" dirty="0" err="1"/>
                <a:t>dan</a:t>
              </a:r>
              <a:r>
                <a:rPr lang="en-US" sz="1200" dirty="0"/>
                <a:t> </a:t>
              </a:r>
              <a:r>
                <a:rPr lang="en-US" sz="1200" dirty="0" err="1"/>
                <a:t>mewakili</a:t>
              </a:r>
              <a:r>
                <a:rPr lang="en-US" sz="1200" dirty="0"/>
                <a:t> </a:t>
              </a:r>
              <a:r>
                <a:rPr lang="en-US" sz="1200" dirty="0" err="1"/>
                <a:t>bagian</a:t>
              </a:r>
              <a:r>
                <a:rPr lang="en-US" sz="1200" dirty="0"/>
                <a:t> yang </a:t>
              </a:r>
              <a:r>
                <a:rPr lang="en-US" sz="1200" dirty="0" err="1"/>
                <a:t>tidak</a:t>
              </a:r>
              <a:r>
                <a:rPr lang="en-US" sz="1200" dirty="0"/>
                <a:t> </a:t>
              </a:r>
              <a:r>
                <a:rPr lang="en-US" sz="1200" dirty="0" err="1"/>
                <a:t>terpisahkan</a:t>
              </a:r>
              <a:r>
                <a:rPr lang="en-US" sz="1200" dirty="0"/>
                <a:t> </a:t>
              </a:r>
              <a:r>
                <a:rPr lang="en-US" sz="1200" dirty="0" err="1"/>
                <a:t>atau</a:t>
              </a:r>
              <a:r>
                <a:rPr lang="en-US" sz="1200" dirty="0"/>
                <a:t> </a:t>
              </a:r>
              <a:r>
                <a:rPr lang="en-US" sz="1200" dirty="0" err="1"/>
                <a:t>tidak</a:t>
              </a:r>
              <a:r>
                <a:rPr lang="en-US" sz="1200" dirty="0"/>
                <a:t> </a:t>
              </a:r>
              <a:r>
                <a:rPr lang="en-US" sz="1200" dirty="0" err="1"/>
                <a:t>terbagi</a:t>
              </a:r>
              <a:r>
                <a:rPr lang="en-US" sz="1200" dirty="0"/>
                <a:t> (</a:t>
              </a:r>
              <a:r>
                <a:rPr lang="en-US" sz="1200" i="1" dirty="0" err="1"/>
                <a:t>syuyu</a:t>
              </a:r>
              <a:r>
                <a:rPr lang="en-US" sz="1200" i="1" dirty="0"/>
                <a:t>’</a:t>
              </a:r>
              <a:r>
                <a:rPr lang="en-US" sz="1200" dirty="0"/>
                <a:t>/</a:t>
              </a:r>
              <a:r>
                <a:rPr lang="en-US" sz="1200" i="1" dirty="0"/>
                <a:t>undivided share</a:t>
              </a:r>
              <a:r>
                <a:rPr lang="en-US" sz="1200" dirty="0"/>
                <a:t>), </a:t>
              </a:r>
              <a:r>
                <a:rPr lang="en-US" sz="1200" dirty="0" err="1"/>
                <a:t>atas</a:t>
              </a:r>
              <a:r>
                <a:rPr lang="en-US" sz="1200" dirty="0"/>
                <a:t> </a:t>
              </a:r>
              <a:r>
                <a:rPr lang="en-US" sz="1200" dirty="0" err="1"/>
                <a:t>aset</a:t>
              </a:r>
              <a:r>
                <a:rPr lang="en-US" sz="1200" dirty="0"/>
                <a:t> </a:t>
              </a:r>
              <a:r>
                <a:rPr lang="en-US" sz="1200" dirty="0" err="1"/>
                <a:t>yangmendasarinya</a:t>
              </a:r>
              <a:r>
                <a:rPr lang="en-US" sz="1200" dirty="0"/>
                <a:t>. 	</a:t>
              </a:r>
            </a:p>
          </p:txBody>
        </p:sp>
        <p:sp>
          <p:nvSpPr>
            <p:cNvPr id="47" name="TextBox 46">
              <a:extLst>
                <a:ext uri="{FF2B5EF4-FFF2-40B4-BE49-F238E27FC236}">
                  <a16:creationId xmlns:a16="http://schemas.microsoft.com/office/drawing/2014/main" id="{8537E3D3-C9DF-4351-BC31-2FD5984B6D6A}"/>
                </a:ext>
              </a:extLst>
            </p:cNvPr>
            <p:cNvSpPr txBox="1"/>
            <p:nvPr/>
          </p:nvSpPr>
          <p:spPr>
            <a:xfrm>
              <a:off x="3017859" y="4283314"/>
              <a:ext cx="1249476" cy="338554"/>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Pengertian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Sukuk</a:t>
              </a:r>
              <a:endParaRPr lang="ko-KR" altLang="en-US" sz="1600" b="1" dirty="0">
                <a:solidFill>
                  <a:schemeClr val="tx1">
                    <a:lumMod val="75000"/>
                    <a:lumOff val="25000"/>
                  </a:schemeClr>
                </a:solidFill>
                <a:cs typeface="Arial" pitchFamily="34" charset="0"/>
              </a:endParaRPr>
            </a:p>
          </p:txBody>
        </p:sp>
      </p:grpSp>
      <p:sp>
        <p:nvSpPr>
          <p:cNvPr id="48" name="Oval 47">
            <a:extLst>
              <a:ext uri="{FF2B5EF4-FFF2-40B4-BE49-F238E27FC236}">
                <a16:creationId xmlns:a16="http://schemas.microsoft.com/office/drawing/2014/main" id="{D2B83BC3-44E9-4972-B4FF-6C161A45EEE0}"/>
              </a:ext>
            </a:extLst>
          </p:cNvPr>
          <p:cNvSpPr/>
          <p:nvPr/>
        </p:nvSpPr>
        <p:spPr>
          <a:xfrm>
            <a:off x="4662632" y="2936523"/>
            <a:ext cx="693414" cy="69341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Oval 48">
            <a:extLst>
              <a:ext uri="{FF2B5EF4-FFF2-40B4-BE49-F238E27FC236}">
                <a16:creationId xmlns:a16="http://schemas.microsoft.com/office/drawing/2014/main" id="{AB6072A5-1141-42BE-B876-57E30EDA65D5}"/>
              </a:ext>
            </a:extLst>
          </p:cNvPr>
          <p:cNvSpPr/>
          <p:nvPr/>
        </p:nvSpPr>
        <p:spPr>
          <a:xfrm>
            <a:off x="2884925" y="2936523"/>
            <a:ext cx="693414" cy="69341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Oval 49">
            <a:extLst>
              <a:ext uri="{FF2B5EF4-FFF2-40B4-BE49-F238E27FC236}">
                <a16:creationId xmlns:a16="http://schemas.microsoft.com/office/drawing/2014/main" id="{A33B705A-9821-429A-8B44-5AF712A11077}"/>
              </a:ext>
            </a:extLst>
          </p:cNvPr>
          <p:cNvSpPr/>
          <p:nvPr/>
        </p:nvSpPr>
        <p:spPr>
          <a:xfrm>
            <a:off x="1107218" y="2936523"/>
            <a:ext cx="693414" cy="69341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TextBox 51">
            <a:extLst>
              <a:ext uri="{FF2B5EF4-FFF2-40B4-BE49-F238E27FC236}">
                <a16:creationId xmlns:a16="http://schemas.microsoft.com/office/drawing/2014/main" id="{EFB0F5E9-3949-4789-8205-4659D7A847B2}"/>
              </a:ext>
            </a:extLst>
          </p:cNvPr>
          <p:cNvSpPr txBox="1"/>
          <p:nvPr/>
        </p:nvSpPr>
        <p:spPr>
          <a:xfrm>
            <a:off x="4221984" y="3755980"/>
            <a:ext cx="1533108" cy="2123658"/>
          </a:xfrm>
          <a:prstGeom prst="rect">
            <a:avLst/>
          </a:prstGeom>
          <a:noFill/>
        </p:spPr>
        <p:txBody>
          <a:bodyPr wrap="square" rtlCol="0">
            <a:spAutoFit/>
          </a:bodyPr>
          <a:lstStyle/>
          <a:p>
            <a:pPr algn="ctr"/>
            <a:endParaRPr lang="en-US" sz="1200" dirty="0"/>
          </a:p>
          <a:p>
            <a:pPr algn="ctr"/>
            <a:r>
              <a:rPr lang="en-US" sz="1200" dirty="0" err="1"/>
              <a:t>Imbal</a:t>
            </a:r>
            <a:r>
              <a:rPr lang="en-US" sz="1200" dirty="0"/>
              <a:t> </a:t>
            </a:r>
            <a:r>
              <a:rPr lang="en-US" sz="1200" dirty="0" err="1"/>
              <a:t>hasil</a:t>
            </a:r>
            <a:r>
              <a:rPr lang="en-US" sz="1200" dirty="0"/>
              <a:t> (</a:t>
            </a:r>
            <a:r>
              <a:rPr lang="en-US" sz="1200" i="1" dirty="0"/>
              <a:t>return</a:t>
            </a:r>
            <a:r>
              <a:rPr lang="en-US" sz="1200" dirty="0"/>
              <a:t>) yang </a:t>
            </a:r>
            <a:r>
              <a:rPr lang="en-US" sz="1200" dirty="0" err="1"/>
              <a:t>diberikan</a:t>
            </a:r>
            <a:r>
              <a:rPr lang="en-US" sz="1200" dirty="0"/>
              <a:t> </a:t>
            </a:r>
            <a:r>
              <a:rPr lang="en-US" sz="1200" dirty="0" err="1"/>
              <a:t>berupa</a:t>
            </a:r>
            <a:r>
              <a:rPr lang="en-US" sz="1200" dirty="0"/>
              <a:t> </a:t>
            </a:r>
            <a:r>
              <a:rPr lang="en-US" sz="1200" dirty="0" err="1"/>
              <a:t>upah</a:t>
            </a:r>
            <a:r>
              <a:rPr lang="en-US" sz="1200" dirty="0"/>
              <a:t>/</a:t>
            </a:r>
            <a:r>
              <a:rPr lang="en-US" sz="1200" dirty="0" err="1"/>
              <a:t>sewa</a:t>
            </a:r>
            <a:r>
              <a:rPr lang="en-US" sz="1200" dirty="0"/>
              <a:t> (</a:t>
            </a:r>
            <a:r>
              <a:rPr lang="en-US" sz="1200" dirty="0" err="1"/>
              <a:t>ujrah</a:t>
            </a:r>
            <a:r>
              <a:rPr lang="en-US" sz="1200" dirty="0"/>
              <a:t>), </a:t>
            </a:r>
            <a:r>
              <a:rPr lang="en-US" sz="1200" dirty="0" err="1"/>
              <a:t>selisih</a:t>
            </a:r>
            <a:r>
              <a:rPr lang="en-US" sz="1200" dirty="0"/>
              <a:t> </a:t>
            </a:r>
            <a:r>
              <a:rPr lang="en-US" sz="1200" dirty="0" err="1"/>
              <a:t>harga</a:t>
            </a:r>
            <a:r>
              <a:rPr lang="en-US" sz="1200" dirty="0"/>
              <a:t> </a:t>
            </a:r>
            <a:r>
              <a:rPr lang="en-US" sz="1200" dirty="0" err="1"/>
              <a:t>lebih</a:t>
            </a:r>
            <a:r>
              <a:rPr lang="en-US" sz="1200" dirty="0"/>
              <a:t> (</a:t>
            </a:r>
            <a:r>
              <a:rPr lang="en-US" sz="1200" i="1" dirty="0"/>
              <a:t>margin</a:t>
            </a:r>
            <a:r>
              <a:rPr lang="en-US" sz="1200" dirty="0"/>
              <a:t>), </a:t>
            </a:r>
            <a:r>
              <a:rPr lang="en-US" sz="1200" dirty="0" err="1"/>
              <a:t>dan</a:t>
            </a:r>
            <a:r>
              <a:rPr lang="en-US" sz="1200" dirty="0"/>
              <a:t> </a:t>
            </a:r>
            <a:r>
              <a:rPr lang="en-US" sz="1200" dirty="0" err="1"/>
              <a:t>bagi</a:t>
            </a:r>
            <a:r>
              <a:rPr lang="en-US" sz="1200" dirty="0"/>
              <a:t> </a:t>
            </a:r>
            <a:r>
              <a:rPr lang="en-US" sz="1200" dirty="0" err="1"/>
              <a:t>hasil</a:t>
            </a:r>
            <a:r>
              <a:rPr lang="en-US" sz="1200" dirty="0"/>
              <a:t>, </a:t>
            </a:r>
            <a:r>
              <a:rPr lang="en-US" sz="1200" dirty="0" err="1"/>
              <a:t>sesuai</a:t>
            </a:r>
            <a:r>
              <a:rPr lang="en-US" sz="1200" dirty="0"/>
              <a:t> </a:t>
            </a:r>
            <a:r>
              <a:rPr lang="en-US" sz="1200" dirty="0" err="1"/>
              <a:t>dengan</a:t>
            </a:r>
            <a:r>
              <a:rPr lang="en-US" sz="1200" dirty="0"/>
              <a:t> </a:t>
            </a:r>
            <a:r>
              <a:rPr lang="en-US" sz="1200" dirty="0" err="1"/>
              <a:t>jenis</a:t>
            </a:r>
            <a:r>
              <a:rPr lang="en-US" sz="1200" dirty="0"/>
              <a:t> </a:t>
            </a:r>
            <a:r>
              <a:rPr lang="en-US" sz="1200" dirty="0" err="1"/>
              <a:t>akad</a:t>
            </a:r>
            <a:r>
              <a:rPr lang="en-US" sz="1200" dirty="0"/>
              <a:t> yang </a:t>
            </a:r>
            <a:r>
              <a:rPr lang="en-US" sz="1200" dirty="0" err="1"/>
              <a:t>digunakan</a:t>
            </a:r>
            <a:r>
              <a:rPr lang="en-US" sz="1200" dirty="0"/>
              <a:t> </a:t>
            </a:r>
            <a:r>
              <a:rPr lang="en-US" sz="1200" dirty="0" err="1"/>
              <a:t>dalampenerbitan</a:t>
            </a:r>
            <a:endParaRPr lang="en-US" sz="1200" dirty="0"/>
          </a:p>
          <a:p>
            <a:pPr algn="ctr"/>
            <a:r>
              <a:rPr lang="en-US" sz="1200" dirty="0"/>
              <a:t>	</a:t>
            </a:r>
          </a:p>
        </p:txBody>
      </p:sp>
      <p:sp>
        <p:nvSpPr>
          <p:cNvPr id="55" name="TextBox 54">
            <a:extLst>
              <a:ext uri="{FF2B5EF4-FFF2-40B4-BE49-F238E27FC236}">
                <a16:creationId xmlns:a16="http://schemas.microsoft.com/office/drawing/2014/main" id="{EB8E01B0-5332-449C-A026-77226DE4823C}"/>
              </a:ext>
            </a:extLst>
          </p:cNvPr>
          <p:cNvSpPr txBox="1"/>
          <p:nvPr/>
        </p:nvSpPr>
        <p:spPr>
          <a:xfrm>
            <a:off x="2583759" y="3755980"/>
            <a:ext cx="1323616" cy="1015663"/>
          </a:xfrm>
          <a:prstGeom prst="rect">
            <a:avLst/>
          </a:prstGeom>
          <a:noFill/>
        </p:spPr>
        <p:txBody>
          <a:bodyPr wrap="square" rtlCol="0">
            <a:spAutoFit/>
          </a:bodyPr>
          <a:lstStyle/>
          <a:p>
            <a:pPr algn="ctr"/>
            <a:endParaRPr lang="en-US" sz="1200" dirty="0"/>
          </a:p>
          <a:p>
            <a:pPr algn="ctr"/>
            <a:r>
              <a:rPr lang="en-US" sz="1200" dirty="0" err="1"/>
              <a:t>Merupakan</a:t>
            </a:r>
            <a:r>
              <a:rPr lang="en-US" sz="1200" dirty="0"/>
              <a:t> </a:t>
            </a:r>
            <a:r>
              <a:rPr lang="en-US" sz="1200" dirty="0" err="1"/>
              <a:t>bukti</a:t>
            </a:r>
            <a:r>
              <a:rPr lang="en-US" sz="1200" dirty="0"/>
              <a:t> </a:t>
            </a:r>
            <a:r>
              <a:rPr lang="en-US" sz="1200" dirty="0" err="1"/>
              <a:t>kepemilikan</a:t>
            </a:r>
            <a:r>
              <a:rPr lang="en-US" sz="1200" dirty="0"/>
              <a:t> </a:t>
            </a:r>
            <a:r>
              <a:rPr lang="en-US" sz="1200" dirty="0" err="1"/>
              <a:t>atas</a:t>
            </a:r>
            <a:r>
              <a:rPr lang="en-US" sz="1200" dirty="0"/>
              <a:t> </a:t>
            </a:r>
            <a:r>
              <a:rPr lang="en-US" sz="1200" i="1" dirty="0" err="1"/>
              <a:t>underlyingasset</a:t>
            </a:r>
            <a:endParaRPr lang="en-US" sz="1200" dirty="0"/>
          </a:p>
          <a:p>
            <a:pPr algn="ctr"/>
            <a:r>
              <a:rPr lang="en-US" sz="1200" dirty="0"/>
              <a:t>	</a:t>
            </a:r>
          </a:p>
        </p:txBody>
      </p:sp>
      <p:sp>
        <p:nvSpPr>
          <p:cNvPr id="58" name="TextBox 57">
            <a:extLst>
              <a:ext uri="{FF2B5EF4-FFF2-40B4-BE49-F238E27FC236}">
                <a16:creationId xmlns:a16="http://schemas.microsoft.com/office/drawing/2014/main" id="{C664A218-8AB6-4024-9A0B-1CE21971F41D}"/>
              </a:ext>
            </a:extLst>
          </p:cNvPr>
          <p:cNvSpPr txBox="1"/>
          <p:nvPr/>
        </p:nvSpPr>
        <p:spPr>
          <a:xfrm>
            <a:off x="806052" y="3755980"/>
            <a:ext cx="1323616" cy="1200329"/>
          </a:xfrm>
          <a:prstGeom prst="rect">
            <a:avLst/>
          </a:prstGeom>
          <a:noFill/>
        </p:spPr>
        <p:txBody>
          <a:bodyPr wrap="square" rtlCol="0">
            <a:spAutoFit/>
          </a:bodyPr>
          <a:lstStyle/>
          <a:p>
            <a:pPr algn="ctr"/>
            <a:endParaRPr lang="en-US" sz="1200" dirty="0"/>
          </a:p>
          <a:p>
            <a:pPr algn="ctr"/>
            <a:r>
              <a:rPr lang="en-US" sz="1200" dirty="0" err="1"/>
              <a:t>Memerlukan</a:t>
            </a:r>
            <a:r>
              <a:rPr lang="en-US" sz="1200" dirty="0"/>
              <a:t> </a:t>
            </a:r>
            <a:r>
              <a:rPr lang="en-US" sz="1200" i="1" dirty="0"/>
              <a:t>underlying asset </a:t>
            </a:r>
            <a:r>
              <a:rPr lang="en-US" sz="1200" dirty="0" err="1"/>
              <a:t>dalampenerbitan</a:t>
            </a:r>
            <a:endParaRPr lang="en-US" sz="1200" dirty="0"/>
          </a:p>
          <a:p>
            <a:pPr algn="ctr"/>
            <a:r>
              <a:rPr lang="en-US" sz="1200" dirty="0"/>
              <a:t>	</a:t>
            </a:r>
          </a:p>
          <a:p>
            <a:pPr algn="ctr"/>
            <a:r>
              <a:rPr lang="en-US" altLang="ko-KR" sz="1200" dirty="0">
                <a:solidFill>
                  <a:schemeClr val="tx1">
                    <a:lumMod val="75000"/>
                    <a:lumOff val="25000"/>
                  </a:schemeClr>
                </a:solidFill>
                <a:cs typeface="Arial" pitchFamily="34" charset="0"/>
              </a:rPr>
              <a:t>. </a:t>
            </a:r>
          </a:p>
        </p:txBody>
      </p:sp>
      <p:sp>
        <p:nvSpPr>
          <p:cNvPr id="60" name="Oval 27">
            <a:extLst>
              <a:ext uri="{FF2B5EF4-FFF2-40B4-BE49-F238E27FC236}">
                <a16:creationId xmlns:a16="http://schemas.microsoft.com/office/drawing/2014/main" id="{1B77E68D-DEDF-4F2C-8F6E-1503964BFFDB}"/>
              </a:ext>
            </a:extLst>
          </p:cNvPr>
          <p:cNvSpPr/>
          <p:nvPr/>
        </p:nvSpPr>
        <p:spPr>
          <a:xfrm>
            <a:off x="6440339" y="2936523"/>
            <a:ext cx="693414" cy="693414"/>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TextBox 61">
            <a:extLst>
              <a:ext uri="{FF2B5EF4-FFF2-40B4-BE49-F238E27FC236}">
                <a16:creationId xmlns:a16="http://schemas.microsoft.com/office/drawing/2014/main" id="{EC74EC39-9F8B-43D4-AA11-79E81BE57346}"/>
              </a:ext>
            </a:extLst>
          </p:cNvPr>
          <p:cNvSpPr txBox="1"/>
          <p:nvPr/>
        </p:nvSpPr>
        <p:spPr>
          <a:xfrm>
            <a:off x="6061683" y="3755980"/>
            <a:ext cx="1480390" cy="1754326"/>
          </a:xfrm>
          <a:prstGeom prst="rect">
            <a:avLst/>
          </a:prstGeom>
          <a:noFill/>
        </p:spPr>
        <p:txBody>
          <a:bodyPr wrap="square" rtlCol="0">
            <a:spAutoFit/>
          </a:bodyPr>
          <a:lstStyle/>
          <a:p>
            <a:pPr algn="ctr"/>
            <a:endParaRPr lang="en-US" sz="1200" dirty="0"/>
          </a:p>
          <a:p>
            <a:pPr algn="ctr"/>
            <a:r>
              <a:rPr lang="en-US" sz="1200" dirty="0" err="1"/>
              <a:t>Terbebas</a:t>
            </a:r>
            <a:r>
              <a:rPr lang="en-US" sz="1200" dirty="0"/>
              <a:t> </a:t>
            </a:r>
            <a:r>
              <a:rPr lang="en-US" sz="1200" dirty="0" err="1"/>
              <a:t>dari</a:t>
            </a:r>
            <a:r>
              <a:rPr lang="en-US" sz="1200" dirty="0"/>
              <a:t> </a:t>
            </a:r>
            <a:r>
              <a:rPr lang="en-US" sz="1200" dirty="0" err="1"/>
              <a:t>unsur</a:t>
            </a:r>
            <a:r>
              <a:rPr lang="en-US" sz="1200" dirty="0"/>
              <a:t> </a:t>
            </a:r>
            <a:r>
              <a:rPr lang="en-US" sz="1200" i="1" dirty="0" err="1"/>
              <a:t>riba</a:t>
            </a:r>
            <a:r>
              <a:rPr lang="en-US" sz="1200" i="1" dirty="0"/>
              <a:t>, </a:t>
            </a:r>
            <a:r>
              <a:rPr lang="en-US" sz="1200" i="1" dirty="0" err="1"/>
              <a:t>gharar</a:t>
            </a:r>
            <a:r>
              <a:rPr lang="en-US" sz="1200" dirty="0"/>
              <a:t>, </a:t>
            </a:r>
            <a:r>
              <a:rPr lang="en-US" sz="1200" dirty="0" err="1"/>
              <a:t>dan</a:t>
            </a:r>
            <a:r>
              <a:rPr lang="en-US" sz="1200" dirty="0"/>
              <a:t> </a:t>
            </a:r>
            <a:r>
              <a:rPr lang="en-US" sz="1200" i="1" dirty="0" err="1"/>
              <a:t>maysir</a:t>
            </a:r>
            <a:r>
              <a:rPr lang="en-US" sz="1200" dirty="0"/>
              <a:t> </a:t>
            </a:r>
            <a:r>
              <a:rPr lang="en-US" sz="1200" dirty="0" err="1"/>
              <a:t>serta</a:t>
            </a:r>
            <a:r>
              <a:rPr lang="en-US" sz="1200" dirty="0"/>
              <a:t> </a:t>
            </a:r>
            <a:r>
              <a:rPr lang="en-US" sz="1200" dirty="0" err="1"/>
              <a:t>penggunaan</a:t>
            </a:r>
            <a:r>
              <a:rPr lang="en-US" sz="1200" dirty="0"/>
              <a:t> </a:t>
            </a:r>
            <a:r>
              <a:rPr lang="en-US" sz="1200" dirty="0" err="1"/>
              <a:t>dana</a:t>
            </a:r>
            <a:r>
              <a:rPr lang="en-US" sz="1200" dirty="0"/>
              <a:t> </a:t>
            </a:r>
            <a:r>
              <a:rPr lang="en-US" sz="1200" dirty="0" err="1"/>
              <a:t>harus</a:t>
            </a:r>
            <a:r>
              <a:rPr lang="en-US" sz="1200" dirty="0"/>
              <a:t> </a:t>
            </a:r>
            <a:r>
              <a:rPr lang="en-US" sz="1200" dirty="0" err="1"/>
              <a:t>sesuai</a:t>
            </a:r>
            <a:r>
              <a:rPr lang="en-US" sz="1200" dirty="0"/>
              <a:t> </a:t>
            </a:r>
            <a:r>
              <a:rPr lang="en-US" sz="1200" dirty="0" err="1"/>
              <a:t>dengan</a:t>
            </a:r>
            <a:r>
              <a:rPr lang="en-US" sz="1200" dirty="0"/>
              <a:t> </a:t>
            </a:r>
            <a:r>
              <a:rPr lang="en-US" sz="1200" dirty="0" err="1"/>
              <a:t>prinsip</a:t>
            </a:r>
            <a:r>
              <a:rPr lang="en-US" sz="1200" dirty="0"/>
              <a:t> </a:t>
            </a:r>
            <a:r>
              <a:rPr lang="en-US" sz="1200" dirty="0" err="1"/>
              <a:t>syariah</a:t>
            </a:r>
            <a:endParaRPr lang="en-US" sz="1200" dirty="0"/>
          </a:p>
          <a:p>
            <a:pPr algn="ctr"/>
            <a:r>
              <a:rPr lang="en-US" sz="1200" dirty="0"/>
              <a:t>	</a:t>
            </a:r>
          </a:p>
          <a:p>
            <a:pPr algn="ctr"/>
            <a:r>
              <a:rPr lang="en-US" altLang="ko-KR" sz="1200" dirty="0">
                <a:solidFill>
                  <a:schemeClr val="tx1">
                    <a:lumMod val="75000"/>
                    <a:lumOff val="25000"/>
                  </a:schemeClr>
                </a:solidFill>
                <a:cs typeface="Arial" pitchFamily="34" charset="0"/>
              </a:rPr>
              <a:t> </a:t>
            </a:r>
          </a:p>
        </p:txBody>
      </p:sp>
      <p:sp>
        <p:nvSpPr>
          <p:cNvPr id="64" name="Trapezoid 3">
            <a:extLst>
              <a:ext uri="{FF2B5EF4-FFF2-40B4-BE49-F238E27FC236}">
                <a16:creationId xmlns:a16="http://schemas.microsoft.com/office/drawing/2014/main" id="{540B300B-3061-4C21-AC68-A6D2E92E1CAD}"/>
              </a:ext>
            </a:extLst>
          </p:cNvPr>
          <p:cNvSpPr>
            <a:spLocks noChangeAspect="1"/>
          </p:cNvSpPr>
          <p:nvPr/>
        </p:nvSpPr>
        <p:spPr>
          <a:xfrm>
            <a:off x="8354985" y="1562403"/>
            <a:ext cx="444028" cy="777521"/>
          </a:xfrm>
          <a:custGeom>
            <a:avLst/>
            <a:gdLst/>
            <a:ahLst/>
            <a:cxnLst/>
            <a:rect l="l" t="t" r="r" b="b"/>
            <a:pathLst>
              <a:path w="325123" h="569311">
                <a:moveTo>
                  <a:pt x="241381" y="440505"/>
                </a:moveTo>
                <a:lnTo>
                  <a:pt x="243463" y="440505"/>
                </a:lnTo>
                <a:lnTo>
                  <a:pt x="237631" y="450607"/>
                </a:lnTo>
                <a:cubicBezTo>
                  <a:pt x="238758" y="447182"/>
                  <a:pt x="240064" y="443834"/>
                  <a:pt x="241381" y="440505"/>
                </a:cubicBezTo>
                <a:close/>
                <a:moveTo>
                  <a:pt x="163308" y="112730"/>
                </a:moveTo>
                <a:cubicBezTo>
                  <a:pt x="135281" y="112730"/>
                  <a:pt x="112560" y="135450"/>
                  <a:pt x="112560" y="163478"/>
                </a:cubicBezTo>
                <a:cubicBezTo>
                  <a:pt x="112560" y="191506"/>
                  <a:pt x="135281" y="214227"/>
                  <a:pt x="163308" y="214227"/>
                </a:cubicBezTo>
                <a:cubicBezTo>
                  <a:pt x="191336" y="214227"/>
                  <a:pt x="214057" y="191506"/>
                  <a:pt x="214057" y="163478"/>
                </a:cubicBezTo>
                <a:cubicBezTo>
                  <a:pt x="214057" y="135450"/>
                  <a:pt x="191336" y="112730"/>
                  <a:pt x="163308" y="112730"/>
                </a:cubicBezTo>
                <a:close/>
                <a:moveTo>
                  <a:pt x="163308" y="0"/>
                </a:moveTo>
                <a:cubicBezTo>
                  <a:pt x="205474" y="0"/>
                  <a:pt x="247639" y="16086"/>
                  <a:pt x="279811" y="48257"/>
                </a:cubicBezTo>
                <a:cubicBezTo>
                  <a:pt x="344153" y="112600"/>
                  <a:pt x="336170" y="209823"/>
                  <a:pt x="279811" y="281262"/>
                </a:cubicBezTo>
                <a:cubicBezTo>
                  <a:pt x="226438" y="348914"/>
                  <a:pt x="181297" y="523451"/>
                  <a:pt x="166822" y="569311"/>
                </a:cubicBezTo>
                <a:lnTo>
                  <a:pt x="147706" y="531085"/>
                </a:lnTo>
                <a:cubicBezTo>
                  <a:pt x="127993" y="460439"/>
                  <a:pt x="92870" y="333100"/>
                  <a:pt x="46806" y="281261"/>
                </a:cubicBezTo>
                <a:cubicBezTo>
                  <a:pt x="-13636" y="213242"/>
                  <a:pt x="-17536" y="112599"/>
                  <a:pt x="46806" y="48257"/>
                </a:cubicBezTo>
                <a:cubicBezTo>
                  <a:pt x="78977" y="16086"/>
                  <a:pt x="121143" y="0"/>
                  <a:pt x="16330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5" name="Trapezoid 3">
            <a:extLst>
              <a:ext uri="{FF2B5EF4-FFF2-40B4-BE49-F238E27FC236}">
                <a16:creationId xmlns:a16="http://schemas.microsoft.com/office/drawing/2014/main" id="{E3C90ECD-2EFD-4D84-A4D9-85006F169FA1}"/>
              </a:ext>
            </a:extLst>
          </p:cNvPr>
          <p:cNvSpPr>
            <a:spLocks noChangeAspect="1"/>
          </p:cNvSpPr>
          <p:nvPr/>
        </p:nvSpPr>
        <p:spPr>
          <a:xfrm>
            <a:off x="9148464" y="2430550"/>
            <a:ext cx="325123" cy="569311"/>
          </a:xfrm>
          <a:custGeom>
            <a:avLst/>
            <a:gdLst/>
            <a:ahLst/>
            <a:cxnLst/>
            <a:rect l="l" t="t" r="r" b="b"/>
            <a:pathLst>
              <a:path w="325123" h="569311">
                <a:moveTo>
                  <a:pt x="241381" y="440505"/>
                </a:moveTo>
                <a:lnTo>
                  <a:pt x="243463" y="440505"/>
                </a:lnTo>
                <a:lnTo>
                  <a:pt x="237631" y="450607"/>
                </a:lnTo>
                <a:cubicBezTo>
                  <a:pt x="238758" y="447182"/>
                  <a:pt x="240064" y="443834"/>
                  <a:pt x="241381" y="440505"/>
                </a:cubicBezTo>
                <a:close/>
                <a:moveTo>
                  <a:pt x="163308" y="112730"/>
                </a:moveTo>
                <a:cubicBezTo>
                  <a:pt x="135281" y="112730"/>
                  <a:pt x="112560" y="135450"/>
                  <a:pt x="112560" y="163478"/>
                </a:cubicBezTo>
                <a:cubicBezTo>
                  <a:pt x="112560" y="191506"/>
                  <a:pt x="135281" y="214227"/>
                  <a:pt x="163308" y="214227"/>
                </a:cubicBezTo>
                <a:cubicBezTo>
                  <a:pt x="191336" y="214227"/>
                  <a:pt x="214057" y="191506"/>
                  <a:pt x="214057" y="163478"/>
                </a:cubicBezTo>
                <a:cubicBezTo>
                  <a:pt x="214057" y="135450"/>
                  <a:pt x="191336" y="112730"/>
                  <a:pt x="163308" y="112730"/>
                </a:cubicBezTo>
                <a:close/>
                <a:moveTo>
                  <a:pt x="163308" y="0"/>
                </a:moveTo>
                <a:cubicBezTo>
                  <a:pt x="205474" y="0"/>
                  <a:pt x="247639" y="16086"/>
                  <a:pt x="279811" y="48257"/>
                </a:cubicBezTo>
                <a:cubicBezTo>
                  <a:pt x="344153" y="112600"/>
                  <a:pt x="336170" y="209823"/>
                  <a:pt x="279811" y="281262"/>
                </a:cubicBezTo>
                <a:cubicBezTo>
                  <a:pt x="226438" y="348914"/>
                  <a:pt x="181297" y="523451"/>
                  <a:pt x="166822" y="569311"/>
                </a:cubicBezTo>
                <a:lnTo>
                  <a:pt x="147706" y="531085"/>
                </a:lnTo>
                <a:cubicBezTo>
                  <a:pt x="127993" y="460439"/>
                  <a:pt x="92870" y="333100"/>
                  <a:pt x="46806" y="281261"/>
                </a:cubicBezTo>
                <a:cubicBezTo>
                  <a:pt x="-13636" y="213242"/>
                  <a:pt x="-17536" y="112599"/>
                  <a:pt x="46806" y="48257"/>
                </a:cubicBezTo>
                <a:cubicBezTo>
                  <a:pt x="78977" y="16086"/>
                  <a:pt x="121143" y="0"/>
                  <a:pt x="1633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6" name="Trapezoid 3">
            <a:extLst>
              <a:ext uri="{FF2B5EF4-FFF2-40B4-BE49-F238E27FC236}">
                <a16:creationId xmlns:a16="http://schemas.microsoft.com/office/drawing/2014/main" id="{37E3230D-EFAE-44B6-B299-978798779855}"/>
              </a:ext>
            </a:extLst>
          </p:cNvPr>
          <p:cNvSpPr>
            <a:spLocks noChangeAspect="1"/>
          </p:cNvSpPr>
          <p:nvPr/>
        </p:nvSpPr>
        <p:spPr>
          <a:xfrm>
            <a:off x="9271787" y="3667691"/>
            <a:ext cx="464792" cy="813880"/>
          </a:xfrm>
          <a:custGeom>
            <a:avLst/>
            <a:gdLst/>
            <a:ahLst/>
            <a:cxnLst/>
            <a:rect l="l" t="t" r="r" b="b"/>
            <a:pathLst>
              <a:path w="325123" h="569311">
                <a:moveTo>
                  <a:pt x="241381" y="440505"/>
                </a:moveTo>
                <a:lnTo>
                  <a:pt x="243463" y="440505"/>
                </a:lnTo>
                <a:lnTo>
                  <a:pt x="237631" y="450607"/>
                </a:lnTo>
                <a:cubicBezTo>
                  <a:pt x="238758" y="447182"/>
                  <a:pt x="240064" y="443834"/>
                  <a:pt x="241381" y="440505"/>
                </a:cubicBezTo>
                <a:close/>
                <a:moveTo>
                  <a:pt x="163308" y="112730"/>
                </a:moveTo>
                <a:cubicBezTo>
                  <a:pt x="135281" y="112730"/>
                  <a:pt x="112560" y="135450"/>
                  <a:pt x="112560" y="163478"/>
                </a:cubicBezTo>
                <a:cubicBezTo>
                  <a:pt x="112560" y="191506"/>
                  <a:pt x="135281" y="214227"/>
                  <a:pt x="163308" y="214227"/>
                </a:cubicBezTo>
                <a:cubicBezTo>
                  <a:pt x="191336" y="214227"/>
                  <a:pt x="214057" y="191506"/>
                  <a:pt x="214057" y="163478"/>
                </a:cubicBezTo>
                <a:cubicBezTo>
                  <a:pt x="214057" y="135450"/>
                  <a:pt x="191336" y="112730"/>
                  <a:pt x="163308" y="112730"/>
                </a:cubicBezTo>
                <a:close/>
                <a:moveTo>
                  <a:pt x="163308" y="0"/>
                </a:moveTo>
                <a:cubicBezTo>
                  <a:pt x="205474" y="0"/>
                  <a:pt x="247639" y="16086"/>
                  <a:pt x="279811" y="48257"/>
                </a:cubicBezTo>
                <a:cubicBezTo>
                  <a:pt x="344153" y="112600"/>
                  <a:pt x="336170" y="209823"/>
                  <a:pt x="279811" y="281262"/>
                </a:cubicBezTo>
                <a:cubicBezTo>
                  <a:pt x="226438" y="348914"/>
                  <a:pt x="181297" y="523451"/>
                  <a:pt x="166822" y="569311"/>
                </a:cubicBezTo>
                <a:lnTo>
                  <a:pt x="147706" y="531085"/>
                </a:lnTo>
                <a:cubicBezTo>
                  <a:pt x="127993" y="460439"/>
                  <a:pt x="92870" y="333100"/>
                  <a:pt x="46806" y="281261"/>
                </a:cubicBezTo>
                <a:cubicBezTo>
                  <a:pt x="-13636" y="213242"/>
                  <a:pt x="-17536" y="112599"/>
                  <a:pt x="46806" y="48257"/>
                </a:cubicBezTo>
                <a:cubicBezTo>
                  <a:pt x="78977" y="16086"/>
                  <a:pt x="121143" y="0"/>
                  <a:pt x="16330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7" name="Trapezoid 3">
            <a:extLst>
              <a:ext uri="{FF2B5EF4-FFF2-40B4-BE49-F238E27FC236}">
                <a16:creationId xmlns:a16="http://schemas.microsoft.com/office/drawing/2014/main" id="{3304F850-410D-4565-8D94-C417E0AB0036}"/>
              </a:ext>
            </a:extLst>
          </p:cNvPr>
          <p:cNvSpPr>
            <a:spLocks noChangeAspect="1"/>
          </p:cNvSpPr>
          <p:nvPr/>
        </p:nvSpPr>
        <p:spPr>
          <a:xfrm>
            <a:off x="10292441" y="1651425"/>
            <a:ext cx="591045" cy="1034957"/>
          </a:xfrm>
          <a:custGeom>
            <a:avLst/>
            <a:gdLst/>
            <a:ahLst/>
            <a:cxnLst/>
            <a:rect l="l" t="t" r="r" b="b"/>
            <a:pathLst>
              <a:path w="325123" h="569311">
                <a:moveTo>
                  <a:pt x="241381" y="440505"/>
                </a:moveTo>
                <a:lnTo>
                  <a:pt x="243463" y="440505"/>
                </a:lnTo>
                <a:lnTo>
                  <a:pt x="237631" y="450607"/>
                </a:lnTo>
                <a:cubicBezTo>
                  <a:pt x="238758" y="447182"/>
                  <a:pt x="240064" y="443834"/>
                  <a:pt x="241381" y="440505"/>
                </a:cubicBezTo>
                <a:close/>
                <a:moveTo>
                  <a:pt x="163308" y="112730"/>
                </a:moveTo>
                <a:cubicBezTo>
                  <a:pt x="135281" y="112730"/>
                  <a:pt x="112560" y="135450"/>
                  <a:pt x="112560" y="163478"/>
                </a:cubicBezTo>
                <a:cubicBezTo>
                  <a:pt x="112560" y="191506"/>
                  <a:pt x="135281" y="214227"/>
                  <a:pt x="163308" y="214227"/>
                </a:cubicBezTo>
                <a:cubicBezTo>
                  <a:pt x="191336" y="214227"/>
                  <a:pt x="214057" y="191506"/>
                  <a:pt x="214057" y="163478"/>
                </a:cubicBezTo>
                <a:cubicBezTo>
                  <a:pt x="214057" y="135450"/>
                  <a:pt x="191336" y="112730"/>
                  <a:pt x="163308" y="112730"/>
                </a:cubicBezTo>
                <a:close/>
                <a:moveTo>
                  <a:pt x="163308" y="0"/>
                </a:moveTo>
                <a:cubicBezTo>
                  <a:pt x="205474" y="0"/>
                  <a:pt x="247639" y="16086"/>
                  <a:pt x="279811" y="48257"/>
                </a:cubicBezTo>
                <a:cubicBezTo>
                  <a:pt x="344153" y="112600"/>
                  <a:pt x="336170" y="209823"/>
                  <a:pt x="279811" y="281262"/>
                </a:cubicBezTo>
                <a:cubicBezTo>
                  <a:pt x="226438" y="348914"/>
                  <a:pt x="181297" y="523451"/>
                  <a:pt x="166822" y="569311"/>
                </a:cubicBezTo>
                <a:lnTo>
                  <a:pt x="147706" y="531085"/>
                </a:lnTo>
                <a:cubicBezTo>
                  <a:pt x="127993" y="460439"/>
                  <a:pt x="92870" y="333100"/>
                  <a:pt x="46806" y="281261"/>
                </a:cubicBezTo>
                <a:cubicBezTo>
                  <a:pt x="-13636" y="213242"/>
                  <a:pt x="-17536" y="112599"/>
                  <a:pt x="46806" y="48257"/>
                </a:cubicBezTo>
                <a:cubicBezTo>
                  <a:pt x="78977" y="16086"/>
                  <a:pt x="121143" y="0"/>
                  <a:pt x="16330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8" name="Parallelogram 15">
            <a:extLst>
              <a:ext uri="{FF2B5EF4-FFF2-40B4-BE49-F238E27FC236}">
                <a16:creationId xmlns:a16="http://schemas.microsoft.com/office/drawing/2014/main" id="{51767F4A-C4C6-457C-89BC-A3545CD202E3}"/>
              </a:ext>
            </a:extLst>
          </p:cNvPr>
          <p:cNvSpPr/>
          <p:nvPr/>
        </p:nvSpPr>
        <p:spPr>
          <a:xfrm flipH="1">
            <a:off x="3052499" y="3107584"/>
            <a:ext cx="361766" cy="36176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ounded Rectangle 32">
            <a:extLst>
              <a:ext uri="{FF2B5EF4-FFF2-40B4-BE49-F238E27FC236}">
                <a16:creationId xmlns:a16="http://schemas.microsoft.com/office/drawing/2014/main" id="{F325EF29-4984-4247-B672-CA6653DE4982}"/>
              </a:ext>
            </a:extLst>
          </p:cNvPr>
          <p:cNvSpPr/>
          <p:nvPr/>
        </p:nvSpPr>
        <p:spPr>
          <a:xfrm>
            <a:off x="1296782" y="3119423"/>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Chord 15">
            <a:extLst>
              <a:ext uri="{FF2B5EF4-FFF2-40B4-BE49-F238E27FC236}">
                <a16:creationId xmlns:a16="http://schemas.microsoft.com/office/drawing/2014/main" id="{D3F0691F-7C4E-4A68-9548-522443228631}"/>
              </a:ext>
            </a:extLst>
          </p:cNvPr>
          <p:cNvSpPr/>
          <p:nvPr/>
        </p:nvSpPr>
        <p:spPr>
          <a:xfrm>
            <a:off x="4911637" y="3062566"/>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1" name="Rectangle 16">
            <a:extLst>
              <a:ext uri="{FF2B5EF4-FFF2-40B4-BE49-F238E27FC236}">
                <a16:creationId xmlns:a16="http://schemas.microsoft.com/office/drawing/2014/main" id="{681E2BDA-D054-4665-832B-D50112B0D8E6}"/>
              </a:ext>
            </a:extLst>
          </p:cNvPr>
          <p:cNvSpPr/>
          <p:nvPr/>
        </p:nvSpPr>
        <p:spPr>
          <a:xfrm>
            <a:off x="6591997" y="3150129"/>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2" name="Rectangle 71"/>
          <p:cNvSpPr/>
          <p:nvPr/>
        </p:nvSpPr>
        <p:spPr>
          <a:xfrm>
            <a:off x="1546158" y="2360452"/>
            <a:ext cx="5724644" cy="369332"/>
          </a:xfrm>
          <a:prstGeom prst="rect">
            <a:avLst/>
          </a:prstGeom>
        </p:spPr>
        <p:txBody>
          <a:bodyPr wrap="none">
            <a:spAutoFit/>
          </a:bodyPr>
          <a:lstStyle/>
          <a:p>
            <a:r>
              <a:rPr lang="fi-FI" dirty="0">
                <a:solidFill>
                  <a:srgbClr val="000000"/>
                </a:solidFill>
                <a:latin typeface="Calibri" panose="020F0502020204030204" pitchFamily="34" charset="0"/>
              </a:rPr>
              <a:t>Sukuk memiliki beberapa karakteristik, antara lain:	</a:t>
            </a:r>
          </a:p>
        </p:txBody>
      </p:sp>
    </p:spTree>
    <p:extLst>
      <p:ext uri="{BB962C8B-B14F-4D97-AF65-F5344CB8AC3E}">
        <p14:creationId xmlns:p14="http://schemas.microsoft.com/office/powerpoint/2010/main" val="4028628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171338"/>
              <a:ext cx="8276095" cy="830997"/>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Jenis</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Sukuk</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Berdasarkan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Akad</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Sesuai</a:t>
              </a:r>
              <a:r>
                <a:rPr lang="en-ID" sz="2400" dirty="0">
                  <a:solidFill>
                    <a:srgbClr val="002060"/>
                  </a:solidFill>
                  <a:latin typeface="Arial Black" panose="020B0A04020102020204" pitchFamily="34" charset="0"/>
                  <a:cs typeface="Times New Roman" panose="02020603050405020304" pitchFamily="18" charset="0"/>
                </a:rPr>
                <a:t> Standard AAOIFI</a:t>
              </a:r>
              <a:endParaRPr lang="en-US" sz="1600" dirty="0">
                <a:solidFill>
                  <a:srgbClr val="002060"/>
                </a:solidFill>
                <a:latin typeface="Arial Black" panose="020B0A04020102020204" pitchFamily="34" charset="0"/>
                <a:cs typeface="Times New Roman" panose="02020603050405020304" pitchFamily="18" charset="0"/>
              </a:endParaRPr>
            </a:p>
          </p:txBody>
        </p:sp>
      </p:grpSp>
      <p:pic>
        <p:nvPicPr>
          <p:cNvPr id="11" name="Picture 10"/>
          <p:cNvPicPr>
            <a:picLocks noChangeAspect="1"/>
          </p:cNvPicPr>
          <p:nvPr/>
        </p:nvPicPr>
        <p:blipFill rotWithShape="1">
          <a:blip r:embed="rId4"/>
          <a:srcRect l="21743" t="38009" r="12235" b="18061"/>
          <a:stretch/>
        </p:blipFill>
        <p:spPr>
          <a:xfrm>
            <a:off x="1105966" y="1048829"/>
            <a:ext cx="9544128" cy="4763034"/>
          </a:xfrm>
          <a:prstGeom prst="rect">
            <a:avLst/>
          </a:prstGeom>
        </p:spPr>
      </p:pic>
    </p:spTree>
    <p:extLst>
      <p:ext uri="{BB962C8B-B14F-4D97-AF65-F5344CB8AC3E}">
        <p14:creationId xmlns:p14="http://schemas.microsoft.com/office/powerpoint/2010/main" val="19969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Jenis</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Sukuk</a:t>
              </a:r>
              <a:endParaRPr lang="en-US" sz="1600" dirty="0">
                <a:solidFill>
                  <a:srgbClr val="002060"/>
                </a:solidFill>
                <a:latin typeface="Arial Black" panose="020B0A04020102020204" pitchFamily="34" charset="0"/>
                <a:cs typeface="Times New Roman" panose="02020603050405020304" pitchFamily="18" charset="0"/>
              </a:endParaRP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31771" b="79297" l="26367" r="81836">
                        <a14:foregroundMark x1="27637" y1="32943" x2="27539" y2="76302"/>
                        <a14:foregroundMark x1="29297" y1="33073" x2="51367" y2="33464"/>
                        <a14:foregroundMark x1="51660" y1="47396" x2="51758" y2="75130"/>
                        <a14:foregroundMark x1="30371" y1="61328" x2="48438" y2="63932"/>
                        <a14:foregroundMark x1="29980" y1="58203" x2="50098" y2="58724"/>
                        <a14:foregroundMark x1="51660" y1="32943" x2="52539" y2="36719"/>
                        <a14:foregroundMark x1="29297" y1="71615" x2="50586" y2="71615"/>
                        <a14:foregroundMark x1="28418" y1="77734" x2="51660" y2="77214"/>
                        <a14:foregroundMark x1="60254" y1="32943" x2="60254" y2="76953"/>
                        <a14:foregroundMark x1="61328" y1="53125" x2="78711" y2="53255"/>
                        <a14:foregroundMark x1="56641" y1="33073" x2="57031" y2="76823"/>
                        <a14:foregroundMark x1="61035" y1="33073" x2="80176" y2="32943"/>
                        <a14:foregroundMark x1="80859" y1="33854" x2="80566" y2="77344"/>
                        <a14:foregroundMark x1="61230" y1="70182" x2="78613" y2="70443"/>
                        <a14:foregroundMark x1="62402" y1="65365" x2="78906" y2="64323"/>
                        <a14:foregroundMark x1="61816" y1="48438" x2="79395" y2="48568"/>
                        <a14:foregroundMark x1="60840" y1="73958" x2="78320" y2="75000"/>
                        <a14:foregroundMark x1="57422" y1="77995" x2="79883" y2="77214"/>
                        <a14:foregroundMark x1="29590" y1="62891" x2="37793" y2="64844"/>
                      </a14:backgroundRemoval>
                    </a14:imgEffect>
                  </a14:imgLayer>
                </a14:imgProps>
              </a:ext>
            </a:extLst>
          </a:blip>
          <a:srcRect l="25635" t="30032" r="17638" b="19545"/>
          <a:stretch/>
        </p:blipFill>
        <p:spPr>
          <a:xfrm>
            <a:off x="2385318" y="960894"/>
            <a:ext cx="7020734" cy="4680489"/>
          </a:xfrm>
          <a:prstGeom prst="rect">
            <a:avLst/>
          </a:prstGeom>
        </p:spPr>
      </p:pic>
    </p:spTree>
    <p:extLst>
      <p:ext uri="{BB962C8B-B14F-4D97-AF65-F5344CB8AC3E}">
        <p14:creationId xmlns:p14="http://schemas.microsoft.com/office/powerpoint/2010/main" val="100124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Jenis</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Akad</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Sukuk</a:t>
              </a:r>
              <a:endParaRPr lang="en-US" sz="1600" dirty="0">
                <a:solidFill>
                  <a:srgbClr val="002060"/>
                </a:solidFill>
                <a:latin typeface="Arial Black" panose="020B0A04020102020204" pitchFamily="34" charset="0"/>
                <a:cs typeface="Times New Roman" panose="02020603050405020304" pitchFamily="18" charset="0"/>
              </a:endParaRP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28646" b="82031" l="12598" r="92676">
                        <a14:foregroundMark x1="14551" y1="31250" x2="31445" y2="32813"/>
                        <a14:foregroundMark x1="58203" y1="35286" x2="71484" y2="35026"/>
                        <a14:foregroundMark x1="60645" y1="80469" x2="57324" y2="80599"/>
                        <a14:foregroundMark x1="27637" y1="80599" x2="16602" y2="80729"/>
                        <a14:foregroundMark x1="15723" y1="67188" x2="14160" y2="67318"/>
                        <a14:foregroundMark x1="14063" y1="67578" x2="13574" y2="68490"/>
                        <a14:foregroundMark x1="15625" y1="53255" x2="13672" y2="53646"/>
                        <a14:foregroundMark x1="13379" y1="54297" x2="13281" y2="55859"/>
                        <a14:foregroundMark x1="14941" y1="57161" x2="13574" y2="56120"/>
                        <a14:foregroundMark x1="62988" y1="58464" x2="83398" y2="58594"/>
                        <a14:foregroundMark x1="73145" y1="54427" x2="62207" y2="54297"/>
                        <a14:foregroundMark x1="60645" y1="54818" x2="58496" y2="54427"/>
                        <a14:foregroundMark x1="57910" y1="54427" x2="57910" y2="63542"/>
                        <a14:foregroundMark x1="58887" y1="63932" x2="71973" y2="63672"/>
                        <a14:foregroundMark x1="16016" y1="58594" x2="16406" y2="64063"/>
                        <a14:foregroundMark x1="52344" y1="55078" x2="53125" y2="62891"/>
                        <a14:foregroundMark x1="48047" y1="55469" x2="33203" y2="55339"/>
                        <a14:foregroundMark x1="29785" y1="63672" x2="52051" y2="63542"/>
                        <a14:foregroundMark x1="18457" y1="63542" x2="28223" y2="63281"/>
                        <a14:foregroundMark x1="19238" y1="39583" x2="49414" y2="41406"/>
                        <a14:foregroundMark x1="16113" y1="44792" x2="16504" y2="45964"/>
                        <a14:foregroundMark x1="34277" y1="71615" x2="51758" y2="71354"/>
                        <a14:foregroundMark x1="57520" y1="71094" x2="71582" y2="71094"/>
                        <a14:foregroundMark x1="75000" y1="46484" x2="64941" y2="46224"/>
                        <a14:foregroundMark x1="63477" y1="46484" x2="59863" y2="46224"/>
                        <a14:foregroundMark x1="58203" y1="37370" x2="58203" y2="45703"/>
                        <a14:foregroundMark x1="36035" y1="45833" x2="21191" y2="45703"/>
                        <a14:backgroundMark x1="16113" y1="50000" x2="70703" y2="50260"/>
                        <a14:backgroundMark x1="74414" y1="47917" x2="88574" y2="48568"/>
                        <a14:backgroundMark x1="42188" y1="66536" x2="69434" y2="67318"/>
                        <a14:backgroundMark x1="17285" y1="64583" x2="38672" y2="64453"/>
                      </a14:backgroundRemoval>
                    </a14:imgEffect>
                  </a14:imgLayer>
                </a14:imgProps>
              </a:ext>
            </a:extLst>
          </a:blip>
          <a:srcRect l="12606" t="28972" r="7468" b="17850"/>
          <a:stretch/>
        </p:blipFill>
        <p:spPr>
          <a:xfrm>
            <a:off x="867088" y="764046"/>
            <a:ext cx="9597029" cy="4788976"/>
          </a:xfrm>
          <a:prstGeom prst="rect">
            <a:avLst/>
          </a:prstGeom>
        </p:spPr>
      </p:pic>
    </p:spTree>
    <p:extLst>
      <p:ext uri="{BB962C8B-B14F-4D97-AF65-F5344CB8AC3E}">
        <p14:creationId xmlns:p14="http://schemas.microsoft.com/office/powerpoint/2010/main" val="208558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Skema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Sukuk</a:t>
              </a:r>
              <a:endParaRPr lang="en-US" sz="1600" dirty="0">
                <a:solidFill>
                  <a:srgbClr val="002060"/>
                </a:solidFill>
                <a:latin typeface="Arial Black" panose="020B0A04020102020204" pitchFamily="34" charset="0"/>
                <a:cs typeface="Times New Roman" panose="02020603050405020304" pitchFamily="18" charset="0"/>
              </a:endParaRPr>
            </a:p>
          </p:txBody>
        </p:sp>
      </p:grpSp>
      <p:pic>
        <p:nvPicPr>
          <p:cNvPr id="10" name="Picture 9"/>
          <p:cNvPicPr>
            <a:picLocks noChangeAspect="1"/>
          </p:cNvPicPr>
          <p:nvPr/>
        </p:nvPicPr>
        <p:blipFill rotWithShape="1">
          <a:blip r:embed="rId4"/>
          <a:srcRect l="18009" t="30879" r="9057" b="15307"/>
          <a:stretch/>
        </p:blipFill>
        <p:spPr>
          <a:xfrm>
            <a:off x="2123268" y="1239864"/>
            <a:ext cx="7391271" cy="4090158"/>
          </a:xfrm>
          <a:prstGeom prst="rect">
            <a:avLst/>
          </a:prstGeom>
        </p:spPr>
      </p:pic>
    </p:spTree>
    <p:extLst>
      <p:ext uri="{BB962C8B-B14F-4D97-AF65-F5344CB8AC3E}">
        <p14:creationId xmlns:p14="http://schemas.microsoft.com/office/powerpoint/2010/main" val="3867469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Reksadana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38D845ED-3EC1-4D98-9731-0789C5112DFA}"/>
              </a:ext>
            </a:extLst>
          </p:cNvPr>
          <p:cNvGrpSpPr/>
          <p:nvPr/>
        </p:nvGrpSpPr>
        <p:grpSpPr>
          <a:xfrm>
            <a:off x="1226" y="2350067"/>
            <a:ext cx="10779026" cy="1016320"/>
            <a:chOff x="-3475307" y="2023474"/>
            <a:chExt cx="14906937" cy="1405526"/>
          </a:xfrm>
          <a:solidFill>
            <a:schemeClr val="accent1"/>
          </a:solidFill>
        </p:grpSpPr>
        <p:sp>
          <p:nvSpPr>
            <p:cNvPr id="11" name="Rectangle 10">
              <a:extLst>
                <a:ext uri="{FF2B5EF4-FFF2-40B4-BE49-F238E27FC236}">
                  <a16:creationId xmlns:a16="http://schemas.microsoft.com/office/drawing/2014/main" id="{8C58F753-2709-4751-AA5D-1E6F72A6747E}"/>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C75697-77F3-4600-B7A1-FDAADAA54938}"/>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6">
              <a:extLst>
                <a:ext uri="{FF2B5EF4-FFF2-40B4-BE49-F238E27FC236}">
                  <a16:creationId xmlns:a16="http://schemas.microsoft.com/office/drawing/2014/main" id="{D4FCCB8B-7F22-448A-B445-CE2968C99E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5390521-3F18-4FE3-B179-5B165CD98E94}"/>
              </a:ext>
            </a:extLst>
          </p:cNvPr>
          <p:cNvGrpSpPr/>
          <p:nvPr/>
        </p:nvGrpSpPr>
        <p:grpSpPr>
          <a:xfrm rot="10800000">
            <a:off x="6479065" y="3493288"/>
            <a:ext cx="5712935" cy="1019976"/>
            <a:chOff x="3530890" y="2023474"/>
            <a:chExt cx="7900740" cy="1410582"/>
          </a:xfrm>
          <a:solidFill>
            <a:schemeClr val="accent1"/>
          </a:solidFill>
        </p:grpSpPr>
        <p:sp>
          <p:nvSpPr>
            <p:cNvPr id="15" name="Rectangle 14">
              <a:extLst>
                <a:ext uri="{FF2B5EF4-FFF2-40B4-BE49-F238E27FC236}">
                  <a16:creationId xmlns:a16="http://schemas.microsoft.com/office/drawing/2014/main" id="{159DB61D-A943-41AA-9E77-F9B46CC528F5}"/>
                </a:ext>
              </a:extLst>
            </p:cNvPr>
            <p:cNvSpPr/>
            <p:nvPr userDrawn="1"/>
          </p:nvSpPr>
          <p:spPr>
            <a:xfrm rot="10800000">
              <a:off x="3530890" y="3205456"/>
              <a:ext cx="2592356"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F0EB26D-FB44-4E35-ACFF-D8D8099A62C5}"/>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
              <a:extLst>
                <a:ext uri="{FF2B5EF4-FFF2-40B4-BE49-F238E27FC236}">
                  <a16:creationId xmlns:a16="http://schemas.microsoft.com/office/drawing/2014/main" id="{D5A62848-97A5-4FF6-AB4A-B92FC68CEB40}"/>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9F746ABA-0452-421D-991F-4801B85045EA}"/>
              </a:ext>
            </a:extLst>
          </p:cNvPr>
          <p:cNvSpPr txBox="1"/>
          <p:nvPr/>
        </p:nvSpPr>
        <p:spPr>
          <a:xfrm>
            <a:off x="668192" y="3579219"/>
            <a:ext cx="5891688" cy="2246769"/>
          </a:xfrm>
          <a:prstGeom prst="rect">
            <a:avLst/>
          </a:prstGeom>
          <a:noFill/>
        </p:spPr>
        <p:txBody>
          <a:bodyPr wrap="square" rtlCol="0">
            <a:spAutoFit/>
          </a:bodyPr>
          <a:lstStyle/>
          <a:p>
            <a:r>
              <a:rPr lang="en-US" sz="2000" b="1" dirty="0" err="1"/>
              <a:t>Reksa</a:t>
            </a:r>
            <a:r>
              <a:rPr lang="en-US" sz="2000" b="1" dirty="0"/>
              <a:t> Dana </a:t>
            </a:r>
            <a:r>
              <a:rPr lang="en-US" sz="2000" b="1" dirty="0" err="1"/>
              <a:t>Syariah</a:t>
            </a:r>
            <a:r>
              <a:rPr lang="en-US" sz="2000" dirty="0" err="1"/>
              <a:t>adalah</a:t>
            </a:r>
            <a:endParaRPr lang="en-US" sz="2000" dirty="0"/>
          </a:p>
          <a:p>
            <a:endParaRPr lang="en-US" sz="2000" dirty="0"/>
          </a:p>
          <a:p>
            <a:r>
              <a:rPr lang="en-US" sz="2000" dirty="0"/>
              <a:t>•</a:t>
            </a:r>
            <a:r>
              <a:rPr lang="en-US" sz="2000" dirty="0" err="1"/>
              <a:t>Reksa</a:t>
            </a:r>
            <a:r>
              <a:rPr lang="en-US" sz="2000" dirty="0"/>
              <a:t> Dana </a:t>
            </a:r>
            <a:r>
              <a:rPr lang="en-US" sz="2000" dirty="0" err="1"/>
              <a:t>sebagaimana</a:t>
            </a:r>
            <a:r>
              <a:rPr lang="en-US" sz="2000" dirty="0"/>
              <a:t> </a:t>
            </a:r>
            <a:r>
              <a:rPr lang="en-US" sz="2000" dirty="0" err="1"/>
              <a:t>dimaksud</a:t>
            </a:r>
            <a:r>
              <a:rPr lang="en-US" sz="2000" dirty="0"/>
              <a:t> </a:t>
            </a:r>
            <a:r>
              <a:rPr lang="en-US" sz="2000" dirty="0" err="1"/>
              <a:t>dalam</a:t>
            </a:r>
            <a:r>
              <a:rPr lang="en-US" sz="2000" dirty="0"/>
              <a:t> </a:t>
            </a:r>
            <a:r>
              <a:rPr lang="en-US" sz="2000" dirty="0" err="1"/>
              <a:t>Undang-Undang</a:t>
            </a:r>
            <a:r>
              <a:rPr lang="en-US" sz="2000" dirty="0"/>
              <a:t> </a:t>
            </a:r>
            <a:r>
              <a:rPr lang="en-US" sz="2000" dirty="0" err="1"/>
              <a:t>Pasar</a:t>
            </a:r>
            <a:r>
              <a:rPr lang="en-US" sz="2000" dirty="0"/>
              <a:t> Modal </a:t>
            </a:r>
            <a:r>
              <a:rPr lang="en-US" sz="2000" dirty="0" err="1"/>
              <a:t>dan</a:t>
            </a:r>
            <a:r>
              <a:rPr lang="en-US" sz="2000" dirty="0"/>
              <a:t> </a:t>
            </a:r>
            <a:r>
              <a:rPr lang="en-US" sz="2000" dirty="0" err="1"/>
              <a:t>peraturan</a:t>
            </a:r>
            <a:r>
              <a:rPr lang="en-US" sz="2000" dirty="0"/>
              <a:t> </a:t>
            </a:r>
            <a:r>
              <a:rPr lang="en-US" sz="2000" dirty="0" err="1"/>
              <a:t>pelaksanaannya</a:t>
            </a:r>
            <a:endParaRPr lang="en-US" sz="2000" dirty="0"/>
          </a:p>
          <a:p>
            <a:r>
              <a:rPr lang="en-US" sz="2000" dirty="0"/>
              <a:t>•</a:t>
            </a:r>
            <a:r>
              <a:rPr lang="en-US" sz="2000" dirty="0" err="1"/>
              <a:t>Pengelolaannya</a:t>
            </a:r>
            <a:r>
              <a:rPr lang="en-US" sz="2000" dirty="0"/>
              <a:t> </a:t>
            </a:r>
            <a:r>
              <a:rPr lang="en-US" sz="2000" dirty="0" err="1"/>
              <a:t>tidak</a:t>
            </a:r>
            <a:r>
              <a:rPr lang="en-US" sz="2000" dirty="0"/>
              <a:t> </a:t>
            </a:r>
            <a:r>
              <a:rPr lang="en-US" sz="2000" dirty="0" err="1"/>
              <a:t>bertentangan</a:t>
            </a:r>
            <a:r>
              <a:rPr lang="en-US" sz="2000" dirty="0"/>
              <a:t> </a:t>
            </a:r>
            <a:r>
              <a:rPr lang="en-US" sz="2000" dirty="0" err="1"/>
              <a:t>dengan</a:t>
            </a:r>
            <a:r>
              <a:rPr lang="en-US" sz="2000" dirty="0"/>
              <a:t> </a:t>
            </a:r>
            <a:r>
              <a:rPr lang="en-US" sz="2000" dirty="0" err="1"/>
              <a:t>prinsip-prinsip</a:t>
            </a:r>
            <a:r>
              <a:rPr lang="en-US" sz="2000" dirty="0"/>
              <a:t> </a:t>
            </a:r>
            <a:r>
              <a:rPr lang="en-US" sz="2000" dirty="0" err="1"/>
              <a:t>Syariah</a:t>
            </a:r>
            <a:r>
              <a:rPr lang="en-US" sz="2000" dirty="0"/>
              <a:t> di </a:t>
            </a:r>
            <a:r>
              <a:rPr lang="en-US" sz="2000" dirty="0" err="1"/>
              <a:t>PasarModal</a:t>
            </a:r>
            <a:endParaRPr lang="en-US" sz="2000" dirty="0"/>
          </a:p>
          <a:p>
            <a:r>
              <a:rPr lang="en-US" altLang="ko-KR" sz="2000" dirty="0">
                <a:solidFill>
                  <a:schemeClr val="tx1">
                    <a:lumMod val="75000"/>
                    <a:lumOff val="25000"/>
                  </a:schemeClr>
                </a:solidFill>
                <a:cs typeface="Arial" pitchFamily="34" charset="0"/>
              </a:rPr>
              <a:t> </a:t>
            </a:r>
          </a:p>
        </p:txBody>
      </p:sp>
      <p:sp>
        <p:nvSpPr>
          <p:cNvPr id="20" name="TextBox 19">
            <a:extLst>
              <a:ext uri="{FF2B5EF4-FFF2-40B4-BE49-F238E27FC236}">
                <a16:creationId xmlns:a16="http://schemas.microsoft.com/office/drawing/2014/main" id="{E04E57C4-C36F-486D-B717-4B3D00FEAF5A}"/>
              </a:ext>
            </a:extLst>
          </p:cNvPr>
          <p:cNvSpPr txBox="1"/>
          <p:nvPr/>
        </p:nvSpPr>
        <p:spPr>
          <a:xfrm>
            <a:off x="668192" y="1749479"/>
            <a:ext cx="5534529" cy="1200329"/>
          </a:xfrm>
          <a:prstGeom prst="rect">
            <a:avLst/>
          </a:prstGeom>
          <a:noFill/>
        </p:spPr>
        <p:txBody>
          <a:bodyPr wrap="square" rtlCol="0">
            <a:spAutoFit/>
          </a:bodyPr>
          <a:lstStyle/>
          <a:p>
            <a:r>
              <a:rPr lang="en-US" b="1" dirty="0" err="1"/>
              <a:t>Reksa</a:t>
            </a:r>
            <a:r>
              <a:rPr lang="en-US" b="1" dirty="0"/>
              <a:t> Dana </a:t>
            </a:r>
            <a:r>
              <a:rPr lang="en-US" dirty="0" err="1"/>
              <a:t>adalah</a:t>
            </a:r>
            <a:r>
              <a:rPr lang="en-US" dirty="0"/>
              <a:t> </a:t>
            </a:r>
            <a:r>
              <a:rPr lang="en-US" dirty="0" err="1"/>
              <a:t>wadah</a:t>
            </a:r>
            <a:r>
              <a:rPr lang="en-US" dirty="0"/>
              <a:t> yang </a:t>
            </a:r>
            <a:r>
              <a:rPr lang="en-US" dirty="0" err="1"/>
              <a:t>dipergunakan</a:t>
            </a:r>
            <a:r>
              <a:rPr lang="en-US" dirty="0"/>
              <a:t> </a:t>
            </a:r>
            <a:r>
              <a:rPr lang="en-US" dirty="0" err="1"/>
              <a:t>menghimpun</a:t>
            </a:r>
            <a:r>
              <a:rPr lang="en-US" dirty="0"/>
              <a:t> </a:t>
            </a:r>
            <a:r>
              <a:rPr lang="en-US" dirty="0" err="1"/>
              <a:t>dana</a:t>
            </a:r>
            <a:r>
              <a:rPr lang="en-US" dirty="0"/>
              <a:t> </a:t>
            </a:r>
            <a:r>
              <a:rPr lang="en-US" dirty="0" err="1"/>
              <a:t>dari</a:t>
            </a:r>
            <a:r>
              <a:rPr lang="en-US" dirty="0"/>
              <a:t> </a:t>
            </a:r>
            <a:r>
              <a:rPr lang="en-US" dirty="0" err="1"/>
              <a:t>masyarakat</a:t>
            </a:r>
            <a:r>
              <a:rPr lang="en-US" dirty="0"/>
              <a:t> </a:t>
            </a:r>
            <a:r>
              <a:rPr lang="en-US" dirty="0" err="1"/>
              <a:t>pemodal</a:t>
            </a:r>
            <a:r>
              <a:rPr lang="en-US" dirty="0"/>
              <a:t>, </a:t>
            </a:r>
            <a:r>
              <a:rPr lang="en-US" dirty="0" err="1"/>
              <a:t>diinvestasikan</a:t>
            </a:r>
            <a:r>
              <a:rPr lang="en-US" dirty="0"/>
              <a:t> </a:t>
            </a:r>
            <a:r>
              <a:rPr lang="en-US" dirty="0" err="1"/>
              <a:t>dalam</a:t>
            </a:r>
            <a:r>
              <a:rPr lang="en-US" dirty="0"/>
              <a:t> </a:t>
            </a:r>
            <a:r>
              <a:rPr lang="en-US" dirty="0" err="1"/>
              <a:t>portofolio</a:t>
            </a:r>
            <a:r>
              <a:rPr lang="en-US" dirty="0"/>
              <a:t> </a:t>
            </a:r>
            <a:r>
              <a:rPr lang="en-US" dirty="0" err="1"/>
              <a:t>Efek</a:t>
            </a:r>
            <a:r>
              <a:rPr lang="en-US" dirty="0"/>
              <a:t> </a:t>
            </a:r>
            <a:r>
              <a:rPr lang="en-US" dirty="0" err="1"/>
              <a:t>oleh</a:t>
            </a:r>
            <a:r>
              <a:rPr lang="en-US" dirty="0"/>
              <a:t> </a:t>
            </a:r>
            <a:r>
              <a:rPr lang="en-US" dirty="0" err="1"/>
              <a:t>Manajer</a:t>
            </a:r>
            <a:r>
              <a:rPr lang="en-US" dirty="0"/>
              <a:t> </a:t>
            </a:r>
            <a:r>
              <a:rPr lang="en-US" dirty="0" err="1"/>
              <a:t>Investasi</a:t>
            </a:r>
            <a:endParaRPr lang="en-US" dirty="0"/>
          </a:p>
        </p:txBody>
      </p:sp>
    </p:spTree>
    <p:extLst>
      <p:ext uri="{BB962C8B-B14F-4D97-AF65-F5344CB8AC3E}">
        <p14:creationId xmlns:p14="http://schemas.microsoft.com/office/powerpoint/2010/main" val="68179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Skema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Reksadana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Lst>
          </a:blip>
          <a:srcRect l="17690" t="29185" r="15731" b="18484"/>
          <a:stretch/>
        </p:blipFill>
        <p:spPr>
          <a:xfrm>
            <a:off x="2107769" y="1053885"/>
            <a:ext cx="7966066" cy="4695986"/>
          </a:xfrm>
          <a:prstGeom prst="rect">
            <a:avLst/>
          </a:prstGeom>
        </p:spPr>
      </p:pic>
    </p:spTree>
    <p:extLst>
      <p:ext uri="{BB962C8B-B14F-4D97-AF65-F5344CB8AC3E}">
        <p14:creationId xmlns:p14="http://schemas.microsoft.com/office/powerpoint/2010/main" val="320307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Jenis-Jenis</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Reksadana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pic>
        <p:nvPicPr>
          <p:cNvPr id="10" name="Picture 9"/>
          <p:cNvPicPr>
            <a:picLocks noChangeAspect="1"/>
          </p:cNvPicPr>
          <p:nvPr/>
        </p:nvPicPr>
        <p:blipFill rotWithShape="1">
          <a:blip r:embed="rId4"/>
          <a:srcRect l="17850" t="31091" r="16526" b="18062"/>
          <a:stretch/>
        </p:blipFill>
        <p:spPr>
          <a:xfrm>
            <a:off x="1899383" y="976393"/>
            <a:ext cx="8134350" cy="4726983"/>
          </a:xfrm>
          <a:prstGeom prst="rect">
            <a:avLst/>
          </a:prstGeom>
        </p:spPr>
      </p:pic>
    </p:spTree>
    <p:extLst>
      <p:ext uri="{BB962C8B-B14F-4D97-AF65-F5344CB8AC3E}">
        <p14:creationId xmlns:p14="http://schemas.microsoft.com/office/powerpoint/2010/main" val="2284104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Keunggulan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Reksadana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grpSp>
        <p:nvGrpSpPr>
          <p:cNvPr id="71" name="Group 70"/>
          <p:cNvGrpSpPr/>
          <p:nvPr/>
        </p:nvGrpSpPr>
        <p:grpSpPr>
          <a:xfrm>
            <a:off x="908384" y="1321141"/>
            <a:ext cx="10261703" cy="4314027"/>
            <a:chOff x="973744" y="1817218"/>
            <a:chExt cx="10261703" cy="4314027"/>
          </a:xfrm>
        </p:grpSpPr>
        <p:sp>
          <p:nvSpPr>
            <p:cNvPr id="10" name="Rectangle 9">
              <a:extLst>
                <a:ext uri="{FF2B5EF4-FFF2-40B4-BE49-F238E27FC236}">
                  <a16:creationId xmlns:a16="http://schemas.microsoft.com/office/drawing/2014/main" id="{7F4F918F-0B15-4438-831A-BA38FAE06EC3}"/>
                </a:ext>
              </a:extLst>
            </p:cNvPr>
            <p:cNvSpPr/>
            <p:nvPr/>
          </p:nvSpPr>
          <p:spPr>
            <a:xfrm>
              <a:off x="1145214" y="3377763"/>
              <a:ext cx="2466454" cy="118394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10">
              <a:extLst>
                <a:ext uri="{FF2B5EF4-FFF2-40B4-BE49-F238E27FC236}">
                  <a16:creationId xmlns:a16="http://schemas.microsoft.com/office/drawing/2014/main" id="{88C6637A-CF34-4F1E-B7E2-59BD39442019}"/>
                </a:ext>
              </a:extLst>
            </p:cNvPr>
            <p:cNvGrpSpPr/>
            <p:nvPr/>
          </p:nvGrpSpPr>
          <p:grpSpPr>
            <a:xfrm>
              <a:off x="8415800" y="5274754"/>
              <a:ext cx="2819647" cy="674373"/>
              <a:chOff x="-475010" y="1129566"/>
              <a:chExt cx="3859356" cy="674373"/>
            </a:xfrm>
          </p:grpSpPr>
          <p:sp>
            <p:nvSpPr>
              <p:cNvPr id="12" name="TextBox 11">
                <a:extLst>
                  <a:ext uri="{FF2B5EF4-FFF2-40B4-BE49-F238E27FC236}">
                    <a16:creationId xmlns:a16="http://schemas.microsoft.com/office/drawing/2014/main" id="{F558BADB-E49C-4D36-8DBE-83FECDA0E58E}"/>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err="1">
                    <a:solidFill>
                      <a:schemeClr val="tx1">
                        <a:lumMod val="75000"/>
                        <a:lumOff val="25000"/>
                      </a:schemeClr>
                    </a:solidFill>
                    <a:cs typeface="Arial" pitchFamily="34" charset="0"/>
                  </a:rPr>
                  <a:t>Sesuai</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dengan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Syariah</a:t>
                </a:r>
                <a:endParaRPr lang="ko-KR" altLang="en-US" sz="12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82F54830-C909-4CBF-84B1-4CC36700AE66}"/>
                  </a:ext>
                </a:extLst>
              </p:cNvPr>
              <p:cNvSpPr txBox="1"/>
              <p:nvPr/>
            </p:nvSpPr>
            <p:spPr>
              <a:xfrm>
                <a:off x="-460976" y="1342274"/>
                <a:ext cx="3845322" cy="461665"/>
              </a:xfrm>
              <a:prstGeom prst="rect">
                <a:avLst/>
              </a:prstGeom>
              <a:noFill/>
            </p:spPr>
            <p:txBody>
              <a:bodyPr wrap="square" rtlCol="0">
                <a:spAutoFit/>
              </a:bodyPr>
              <a:lstStyle/>
              <a:p>
                <a:endParaRPr lang="en-US" sz="1200" dirty="0"/>
              </a:p>
              <a:p>
                <a:r>
                  <a:rPr lang="en-US" sz="1200" dirty="0" err="1"/>
                  <a:t>Hanya</a:t>
                </a:r>
                <a:r>
                  <a:rPr lang="en-US" sz="1200" dirty="0"/>
                  <a:t> </a:t>
                </a:r>
                <a:r>
                  <a:rPr lang="en-US" sz="1200" dirty="0" err="1"/>
                  <a:t>dapat</a:t>
                </a:r>
                <a:r>
                  <a:rPr lang="en-US" sz="1200" dirty="0"/>
                  <a:t> </a:t>
                </a:r>
                <a:r>
                  <a:rPr lang="en-US" sz="1200" dirty="0" err="1"/>
                  <a:t>diinvestasikan</a:t>
                </a:r>
                <a:r>
                  <a:rPr lang="en-US" sz="1200" dirty="0"/>
                  <a:t> di </a:t>
                </a:r>
                <a:r>
                  <a:rPr lang="en-US" sz="1200" dirty="0" err="1"/>
                  <a:t>Efek</a:t>
                </a:r>
                <a:r>
                  <a:rPr lang="en-US" sz="1200" dirty="0"/>
                  <a:t> </a:t>
                </a:r>
                <a:r>
                  <a:rPr lang="en-US" sz="1200" dirty="0" err="1"/>
                  <a:t>Syariah</a:t>
                </a:r>
                <a:endParaRPr lang="en-US" sz="1200" dirty="0"/>
              </a:p>
            </p:txBody>
          </p:sp>
        </p:grpSp>
        <p:grpSp>
          <p:nvGrpSpPr>
            <p:cNvPr id="14" name="Group 13">
              <a:extLst>
                <a:ext uri="{FF2B5EF4-FFF2-40B4-BE49-F238E27FC236}">
                  <a16:creationId xmlns:a16="http://schemas.microsoft.com/office/drawing/2014/main" id="{5422D681-5AB0-436E-9D90-7139236B1B88}"/>
                </a:ext>
              </a:extLst>
            </p:cNvPr>
            <p:cNvGrpSpPr/>
            <p:nvPr/>
          </p:nvGrpSpPr>
          <p:grpSpPr>
            <a:xfrm>
              <a:off x="8415800" y="1817218"/>
              <a:ext cx="2819647" cy="762893"/>
              <a:chOff x="-475010" y="1129566"/>
              <a:chExt cx="3859356" cy="762893"/>
            </a:xfrm>
          </p:grpSpPr>
          <p:sp>
            <p:nvSpPr>
              <p:cNvPr id="15" name="TextBox 14">
                <a:extLst>
                  <a:ext uri="{FF2B5EF4-FFF2-40B4-BE49-F238E27FC236}">
                    <a16:creationId xmlns:a16="http://schemas.microsoft.com/office/drawing/2014/main" id="{88397495-F231-4DE0-9516-D61F4F56B2D1}"/>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err="1">
                    <a:solidFill>
                      <a:schemeClr val="tx1">
                        <a:lumMod val="75000"/>
                        <a:lumOff val="25000"/>
                      </a:schemeClr>
                    </a:solidFill>
                    <a:cs typeface="Arial" pitchFamily="34" charset="0"/>
                  </a:rPr>
                  <a:t>Transparansi</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Informasi</a:t>
                </a:r>
                <a:endParaRPr lang="ko-KR" altLang="en-US" sz="12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77B34895-ACFE-418D-84F8-BF1DA050B749}"/>
                  </a:ext>
                </a:extLst>
              </p:cNvPr>
              <p:cNvSpPr txBox="1"/>
              <p:nvPr/>
            </p:nvSpPr>
            <p:spPr>
              <a:xfrm>
                <a:off x="-460976" y="1430794"/>
                <a:ext cx="3845322" cy="461665"/>
              </a:xfrm>
              <a:prstGeom prst="rect">
                <a:avLst/>
              </a:prstGeom>
              <a:noFill/>
            </p:spPr>
            <p:txBody>
              <a:bodyPr wrap="square" rtlCol="0">
                <a:spAutoFit/>
              </a:bodyPr>
              <a:lstStyle/>
              <a:p>
                <a:r>
                  <a:rPr lang="en-US" sz="1200" dirty="0"/>
                  <a:t>Investor </a:t>
                </a:r>
                <a:r>
                  <a:rPr lang="en-US" sz="1200" dirty="0" err="1"/>
                  <a:t>dapat</a:t>
                </a:r>
                <a:r>
                  <a:rPr lang="en-US" sz="1200" dirty="0"/>
                  <a:t> </a:t>
                </a:r>
                <a:r>
                  <a:rPr lang="en-US" sz="1200" dirty="0" err="1"/>
                  <a:t>mengetahui</a:t>
                </a:r>
                <a:r>
                  <a:rPr lang="en-US" sz="1200" dirty="0"/>
                  <a:t> </a:t>
                </a:r>
                <a:r>
                  <a:rPr lang="en-US" sz="1200" dirty="0" err="1"/>
                  <a:t>portofolio</a:t>
                </a:r>
                <a:r>
                  <a:rPr lang="en-US" sz="1200" dirty="0"/>
                  <a:t> </a:t>
                </a:r>
                <a:r>
                  <a:rPr lang="en-US" sz="1200" dirty="0" err="1"/>
                  <a:t>secara</a:t>
                </a:r>
                <a:r>
                  <a:rPr lang="en-US" sz="1200" dirty="0"/>
                  <a:t> </a:t>
                </a:r>
                <a:r>
                  <a:rPr lang="en-US" sz="1200" dirty="0" err="1"/>
                  <a:t>berkala</a:t>
                </a:r>
                <a:endParaRPr lang="en-US" altLang="ko-KR" sz="1200" dirty="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id="{9C18264C-DD34-4FED-A1B1-4170281B71F0}"/>
                </a:ext>
              </a:extLst>
            </p:cNvPr>
            <p:cNvGrpSpPr/>
            <p:nvPr/>
          </p:nvGrpSpPr>
          <p:grpSpPr>
            <a:xfrm>
              <a:off x="973744" y="5274754"/>
              <a:ext cx="2809394" cy="856491"/>
              <a:chOff x="-475010" y="1129566"/>
              <a:chExt cx="3859356" cy="856491"/>
            </a:xfrm>
          </p:grpSpPr>
          <p:sp>
            <p:nvSpPr>
              <p:cNvPr id="18" name="TextBox 17">
                <a:extLst>
                  <a:ext uri="{FF2B5EF4-FFF2-40B4-BE49-F238E27FC236}">
                    <a16:creationId xmlns:a16="http://schemas.microsoft.com/office/drawing/2014/main" id="{FAAB3468-9908-4AE9-9A60-ED051EA3F8EA}"/>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err="1">
                    <a:solidFill>
                      <a:schemeClr val="tx1">
                        <a:lumMod val="75000"/>
                        <a:lumOff val="25000"/>
                      </a:schemeClr>
                    </a:solidFill>
                    <a:cs typeface="Arial" pitchFamily="34" charset="0"/>
                  </a:rPr>
                  <a:t>Diversifikasi</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Investasi</a:t>
                </a:r>
                <a:endParaRPr lang="ko-KR" altLang="en-US" sz="12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BE71D948-4120-492A-B0D8-F15185067104}"/>
                  </a:ext>
                </a:extLst>
              </p:cNvPr>
              <p:cNvSpPr txBox="1"/>
              <p:nvPr/>
            </p:nvSpPr>
            <p:spPr>
              <a:xfrm>
                <a:off x="-460976" y="1339726"/>
                <a:ext cx="3845322" cy="646331"/>
              </a:xfrm>
              <a:prstGeom prst="rect">
                <a:avLst/>
              </a:prstGeom>
              <a:noFill/>
            </p:spPr>
            <p:txBody>
              <a:bodyPr wrap="square" rtlCol="0">
                <a:spAutoFit/>
              </a:bodyPr>
              <a:lstStyle/>
              <a:p>
                <a:pPr algn="r"/>
                <a:r>
                  <a:rPr lang="en-US" sz="1200" dirty="0" err="1"/>
                  <a:t>Investasi</a:t>
                </a:r>
                <a:r>
                  <a:rPr lang="en-US" sz="1200" dirty="0"/>
                  <a:t> </a:t>
                </a:r>
                <a:r>
                  <a:rPr lang="en-US" sz="1200" dirty="0" err="1"/>
                  <a:t>pada</a:t>
                </a:r>
                <a:r>
                  <a:rPr lang="en-US" sz="1200" dirty="0"/>
                  <a:t> </a:t>
                </a:r>
                <a:r>
                  <a:rPr lang="en-US" sz="1200" dirty="0" err="1"/>
                  <a:t>berbagai</a:t>
                </a:r>
                <a:r>
                  <a:rPr lang="en-US" sz="1200" dirty="0"/>
                  <a:t> </a:t>
                </a:r>
                <a:r>
                  <a:rPr lang="en-US" sz="1200" dirty="0" err="1"/>
                  <a:t>jenis</a:t>
                </a:r>
                <a:r>
                  <a:rPr lang="en-US" sz="1200" dirty="0"/>
                  <a:t> </a:t>
                </a:r>
                <a:r>
                  <a:rPr lang="en-US" sz="1200" dirty="0" err="1"/>
                  <a:t>efek</a:t>
                </a:r>
                <a:r>
                  <a:rPr lang="en-US" sz="1200" dirty="0"/>
                  <a:t>, </a:t>
                </a:r>
                <a:r>
                  <a:rPr lang="en-US" sz="1200" dirty="0" err="1"/>
                  <a:t>dapat</a:t>
                </a:r>
                <a:r>
                  <a:rPr lang="en-US" sz="1200" dirty="0"/>
                  <a:t> </a:t>
                </a:r>
                <a:r>
                  <a:rPr lang="en-US" sz="1200" dirty="0" err="1"/>
                  <a:t>menyebarkan</a:t>
                </a:r>
                <a:r>
                  <a:rPr lang="en-US" sz="1200" dirty="0"/>
                  <a:t> </a:t>
                </a:r>
                <a:r>
                  <a:rPr lang="en-US" sz="1200" dirty="0" err="1"/>
                  <a:t>risiko</a:t>
                </a:r>
                <a:r>
                  <a:rPr lang="en-US" sz="1200" dirty="0"/>
                  <a:t> </a:t>
                </a:r>
                <a:r>
                  <a:rPr lang="en-US" sz="1200" dirty="0" err="1"/>
                  <a:t>atau</a:t>
                </a:r>
                <a:r>
                  <a:rPr lang="en-US" sz="1200" dirty="0"/>
                  <a:t> </a:t>
                </a:r>
                <a:r>
                  <a:rPr lang="en-US" sz="1200" dirty="0" err="1"/>
                  <a:t>memperkecil</a:t>
                </a:r>
                <a:r>
                  <a:rPr lang="en-US" sz="1200" dirty="0"/>
                  <a:t> </a:t>
                </a:r>
                <a:r>
                  <a:rPr lang="en-US" sz="1200" dirty="0" err="1"/>
                  <a:t>risiko</a:t>
                </a:r>
                <a:r>
                  <a:rPr lang="en-US" altLang="ko-KR" sz="1200" dirty="0">
                    <a:solidFill>
                      <a:schemeClr val="tx1">
                        <a:lumMod val="75000"/>
                        <a:lumOff val="25000"/>
                      </a:schemeClr>
                    </a:solidFill>
                    <a:cs typeface="Arial" pitchFamily="34" charset="0"/>
                  </a:rPr>
                  <a:t> </a:t>
                </a:r>
              </a:p>
            </p:txBody>
          </p:sp>
        </p:grpSp>
        <p:grpSp>
          <p:nvGrpSpPr>
            <p:cNvPr id="20" name="Group 19">
              <a:extLst>
                <a:ext uri="{FF2B5EF4-FFF2-40B4-BE49-F238E27FC236}">
                  <a16:creationId xmlns:a16="http://schemas.microsoft.com/office/drawing/2014/main" id="{927BD0C7-F08E-471D-B52C-02D7824C97C0}"/>
                </a:ext>
              </a:extLst>
            </p:cNvPr>
            <p:cNvGrpSpPr/>
            <p:nvPr/>
          </p:nvGrpSpPr>
          <p:grpSpPr>
            <a:xfrm>
              <a:off x="973744" y="1817218"/>
              <a:ext cx="2809394" cy="779501"/>
              <a:chOff x="-475010" y="1129566"/>
              <a:chExt cx="3859356" cy="779501"/>
            </a:xfrm>
          </p:grpSpPr>
          <p:sp>
            <p:nvSpPr>
              <p:cNvPr id="21" name="TextBox 20">
                <a:extLst>
                  <a:ext uri="{FF2B5EF4-FFF2-40B4-BE49-F238E27FC236}">
                    <a16:creationId xmlns:a16="http://schemas.microsoft.com/office/drawing/2014/main" id="{47F9E82F-CC12-4CB6-AE9A-4736EBD76204}"/>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err="1">
                    <a:solidFill>
                      <a:schemeClr val="tx1">
                        <a:lumMod val="75000"/>
                        <a:lumOff val="25000"/>
                      </a:schemeClr>
                    </a:solidFill>
                    <a:cs typeface="Arial" pitchFamily="34" charset="0"/>
                  </a:rPr>
                  <a:t>Terjangkau</a:t>
                </a:r>
                <a:endParaRPr lang="ko-KR" altLang="en-US" sz="12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5291E667-22CB-43E4-8EDE-B666141DBE4A}"/>
                  </a:ext>
                </a:extLst>
              </p:cNvPr>
              <p:cNvSpPr txBox="1"/>
              <p:nvPr/>
            </p:nvSpPr>
            <p:spPr>
              <a:xfrm>
                <a:off x="-460976" y="1447402"/>
                <a:ext cx="3845322" cy="461665"/>
              </a:xfrm>
              <a:prstGeom prst="rect">
                <a:avLst/>
              </a:prstGeom>
              <a:noFill/>
            </p:spPr>
            <p:txBody>
              <a:bodyPr wrap="square" rtlCol="0">
                <a:spAutoFit/>
              </a:bodyPr>
              <a:lstStyle/>
              <a:p>
                <a:pPr algn="r"/>
                <a:r>
                  <a:rPr lang="en-US" sz="1200" dirty="0"/>
                  <a:t>Minimum </a:t>
                </a:r>
                <a:r>
                  <a:rPr lang="en-US" sz="1200" dirty="0" err="1"/>
                  <a:t>investasi</a:t>
                </a:r>
                <a:r>
                  <a:rPr lang="en-US" sz="1200" dirty="0"/>
                  <a:t> </a:t>
                </a:r>
              </a:p>
              <a:p>
                <a:pPr algn="r"/>
                <a:r>
                  <a:rPr lang="en-US" sz="1200" dirty="0"/>
                  <a:t>Rp.100.000</a:t>
                </a:r>
                <a:endParaRPr lang="en-US" altLang="ko-KR" sz="1200" dirty="0">
                  <a:solidFill>
                    <a:schemeClr val="tx1">
                      <a:lumMod val="75000"/>
                      <a:lumOff val="25000"/>
                    </a:schemeClr>
                  </a:solidFill>
                  <a:cs typeface="Arial" pitchFamily="34" charset="0"/>
                </a:endParaRPr>
              </a:p>
            </p:txBody>
          </p:sp>
        </p:grpSp>
        <p:sp>
          <p:nvSpPr>
            <p:cNvPr id="26" name="Rectangle 25">
              <a:extLst>
                <a:ext uri="{FF2B5EF4-FFF2-40B4-BE49-F238E27FC236}">
                  <a16:creationId xmlns:a16="http://schemas.microsoft.com/office/drawing/2014/main" id="{5B5AB416-1B94-413A-A84C-1B3EBB6F91EB}"/>
                </a:ext>
              </a:extLst>
            </p:cNvPr>
            <p:cNvSpPr/>
            <p:nvPr/>
          </p:nvSpPr>
          <p:spPr>
            <a:xfrm>
              <a:off x="8593572" y="3377763"/>
              <a:ext cx="2464100" cy="118394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0" name="Group 29">
              <a:extLst>
                <a:ext uri="{FF2B5EF4-FFF2-40B4-BE49-F238E27FC236}">
                  <a16:creationId xmlns:a16="http://schemas.microsoft.com/office/drawing/2014/main" id="{FA68CD61-A0F7-4786-9682-32EBAE2BA871}"/>
                </a:ext>
              </a:extLst>
            </p:cNvPr>
            <p:cNvGrpSpPr/>
            <p:nvPr/>
          </p:nvGrpSpPr>
          <p:grpSpPr>
            <a:xfrm rot="3600000">
              <a:off x="4426745" y="3722595"/>
              <a:ext cx="1080000" cy="2216433"/>
              <a:chOff x="2323598" y="2425999"/>
              <a:chExt cx="1080000" cy="2216433"/>
            </a:xfrm>
          </p:grpSpPr>
          <p:sp>
            <p:nvSpPr>
              <p:cNvPr id="31" name="Oval 30">
                <a:extLst>
                  <a:ext uri="{FF2B5EF4-FFF2-40B4-BE49-F238E27FC236}">
                    <a16:creationId xmlns:a16="http://schemas.microsoft.com/office/drawing/2014/main" id="{EEA7F6E5-76DE-4B85-939D-F20BDB382BFF}"/>
                  </a:ext>
                </a:extLst>
              </p:cNvPr>
              <p:cNvSpPr/>
              <p:nvPr/>
            </p:nvSpPr>
            <p:spPr>
              <a:xfrm>
                <a:off x="2323598" y="3562432"/>
                <a:ext cx="1080000" cy="108000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1A6BEF00-C5D3-425A-8EA5-AB6A95052176}"/>
                  </a:ext>
                </a:extLst>
              </p:cNvPr>
              <p:cNvSpPr/>
              <p:nvPr/>
            </p:nvSpPr>
            <p:spPr>
              <a:xfrm>
                <a:off x="2503558" y="2425999"/>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Rectangle 32">
                <a:extLst>
                  <a:ext uri="{FF2B5EF4-FFF2-40B4-BE49-F238E27FC236}">
                    <a16:creationId xmlns:a16="http://schemas.microsoft.com/office/drawing/2014/main" id="{DBE2BE33-C282-45D2-B474-64D7417D00FB}"/>
                  </a:ext>
                </a:extLst>
              </p:cNvPr>
              <p:cNvSpPr/>
              <p:nvPr/>
            </p:nvSpPr>
            <p:spPr>
              <a:xfrm rot="16200000">
                <a:off x="2635765" y="3229740"/>
                <a:ext cx="455667" cy="168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4" name="Group 33">
              <a:extLst>
                <a:ext uri="{FF2B5EF4-FFF2-40B4-BE49-F238E27FC236}">
                  <a16:creationId xmlns:a16="http://schemas.microsoft.com/office/drawing/2014/main" id="{6C91C778-CEEF-4EEB-AEDD-9303E65C26F2}"/>
                </a:ext>
              </a:extLst>
            </p:cNvPr>
            <p:cNvGrpSpPr/>
            <p:nvPr/>
          </p:nvGrpSpPr>
          <p:grpSpPr>
            <a:xfrm rot="7200000">
              <a:off x="4426745" y="2034269"/>
              <a:ext cx="1080000" cy="2216433"/>
              <a:chOff x="2323598" y="2425999"/>
              <a:chExt cx="1080000" cy="2216433"/>
            </a:xfrm>
          </p:grpSpPr>
          <p:sp>
            <p:nvSpPr>
              <p:cNvPr id="35" name="Oval 34">
                <a:extLst>
                  <a:ext uri="{FF2B5EF4-FFF2-40B4-BE49-F238E27FC236}">
                    <a16:creationId xmlns:a16="http://schemas.microsoft.com/office/drawing/2014/main" id="{ECADFE72-6355-4BD2-95AA-EF4F4CC530E2}"/>
                  </a:ext>
                </a:extLst>
              </p:cNvPr>
              <p:cNvSpPr/>
              <p:nvPr/>
            </p:nvSpPr>
            <p:spPr>
              <a:xfrm>
                <a:off x="2323598" y="3562432"/>
                <a:ext cx="1080000" cy="1080000"/>
              </a:xfrm>
              <a:prstGeom prst="ellipse">
                <a:avLst/>
              </a:prstGeom>
              <a:solidFill>
                <a:schemeClr val="bg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834828D8-06C3-47C4-A9C7-3A2F10D5C36B}"/>
                  </a:ext>
                </a:extLst>
              </p:cNvPr>
              <p:cNvSpPr/>
              <p:nvPr/>
            </p:nvSpPr>
            <p:spPr>
              <a:xfrm>
                <a:off x="2503558" y="2425999"/>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36">
                <a:extLst>
                  <a:ext uri="{FF2B5EF4-FFF2-40B4-BE49-F238E27FC236}">
                    <a16:creationId xmlns:a16="http://schemas.microsoft.com/office/drawing/2014/main" id="{65D23226-44E0-4C64-A5E6-59E9D9FFFF41}"/>
                  </a:ext>
                </a:extLst>
              </p:cNvPr>
              <p:cNvSpPr/>
              <p:nvPr/>
            </p:nvSpPr>
            <p:spPr>
              <a:xfrm rot="16200000">
                <a:off x="2635765" y="3229740"/>
                <a:ext cx="455667" cy="168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8" name="Group 37">
              <a:extLst>
                <a:ext uri="{FF2B5EF4-FFF2-40B4-BE49-F238E27FC236}">
                  <a16:creationId xmlns:a16="http://schemas.microsoft.com/office/drawing/2014/main" id="{7BC91E2D-9AE5-44E4-9CE8-2B37DE9B8189}"/>
                </a:ext>
              </a:extLst>
            </p:cNvPr>
            <p:cNvGrpSpPr/>
            <p:nvPr/>
          </p:nvGrpSpPr>
          <p:grpSpPr>
            <a:xfrm rot="14400000">
              <a:off x="6683938" y="2034269"/>
              <a:ext cx="1080000" cy="2216433"/>
              <a:chOff x="2323598" y="2425999"/>
              <a:chExt cx="1080000" cy="2216433"/>
            </a:xfrm>
          </p:grpSpPr>
          <p:sp>
            <p:nvSpPr>
              <p:cNvPr id="39" name="Oval 38">
                <a:extLst>
                  <a:ext uri="{FF2B5EF4-FFF2-40B4-BE49-F238E27FC236}">
                    <a16:creationId xmlns:a16="http://schemas.microsoft.com/office/drawing/2014/main" id="{188563CE-8CBD-45A3-A9AF-54FA96494B22}"/>
                  </a:ext>
                </a:extLst>
              </p:cNvPr>
              <p:cNvSpPr/>
              <p:nvPr/>
            </p:nvSpPr>
            <p:spPr>
              <a:xfrm>
                <a:off x="2323598" y="3562432"/>
                <a:ext cx="1080000" cy="1080000"/>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id="{F7B25DBF-995D-4AE3-8D8C-8CFED34F2B52}"/>
                  </a:ext>
                </a:extLst>
              </p:cNvPr>
              <p:cNvSpPr/>
              <p:nvPr/>
            </p:nvSpPr>
            <p:spPr>
              <a:xfrm>
                <a:off x="2503558" y="2425999"/>
                <a:ext cx="720080" cy="72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40">
                <a:extLst>
                  <a:ext uri="{FF2B5EF4-FFF2-40B4-BE49-F238E27FC236}">
                    <a16:creationId xmlns:a16="http://schemas.microsoft.com/office/drawing/2014/main" id="{90DFF83E-D671-46B8-9FAD-0978938CA059}"/>
                  </a:ext>
                </a:extLst>
              </p:cNvPr>
              <p:cNvSpPr/>
              <p:nvPr/>
            </p:nvSpPr>
            <p:spPr>
              <a:xfrm rot="16200000">
                <a:off x="2635765" y="3229740"/>
                <a:ext cx="455667" cy="168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1">
              <a:extLst>
                <a:ext uri="{FF2B5EF4-FFF2-40B4-BE49-F238E27FC236}">
                  <a16:creationId xmlns:a16="http://schemas.microsoft.com/office/drawing/2014/main" id="{A33340CD-AA85-4AC7-8156-BDCD639807F8}"/>
                </a:ext>
              </a:extLst>
            </p:cNvPr>
            <p:cNvGrpSpPr/>
            <p:nvPr/>
          </p:nvGrpSpPr>
          <p:grpSpPr>
            <a:xfrm rot="18000000">
              <a:off x="6683938" y="3722595"/>
              <a:ext cx="1080000" cy="2216433"/>
              <a:chOff x="2323598" y="2425999"/>
              <a:chExt cx="1080000" cy="2216433"/>
            </a:xfrm>
          </p:grpSpPr>
          <p:sp>
            <p:nvSpPr>
              <p:cNvPr id="43" name="Oval 42">
                <a:extLst>
                  <a:ext uri="{FF2B5EF4-FFF2-40B4-BE49-F238E27FC236}">
                    <a16:creationId xmlns:a16="http://schemas.microsoft.com/office/drawing/2014/main" id="{55F0ECE6-914C-4A9D-954D-47F310ED7063}"/>
                  </a:ext>
                </a:extLst>
              </p:cNvPr>
              <p:cNvSpPr/>
              <p:nvPr/>
            </p:nvSpPr>
            <p:spPr>
              <a:xfrm>
                <a:off x="2323598" y="3562432"/>
                <a:ext cx="1080000" cy="1080000"/>
              </a:xfrm>
              <a:prstGeom prst="ellipse">
                <a:avLst/>
              </a:prstGeom>
              <a:solidFill>
                <a:schemeClr val="bg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54DD5202-EDF3-422B-A0AC-2CAA6AE034AE}"/>
                  </a:ext>
                </a:extLst>
              </p:cNvPr>
              <p:cNvSpPr/>
              <p:nvPr/>
            </p:nvSpPr>
            <p:spPr>
              <a:xfrm>
                <a:off x="2503558" y="2425999"/>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44">
                <a:extLst>
                  <a:ext uri="{FF2B5EF4-FFF2-40B4-BE49-F238E27FC236}">
                    <a16:creationId xmlns:a16="http://schemas.microsoft.com/office/drawing/2014/main" id="{BDDACC62-679C-4CB9-B20F-CC8DDC651544}"/>
                  </a:ext>
                </a:extLst>
              </p:cNvPr>
              <p:cNvSpPr/>
              <p:nvPr/>
            </p:nvSpPr>
            <p:spPr>
              <a:xfrm rot="16200000">
                <a:off x="2635765" y="3229740"/>
                <a:ext cx="455667" cy="168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8" name="Rectangle 47">
              <a:extLst>
                <a:ext uri="{FF2B5EF4-FFF2-40B4-BE49-F238E27FC236}">
                  <a16:creationId xmlns:a16="http://schemas.microsoft.com/office/drawing/2014/main" id="{D15BA970-FFB0-4F6A-B3DF-FD1087776B1A}"/>
                </a:ext>
              </a:extLst>
            </p:cNvPr>
            <p:cNvSpPr/>
            <p:nvPr/>
          </p:nvSpPr>
          <p:spPr>
            <a:xfrm>
              <a:off x="4155742" y="2500900"/>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01</a:t>
              </a:r>
              <a:endParaRPr lang="ko-KR" altLang="en-US" sz="2000" dirty="0">
                <a:solidFill>
                  <a:schemeClr val="tx1">
                    <a:lumMod val="75000"/>
                    <a:lumOff val="25000"/>
                  </a:schemeClr>
                </a:solidFill>
                <a:cs typeface="Arial" pitchFamily="34" charset="0"/>
              </a:endParaRPr>
            </a:p>
          </p:txBody>
        </p:sp>
        <p:sp>
          <p:nvSpPr>
            <p:cNvPr id="51" name="Rectangle 50">
              <a:extLst>
                <a:ext uri="{FF2B5EF4-FFF2-40B4-BE49-F238E27FC236}">
                  <a16:creationId xmlns:a16="http://schemas.microsoft.com/office/drawing/2014/main" id="{DE9353AA-F90E-4622-889A-3A7BBDFDDF61}"/>
                </a:ext>
              </a:extLst>
            </p:cNvPr>
            <p:cNvSpPr/>
            <p:nvPr/>
          </p:nvSpPr>
          <p:spPr>
            <a:xfrm>
              <a:off x="7396940" y="2500900"/>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02</a:t>
              </a:r>
              <a:endParaRPr lang="ko-KR" altLang="en-US" sz="2000" dirty="0">
                <a:solidFill>
                  <a:schemeClr val="tx1">
                    <a:lumMod val="75000"/>
                    <a:lumOff val="25000"/>
                  </a:schemeClr>
                </a:solidFill>
                <a:cs typeface="Arial" pitchFamily="34" charset="0"/>
              </a:endParaRPr>
            </a:p>
          </p:txBody>
        </p:sp>
        <p:sp>
          <p:nvSpPr>
            <p:cNvPr id="54" name="Rectangle 53">
              <a:extLst>
                <a:ext uri="{FF2B5EF4-FFF2-40B4-BE49-F238E27FC236}">
                  <a16:creationId xmlns:a16="http://schemas.microsoft.com/office/drawing/2014/main" id="{54BEC4DD-91BD-4E20-9618-FCCFAF4A1865}"/>
                </a:ext>
              </a:extLst>
            </p:cNvPr>
            <p:cNvSpPr/>
            <p:nvPr/>
          </p:nvSpPr>
          <p:spPr>
            <a:xfrm>
              <a:off x="7396940" y="4772215"/>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04</a:t>
              </a:r>
              <a:endParaRPr lang="ko-KR" altLang="en-US" sz="2000" dirty="0">
                <a:solidFill>
                  <a:schemeClr val="tx1">
                    <a:lumMod val="75000"/>
                    <a:lumOff val="25000"/>
                  </a:schemeClr>
                </a:solidFill>
                <a:cs typeface="Arial" pitchFamily="34" charset="0"/>
              </a:endParaRPr>
            </a:p>
          </p:txBody>
        </p:sp>
        <p:sp>
          <p:nvSpPr>
            <p:cNvPr id="57" name="Rectangle 56">
              <a:extLst>
                <a:ext uri="{FF2B5EF4-FFF2-40B4-BE49-F238E27FC236}">
                  <a16:creationId xmlns:a16="http://schemas.microsoft.com/office/drawing/2014/main" id="{25FE0AB2-2A3C-409B-8D29-860FC249C2A8}"/>
                </a:ext>
              </a:extLst>
            </p:cNvPr>
            <p:cNvSpPr/>
            <p:nvPr/>
          </p:nvSpPr>
          <p:spPr>
            <a:xfrm>
              <a:off x="4155742" y="4772215"/>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03</a:t>
              </a:r>
              <a:endParaRPr lang="ko-KR" altLang="en-US" sz="2000" dirty="0">
                <a:solidFill>
                  <a:schemeClr val="tx1">
                    <a:lumMod val="75000"/>
                    <a:lumOff val="25000"/>
                  </a:schemeClr>
                </a:solidFill>
                <a:cs typeface="Arial" pitchFamily="34" charset="0"/>
              </a:endParaRPr>
            </a:p>
          </p:txBody>
        </p:sp>
        <p:grpSp>
          <p:nvGrpSpPr>
            <p:cNvPr id="58" name="Group 57">
              <a:extLst>
                <a:ext uri="{FF2B5EF4-FFF2-40B4-BE49-F238E27FC236}">
                  <a16:creationId xmlns:a16="http://schemas.microsoft.com/office/drawing/2014/main" id="{9A1FCA3A-4EE3-41A3-B120-8A342209C771}"/>
                </a:ext>
              </a:extLst>
            </p:cNvPr>
            <p:cNvGrpSpPr/>
            <p:nvPr/>
          </p:nvGrpSpPr>
          <p:grpSpPr>
            <a:xfrm>
              <a:off x="4737374" y="2601581"/>
              <a:ext cx="2736305" cy="2736305"/>
              <a:chOff x="3213372" y="2635804"/>
              <a:chExt cx="2736305" cy="2736305"/>
            </a:xfrm>
            <a:solidFill>
              <a:schemeClr val="bg1">
                <a:lumMod val="75000"/>
              </a:schemeClr>
            </a:solidFill>
          </p:grpSpPr>
          <p:sp>
            <p:nvSpPr>
              <p:cNvPr id="59" name="Block Arc 58">
                <a:extLst>
                  <a:ext uri="{FF2B5EF4-FFF2-40B4-BE49-F238E27FC236}">
                    <a16:creationId xmlns:a16="http://schemas.microsoft.com/office/drawing/2014/main" id="{ECA6AF4D-63D0-43A8-B799-5EC65C87BBE8}"/>
                  </a:ext>
                </a:extLst>
              </p:cNvPr>
              <p:cNvSpPr/>
              <p:nvPr/>
            </p:nvSpPr>
            <p:spPr>
              <a:xfrm rot="5400000">
                <a:off x="3213372" y="2635804"/>
                <a:ext cx="2736304" cy="2736304"/>
              </a:xfrm>
              <a:prstGeom prst="blockArc">
                <a:avLst>
                  <a:gd name="adj1" fmla="val 14685282"/>
                  <a:gd name="adj2" fmla="val 17849732"/>
                  <a:gd name="adj3" fmla="val 8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0" name="Block Arc 59">
                <a:extLst>
                  <a:ext uri="{FF2B5EF4-FFF2-40B4-BE49-F238E27FC236}">
                    <a16:creationId xmlns:a16="http://schemas.microsoft.com/office/drawing/2014/main" id="{AEA0F46B-6315-4C01-BAC0-069C8E31BC3D}"/>
                  </a:ext>
                </a:extLst>
              </p:cNvPr>
              <p:cNvSpPr/>
              <p:nvPr/>
            </p:nvSpPr>
            <p:spPr>
              <a:xfrm rot="16200000">
                <a:off x="3213372" y="2635805"/>
                <a:ext cx="2736304" cy="2736304"/>
              </a:xfrm>
              <a:prstGeom prst="blockArc">
                <a:avLst>
                  <a:gd name="adj1" fmla="val 14543732"/>
                  <a:gd name="adj2" fmla="val 17689195"/>
                  <a:gd name="adj3" fmla="val 9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61" name="Group 60">
                <a:extLst>
                  <a:ext uri="{FF2B5EF4-FFF2-40B4-BE49-F238E27FC236}">
                    <a16:creationId xmlns:a16="http://schemas.microsoft.com/office/drawing/2014/main" id="{1C7891D1-F76D-4DCA-A374-4723DF1FF233}"/>
                  </a:ext>
                </a:extLst>
              </p:cNvPr>
              <p:cNvGrpSpPr/>
              <p:nvPr/>
            </p:nvGrpSpPr>
            <p:grpSpPr>
              <a:xfrm>
                <a:off x="3213372" y="2635804"/>
                <a:ext cx="2736304" cy="2736304"/>
                <a:chOff x="3203847" y="2060848"/>
                <a:chExt cx="2736304" cy="2736304"/>
              </a:xfrm>
              <a:grpFill/>
            </p:grpSpPr>
            <p:sp>
              <p:nvSpPr>
                <p:cNvPr id="65" name="Block Arc 64">
                  <a:extLst>
                    <a:ext uri="{FF2B5EF4-FFF2-40B4-BE49-F238E27FC236}">
                      <a16:creationId xmlns:a16="http://schemas.microsoft.com/office/drawing/2014/main" id="{990BC0B6-89E6-448D-B6FD-9B86FE721F00}"/>
                    </a:ext>
                  </a:extLst>
                </p:cNvPr>
                <p:cNvSpPr/>
                <p:nvPr/>
              </p:nvSpPr>
              <p:spPr>
                <a:xfrm>
                  <a:off x="3203847" y="2060848"/>
                  <a:ext cx="2736304" cy="2736304"/>
                </a:xfrm>
                <a:prstGeom prst="blockArc">
                  <a:avLst>
                    <a:gd name="adj1" fmla="val 14111016"/>
                    <a:gd name="adj2" fmla="val 18363280"/>
                    <a:gd name="adj3" fmla="val 90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6" name="Isosceles Triangle 65">
                  <a:extLst>
                    <a:ext uri="{FF2B5EF4-FFF2-40B4-BE49-F238E27FC236}">
                      <a16:creationId xmlns:a16="http://schemas.microsoft.com/office/drawing/2014/main" id="{2C51DCF2-9A37-440A-A980-0E5EFC561A0E}"/>
                    </a:ext>
                  </a:extLst>
                </p:cNvPr>
                <p:cNvSpPr/>
                <p:nvPr/>
              </p:nvSpPr>
              <p:spPr>
                <a:xfrm rot="8100000">
                  <a:off x="5029785" y="2216409"/>
                  <a:ext cx="530352"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2" name="Group 61">
                <a:extLst>
                  <a:ext uri="{FF2B5EF4-FFF2-40B4-BE49-F238E27FC236}">
                    <a16:creationId xmlns:a16="http://schemas.microsoft.com/office/drawing/2014/main" id="{ADA3787C-87F4-4B46-A2CD-9F85D9E3CF1D}"/>
                  </a:ext>
                </a:extLst>
              </p:cNvPr>
              <p:cNvGrpSpPr/>
              <p:nvPr/>
            </p:nvGrpSpPr>
            <p:grpSpPr>
              <a:xfrm>
                <a:off x="3213373" y="2635804"/>
                <a:ext cx="2736304" cy="2736304"/>
                <a:chOff x="3203848" y="2060848"/>
                <a:chExt cx="2736304" cy="2736304"/>
              </a:xfrm>
              <a:grpFill/>
            </p:grpSpPr>
            <p:sp>
              <p:nvSpPr>
                <p:cNvPr id="63" name="Block Arc 62">
                  <a:extLst>
                    <a:ext uri="{FF2B5EF4-FFF2-40B4-BE49-F238E27FC236}">
                      <a16:creationId xmlns:a16="http://schemas.microsoft.com/office/drawing/2014/main" id="{8F5AB09B-CC35-472B-A174-00F0E69D9AF3}"/>
                    </a:ext>
                  </a:extLst>
                </p:cNvPr>
                <p:cNvSpPr/>
                <p:nvPr/>
              </p:nvSpPr>
              <p:spPr>
                <a:xfrm rot="10800000">
                  <a:off x="3203848" y="2060848"/>
                  <a:ext cx="2736304" cy="2736304"/>
                </a:xfrm>
                <a:prstGeom prst="blockArc">
                  <a:avLst>
                    <a:gd name="adj1" fmla="val 14111016"/>
                    <a:gd name="adj2" fmla="val 18363280"/>
                    <a:gd name="adj3" fmla="val 90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4" name="Isosceles Triangle 63">
                  <a:extLst>
                    <a:ext uri="{FF2B5EF4-FFF2-40B4-BE49-F238E27FC236}">
                      <a16:creationId xmlns:a16="http://schemas.microsoft.com/office/drawing/2014/main" id="{E57B7BB3-F211-497C-93B9-4CA8D657291C}"/>
                    </a:ext>
                  </a:extLst>
                </p:cNvPr>
                <p:cNvSpPr/>
                <p:nvPr/>
              </p:nvSpPr>
              <p:spPr>
                <a:xfrm rot="18000000">
                  <a:off x="3577042" y="4220813"/>
                  <a:ext cx="530352"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67" name="Parallelogram 15">
              <a:extLst>
                <a:ext uri="{FF2B5EF4-FFF2-40B4-BE49-F238E27FC236}">
                  <a16:creationId xmlns:a16="http://schemas.microsoft.com/office/drawing/2014/main" id="{A2F0B427-57A6-4F39-A72D-60A4A82409FE}"/>
                </a:ext>
              </a:extLst>
            </p:cNvPr>
            <p:cNvSpPr/>
            <p:nvPr/>
          </p:nvSpPr>
          <p:spPr>
            <a:xfrm flipH="1">
              <a:off x="6392853" y="3346090"/>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Rectangle 30">
              <a:extLst>
                <a:ext uri="{FF2B5EF4-FFF2-40B4-BE49-F238E27FC236}">
                  <a16:creationId xmlns:a16="http://schemas.microsoft.com/office/drawing/2014/main" id="{72AC8322-742D-442E-A10B-9A480ED17508}"/>
                </a:ext>
              </a:extLst>
            </p:cNvPr>
            <p:cNvSpPr/>
            <p:nvPr/>
          </p:nvSpPr>
          <p:spPr>
            <a:xfrm>
              <a:off x="6427764" y="4305185"/>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ounded Rectangle 32">
              <a:extLst>
                <a:ext uri="{FF2B5EF4-FFF2-40B4-BE49-F238E27FC236}">
                  <a16:creationId xmlns:a16="http://schemas.microsoft.com/office/drawing/2014/main" id="{0E984634-4B89-49D8-B289-305199F35572}"/>
                </a:ext>
              </a:extLst>
            </p:cNvPr>
            <p:cNvSpPr/>
            <p:nvPr/>
          </p:nvSpPr>
          <p:spPr>
            <a:xfrm>
              <a:off x="5452054" y="3347759"/>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Frame 17">
              <a:extLst>
                <a:ext uri="{FF2B5EF4-FFF2-40B4-BE49-F238E27FC236}">
                  <a16:creationId xmlns:a16="http://schemas.microsoft.com/office/drawing/2014/main" id="{1AFD519B-DDF9-4E10-B64E-8E3F6FB3701F}"/>
                </a:ext>
              </a:extLst>
            </p:cNvPr>
            <p:cNvSpPr/>
            <p:nvPr/>
          </p:nvSpPr>
          <p:spPr>
            <a:xfrm>
              <a:off x="5457296" y="4288915"/>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spTree>
    <p:extLst>
      <p:ext uri="{BB962C8B-B14F-4D97-AF65-F5344CB8AC3E}">
        <p14:creationId xmlns:p14="http://schemas.microsoft.com/office/powerpoint/2010/main" val="315554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0" y="171338"/>
            <a:ext cx="12207499" cy="6686662"/>
            <a:chOff x="0" y="171338"/>
            <a:chExt cx="12207499" cy="6686662"/>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grpSp>
          <p:nvGrpSpPr>
            <p:cNvPr id="8" name="Group 7"/>
            <p:cNvGrpSpPr/>
            <p:nvPr/>
          </p:nvGrpSpPr>
          <p:grpSpPr>
            <a:xfrm>
              <a:off x="0" y="779863"/>
              <a:ext cx="12192000" cy="4896565"/>
              <a:chOff x="0" y="779863"/>
              <a:chExt cx="12192000" cy="4896565"/>
            </a:xfrm>
          </p:grpSpPr>
          <p:grpSp>
            <p:nvGrpSpPr>
              <p:cNvPr id="9" name="Group 8">
                <a:extLst>
                  <a:ext uri="{FF2B5EF4-FFF2-40B4-BE49-F238E27FC236}">
                    <a16:creationId xmlns:a16="http://schemas.microsoft.com/office/drawing/2014/main" id="{E09F8985-DB9A-450F-AE50-A456FEFCC14B}"/>
                  </a:ext>
                </a:extLst>
              </p:cNvPr>
              <p:cNvGrpSpPr/>
              <p:nvPr/>
            </p:nvGrpSpPr>
            <p:grpSpPr>
              <a:xfrm>
                <a:off x="0" y="2124465"/>
                <a:ext cx="12192000" cy="2597869"/>
                <a:chOff x="0" y="2092574"/>
                <a:chExt cx="12192000" cy="2597869"/>
              </a:xfrm>
              <a:solidFill>
                <a:schemeClr val="accent1">
                  <a:lumMod val="60000"/>
                  <a:lumOff val="40000"/>
                </a:schemeClr>
              </a:solidFill>
            </p:grpSpPr>
            <p:sp>
              <p:nvSpPr>
                <p:cNvPr id="69" name="Rectangle 68">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44828CC-6F61-47EC-85E2-B21863D23656}"/>
                  </a:ext>
                </a:extLst>
              </p:cNvPr>
              <p:cNvGrpSpPr/>
              <p:nvPr/>
            </p:nvGrpSpPr>
            <p:grpSpPr>
              <a:xfrm>
                <a:off x="681925" y="779863"/>
                <a:ext cx="10886262" cy="4896565"/>
                <a:chOff x="681925" y="853605"/>
                <a:chExt cx="10886262" cy="4896565"/>
              </a:xfrm>
            </p:grpSpPr>
            <p:sp>
              <p:nvSpPr>
                <p:cNvPr id="11" name="Freeform: Shape 144">
                  <a:extLst>
                    <a:ext uri="{FF2B5EF4-FFF2-40B4-BE49-F238E27FC236}">
                      <a16:creationId xmlns:a16="http://schemas.microsoft.com/office/drawing/2014/main"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12" name="Group 11">
                  <a:extLst>
                    <a:ext uri="{FF2B5EF4-FFF2-40B4-BE49-F238E27FC236}">
                      <a16:creationId xmlns:a16="http://schemas.microsoft.com/office/drawing/2014/main" id="{653B38FE-2126-4BA6-8C69-473DBAAA5C20}"/>
                    </a:ext>
                  </a:extLst>
                </p:cNvPr>
                <p:cNvGrpSpPr/>
                <p:nvPr/>
              </p:nvGrpSpPr>
              <p:grpSpPr>
                <a:xfrm>
                  <a:off x="5899199" y="853605"/>
                  <a:ext cx="5668988" cy="4846071"/>
                  <a:chOff x="5899199" y="853605"/>
                  <a:chExt cx="5668988" cy="4846071"/>
                </a:xfrm>
              </p:grpSpPr>
              <p:sp>
                <p:nvSpPr>
                  <p:cNvPr id="21" name="Freeform: Shape 143">
                    <a:extLst>
                      <a:ext uri="{FF2B5EF4-FFF2-40B4-BE49-F238E27FC236}">
                        <a16:creationId xmlns:a16="http://schemas.microsoft.com/office/drawing/2014/main"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52">
                    <a:extLst>
                      <a:ext uri="{FF2B5EF4-FFF2-40B4-BE49-F238E27FC236}">
                        <a16:creationId xmlns:a16="http://schemas.microsoft.com/office/drawing/2014/main"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23" name="Freeform: Shape 53">
                    <a:extLst>
                      <a:ext uri="{FF2B5EF4-FFF2-40B4-BE49-F238E27FC236}">
                        <a16:creationId xmlns:a16="http://schemas.microsoft.com/office/drawing/2014/main"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24" name="Freeform: Shape 54">
                    <a:extLst>
                      <a:ext uri="{FF2B5EF4-FFF2-40B4-BE49-F238E27FC236}">
                        <a16:creationId xmlns:a16="http://schemas.microsoft.com/office/drawing/2014/main"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Shape 55">
                    <a:extLst>
                      <a:ext uri="{FF2B5EF4-FFF2-40B4-BE49-F238E27FC236}">
                        <a16:creationId xmlns:a16="http://schemas.microsoft.com/office/drawing/2014/main"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26" name="Freeform: Shape 56">
                    <a:extLst>
                      <a:ext uri="{FF2B5EF4-FFF2-40B4-BE49-F238E27FC236}">
                        <a16:creationId xmlns:a16="http://schemas.microsoft.com/office/drawing/2014/main"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27" name="Freeform: Shape 57">
                    <a:extLst>
                      <a:ext uri="{FF2B5EF4-FFF2-40B4-BE49-F238E27FC236}">
                        <a16:creationId xmlns:a16="http://schemas.microsoft.com/office/drawing/2014/main"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28" name="Freeform: Shape 58">
                    <a:extLst>
                      <a:ext uri="{FF2B5EF4-FFF2-40B4-BE49-F238E27FC236}">
                        <a16:creationId xmlns:a16="http://schemas.microsoft.com/office/drawing/2014/main"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29" name="Freeform: Shape 63">
                    <a:extLst>
                      <a:ext uri="{FF2B5EF4-FFF2-40B4-BE49-F238E27FC236}">
                        <a16:creationId xmlns:a16="http://schemas.microsoft.com/office/drawing/2014/main"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30" name="Freeform: Shape 87">
                    <a:extLst>
                      <a:ext uri="{FF2B5EF4-FFF2-40B4-BE49-F238E27FC236}">
                        <a16:creationId xmlns:a16="http://schemas.microsoft.com/office/drawing/2014/main"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31" name="Freeform: Shape 88">
                    <a:extLst>
                      <a:ext uri="{FF2B5EF4-FFF2-40B4-BE49-F238E27FC236}">
                        <a16:creationId xmlns:a16="http://schemas.microsoft.com/office/drawing/2014/main"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32" name="Freeform: Shape 89">
                    <a:extLst>
                      <a:ext uri="{FF2B5EF4-FFF2-40B4-BE49-F238E27FC236}">
                        <a16:creationId xmlns:a16="http://schemas.microsoft.com/office/drawing/2014/main"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3" name="Freeform: Shape 90">
                    <a:extLst>
                      <a:ext uri="{FF2B5EF4-FFF2-40B4-BE49-F238E27FC236}">
                        <a16:creationId xmlns:a16="http://schemas.microsoft.com/office/drawing/2014/main"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34" name="Freeform: Shape 91">
                    <a:extLst>
                      <a:ext uri="{FF2B5EF4-FFF2-40B4-BE49-F238E27FC236}">
                        <a16:creationId xmlns:a16="http://schemas.microsoft.com/office/drawing/2014/main"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35" name="Freeform: Shape 92">
                    <a:extLst>
                      <a:ext uri="{FF2B5EF4-FFF2-40B4-BE49-F238E27FC236}">
                        <a16:creationId xmlns:a16="http://schemas.microsoft.com/office/drawing/2014/main"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6" name="Freeform: Shape 93">
                    <a:extLst>
                      <a:ext uri="{FF2B5EF4-FFF2-40B4-BE49-F238E27FC236}">
                        <a16:creationId xmlns:a16="http://schemas.microsoft.com/office/drawing/2014/main"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7" name="Freeform: Shape 94">
                    <a:extLst>
                      <a:ext uri="{FF2B5EF4-FFF2-40B4-BE49-F238E27FC236}">
                        <a16:creationId xmlns:a16="http://schemas.microsoft.com/office/drawing/2014/main"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8" name="Freeform: Shape 95">
                    <a:extLst>
                      <a:ext uri="{FF2B5EF4-FFF2-40B4-BE49-F238E27FC236}">
                        <a16:creationId xmlns:a16="http://schemas.microsoft.com/office/drawing/2014/main"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9" name="Freeform: Shape 96">
                    <a:extLst>
                      <a:ext uri="{FF2B5EF4-FFF2-40B4-BE49-F238E27FC236}">
                        <a16:creationId xmlns:a16="http://schemas.microsoft.com/office/drawing/2014/main"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0" name="Freeform: Shape 97">
                    <a:extLst>
                      <a:ext uri="{FF2B5EF4-FFF2-40B4-BE49-F238E27FC236}">
                        <a16:creationId xmlns:a16="http://schemas.microsoft.com/office/drawing/2014/main"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1" name="Freeform: Shape 98">
                    <a:extLst>
                      <a:ext uri="{FF2B5EF4-FFF2-40B4-BE49-F238E27FC236}">
                        <a16:creationId xmlns:a16="http://schemas.microsoft.com/office/drawing/2014/main"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42" name="Freeform: Shape 99">
                    <a:extLst>
                      <a:ext uri="{FF2B5EF4-FFF2-40B4-BE49-F238E27FC236}">
                        <a16:creationId xmlns:a16="http://schemas.microsoft.com/office/drawing/2014/main"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3" name="Freeform: Shape 100">
                    <a:extLst>
                      <a:ext uri="{FF2B5EF4-FFF2-40B4-BE49-F238E27FC236}">
                        <a16:creationId xmlns:a16="http://schemas.microsoft.com/office/drawing/2014/main"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4" name="Freeform: Shape 113">
                    <a:extLst>
                      <a:ext uri="{FF2B5EF4-FFF2-40B4-BE49-F238E27FC236}">
                        <a16:creationId xmlns:a16="http://schemas.microsoft.com/office/drawing/2014/main"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5" name="Freeform: Shape 114">
                    <a:extLst>
                      <a:ext uri="{FF2B5EF4-FFF2-40B4-BE49-F238E27FC236}">
                        <a16:creationId xmlns:a16="http://schemas.microsoft.com/office/drawing/2014/main"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6" name="Freeform: Shape 116">
                    <a:extLst>
                      <a:ext uri="{FF2B5EF4-FFF2-40B4-BE49-F238E27FC236}">
                        <a16:creationId xmlns:a16="http://schemas.microsoft.com/office/drawing/2014/main"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47" name="Freeform: Shape 117">
                    <a:extLst>
                      <a:ext uri="{FF2B5EF4-FFF2-40B4-BE49-F238E27FC236}">
                        <a16:creationId xmlns:a16="http://schemas.microsoft.com/office/drawing/2014/main"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8" name="Freeform: Shape 118">
                    <a:extLst>
                      <a:ext uri="{FF2B5EF4-FFF2-40B4-BE49-F238E27FC236}">
                        <a16:creationId xmlns:a16="http://schemas.microsoft.com/office/drawing/2014/main"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49" name="Freeform: Shape 119">
                    <a:extLst>
                      <a:ext uri="{FF2B5EF4-FFF2-40B4-BE49-F238E27FC236}">
                        <a16:creationId xmlns:a16="http://schemas.microsoft.com/office/drawing/2014/main"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50" name="Freeform: Shape 120">
                    <a:extLst>
                      <a:ext uri="{FF2B5EF4-FFF2-40B4-BE49-F238E27FC236}">
                        <a16:creationId xmlns:a16="http://schemas.microsoft.com/office/drawing/2014/main"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51" name="Freeform: Shape 121">
                    <a:extLst>
                      <a:ext uri="{FF2B5EF4-FFF2-40B4-BE49-F238E27FC236}">
                        <a16:creationId xmlns:a16="http://schemas.microsoft.com/office/drawing/2014/main"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52" name="Freeform: Shape 122">
                    <a:extLst>
                      <a:ext uri="{FF2B5EF4-FFF2-40B4-BE49-F238E27FC236}">
                        <a16:creationId xmlns:a16="http://schemas.microsoft.com/office/drawing/2014/main"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53" name="Freeform: Shape 123">
                    <a:extLst>
                      <a:ext uri="{FF2B5EF4-FFF2-40B4-BE49-F238E27FC236}">
                        <a16:creationId xmlns:a16="http://schemas.microsoft.com/office/drawing/2014/main"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54" name="Freeform: Shape 124">
                    <a:extLst>
                      <a:ext uri="{FF2B5EF4-FFF2-40B4-BE49-F238E27FC236}">
                        <a16:creationId xmlns:a16="http://schemas.microsoft.com/office/drawing/2014/main"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55" name="Freeform: Shape 125">
                    <a:extLst>
                      <a:ext uri="{FF2B5EF4-FFF2-40B4-BE49-F238E27FC236}">
                        <a16:creationId xmlns:a16="http://schemas.microsoft.com/office/drawing/2014/main"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56" name="Freeform: Shape 126">
                    <a:extLst>
                      <a:ext uri="{FF2B5EF4-FFF2-40B4-BE49-F238E27FC236}">
                        <a16:creationId xmlns:a16="http://schemas.microsoft.com/office/drawing/2014/main"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57" name="Freeform: Shape 127">
                    <a:extLst>
                      <a:ext uri="{FF2B5EF4-FFF2-40B4-BE49-F238E27FC236}">
                        <a16:creationId xmlns:a16="http://schemas.microsoft.com/office/drawing/2014/main"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58" name="Freeform: Shape 128">
                    <a:extLst>
                      <a:ext uri="{FF2B5EF4-FFF2-40B4-BE49-F238E27FC236}">
                        <a16:creationId xmlns:a16="http://schemas.microsoft.com/office/drawing/2014/main"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59" name="Freeform: Shape 129">
                    <a:extLst>
                      <a:ext uri="{FF2B5EF4-FFF2-40B4-BE49-F238E27FC236}">
                        <a16:creationId xmlns:a16="http://schemas.microsoft.com/office/drawing/2014/main"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60" name="Freeform: Shape 130">
                    <a:extLst>
                      <a:ext uri="{FF2B5EF4-FFF2-40B4-BE49-F238E27FC236}">
                        <a16:creationId xmlns:a16="http://schemas.microsoft.com/office/drawing/2014/main"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61" name="Freeform: Shape 131">
                    <a:extLst>
                      <a:ext uri="{FF2B5EF4-FFF2-40B4-BE49-F238E27FC236}">
                        <a16:creationId xmlns:a16="http://schemas.microsoft.com/office/drawing/2014/main"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62" name="Freeform: Shape 132">
                    <a:extLst>
                      <a:ext uri="{FF2B5EF4-FFF2-40B4-BE49-F238E27FC236}">
                        <a16:creationId xmlns:a16="http://schemas.microsoft.com/office/drawing/2014/main"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63" name="Freeform: Shape 133">
                    <a:extLst>
                      <a:ext uri="{FF2B5EF4-FFF2-40B4-BE49-F238E27FC236}">
                        <a16:creationId xmlns:a16="http://schemas.microsoft.com/office/drawing/2014/main"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4" name="Freeform: Shape 134">
                    <a:extLst>
                      <a:ext uri="{FF2B5EF4-FFF2-40B4-BE49-F238E27FC236}">
                        <a16:creationId xmlns:a16="http://schemas.microsoft.com/office/drawing/2014/main"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5" name="Freeform: Shape 135">
                    <a:extLst>
                      <a:ext uri="{FF2B5EF4-FFF2-40B4-BE49-F238E27FC236}">
                        <a16:creationId xmlns:a16="http://schemas.microsoft.com/office/drawing/2014/main" id="{CC4075BD-BC71-41DA-A721-E2020562AF33}"/>
                      </a:ext>
                    </a:extLst>
                  </p:cNvPr>
                  <p:cNvSpPr/>
                  <p:nvPr/>
                </p:nvSpPr>
                <p:spPr>
                  <a:xfrm flipH="1">
                    <a:off x="8784570" y="1883600"/>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66" name="Freeform: Shape 136">
                    <a:extLst>
                      <a:ext uri="{FF2B5EF4-FFF2-40B4-BE49-F238E27FC236}">
                        <a16:creationId xmlns:a16="http://schemas.microsoft.com/office/drawing/2014/main"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67" name="Freeform: Shape 137">
                    <a:extLst>
                      <a:ext uri="{FF2B5EF4-FFF2-40B4-BE49-F238E27FC236}">
                        <a16:creationId xmlns:a16="http://schemas.microsoft.com/office/drawing/2014/main"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8" name="Freeform: Shape 138">
                    <a:extLst>
                      <a:ext uri="{FF2B5EF4-FFF2-40B4-BE49-F238E27FC236}">
                        <a16:creationId xmlns:a16="http://schemas.microsoft.com/office/drawing/2014/main" id="{FCF075F2-9A11-40D7-8CBF-B70A5F7E3B16}"/>
                      </a:ext>
                    </a:extLst>
                  </p:cNvPr>
                  <p:cNvSpPr/>
                  <p:nvPr/>
                </p:nvSpPr>
                <p:spPr>
                  <a:xfrm rot="9900000" flipH="1">
                    <a:off x="8046141" y="3975013"/>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E4FFBAE7-B433-4A70-B535-1E9F57F6A05E}"/>
                    </a:ext>
                  </a:extLst>
                </p:cNvPr>
                <p:cNvGrpSpPr/>
                <p:nvPr/>
              </p:nvGrpSpPr>
              <p:grpSpPr>
                <a:xfrm>
                  <a:off x="681925" y="2726920"/>
                  <a:ext cx="9093566" cy="1190495"/>
                  <a:chOff x="-1916909" y="2261078"/>
                  <a:chExt cx="9093566" cy="1190495"/>
                </a:xfrm>
              </p:grpSpPr>
              <p:sp>
                <p:nvSpPr>
                  <p:cNvPr id="14" name="TextBox 13">
                    <a:extLst>
                      <a:ext uri="{FF2B5EF4-FFF2-40B4-BE49-F238E27FC236}">
                        <a16:creationId xmlns:a16="http://schemas.microsoft.com/office/drawing/2014/main" id="{382C8A06-6634-4814-B3BC-5F1014506EE2}"/>
                      </a:ext>
                    </a:extLst>
                  </p:cNvPr>
                  <p:cNvSpPr txBox="1"/>
                  <p:nvPr/>
                </p:nvSpPr>
                <p:spPr>
                  <a:xfrm>
                    <a:off x="-1916909" y="2517279"/>
                    <a:ext cx="5219499" cy="769441"/>
                  </a:xfrm>
                  <a:prstGeom prst="rect">
                    <a:avLst/>
                  </a:prstGeom>
                  <a:noFill/>
                </p:spPr>
                <p:txBody>
                  <a:bodyPr wrap="square" rtlCol="0" anchor="ctr">
                    <a:spAutoFit/>
                  </a:bodyPr>
                  <a:lstStyle/>
                  <a:p>
                    <a:pPr algn="ctr"/>
                    <a:r>
                      <a:rPr lang="en-US" altLang="ko-KR" sz="4400" b="1" dirty="0" err="1">
                        <a:solidFill>
                          <a:schemeClr val="accent5">
                            <a:lumMod val="50000"/>
                          </a:schemeClr>
                        </a:solidFill>
                        <a:latin typeface="+mj-lt"/>
                        <a:cs typeface="Arial" pitchFamily="34" charset="0"/>
                      </a:rPr>
                      <a:t>Baitul</a:t>
                    </a:r>
                    <a:r>
                      <a:rPr lang="en-US" altLang="ko-KR" sz="4400" b="1" dirty="0">
                        <a:solidFill>
                          <a:schemeClr val="accent5">
                            <a:lumMod val="50000"/>
                          </a:schemeClr>
                        </a:solidFill>
                        <a:latin typeface="+mj-lt"/>
                        <a:cs typeface="Arial" pitchFamily="34" charset="0"/>
                      </a:rPr>
                      <a:t> Mal </a:t>
                    </a:r>
                    <a:r>
                      <a:rPr lang="en-US" altLang="ko-KR" sz="4400" b="1" dirty="0" err="1">
                        <a:solidFill>
                          <a:schemeClr val="accent5">
                            <a:lumMod val="50000"/>
                          </a:schemeClr>
                        </a:solidFill>
                        <a:latin typeface="+mj-lt"/>
                        <a:cs typeface="Arial" pitchFamily="34" charset="0"/>
                      </a:rPr>
                      <a:t>Wat</a:t>
                    </a:r>
                    <a:r>
                      <a:rPr lang="en-US" altLang="ko-KR" sz="4400" b="1" dirty="0">
                        <a:solidFill>
                          <a:schemeClr val="accent5">
                            <a:lumMod val="50000"/>
                          </a:schemeClr>
                        </a:solidFill>
                        <a:latin typeface="+mj-lt"/>
                        <a:cs typeface="Arial" pitchFamily="34" charset="0"/>
                      </a:rPr>
                      <a:t> </a:t>
                    </a:r>
                    <a:r>
                      <a:rPr lang="en-US" altLang="ko-KR" sz="4400" b="1" dirty="0" err="1">
                        <a:solidFill>
                          <a:schemeClr val="accent5">
                            <a:lumMod val="50000"/>
                          </a:schemeClr>
                        </a:solidFill>
                        <a:latin typeface="+mj-lt"/>
                        <a:cs typeface="Arial" pitchFamily="34" charset="0"/>
                      </a:rPr>
                      <a:t>Tamwil</a:t>
                    </a:r>
                    <a:endParaRPr lang="ko-KR" altLang="en-US" sz="4400" b="1" dirty="0">
                      <a:solidFill>
                        <a:schemeClr val="accent5">
                          <a:lumMod val="50000"/>
                        </a:schemeClr>
                      </a:solidFill>
                      <a:latin typeface="+mj-lt"/>
                      <a:cs typeface="Arial" pitchFamily="34" charset="0"/>
                    </a:endParaRPr>
                  </a:p>
                </p:txBody>
              </p:sp>
              <p:grpSp>
                <p:nvGrpSpPr>
                  <p:cNvPr id="15" name="Group 14">
                    <a:extLst>
                      <a:ext uri="{FF2B5EF4-FFF2-40B4-BE49-F238E27FC236}">
                        <a16:creationId xmlns:a16="http://schemas.microsoft.com/office/drawing/2014/main" id="{65E6FB1A-03D9-43E9-B1D6-46060F8AE553}"/>
                      </a:ext>
                    </a:extLst>
                  </p:cNvPr>
                  <p:cNvGrpSpPr/>
                  <p:nvPr/>
                </p:nvGrpSpPr>
                <p:grpSpPr>
                  <a:xfrm rot="10579261" flipH="1">
                    <a:off x="6559487" y="3020135"/>
                    <a:ext cx="617170" cy="431438"/>
                    <a:chOff x="3755403" y="3352246"/>
                    <a:chExt cx="1133941" cy="792691"/>
                  </a:xfrm>
                  <a:solidFill>
                    <a:schemeClr val="accent1"/>
                  </a:solidFill>
                </p:grpSpPr>
                <p:sp>
                  <p:nvSpPr>
                    <p:cNvPr id="19" name="Freeform: Shape 152">
                      <a:extLst>
                        <a:ext uri="{FF2B5EF4-FFF2-40B4-BE49-F238E27FC236}">
                          <a16:creationId xmlns:a16="http://schemas.microsoft.com/office/drawing/2014/main" id="{91C0D289-F389-4B60-874D-B101C7895D36}"/>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20" name="Freeform: Shape 153">
                      <a:extLst>
                        <a:ext uri="{FF2B5EF4-FFF2-40B4-BE49-F238E27FC236}">
                          <a16:creationId xmlns:a16="http://schemas.microsoft.com/office/drawing/2014/main" id="{BC1928D9-0F53-49E1-8BA6-CE932C01E22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84035B4C-47C0-41E0-8ECF-6C711949B901}"/>
                      </a:ext>
                    </a:extLst>
                  </p:cNvPr>
                  <p:cNvGrpSpPr/>
                  <p:nvPr/>
                </p:nvGrpSpPr>
                <p:grpSpPr>
                  <a:xfrm rot="2700000" flipH="1">
                    <a:off x="5029048" y="2353944"/>
                    <a:ext cx="617170" cy="431438"/>
                    <a:chOff x="3755403" y="3352246"/>
                    <a:chExt cx="1133941" cy="792691"/>
                  </a:xfrm>
                  <a:solidFill>
                    <a:schemeClr val="accent1"/>
                  </a:solidFill>
                </p:grpSpPr>
                <p:sp>
                  <p:nvSpPr>
                    <p:cNvPr id="17" name="Freeform: Shape 150">
                      <a:extLst>
                        <a:ext uri="{FF2B5EF4-FFF2-40B4-BE49-F238E27FC236}">
                          <a16:creationId xmlns:a16="http://schemas.microsoft.com/office/drawing/2014/main" id="{11A1A45C-55D3-4EC0-A373-C0B7A2E11607}"/>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8" name="Freeform: Shape 151">
                      <a:extLst>
                        <a:ext uri="{FF2B5EF4-FFF2-40B4-BE49-F238E27FC236}">
                          <a16:creationId xmlns:a16="http://schemas.microsoft.com/office/drawing/2014/main" id="{B43F1755-B952-4492-B071-B8B1B27D92CB}"/>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268908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Keunggulan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Reksadana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Syariah</a:t>
              </a:r>
              <a:endParaRPr lang="en-US" sz="1600" dirty="0">
                <a:solidFill>
                  <a:srgbClr val="002060"/>
                </a:solidFill>
                <a:latin typeface="Arial Black" panose="020B0A04020102020204" pitchFamily="34" charset="0"/>
                <a:cs typeface="Times New Roman" panose="02020603050405020304" pitchFamily="18" charset="0"/>
              </a:endParaRPr>
            </a:p>
          </p:txBody>
        </p:sp>
      </p:grpSp>
      <p:grpSp>
        <p:nvGrpSpPr>
          <p:cNvPr id="71" name="Group 70"/>
          <p:cNvGrpSpPr/>
          <p:nvPr/>
        </p:nvGrpSpPr>
        <p:grpSpPr>
          <a:xfrm>
            <a:off x="908384" y="1321141"/>
            <a:ext cx="10261703" cy="4361294"/>
            <a:chOff x="973744" y="1817218"/>
            <a:chExt cx="10261703" cy="4361294"/>
          </a:xfrm>
        </p:grpSpPr>
        <p:sp>
          <p:nvSpPr>
            <p:cNvPr id="10" name="Rectangle 9">
              <a:extLst>
                <a:ext uri="{FF2B5EF4-FFF2-40B4-BE49-F238E27FC236}">
                  <a16:creationId xmlns:a16="http://schemas.microsoft.com/office/drawing/2014/main" id="{7F4F918F-0B15-4438-831A-BA38FAE06EC3}"/>
                </a:ext>
              </a:extLst>
            </p:cNvPr>
            <p:cNvSpPr/>
            <p:nvPr/>
          </p:nvSpPr>
          <p:spPr>
            <a:xfrm>
              <a:off x="1145214" y="3377763"/>
              <a:ext cx="2466454" cy="118394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10">
              <a:extLst>
                <a:ext uri="{FF2B5EF4-FFF2-40B4-BE49-F238E27FC236}">
                  <a16:creationId xmlns:a16="http://schemas.microsoft.com/office/drawing/2014/main" id="{88C6637A-CF34-4F1E-B7E2-59BD39442019}"/>
                </a:ext>
              </a:extLst>
            </p:cNvPr>
            <p:cNvGrpSpPr/>
            <p:nvPr/>
          </p:nvGrpSpPr>
          <p:grpSpPr>
            <a:xfrm>
              <a:off x="8415800" y="5274754"/>
              <a:ext cx="2819647" cy="903758"/>
              <a:chOff x="-475010" y="1129566"/>
              <a:chExt cx="3859356" cy="903758"/>
            </a:xfrm>
          </p:grpSpPr>
          <p:sp>
            <p:nvSpPr>
              <p:cNvPr id="12" name="TextBox 11">
                <a:extLst>
                  <a:ext uri="{FF2B5EF4-FFF2-40B4-BE49-F238E27FC236}">
                    <a16:creationId xmlns:a16="http://schemas.microsoft.com/office/drawing/2014/main" id="{F558BADB-E49C-4D36-8DBE-83FECDA0E58E}"/>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err="1">
                    <a:solidFill>
                      <a:schemeClr val="tx1">
                        <a:lumMod val="75000"/>
                        <a:lumOff val="25000"/>
                      </a:schemeClr>
                    </a:solidFill>
                    <a:cs typeface="Arial" pitchFamily="34" charset="0"/>
                  </a:rPr>
                  <a:t>Efisiensi</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Biaya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dan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Waktu</a:t>
                </a:r>
                <a:endParaRPr lang="ko-KR" altLang="en-US" sz="12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82F54830-C909-4CBF-84B1-4CC36700AE66}"/>
                  </a:ext>
                </a:extLst>
              </p:cNvPr>
              <p:cNvSpPr txBox="1"/>
              <p:nvPr/>
            </p:nvSpPr>
            <p:spPr>
              <a:xfrm>
                <a:off x="-460976" y="1202327"/>
                <a:ext cx="3845322" cy="830997"/>
              </a:xfrm>
              <a:prstGeom prst="rect">
                <a:avLst/>
              </a:prstGeom>
              <a:noFill/>
            </p:spPr>
            <p:txBody>
              <a:bodyPr wrap="square" rtlCol="0">
                <a:spAutoFit/>
              </a:bodyPr>
              <a:lstStyle/>
              <a:p>
                <a:endParaRPr lang="en-US" sz="1200" dirty="0"/>
              </a:p>
              <a:p>
                <a:pPr marL="171450" indent="-171450">
                  <a:buFont typeface="Arial" panose="020B0604020202020204" pitchFamily="34" charset="0"/>
                  <a:buChar char="•"/>
                </a:pPr>
                <a:r>
                  <a:rPr lang="en-US" sz="1200" dirty="0" err="1"/>
                  <a:t>Tidak</a:t>
                </a:r>
                <a:r>
                  <a:rPr lang="en-US" sz="1200" dirty="0"/>
                  <a:t> </a:t>
                </a:r>
                <a:r>
                  <a:rPr lang="en-US" sz="1200" dirty="0" err="1"/>
                  <a:t>perlu</a:t>
                </a:r>
                <a:r>
                  <a:rPr lang="en-US" sz="1200" dirty="0"/>
                  <a:t> </a:t>
                </a:r>
                <a:r>
                  <a:rPr lang="en-US" sz="1200" dirty="0" err="1"/>
                  <a:t>menganalisa</a:t>
                </a:r>
                <a:r>
                  <a:rPr lang="en-US" sz="1200" dirty="0"/>
                  <a:t> </a:t>
                </a:r>
                <a:r>
                  <a:rPr lang="en-US" sz="1200" dirty="0" err="1"/>
                  <a:t>investasi</a:t>
                </a:r>
                <a:r>
                  <a:rPr lang="en-US" sz="1200" dirty="0"/>
                  <a:t> </a:t>
                </a:r>
                <a:r>
                  <a:rPr lang="en-US" sz="1200" dirty="0" err="1"/>
                  <a:t>terus-menerus</a:t>
                </a:r>
                <a:endParaRPr lang="en-US" sz="1200" dirty="0"/>
              </a:p>
              <a:p>
                <a:pPr marL="171450" indent="-171450">
                  <a:buFont typeface="Arial" panose="020B0604020202020204" pitchFamily="34" charset="0"/>
                  <a:buChar char="•"/>
                </a:pPr>
                <a:r>
                  <a:rPr lang="en-US" sz="1200" dirty="0" err="1"/>
                  <a:t>Biaya</a:t>
                </a:r>
                <a:r>
                  <a:rPr lang="en-US" sz="1200" dirty="0"/>
                  <a:t> </a:t>
                </a:r>
                <a:r>
                  <a:rPr lang="en-US" sz="1200" dirty="0" err="1"/>
                  <a:t>investasi</a:t>
                </a:r>
                <a:r>
                  <a:rPr lang="en-US" sz="1200" dirty="0"/>
                  <a:t> </a:t>
                </a:r>
                <a:r>
                  <a:rPr lang="en-US" sz="1200" dirty="0" err="1"/>
                  <a:t>rendah</a:t>
                </a:r>
                <a:endParaRPr lang="en-US" sz="1200" dirty="0"/>
              </a:p>
            </p:txBody>
          </p:sp>
        </p:grpSp>
        <p:grpSp>
          <p:nvGrpSpPr>
            <p:cNvPr id="14" name="Group 13">
              <a:extLst>
                <a:ext uri="{FF2B5EF4-FFF2-40B4-BE49-F238E27FC236}">
                  <a16:creationId xmlns:a16="http://schemas.microsoft.com/office/drawing/2014/main" id="{5422D681-5AB0-436E-9D90-7139236B1B88}"/>
                </a:ext>
              </a:extLst>
            </p:cNvPr>
            <p:cNvGrpSpPr/>
            <p:nvPr/>
          </p:nvGrpSpPr>
          <p:grpSpPr>
            <a:xfrm>
              <a:off x="8415800" y="1817218"/>
              <a:ext cx="2819647" cy="762893"/>
              <a:chOff x="-475010" y="1129566"/>
              <a:chExt cx="3859356" cy="762893"/>
            </a:xfrm>
          </p:grpSpPr>
          <p:sp>
            <p:nvSpPr>
              <p:cNvPr id="15" name="TextBox 14">
                <a:extLst>
                  <a:ext uri="{FF2B5EF4-FFF2-40B4-BE49-F238E27FC236}">
                    <a16:creationId xmlns:a16="http://schemas.microsoft.com/office/drawing/2014/main" id="{88397495-F231-4DE0-9516-D61F4F56B2D1}"/>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err="1">
                    <a:solidFill>
                      <a:schemeClr val="tx1">
                        <a:lumMod val="75000"/>
                        <a:lumOff val="25000"/>
                      </a:schemeClr>
                    </a:solidFill>
                    <a:cs typeface="Arial" pitchFamily="34" charset="0"/>
                  </a:rPr>
                  <a:t>Kemudahan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Investasi</a:t>
                </a:r>
                <a:endParaRPr lang="ko-KR" altLang="en-US" sz="12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77B34895-ACFE-418D-84F8-BF1DA050B749}"/>
                  </a:ext>
                </a:extLst>
              </p:cNvPr>
              <p:cNvSpPr txBox="1"/>
              <p:nvPr/>
            </p:nvSpPr>
            <p:spPr>
              <a:xfrm>
                <a:off x="-460976" y="1430794"/>
                <a:ext cx="3845322" cy="461665"/>
              </a:xfrm>
              <a:prstGeom prst="rect">
                <a:avLst/>
              </a:prstGeom>
              <a:noFill/>
            </p:spPr>
            <p:txBody>
              <a:bodyPr wrap="square" rtlCol="0">
                <a:spAutoFit/>
              </a:bodyPr>
              <a:lstStyle/>
              <a:p>
                <a:r>
                  <a:rPr lang="en-US" sz="1200" dirty="0" err="1"/>
                  <a:t>Mempermudah</a:t>
                </a:r>
                <a:r>
                  <a:rPr lang="en-US" sz="1200" dirty="0"/>
                  <a:t> investor </a:t>
                </a:r>
                <a:r>
                  <a:rPr lang="en-US" sz="1200" dirty="0" err="1"/>
                  <a:t>karena</a:t>
                </a:r>
                <a:r>
                  <a:rPr lang="en-US" sz="1200" dirty="0"/>
                  <a:t> </a:t>
                </a:r>
                <a:r>
                  <a:rPr lang="en-US" sz="1200" dirty="0" err="1"/>
                  <a:t>dikelola</a:t>
                </a:r>
                <a:r>
                  <a:rPr lang="en-US" sz="1200" dirty="0"/>
                  <a:t> </a:t>
                </a:r>
                <a:r>
                  <a:rPr lang="en-US" sz="1200" dirty="0" err="1"/>
                  <a:t>oleh</a:t>
                </a:r>
                <a:r>
                  <a:rPr lang="en-US" sz="1200" dirty="0"/>
                  <a:t> </a:t>
                </a:r>
                <a:r>
                  <a:rPr lang="en-US" sz="1200" dirty="0" err="1"/>
                  <a:t>Manajer</a:t>
                </a:r>
                <a:r>
                  <a:rPr lang="en-US" sz="1200" dirty="0"/>
                  <a:t> </a:t>
                </a:r>
                <a:r>
                  <a:rPr lang="en-US" sz="1200" dirty="0" err="1"/>
                  <a:t>Investasi</a:t>
                </a:r>
                <a:r>
                  <a:rPr lang="en-US" sz="1200" dirty="0"/>
                  <a:t> yang </a:t>
                </a:r>
                <a:r>
                  <a:rPr lang="en-US" sz="1200" dirty="0" err="1"/>
                  <a:t>profesional</a:t>
                </a:r>
                <a:endParaRPr lang="en-US" altLang="ko-KR" sz="1200" dirty="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id="{9C18264C-DD34-4FED-A1B1-4170281B71F0}"/>
                </a:ext>
              </a:extLst>
            </p:cNvPr>
            <p:cNvGrpSpPr/>
            <p:nvPr/>
          </p:nvGrpSpPr>
          <p:grpSpPr>
            <a:xfrm>
              <a:off x="973744" y="5274754"/>
              <a:ext cx="2809394" cy="671825"/>
              <a:chOff x="-475010" y="1129566"/>
              <a:chExt cx="3859356" cy="671825"/>
            </a:xfrm>
          </p:grpSpPr>
          <p:sp>
            <p:nvSpPr>
              <p:cNvPr id="18" name="TextBox 17">
                <a:extLst>
                  <a:ext uri="{FF2B5EF4-FFF2-40B4-BE49-F238E27FC236}">
                    <a16:creationId xmlns:a16="http://schemas.microsoft.com/office/drawing/2014/main" id="{FAAB3468-9908-4AE9-9A60-ED051EA3F8EA}"/>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err="1">
                    <a:solidFill>
                      <a:schemeClr val="tx1">
                        <a:lumMod val="75000"/>
                        <a:lumOff val="25000"/>
                      </a:schemeClr>
                    </a:solidFill>
                    <a:cs typeface="Arial" pitchFamily="34" charset="0"/>
                  </a:rPr>
                  <a:t>Likuiditas</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Terjamin</a:t>
                </a:r>
                <a:endParaRPr lang="ko-KR" altLang="en-US" sz="12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BE71D948-4120-492A-B0D8-F15185067104}"/>
                  </a:ext>
                </a:extLst>
              </p:cNvPr>
              <p:cNvSpPr txBox="1"/>
              <p:nvPr/>
            </p:nvSpPr>
            <p:spPr>
              <a:xfrm>
                <a:off x="-460976" y="1339726"/>
                <a:ext cx="3845322" cy="461665"/>
              </a:xfrm>
              <a:prstGeom prst="rect">
                <a:avLst/>
              </a:prstGeom>
              <a:noFill/>
            </p:spPr>
            <p:txBody>
              <a:bodyPr wrap="square" rtlCol="0">
                <a:spAutoFit/>
              </a:bodyPr>
              <a:lstStyle/>
              <a:p>
                <a:pPr algn="r"/>
                <a:r>
                  <a:rPr lang="sv-SE" sz="1200" dirty="0"/>
                  <a:t>Pencairan dana Investasi dilakukan sewaktu-waktu</a:t>
                </a:r>
                <a:endParaRPr lang="en-US" altLang="ko-KR" sz="1200" dirty="0">
                  <a:solidFill>
                    <a:schemeClr val="tx1">
                      <a:lumMod val="75000"/>
                      <a:lumOff val="25000"/>
                    </a:schemeClr>
                  </a:solidFill>
                  <a:cs typeface="Arial" pitchFamily="34" charset="0"/>
                </a:endParaRPr>
              </a:p>
            </p:txBody>
          </p:sp>
        </p:grpSp>
        <p:grpSp>
          <p:nvGrpSpPr>
            <p:cNvPr id="20" name="Group 19">
              <a:extLst>
                <a:ext uri="{FF2B5EF4-FFF2-40B4-BE49-F238E27FC236}">
                  <a16:creationId xmlns:a16="http://schemas.microsoft.com/office/drawing/2014/main" id="{927BD0C7-F08E-471D-B52C-02D7824C97C0}"/>
                </a:ext>
              </a:extLst>
            </p:cNvPr>
            <p:cNvGrpSpPr/>
            <p:nvPr/>
          </p:nvGrpSpPr>
          <p:grpSpPr>
            <a:xfrm>
              <a:off x="973744" y="1817218"/>
              <a:ext cx="2809394" cy="964167"/>
              <a:chOff x="-475010" y="1129566"/>
              <a:chExt cx="3859356" cy="964167"/>
            </a:xfrm>
          </p:grpSpPr>
          <p:sp>
            <p:nvSpPr>
              <p:cNvPr id="21" name="TextBox 20">
                <a:extLst>
                  <a:ext uri="{FF2B5EF4-FFF2-40B4-BE49-F238E27FC236}">
                    <a16:creationId xmlns:a16="http://schemas.microsoft.com/office/drawing/2014/main" id="{47F9E82F-CC12-4CB6-AE9A-4736EBD76204}"/>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err="1">
                    <a:solidFill>
                      <a:schemeClr val="tx1">
                        <a:lumMod val="75000"/>
                        <a:lumOff val="25000"/>
                      </a:schemeClr>
                    </a:solidFill>
                    <a:cs typeface="Arial" pitchFamily="34" charset="0"/>
                  </a:rPr>
                  <a:t>Hasil</a:t>
                </a:r>
                <a:r>
                  <a:rPr lang="en-US" altLang="ko-KR" sz="1200" b="1" dirty="0">
                    <a:solidFill>
                      <a:schemeClr val="tx1">
                        <a:lumMod val="75000"/>
                        <a:lumOff val="25000"/>
                      </a:schemeClr>
                    </a:solidFill>
                    <a:cs typeface="Arial" pitchFamily="34" charset="0"/>
                  </a:rPr>
                  <a:t> yang Optimal</a:t>
                </a:r>
                <a:endParaRPr lang="ko-KR" altLang="en-US" sz="12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5291E667-22CB-43E4-8EDE-B666141DBE4A}"/>
                  </a:ext>
                </a:extLst>
              </p:cNvPr>
              <p:cNvSpPr txBox="1"/>
              <p:nvPr/>
            </p:nvSpPr>
            <p:spPr>
              <a:xfrm>
                <a:off x="-460976" y="1447402"/>
                <a:ext cx="3845322" cy="646331"/>
              </a:xfrm>
              <a:prstGeom prst="rect">
                <a:avLst/>
              </a:prstGeom>
              <a:noFill/>
            </p:spPr>
            <p:txBody>
              <a:bodyPr wrap="square" rtlCol="0">
                <a:spAutoFit/>
              </a:bodyPr>
              <a:lstStyle/>
              <a:p>
                <a:pPr algn="r"/>
                <a:r>
                  <a:rPr lang="nn-NO" sz="1200" dirty="0"/>
                  <a:t>Tingkat pertumbuhannilai investasi yang lebih baik dan optimal dalam jangkapanjang</a:t>
                </a:r>
                <a:endParaRPr lang="en-US" altLang="ko-KR" sz="1200" dirty="0">
                  <a:solidFill>
                    <a:schemeClr val="tx1">
                      <a:lumMod val="75000"/>
                      <a:lumOff val="25000"/>
                    </a:schemeClr>
                  </a:solidFill>
                  <a:cs typeface="Arial" pitchFamily="34" charset="0"/>
                </a:endParaRPr>
              </a:p>
            </p:txBody>
          </p:sp>
        </p:grpSp>
        <p:sp>
          <p:nvSpPr>
            <p:cNvPr id="26" name="Rectangle 25">
              <a:extLst>
                <a:ext uri="{FF2B5EF4-FFF2-40B4-BE49-F238E27FC236}">
                  <a16:creationId xmlns:a16="http://schemas.microsoft.com/office/drawing/2014/main" id="{5B5AB416-1B94-413A-A84C-1B3EBB6F91EB}"/>
                </a:ext>
              </a:extLst>
            </p:cNvPr>
            <p:cNvSpPr/>
            <p:nvPr/>
          </p:nvSpPr>
          <p:spPr>
            <a:xfrm>
              <a:off x="8593572" y="3377763"/>
              <a:ext cx="2464100" cy="118394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0" name="Group 29">
              <a:extLst>
                <a:ext uri="{FF2B5EF4-FFF2-40B4-BE49-F238E27FC236}">
                  <a16:creationId xmlns:a16="http://schemas.microsoft.com/office/drawing/2014/main" id="{FA68CD61-A0F7-4786-9682-32EBAE2BA871}"/>
                </a:ext>
              </a:extLst>
            </p:cNvPr>
            <p:cNvGrpSpPr/>
            <p:nvPr/>
          </p:nvGrpSpPr>
          <p:grpSpPr>
            <a:xfrm rot="3600000">
              <a:off x="4426745" y="3722595"/>
              <a:ext cx="1080000" cy="2216433"/>
              <a:chOff x="2323598" y="2425999"/>
              <a:chExt cx="1080000" cy="2216433"/>
            </a:xfrm>
          </p:grpSpPr>
          <p:sp>
            <p:nvSpPr>
              <p:cNvPr id="31" name="Oval 30">
                <a:extLst>
                  <a:ext uri="{FF2B5EF4-FFF2-40B4-BE49-F238E27FC236}">
                    <a16:creationId xmlns:a16="http://schemas.microsoft.com/office/drawing/2014/main" id="{EEA7F6E5-76DE-4B85-939D-F20BDB382BFF}"/>
                  </a:ext>
                </a:extLst>
              </p:cNvPr>
              <p:cNvSpPr/>
              <p:nvPr/>
            </p:nvSpPr>
            <p:spPr>
              <a:xfrm>
                <a:off x="2323598" y="3562432"/>
                <a:ext cx="1080000" cy="108000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1A6BEF00-C5D3-425A-8EA5-AB6A95052176}"/>
                  </a:ext>
                </a:extLst>
              </p:cNvPr>
              <p:cNvSpPr/>
              <p:nvPr/>
            </p:nvSpPr>
            <p:spPr>
              <a:xfrm>
                <a:off x="2503558" y="2425999"/>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Rectangle 32">
                <a:extLst>
                  <a:ext uri="{FF2B5EF4-FFF2-40B4-BE49-F238E27FC236}">
                    <a16:creationId xmlns:a16="http://schemas.microsoft.com/office/drawing/2014/main" id="{DBE2BE33-C282-45D2-B474-64D7417D00FB}"/>
                  </a:ext>
                </a:extLst>
              </p:cNvPr>
              <p:cNvSpPr/>
              <p:nvPr/>
            </p:nvSpPr>
            <p:spPr>
              <a:xfrm rot="16200000">
                <a:off x="2635765" y="3229740"/>
                <a:ext cx="455667" cy="168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4" name="Group 33">
              <a:extLst>
                <a:ext uri="{FF2B5EF4-FFF2-40B4-BE49-F238E27FC236}">
                  <a16:creationId xmlns:a16="http://schemas.microsoft.com/office/drawing/2014/main" id="{6C91C778-CEEF-4EEB-AEDD-9303E65C26F2}"/>
                </a:ext>
              </a:extLst>
            </p:cNvPr>
            <p:cNvGrpSpPr/>
            <p:nvPr/>
          </p:nvGrpSpPr>
          <p:grpSpPr>
            <a:xfrm rot="7200000">
              <a:off x="4426745" y="2034269"/>
              <a:ext cx="1080000" cy="2216433"/>
              <a:chOff x="2323598" y="2425999"/>
              <a:chExt cx="1080000" cy="2216433"/>
            </a:xfrm>
          </p:grpSpPr>
          <p:sp>
            <p:nvSpPr>
              <p:cNvPr id="35" name="Oval 34">
                <a:extLst>
                  <a:ext uri="{FF2B5EF4-FFF2-40B4-BE49-F238E27FC236}">
                    <a16:creationId xmlns:a16="http://schemas.microsoft.com/office/drawing/2014/main" id="{ECADFE72-6355-4BD2-95AA-EF4F4CC530E2}"/>
                  </a:ext>
                </a:extLst>
              </p:cNvPr>
              <p:cNvSpPr/>
              <p:nvPr/>
            </p:nvSpPr>
            <p:spPr>
              <a:xfrm>
                <a:off x="2323598" y="3562432"/>
                <a:ext cx="1080000" cy="1080000"/>
              </a:xfrm>
              <a:prstGeom prst="ellipse">
                <a:avLst/>
              </a:prstGeom>
              <a:solidFill>
                <a:schemeClr val="bg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834828D8-06C3-47C4-A9C7-3A2F10D5C36B}"/>
                  </a:ext>
                </a:extLst>
              </p:cNvPr>
              <p:cNvSpPr/>
              <p:nvPr/>
            </p:nvSpPr>
            <p:spPr>
              <a:xfrm>
                <a:off x="2503558" y="2425999"/>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36">
                <a:extLst>
                  <a:ext uri="{FF2B5EF4-FFF2-40B4-BE49-F238E27FC236}">
                    <a16:creationId xmlns:a16="http://schemas.microsoft.com/office/drawing/2014/main" id="{65D23226-44E0-4C64-A5E6-59E9D9FFFF41}"/>
                  </a:ext>
                </a:extLst>
              </p:cNvPr>
              <p:cNvSpPr/>
              <p:nvPr/>
            </p:nvSpPr>
            <p:spPr>
              <a:xfrm rot="16200000">
                <a:off x="2635765" y="3229740"/>
                <a:ext cx="455667" cy="168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8" name="Group 37">
              <a:extLst>
                <a:ext uri="{FF2B5EF4-FFF2-40B4-BE49-F238E27FC236}">
                  <a16:creationId xmlns:a16="http://schemas.microsoft.com/office/drawing/2014/main" id="{7BC91E2D-9AE5-44E4-9CE8-2B37DE9B8189}"/>
                </a:ext>
              </a:extLst>
            </p:cNvPr>
            <p:cNvGrpSpPr/>
            <p:nvPr/>
          </p:nvGrpSpPr>
          <p:grpSpPr>
            <a:xfrm rot="14400000">
              <a:off x="6683938" y="2034269"/>
              <a:ext cx="1080000" cy="2216433"/>
              <a:chOff x="2323598" y="2425999"/>
              <a:chExt cx="1080000" cy="2216433"/>
            </a:xfrm>
          </p:grpSpPr>
          <p:sp>
            <p:nvSpPr>
              <p:cNvPr id="39" name="Oval 38">
                <a:extLst>
                  <a:ext uri="{FF2B5EF4-FFF2-40B4-BE49-F238E27FC236}">
                    <a16:creationId xmlns:a16="http://schemas.microsoft.com/office/drawing/2014/main" id="{188563CE-8CBD-45A3-A9AF-54FA96494B22}"/>
                  </a:ext>
                </a:extLst>
              </p:cNvPr>
              <p:cNvSpPr/>
              <p:nvPr/>
            </p:nvSpPr>
            <p:spPr>
              <a:xfrm>
                <a:off x="2323598" y="3562432"/>
                <a:ext cx="1080000" cy="1080000"/>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id="{F7B25DBF-995D-4AE3-8D8C-8CFED34F2B52}"/>
                  </a:ext>
                </a:extLst>
              </p:cNvPr>
              <p:cNvSpPr/>
              <p:nvPr/>
            </p:nvSpPr>
            <p:spPr>
              <a:xfrm>
                <a:off x="2503558" y="2425999"/>
                <a:ext cx="720080" cy="72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40">
                <a:extLst>
                  <a:ext uri="{FF2B5EF4-FFF2-40B4-BE49-F238E27FC236}">
                    <a16:creationId xmlns:a16="http://schemas.microsoft.com/office/drawing/2014/main" id="{90DFF83E-D671-46B8-9FAD-0978938CA059}"/>
                  </a:ext>
                </a:extLst>
              </p:cNvPr>
              <p:cNvSpPr/>
              <p:nvPr/>
            </p:nvSpPr>
            <p:spPr>
              <a:xfrm rot="16200000">
                <a:off x="2635765" y="3229740"/>
                <a:ext cx="455667" cy="168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1">
              <a:extLst>
                <a:ext uri="{FF2B5EF4-FFF2-40B4-BE49-F238E27FC236}">
                  <a16:creationId xmlns:a16="http://schemas.microsoft.com/office/drawing/2014/main" id="{A33340CD-AA85-4AC7-8156-BDCD639807F8}"/>
                </a:ext>
              </a:extLst>
            </p:cNvPr>
            <p:cNvGrpSpPr/>
            <p:nvPr/>
          </p:nvGrpSpPr>
          <p:grpSpPr>
            <a:xfrm rot="18000000">
              <a:off x="6683938" y="3722595"/>
              <a:ext cx="1080000" cy="2216433"/>
              <a:chOff x="2323598" y="2425999"/>
              <a:chExt cx="1080000" cy="2216433"/>
            </a:xfrm>
          </p:grpSpPr>
          <p:sp>
            <p:nvSpPr>
              <p:cNvPr id="43" name="Oval 42">
                <a:extLst>
                  <a:ext uri="{FF2B5EF4-FFF2-40B4-BE49-F238E27FC236}">
                    <a16:creationId xmlns:a16="http://schemas.microsoft.com/office/drawing/2014/main" id="{55F0ECE6-914C-4A9D-954D-47F310ED7063}"/>
                  </a:ext>
                </a:extLst>
              </p:cNvPr>
              <p:cNvSpPr/>
              <p:nvPr/>
            </p:nvSpPr>
            <p:spPr>
              <a:xfrm>
                <a:off x="2323598" y="3562432"/>
                <a:ext cx="1080000" cy="1080000"/>
              </a:xfrm>
              <a:prstGeom prst="ellipse">
                <a:avLst/>
              </a:prstGeom>
              <a:solidFill>
                <a:schemeClr val="bg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54DD5202-EDF3-422B-A0AC-2CAA6AE034AE}"/>
                  </a:ext>
                </a:extLst>
              </p:cNvPr>
              <p:cNvSpPr/>
              <p:nvPr/>
            </p:nvSpPr>
            <p:spPr>
              <a:xfrm>
                <a:off x="2503558" y="2425999"/>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44">
                <a:extLst>
                  <a:ext uri="{FF2B5EF4-FFF2-40B4-BE49-F238E27FC236}">
                    <a16:creationId xmlns:a16="http://schemas.microsoft.com/office/drawing/2014/main" id="{BDDACC62-679C-4CB9-B20F-CC8DDC651544}"/>
                  </a:ext>
                </a:extLst>
              </p:cNvPr>
              <p:cNvSpPr/>
              <p:nvPr/>
            </p:nvSpPr>
            <p:spPr>
              <a:xfrm rot="16200000">
                <a:off x="2635765" y="3229740"/>
                <a:ext cx="455667" cy="168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8" name="Rectangle 47">
              <a:extLst>
                <a:ext uri="{FF2B5EF4-FFF2-40B4-BE49-F238E27FC236}">
                  <a16:creationId xmlns:a16="http://schemas.microsoft.com/office/drawing/2014/main" id="{D15BA970-FFB0-4F6A-B3DF-FD1087776B1A}"/>
                </a:ext>
              </a:extLst>
            </p:cNvPr>
            <p:cNvSpPr/>
            <p:nvPr/>
          </p:nvSpPr>
          <p:spPr>
            <a:xfrm>
              <a:off x="4155742" y="2500900"/>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01</a:t>
              </a:r>
              <a:endParaRPr lang="ko-KR" altLang="en-US" sz="2000" dirty="0">
                <a:solidFill>
                  <a:schemeClr val="tx1">
                    <a:lumMod val="75000"/>
                    <a:lumOff val="25000"/>
                  </a:schemeClr>
                </a:solidFill>
                <a:cs typeface="Arial" pitchFamily="34" charset="0"/>
              </a:endParaRPr>
            </a:p>
          </p:txBody>
        </p:sp>
        <p:sp>
          <p:nvSpPr>
            <p:cNvPr id="51" name="Rectangle 50">
              <a:extLst>
                <a:ext uri="{FF2B5EF4-FFF2-40B4-BE49-F238E27FC236}">
                  <a16:creationId xmlns:a16="http://schemas.microsoft.com/office/drawing/2014/main" id="{DE9353AA-F90E-4622-889A-3A7BBDFDDF61}"/>
                </a:ext>
              </a:extLst>
            </p:cNvPr>
            <p:cNvSpPr/>
            <p:nvPr/>
          </p:nvSpPr>
          <p:spPr>
            <a:xfrm>
              <a:off x="7396940" y="2500900"/>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02</a:t>
              </a:r>
              <a:endParaRPr lang="ko-KR" altLang="en-US" sz="2000" dirty="0">
                <a:solidFill>
                  <a:schemeClr val="tx1">
                    <a:lumMod val="75000"/>
                    <a:lumOff val="25000"/>
                  </a:schemeClr>
                </a:solidFill>
                <a:cs typeface="Arial" pitchFamily="34" charset="0"/>
              </a:endParaRPr>
            </a:p>
          </p:txBody>
        </p:sp>
        <p:sp>
          <p:nvSpPr>
            <p:cNvPr id="54" name="Rectangle 53">
              <a:extLst>
                <a:ext uri="{FF2B5EF4-FFF2-40B4-BE49-F238E27FC236}">
                  <a16:creationId xmlns:a16="http://schemas.microsoft.com/office/drawing/2014/main" id="{54BEC4DD-91BD-4E20-9618-FCCFAF4A1865}"/>
                </a:ext>
              </a:extLst>
            </p:cNvPr>
            <p:cNvSpPr/>
            <p:nvPr/>
          </p:nvSpPr>
          <p:spPr>
            <a:xfrm>
              <a:off x="7396940" y="4772215"/>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04</a:t>
              </a:r>
              <a:endParaRPr lang="ko-KR" altLang="en-US" sz="2000" dirty="0">
                <a:solidFill>
                  <a:schemeClr val="tx1">
                    <a:lumMod val="75000"/>
                    <a:lumOff val="25000"/>
                  </a:schemeClr>
                </a:solidFill>
                <a:cs typeface="Arial" pitchFamily="34" charset="0"/>
              </a:endParaRPr>
            </a:p>
          </p:txBody>
        </p:sp>
        <p:sp>
          <p:nvSpPr>
            <p:cNvPr id="57" name="Rectangle 56">
              <a:extLst>
                <a:ext uri="{FF2B5EF4-FFF2-40B4-BE49-F238E27FC236}">
                  <a16:creationId xmlns:a16="http://schemas.microsoft.com/office/drawing/2014/main" id="{25FE0AB2-2A3C-409B-8D29-860FC249C2A8}"/>
                </a:ext>
              </a:extLst>
            </p:cNvPr>
            <p:cNvSpPr/>
            <p:nvPr/>
          </p:nvSpPr>
          <p:spPr>
            <a:xfrm>
              <a:off x="4155742" y="4772215"/>
              <a:ext cx="638175" cy="400110"/>
            </a:xfrm>
            <a:prstGeom prst="rect">
              <a:avLst/>
            </a:prstGeom>
          </p:spPr>
          <p:txBody>
            <a:bodyPr wrap="square" anchor="ctr">
              <a:spAutoFit/>
            </a:bodyPr>
            <a:lstStyle/>
            <a:p>
              <a:pPr algn="ctr"/>
              <a:r>
                <a:rPr lang="en-US" altLang="ko-KR" sz="2000" b="1" dirty="0">
                  <a:solidFill>
                    <a:schemeClr val="tx1">
                      <a:lumMod val="75000"/>
                      <a:lumOff val="25000"/>
                    </a:schemeClr>
                  </a:solidFill>
                  <a:cs typeface="Arial" pitchFamily="34" charset="0"/>
                </a:rPr>
                <a:t>03</a:t>
              </a:r>
              <a:endParaRPr lang="ko-KR" altLang="en-US" sz="2000" dirty="0">
                <a:solidFill>
                  <a:schemeClr val="tx1">
                    <a:lumMod val="75000"/>
                    <a:lumOff val="25000"/>
                  </a:schemeClr>
                </a:solidFill>
                <a:cs typeface="Arial" pitchFamily="34" charset="0"/>
              </a:endParaRPr>
            </a:p>
          </p:txBody>
        </p:sp>
        <p:grpSp>
          <p:nvGrpSpPr>
            <p:cNvPr id="58" name="Group 57">
              <a:extLst>
                <a:ext uri="{FF2B5EF4-FFF2-40B4-BE49-F238E27FC236}">
                  <a16:creationId xmlns:a16="http://schemas.microsoft.com/office/drawing/2014/main" id="{9A1FCA3A-4EE3-41A3-B120-8A342209C771}"/>
                </a:ext>
              </a:extLst>
            </p:cNvPr>
            <p:cNvGrpSpPr/>
            <p:nvPr/>
          </p:nvGrpSpPr>
          <p:grpSpPr>
            <a:xfrm>
              <a:off x="4737374" y="2601581"/>
              <a:ext cx="2736305" cy="2736305"/>
              <a:chOff x="3213372" y="2635804"/>
              <a:chExt cx="2736305" cy="2736305"/>
            </a:xfrm>
            <a:solidFill>
              <a:schemeClr val="bg1">
                <a:lumMod val="75000"/>
              </a:schemeClr>
            </a:solidFill>
          </p:grpSpPr>
          <p:sp>
            <p:nvSpPr>
              <p:cNvPr id="59" name="Block Arc 58">
                <a:extLst>
                  <a:ext uri="{FF2B5EF4-FFF2-40B4-BE49-F238E27FC236}">
                    <a16:creationId xmlns:a16="http://schemas.microsoft.com/office/drawing/2014/main" id="{ECA6AF4D-63D0-43A8-B799-5EC65C87BBE8}"/>
                  </a:ext>
                </a:extLst>
              </p:cNvPr>
              <p:cNvSpPr/>
              <p:nvPr/>
            </p:nvSpPr>
            <p:spPr>
              <a:xfrm rot="5400000">
                <a:off x="3213372" y="2635804"/>
                <a:ext cx="2736304" cy="2736304"/>
              </a:xfrm>
              <a:prstGeom prst="blockArc">
                <a:avLst>
                  <a:gd name="adj1" fmla="val 14685282"/>
                  <a:gd name="adj2" fmla="val 17849732"/>
                  <a:gd name="adj3" fmla="val 8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0" name="Block Arc 59">
                <a:extLst>
                  <a:ext uri="{FF2B5EF4-FFF2-40B4-BE49-F238E27FC236}">
                    <a16:creationId xmlns:a16="http://schemas.microsoft.com/office/drawing/2014/main" id="{AEA0F46B-6315-4C01-BAC0-069C8E31BC3D}"/>
                  </a:ext>
                </a:extLst>
              </p:cNvPr>
              <p:cNvSpPr/>
              <p:nvPr/>
            </p:nvSpPr>
            <p:spPr>
              <a:xfrm rot="16200000">
                <a:off x="3213372" y="2635805"/>
                <a:ext cx="2736304" cy="2736304"/>
              </a:xfrm>
              <a:prstGeom prst="blockArc">
                <a:avLst>
                  <a:gd name="adj1" fmla="val 14543732"/>
                  <a:gd name="adj2" fmla="val 17689195"/>
                  <a:gd name="adj3" fmla="val 9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61" name="Group 60">
                <a:extLst>
                  <a:ext uri="{FF2B5EF4-FFF2-40B4-BE49-F238E27FC236}">
                    <a16:creationId xmlns:a16="http://schemas.microsoft.com/office/drawing/2014/main" id="{1C7891D1-F76D-4DCA-A374-4723DF1FF233}"/>
                  </a:ext>
                </a:extLst>
              </p:cNvPr>
              <p:cNvGrpSpPr/>
              <p:nvPr/>
            </p:nvGrpSpPr>
            <p:grpSpPr>
              <a:xfrm>
                <a:off x="3213372" y="2635804"/>
                <a:ext cx="2736304" cy="2736304"/>
                <a:chOff x="3203847" y="2060848"/>
                <a:chExt cx="2736304" cy="2736304"/>
              </a:xfrm>
              <a:grpFill/>
            </p:grpSpPr>
            <p:sp>
              <p:nvSpPr>
                <p:cNvPr id="65" name="Block Arc 64">
                  <a:extLst>
                    <a:ext uri="{FF2B5EF4-FFF2-40B4-BE49-F238E27FC236}">
                      <a16:creationId xmlns:a16="http://schemas.microsoft.com/office/drawing/2014/main" id="{990BC0B6-89E6-448D-B6FD-9B86FE721F00}"/>
                    </a:ext>
                  </a:extLst>
                </p:cNvPr>
                <p:cNvSpPr/>
                <p:nvPr/>
              </p:nvSpPr>
              <p:spPr>
                <a:xfrm>
                  <a:off x="3203847" y="2060848"/>
                  <a:ext cx="2736304" cy="2736304"/>
                </a:xfrm>
                <a:prstGeom prst="blockArc">
                  <a:avLst>
                    <a:gd name="adj1" fmla="val 14111016"/>
                    <a:gd name="adj2" fmla="val 18363280"/>
                    <a:gd name="adj3" fmla="val 90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6" name="Isosceles Triangle 65">
                  <a:extLst>
                    <a:ext uri="{FF2B5EF4-FFF2-40B4-BE49-F238E27FC236}">
                      <a16:creationId xmlns:a16="http://schemas.microsoft.com/office/drawing/2014/main" id="{2C51DCF2-9A37-440A-A980-0E5EFC561A0E}"/>
                    </a:ext>
                  </a:extLst>
                </p:cNvPr>
                <p:cNvSpPr/>
                <p:nvPr/>
              </p:nvSpPr>
              <p:spPr>
                <a:xfrm rot="8100000">
                  <a:off x="5029785" y="2216409"/>
                  <a:ext cx="530352"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2" name="Group 61">
                <a:extLst>
                  <a:ext uri="{FF2B5EF4-FFF2-40B4-BE49-F238E27FC236}">
                    <a16:creationId xmlns:a16="http://schemas.microsoft.com/office/drawing/2014/main" id="{ADA3787C-87F4-4B46-A2CD-9F85D9E3CF1D}"/>
                  </a:ext>
                </a:extLst>
              </p:cNvPr>
              <p:cNvGrpSpPr/>
              <p:nvPr/>
            </p:nvGrpSpPr>
            <p:grpSpPr>
              <a:xfrm>
                <a:off x="3213373" y="2635804"/>
                <a:ext cx="2736304" cy="2736304"/>
                <a:chOff x="3203848" y="2060848"/>
                <a:chExt cx="2736304" cy="2736304"/>
              </a:xfrm>
              <a:grpFill/>
            </p:grpSpPr>
            <p:sp>
              <p:nvSpPr>
                <p:cNvPr id="63" name="Block Arc 62">
                  <a:extLst>
                    <a:ext uri="{FF2B5EF4-FFF2-40B4-BE49-F238E27FC236}">
                      <a16:creationId xmlns:a16="http://schemas.microsoft.com/office/drawing/2014/main" id="{8F5AB09B-CC35-472B-A174-00F0E69D9AF3}"/>
                    </a:ext>
                  </a:extLst>
                </p:cNvPr>
                <p:cNvSpPr/>
                <p:nvPr/>
              </p:nvSpPr>
              <p:spPr>
                <a:xfrm rot="10800000">
                  <a:off x="3203848" y="2060848"/>
                  <a:ext cx="2736304" cy="2736304"/>
                </a:xfrm>
                <a:prstGeom prst="blockArc">
                  <a:avLst>
                    <a:gd name="adj1" fmla="val 14111016"/>
                    <a:gd name="adj2" fmla="val 18363280"/>
                    <a:gd name="adj3" fmla="val 90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4" name="Isosceles Triangle 63">
                  <a:extLst>
                    <a:ext uri="{FF2B5EF4-FFF2-40B4-BE49-F238E27FC236}">
                      <a16:creationId xmlns:a16="http://schemas.microsoft.com/office/drawing/2014/main" id="{E57B7BB3-F211-497C-93B9-4CA8D657291C}"/>
                    </a:ext>
                  </a:extLst>
                </p:cNvPr>
                <p:cNvSpPr/>
                <p:nvPr/>
              </p:nvSpPr>
              <p:spPr>
                <a:xfrm rot="18000000">
                  <a:off x="3577042" y="4220813"/>
                  <a:ext cx="530352"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67" name="Parallelogram 15">
              <a:extLst>
                <a:ext uri="{FF2B5EF4-FFF2-40B4-BE49-F238E27FC236}">
                  <a16:creationId xmlns:a16="http://schemas.microsoft.com/office/drawing/2014/main" id="{A2F0B427-57A6-4F39-A72D-60A4A82409FE}"/>
                </a:ext>
              </a:extLst>
            </p:cNvPr>
            <p:cNvSpPr/>
            <p:nvPr/>
          </p:nvSpPr>
          <p:spPr>
            <a:xfrm flipH="1">
              <a:off x="6392853" y="3346090"/>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Rectangle 30">
              <a:extLst>
                <a:ext uri="{FF2B5EF4-FFF2-40B4-BE49-F238E27FC236}">
                  <a16:creationId xmlns:a16="http://schemas.microsoft.com/office/drawing/2014/main" id="{72AC8322-742D-442E-A10B-9A480ED17508}"/>
                </a:ext>
              </a:extLst>
            </p:cNvPr>
            <p:cNvSpPr/>
            <p:nvPr/>
          </p:nvSpPr>
          <p:spPr>
            <a:xfrm>
              <a:off x="6427764" y="4305185"/>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ounded Rectangle 32">
              <a:extLst>
                <a:ext uri="{FF2B5EF4-FFF2-40B4-BE49-F238E27FC236}">
                  <a16:creationId xmlns:a16="http://schemas.microsoft.com/office/drawing/2014/main" id="{0E984634-4B89-49D8-B289-305199F35572}"/>
                </a:ext>
              </a:extLst>
            </p:cNvPr>
            <p:cNvSpPr/>
            <p:nvPr/>
          </p:nvSpPr>
          <p:spPr>
            <a:xfrm>
              <a:off x="5452054" y="3347759"/>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Frame 17">
              <a:extLst>
                <a:ext uri="{FF2B5EF4-FFF2-40B4-BE49-F238E27FC236}">
                  <a16:creationId xmlns:a16="http://schemas.microsoft.com/office/drawing/2014/main" id="{1AFD519B-DDF9-4E10-B64E-8E3F6FB3701F}"/>
                </a:ext>
              </a:extLst>
            </p:cNvPr>
            <p:cNvSpPr/>
            <p:nvPr/>
          </p:nvSpPr>
          <p:spPr>
            <a:xfrm>
              <a:off x="5457296" y="4288915"/>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spTree>
    <p:extLst>
      <p:ext uri="{BB962C8B-B14F-4D97-AF65-F5344CB8AC3E}">
        <p14:creationId xmlns:p14="http://schemas.microsoft.com/office/powerpoint/2010/main" val="4271924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830997"/>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Perbedaan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Pasar</a:t>
              </a:r>
              <a:r>
                <a:rPr lang="en-ID" sz="2400" dirty="0">
                  <a:solidFill>
                    <a:srgbClr val="002060"/>
                  </a:solidFill>
                  <a:latin typeface="Arial Black" panose="020B0A04020102020204" pitchFamily="34" charset="0"/>
                  <a:cs typeface="Times New Roman" panose="02020603050405020304" pitchFamily="18" charset="0"/>
                </a:rPr>
                <a:t> Modal </a:t>
              </a:r>
              <a:r>
                <a:rPr lang="en-ID" sz="2400" dirty="0" err="1">
                  <a:solidFill>
                    <a:srgbClr val="002060"/>
                  </a:solidFill>
                  <a:latin typeface="Arial Black" panose="020B0A04020102020204" pitchFamily="34" charset="0"/>
                  <a:cs typeface="Times New Roman" panose="02020603050405020304" pitchFamily="18" charset="0"/>
                </a:rPr>
                <a:t>Syariah</a:t>
              </a:r>
              <a:endParaRPr lang="en-ID" sz="2400" dirty="0">
                <a:solidFill>
                  <a:srgbClr val="002060"/>
                </a:solidFill>
                <a:latin typeface="Arial Black" panose="020B0A04020102020204" pitchFamily="34" charset="0"/>
                <a:cs typeface="Times New Roman" panose="02020603050405020304" pitchFamily="18" charset="0"/>
              </a:endParaRPr>
            </a:p>
            <a:p>
              <a:pPr algn="ct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dan</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Konvensional</a:t>
              </a:r>
              <a:endParaRPr lang="en-US" sz="1600" dirty="0">
                <a:solidFill>
                  <a:srgbClr val="002060"/>
                </a:solidFill>
                <a:latin typeface="Arial Black" panose="020B0A04020102020204" pitchFamily="34" charset="0"/>
                <a:cs typeface="Times New Roman" panose="02020603050405020304" pitchFamily="18" charset="0"/>
              </a:endParaRPr>
            </a:p>
          </p:txBody>
        </p:sp>
      </p:grpSp>
      <p:graphicFrame>
        <p:nvGraphicFramePr>
          <p:cNvPr id="10" name="Table 9">
            <a:extLst>
              <a:ext uri="{FF2B5EF4-FFF2-40B4-BE49-F238E27FC236}">
                <a16:creationId xmlns:a16="http://schemas.microsoft.com/office/drawing/2014/main" id="{BFE9292F-20DD-4F57-829D-61BFFDA0E4FB}"/>
              </a:ext>
            </a:extLst>
          </p:cNvPr>
          <p:cNvGraphicFramePr>
            <a:graphicFrameLocks noGrp="1"/>
          </p:cNvGraphicFramePr>
          <p:nvPr>
            <p:extLst>
              <p:ext uri="{D42A27DB-BD31-4B8C-83A1-F6EECF244321}">
                <p14:modId xmlns:p14="http://schemas.microsoft.com/office/powerpoint/2010/main" val="3295048801"/>
              </p:ext>
            </p:extLst>
          </p:nvPr>
        </p:nvGraphicFramePr>
        <p:xfrm>
          <a:off x="486776" y="1265804"/>
          <a:ext cx="10888979" cy="4622928"/>
        </p:xfrm>
        <a:graphic>
          <a:graphicData uri="http://schemas.openxmlformats.org/drawingml/2006/table">
            <a:tbl>
              <a:tblPr firstRow="1" bandRow="1">
                <a:tableStyleId>{69CF1AB2-1976-4502-BF36-3FF5EA218861}</a:tableStyleId>
              </a:tblPr>
              <a:tblGrid>
                <a:gridCol w="2721106">
                  <a:extLst>
                    <a:ext uri="{9D8B030D-6E8A-4147-A177-3AD203B41FA5}">
                      <a16:colId xmlns:a16="http://schemas.microsoft.com/office/drawing/2014/main" val="20000"/>
                    </a:ext>
                  </a:extLst>
                </a:gridCol>
                <a:gridCol w="4014328">
                  <a:extLst>
                    <a:ext uri="{9D8B030D-6E8A-4147-A177-3AD203B41FA5}">
                      <a16:colId xmlns:a16="http://schemas.microsoft.com/office/drawing/2014/main" val="20001"/>
                    </a:ext>
                  </a:extLst>
                </a:gridCol>
                <a:gridCol w="4153545">
                  <a:extLst>
                    <a:ext uri="{9D8B030D-6E8A-4147-A177-3AD203B41FA5}">
                      <a16:colId xmlns:a16="http://schemas.microsoft.com/office/drawing/2014/main" val="20002"/>
                    </a:ext>
                  </a:extLst>
                </a:gridCol>
              </a:tblGrid>
              <a:tr h="544830">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endParaRPr lang="ko-KR" altLang="en-US" sz="14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PM </a:t>
                      </a:r>
                      <a:r>
                        <a:rPr lang="en-US" altLang="ko-KR" sz="1400" b="1" dirty="0" err="1">
                          <a:solidFill>
                            <a:schemeClr val="bg1"/>
                          </a:solidFill>
                          <a:latin typeface="+mn-lt"/>
                          <a:cs typeface="Arial" pitchFamily="34" charset="0"/>
                        </a:rPr>
                        <a:t>Konvensional</a:t>
                      </a:r>
                      <a:endParaRPr lang="ko-KR" altLang="en-US" sz="14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PM </a:t>
                      </a:r>
                      <a:r>
                        <a:rPr lang="en-US" altLang="ko-KR" sz="1400" b="1" dirty="0" err="1">
                          <a:solidFill>
                            <a:schemeClr val="bg1"/>
                          </a:solidFill>
                          <a:latin typeface="+mn-lt"/>
                          <a:cs typeface="Arial" pitchFamily="34" charset="0"/>
                        </a:rPr>
                        <a:t>Syariah</a:t>
                      </a:r>
                      <a:endParaRPr lang="ko-KR" altLang="en-US" sz="14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35864">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en-US" altLang="ko-KR" sz="1400" b="1" dirty="0" err="1">
                          <a:solidFill>
                            <a:schemeClr val="bg1"/>
                          </a:solidFill>
                          <a:latin typeface="+mn-lt"/>
                          <a:cs typeface="Arial" pitchFamily="34" charset="0"/>
                        </a:rPr>
                        <a:t>Produk</a:t>
                      </a:r>
                      <a:endParaRPr lang="ko-KR" altLang="en-US" sz="14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(stocks)</a:t>
                      </a:r>
                    </a:p>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Biasa</a:t>
                      </a:r>
                      <a:r>
                        <a:rPr lang="en-US" sz="1100" b="0" kern="1200" dirty="0">
                          <a:solidFill>
                            <a:schemeClr val="tx1">
                              <a:lumMod val="75000"/>
                              <a:lumOff val="25000"/>
                            </a:schemeClr>
                          </a:solidFill>
                          <a:latin typeface="+mn-lt"/>
                          <a:ea typeface="+mn-ea"/>
                          <a:cs typeface="Arial" pitchFamily="34" charset="0"/>
                        </a:rPr>
                        <a:t> (common stocks)</a:t>
                      </a:r>
                    </a:p>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preferen</a:t>
                      </a:r>
                      <a:r>
                        <a:rPr lang="en-US" sz="1100" b="0" kern="1200" dirty="0">
                          <a:solidFill>
                            <a:schemeClr val="tx1">
                              <a:lumMod val="75000"/>
                              <a:lumOff val="25000"/>
                            </a:schemeClr>
                          </a:solidFill>
                          <a:latin typeface="+mn-lt"/>
                          <a:ea typeface="+mn-ea"/>
                          <a:cs typeface="Arial" pitchFamily="34" charset="0"/>
                        </a:rPr>
                        <a:t> (preferred stocks)</a:t>
                      </a:r>
                    </a:p>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Obligasi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konversi</a:t>
                      </a:r>
                      <a:r>
                        <a:rPr lang="en-US" sz="1100" b="0" kern="1200" dirty="0">
                          <a:solidFill>
                            <a:schemeClr val="tx1">
                              <a:lumMod val="75000"/>
                              <a:lumOff val="25000"/>
                            </a:schemeClr>
                          </a:solidFill>
                          <a:latin typeface="+mn-lt"/>
                          <a:ea typeface="+mn-ea"/>
                          <a:cs typeface="Arial" pitchFamily="34" charset="0"/>
                        </a:rPr>
                        <a:t> (convertible bond)</a:t>
                      </a:r>
                    </a:p>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Reksadana</a:t>
                      </a:r>
                      <a:r>
                        <a:rPr lang="en-US" sz="1100" b="0" kern="1200" dirty="0">
                          <a:solidFill>
                            <a:schemeClr val="tx1">
                              <a:lumMod val="75000"/>
                              <a:lumOff val="25000"/>
                            </a:schemeClr>
                          </a:solidFill>
                          <a:latin typeface="+mn-lt"/>
                          <a:ea typeface="+mn-ea"/>
                          <a:cs typeface="Arial" pitchFamily="34" charset="0"/>
                        </a:rPr>
                        <a:t> (mutual funds)</a:t>
                      </a: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endParaRPr lang="en-US" sz="1100" b="0" kern="1200" dirty="0">
                        <a:solidFill>
                          <a:schemeClr val="tx1">
                            <a:lumMod val="75000"/>
                            <a:lumOff val="25000"/>
                          </a:schemeClr>
                        </a:solidFill>
                        <a:latin typeface="+mn-lt"/>
                        <a:ea typeface="+mn-ea"/>
                        <a:cs typeface="Arial" pitchFamily="34" charset="0"/>
                      </a:endParaRPr>
                    </a:p>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Obligasi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endParaRPr lang="en-US" sz="1100" b="0" kern="1200" dirty="0">
                        <a:solidFill>
                          <a:schemeClr val="tx1">
                            <a:lumMod val="75000"/>
                            <a:lumOff val="25000"/>
                          </a:schemeClr>
                        </a:solidFill>
                        <a:latin typeface="+mn-lt"/>
                        <a:ea typeface="+mn-ea"/>
                        <a:cs typeface="Arial" pitchFamily="34" charset="0"/>
                      </a:endParaRPr>
                    </a:p>
                    <a:p>
                      <a:pPr marL="171450" indent="-171450">
                        <a:buFont typeface="Arial" panose="020B0604020202020204" pitchFamily="34" charset="0"/>
                        <a:buChar char="•"/>
                      </a:pPr>
                      <a:r>
                        <a:rPr lang="en-US" sz="1100" b="0" kern="1200" dirty="0" err="1">
                          <a:solidFill>
                            <a:schemeClr val="tx1">
                              <a:lumMod val="75000"/>
                              <a:lumOff val="25000"/>
                            </a:schemeClr>
                          </a:solidFill>
                          <a:latin typeface="+mn-lt"/>
                          <a:ea typeface="+mn-ea"/>
                          <a:cs typeface="Arial" pitchFamily="34" charset="0"/>
                        </a:rPr>
                        <a:t>Reksadana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endParaRPr lang="en-US" sz="1100" b="0" kern="1200" dirty="0">
                        <a:solidFill>
                          <a:schemeClr val="tx1">
                            <a:lumMod val="75000"/>
                            <a:lumOff val="25000"/>
                          </a:schemeClr>
                        </a:solidFill>
                        <a:latin typeface="+mn-lt"/>
                        <a:ea typeface="+mn-ea"/>
                        <a:cs typeface="Arial"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35864">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en-US" altLang="ko-KR" sz="1400" b="1" dirty="0" err="1">
                          <a:solidFill>
                            <a:schemeClr val="bg1"/>
                          </a:solidFill>
                          <a:latin typeface="+mn-lt"/>
                          <a:cs typeface="Arial" pitchFamily="34" charset="0"/>
                        </a:rPr>
                        <a:t>Indeks</a:t>
                      </a:r>
                      <a:r>
                        <a:rPr lang="en-US" altLang="ko-KR" sz="1400" b="1" dirty="0">
                          <a:solidFill>
                            <a:schemeClr val="bg1"/>
                          </a:solidFill>
                          <a:latin typeface="+mn-lt"/>
                          <a:cs typeface="Arial" pitchFamily="34" charset="0"/>
                        </a:rPr>
                        <a:t> </a:t>
                      </a:r>
                      <a:r>
                        <a:rPr lang="en-US" altLang="ko-KR" sz="1400" b="1" dirty="0" err="1">
                          <a:solidFill>
                            <a:schemeClr val="bg1"/>
                          </a:solidFill>
                          <a:latin typeface="+mn-lt"/>
                          <a:cs typeface="Arial" pitchFamily="34" charset="0"/>
                        </a:rPr>
                        <a:t>Saham</a:t>
                      </a:r>
                      <a:endParaRPr lang="ko-KR" altLang="en-US" sz="14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Indeks</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konvensional</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menerapkan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aturan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bebas</a:t>
                      </a:r>
                      <a:r>
                        <a:rPr lang="en-US" sz="1100" b="0" kern="1200" dirty="0">
                          <a:solidFill>
                            <a:schemeClr val="tx1">
                              <a:lumMod val="75000"/>
                              <a:lumOff val="25000"/>
                            </a:schemeClr>
                          </a:solidFill>
                          <a:latin typeface="+mn-lt"/>
                          <a:ea typeface="+mn-ea"/>
                          <a:cs typeface="Arial" pitchFamily="34" charset="0"/>
                        </a:rPr>
                        <a:t> yang </a:t>
                      </a:r>
                      <a:r>
                        <a:rPr lang="en-US" sz="1100" b="0" kern="1200" dirty="0" err="1">
                          <a:solidFill>
                            <a:schemeClr val="tx1">
                              <a:lumMod val="75000"/>
                              <a:lumOff val="25000"/>
                            </a:schemeClr>
                          </a:solidFill>
                          <a:latin typeface="+mn-lt"/>
                          <a:ea typeface="+mn-ea"/>
                          <a:cs typeface="Arial" pitchFamily="34" charset="0"/>
                        </a:rPr>
                        <a:t>dibuat</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oleh</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mereka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sendiri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Indeks</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konvensional</a:t>
                      </a:r>
                      <a:r>
                        <a:rPr lang="en-US" sz="1100" b="0" kern="1200" baseline="0" dirty="0">
                          <a:solidFill>
                            <a:schemeClr val="tx1">
                              <a:lumMod val="75000"/>
                              <a:lumOff val="25000"/>
                            </a:schemeClr>
                          </a:solidFill>
                          <a:latin typeface="+mn-lt"/>
                          <a:ea typeface="+mn-ea"/>
                          <a:cs typeface="Arial" pitchFamily="34" charset="0"/>
                        </a:rPr>
                        <a:t>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memasukan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semua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hal</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tanpa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melihat</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apakah</a:t>
                      </a:r>
                      <a:r>
                        <a:rPr lang="en-US" sz="1100" b="0" kern="1200" dirty="0">
                          <a:solidFill>
                            <a:schemeClr val="tx1">
                              <a:lumMod val="75000"/>
                              <a:lumOff val="25000"/>
                            </a:schemeClr>
                          </a:solidFill>
                          <a:latin typeface="+mn-lt"/>
                          <a:ea typeface="+mn-ea"/>
                          <a:cs typeface="Arial" pitchFamily="34" charset="0"/>
                        </a:rPr>
                        <a:t> haram </a:t>
                      </a:r>
                      <a:r>
                        <a:rPr lang="en-US" sz="1100" b="0" kern="1200" dirty="0" err="1">
                          <a:solidFill>
                            <a:schemeClr val="tx1">
                              <a:lumMod val="75000"/>
                              <a:lumOff val="25000"/>
                            </a:schemeClr>
                          </a:solidFill>
                          <a:latin typeface="+mn-lt"/>
                          <a:ea typeface="+mn-ea"/>
                          <a:cs typeface="Arial" pitchFamily="34" charset="0"/>
                        </a:rPr>
                        <a:t>atau</a:t>
                      </a:r>
                      <a:r>
                        <a:rPr lang="en-US" sz="1100" b="0" kern="1200" dirty="0">
                          <a:solidFill>
                            <a:schemeClr val="tx1">
                              <a:lumMod val="75000"/>
                              <a:lumOff val="25000"/>
                            </a:schemeClr>
                          </a:solidFill>
                          <a:latin typeface="+mn-lt"/>
                          <a:ea typeface="+mn-ea"/>
                          <a:cs typeface="Arial" pitchFamily="34" charset="0"/>
                        </a:rPr>
                        <a:t>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a:solidFill>
                            <a:schemeClr val="tx1">
                              <a:lumMod val="75000"/>
                              <a:lumOff val="25000"/>
                            </a:schemeClr>
                          </a:solidFill>
                          <a:latin typeface="+mn-lt"/>
                          <a:ea typeface="+mn-ea"/>
                          <a:cs typeface="Arial" pitchFamily="34" charset="0"/>
                        </a:rPr>
                        <a:t>halal </a:t>
                      </a:r>
                      <a:r>
                        <a:rPr lang="en-US" sz="1100" b="0" kern="1200" dirty="0" err="1">
                          <a:solidFill>
                            <a:schemeClr val="tx1">
                              <a:lumMod val="75000"/>
                              <a:lumOff val="25000"/>
                            </a:schemeClr>
                          </a:solidFill>
                          <a:latin typeface="+mn-lt"/>
                          <a:ea typeface="+mn-ea"/>
                          <a:cs typeface="Arial" pitchFamily="34" charset="0"/>
                        </a:rPr>
                        <a:t>hal</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tersebut</a:t>
                      </a:r>
                      <a:r>
                        <a:rPr lang="en-US" sz="1100" b="0" kern="1200" dirty="0">
                          <a:solidFill>
                            <a:schemeClr val="tx1">
                              <a:lumMod val="75000"/>
                              <a:lumOff val="25000"/>
                            </a:schemeClr>
                          </a:solidFill>
                          <a:latin typeface="+mn-lt"/>
                          <a:ea typeface="+mn-ea"/>
                          <a:cs typeface="Arial" pitchFamily="34" charset="0"/>
                        </a:rPr>
                        <a:t>, </a:t>
                      </a:r>
                      <a:r>
                        <a:rPr lang="en-US" sz="1100" b="0" kern="1200" baseline="0" dirty="0">
                          <a:solidFill>
                            <a:schemeClr val="tx1">
                              <a:lumMod val="75000"/>
                              <a:lumOff val="25000"/>
                            </a:schemeClr>
                          </a:solidFill>
                          <a:latin typeface="+mn-lt"/>
                          <a:ea typeface="+mn-ea"/>
                          <a:cs typeface="Arial" pitchFamily="34" charset="0"/>
                        </a:rPr>
                        <a:t> </a:t>
                      </a:r>
                      <a:r>
                        <a:rPr lang="en-US" sz="1100" b="0" kern="1200" dirty="0">
                          <a:solidFill>
                            <a:schemeClr val="tx1">
                              <a:lumMod val="75000"/>
                              <a:lumOff val="25000"/>
                            </a:schemeClr>
                          </a:solidFill>
                          <a:latin typeface="+mn-lt"/>
                          <a:ea typeface="+mn-ea"/>
                          <a:cs typeface="Arial" pitchFamily="34" charset="0"/>
                        </a:rPr>
                        <a:t>yang </a:t>
                      </a:r>
                      <a:r>
                        <a:rPr lang="en-US" sz="1100" b="0" kern="1200" dirty="0" err="1">
                          <a:solidFill>
                            <a:schemeClr val="tx1">
                              <a:lumMod val="75000"/>
                              <a:lumOff val="25000"/>
                            </a:schemeClr>
                          </a:solidFill>
                          <a:latin typeface="+mn-lt"/>
                          <a:ea typeface="+mn-ea"/>
                          <a:cs typeface="Arial" pitchFamily="34" charset="0"/>
                        </a:rPr>
                        <a:t>penting</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emiten</a:t>
                      </a:r>
                      <a:r>
                        <a:rPr lang="en-US" sz="1100" b="0" kern="1200" dirty="0">
                          <a:solidFill>
                            <a:schemeClr val="tx1">
                              <a:lumMod val="75000"/>
                              <a:lumOff val="25000"/>
                            </a:schemeClr>
                          </a:solidFill>
                          <a:latin typeface="+mn-lt"/>
                          <a:ea typeface="+mn-ea"/>
                          <a:cs typeface="Arial" pitchFamily="34" charset="0"/>
                        </a:rPr>
                        <a:t> yang </a:t>
                      </a:r>
                      <a:r>
                        <a:rPr lang="en-US" sz="1100" b="0" kern="1200" dirty="0" err="1">
                          <a:solidFill>
                            <a:schemeClr val="tx1">
                              <a:lumMod val="75000"/>
                              <a:lumOff val="25000"/>
                            </a:schemeClr>
                          </a:solidFill>
                          <a:latin typeface="+mn-lt"/>
                          <a:ea typeface="+mn-ea"/>
                          <a:cs typeface="Arial" pitchFamily="34" charset="0"/>
                        </a:rPr>
                        <a:t>sudah</a:t>
                      </a:r>
                      <a:r>
                        <a:rPr lang="en-US" sz="1100" b="0" kern="1200" dirty="0">
                          <a:solidFill>
                            <a:schemeClr val="tx1">
                              <a:lumMod val="75000"/>
                              <a:lumOff val="25000"/>
                            </a:schemeClr>
                          </a:solidFill>
                          <a:latin typeface="+mn-lt"/>
                          <a:ea typeface="+mn-ea"/>
                          <a:cs typeface="Arial" pitchFamily="34" charset="0"/>
                        </a:rPr>
                        <a:t>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terdaftar</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atau</a:t>
                      </a:r>
                      <a:r>
                        <a:rPr lang="en-US" sz="1100" b="0" kern="1200" dirty="0">
                          <a:solidFill>
                            <a:schemeClr val="tx1">
                              <a:lumMod val="75000"/>
                              <a:lumOff val="25000"/>
                            </a:schemeClr>
                          </a:solidFill>
                          <a:latin typeface="+mn-lt"/>
                          <a:ea typeface="+mn-ea"/>
                          <a:cs typeface="Arial" pitchFamily="34" charset="0"/>
                        </a:rPr>
                        <a:t> listing </a:t>
                      </a:r>
                      <a:r>
                        <a:rPr lang="en-US" sz="1100" b="0" kern="1200" dirty="0" err="1">
                          <a:solidFill>
                            <a:schemeClr val="tx1">
                              <a:lumMod val="75000"/>
                              <a:lumOff val="25000"/>
                            </a:schemeClr>
                          </a:solidFill>
                          <a:latin typeface="+mn-lt"/>
                          <a:ea typeface="+mn-ea"/>
                          <a:cs typeface="Arial" pitchFamily="34" charset="0"/>
                        </a:rPr>
                        <a:t>merupakan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hal</a:t>
                      </a:r>
                      <a:r>
                        <a:rPr lang="en-US" sz="1100" b="0" kern="1200" dirty="0">
                          <a:solidFill>
                            <a:schemeClr val="tx1">
                              <a:lumMod val="75000"/>
                              <a:lumOff val="25000"/>
                            </a:schemeClr>
                          </a:solidFill>
                          <a:latin typeface="+mn-lt"/>
                          <a:ea typeface="+mn-ea"/>
                          <a:cs typeface="Arial" pitchFamily="34" charset="0"/>
                        </a:rPr>
                        <a:t> yang legal </a:t>
                      </a:r>
                      <a:r>
                        <a:rPr lang="en-US" sz="1100" b="0" kern="1200" dirty="0" err="1">
                          <a:solidFill>
                            <a:schemeClr val="tx1">
                              <a:lumMod val="75000"/>
                              <a:lumOff val="25000"/>
                            </a:schemeClr>
                          </a:solidFill>
                          <a:latin typeface="+mn-lt"/>
                          <a:ea typeface="+mn-ea"/>
                          <a:cs typeface="Arial" pitchFamily="34" charset="0"/>
                        </a:rPr>
                        <a:t>karena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sesuai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dengan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aturan</a:t>
                      </a:r>
                      <a:endParaRPr lang="ko-KR" altLang="en-US" sz="1100" b="0" kern="1200" dirty="0">
                        <a:solidFill>
                          <a:schemeClr val="tx1">
                            <a:lumMod val="75000"/>
                            <a:lumOff val="25000"/>
                          </a:schemeClr>
                        </a:solidFill>
                        <a:latin typeface="+mn-lt"/>
                        <a:ea typeface="+mn-ea"/>
                        <a:cs typeface="Arial"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Berdasarkan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prinsip</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hukum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secara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dalam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hal</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ini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berbagai</a:t>
                      </a:r>
                      <a:r>
                        <a:rPr lang="en-US" sz="1100" b="0" kern="1200" dirty="0">
                          <a:solidFill>
                            <a:schemeClr val="tx1">
                              <a:lumMod val="75000"/>
                              <a:lumOff val="25000"/>
                            </a:schemeClr>
                          </a:solidFill>
                          <a:latin typeface="+mn-lt"/>
                          <a:ea typeface="+mn-ea"/>
                          <a:cs typeface="Arial" pitchFamily="34" charset="0"/>
                        </a:rPr>
                        <a:t> </a:t>
                      </a:r>
                      <a:r>
                        <a:rPr lang="en-US" sz="1100" b="0" kern="1200" baseline="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transaksi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dalam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pasar</a:t>
                      </a:r>
                      <a:r>
                        <a:rPr lang="en-US" sz="1100" b="0" kern="1200" dirty="0">
                          <a:solidFill>
                            <a:schemeClr val="tx1">
                              <a:lumMod val="75000"/>
                              <a:lumOff val="25000"/>
                            </a:schemeClr>
                          </a:solidFill>
                          <a:latin typeface="+mn-lt"/>
                          <a:ea typeface="+mn-ea"/>
                          <a:cs typeface="Arial" pitchFamily="34" charset="0"/>
                        </a:rPr>
                        <a:t> modal </a:t>
                      </a:r>
                      <a:r>
                        <a:rPr lang="en-US" sz="1100" b="0" kern="1200" dirty="0" err="1">
                          <a:solidFill>
                            <a:schemeClr val="tx1">
                              <a:lumMod val="75000"/>
                              <a:lumOff val="25000"/>
                            </a:schemeClr>
                          </a:solidFill>
                          <a:latin typeface="+mn-lt"/>
                          <a:ea typeface="+mn-ea"/>
                          <a:cs typeface="Arial" pitchFamily="34" charset="0"/>
                        </a:rPr>
                        <a:t>ada</a:t>
                      </a:r>
                      <a:r>
                        <a:rPr lang="en-US" sz="1100" b="0" kern="1200" dirty="0">
                          <a:solidFill>
                            <a:schemeClr val="tx1">
                              <a:lumMod val="75000"/>
                              <a:lumOff val="25000"/>
                            </a:schemeClr>
                          </a:solidFill>
                          <a:latin typeface="+mn-lt"/>
                          <a:ea typeface="+mn-ea"/>
                          <a:cs typeface="Arial" pitchFamily="34" charset="0"/>
                        </a:rPr>
                        <a:t> yang </a:t>
                      </a:r>
                      <a:r>
                        <a:rPr lang="en-US" sz="1100" b="0" kern="1200" dirty="0" err="1">
                          <a:solidFill>
                            <a:schemeClr val="tx1">
                              <a:lumMod val="75000"/>
                              <a:lumOff val="25000"/>
                            </a:schemeClr>
                          </a:solidFill>
                          <a:latin typeface="+mn-lt"/>
                          <a:ea typeface="+mn-ea"/>
                          <a:cs typeface="Arial" pitchFamily="34" charset="0"/>
                        </a:rPr>
                        <a:t>bersifat</a:t>
                      </a:r>
                      <a:r>
                        <a:rPr lang="en-US" sz="1100" b="0" kern="1200" dirty="0">
                          <a:solidFill>
                            <a:schemeClr val="tx1">
                              <a:lumMod val="75000"/>
                              <a:lumOff val="25000"/>
                            </a:schemeClr>
                          </a:solidFill>
                          <a:latin typeface="+mn-lt"/>
                          <a:ea typeface="+mn-ea"/>
                          <a:cs typeface="Arial" pitchFamily="34" charset="0"/>
                        </a:rPr>
                        <a:t> haram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atau</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dilarang</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bersifat</a:t>
                      </a:r>
                      <a:r>
                        <a:rPr lang="en-US" sz="1100" b="0" kern="1200" dirty="0">
                          <a:solidFill>
                            <a:schemeClr val="tx1">
                              <a:lumMod val="75000"/>
                              <a:lumOff val="25000"/>
                            </a:schemeClr>
                          </a:solidFill>
                          <a:latin typeface="+mn-lt"/>
                          <a:ea typeface="+mn-ea"/>
                          <a:cs typeface="Arial" pitchFamily="34" charset="0"/>
                        </a:rPr>
                        <a:t> halal </a:t>
                      </a:r>
                      <a:r>
                        <a:rPr lang="en-US" sz="1100" b="0" kern="1200" dirty="0" err="1">
                          <a:solidFill>
                            <a:schemeClr val="tx1">
                              <a:lumMod val="75000"/>
                              <a:lumOff val="25000"/>
                            </a:schemeClr>
                          </a:solidFill>
                          <a:latin typeface="+mn-lt"/>
                          <a:ea typeface="+mn-ea"/>
                          <a:cs typeface="Arial" pitchFamily="34" charset="0"/>
                        </a:rPr>
                        <a:t>atau</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diperbolehkan</a:t>
                      </a:r>
                      <a:r>
                        <a:rPr lang="en-US" sz="1100" b="0" kern="1200" dirty="0">
                          <a:solidFill>
                            <a:schemeClr val="tx1">
                              <a:lumMod val="75000"/>
                              <a:lumOff val="25000"/>
                            </a:schemeClr>
                          </a:solidFill>
                          <a:latin typeface="+mn-lt"/>
                          <a:ea typeface="+mn-ea"/>
                          <a:cs typeface="Arial" pitchFamily="34" charset="0"/>
                        </a:rPr>
                        <a:t>. Hal yang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bersifat</a:t>
                      </a:r>
                      <a:r>
                        <a:rPr lang="en-US" sz="1100" b="0" kern="1200" dirty="0">
                          <a:solidFill>
                            <a:schemeClr val="tx1">
                              <a:lumMod val="75000"/>
                              <a:lumOff val="25000"/>
                            </a:schemeClr>
                          </a:solidFill>
                          <a:latin typeface="+mn-lt"/>
                          <a:ea typeface="+mn-ea"/>
                          <a:cs typeface="Arial" pitchFamily="34" charset="0"/>
                        </a:rPr>
                        <a:t> haram </a:t>
                      </a:r>
                      <a:r>
                        <a:rPr lang="en-US" sz="1100" b="0" kern="1200" dirty="0" err="1">
                          <a:solidFill>
                            <a:schemeClr val="tx1">
                              <a:lumMod val="75000"/>
                              <a:lumOff val="25000"/>
                            </a:schemeClr>
                          </a:solidFill>
                          <a:latin typeface="+mn-lt"/>
                          <a:ea typeface="+mn-ea"/>
                          <a:cs typeface="Arial" pitchFamily="34" charset="0"/>
                        </a:rPr>
                        <a:t>dalam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pasar</a:t>
                      </a:r>
                      <a:r>
                        <a:rPr lang="en-US" sz="1100" b="0" kern="1200" dirty="0">
                          <a:solidFill>
                            <a:schemeClr val="tx1">
                              <a:lumMod val="75000"/>
                              <a:lumOff val="25000"/>
                            </a:schemeClr>
                          </a:solidFill>
                          <a:latin typeface="+mn-lt"/>
                          <a:ea typeface="+mn-ea"/>
                          <a:cs typeface="Arial" pitchFamily="34" charset="0"/>
                        </a:rPr>
                        <a:t> modal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yaitu</a:t>
                      </a:r>
                      <a:r>
                        <a:rPr lang="en-US" sz="1100" b="0" kern="1200" dirty="0">
                          <a:solidFill>
                            <a:schemeClr val="tx1">
                              <a:lumMod val="75000"/>
                              <a:lumOff val="25000"/>
                            </a:schemeClr>
                          </a:solidFill>
                          <a:latin typeface="+mn-lt"/>
                          <a:ea typeface="+mn-ea"/>
                          <a:cs typeface="Arial" pitchFamily="34" charset="0"/>
                        </a:rPr>
                        <a:t> : </a:t>
                      </a:r>
                      <a:r>
                        <a:rPr lang="en-US" sz="1100" b="0" kern="1200" dirty="0" err="1">
                          <a:solidFill>
                            <a:schemeClr val="tx1">
                              <a:lumMod val="75000"/>
                              <a:lumOff val="25000"/>
                            </a:schemeClr>
                          </a:solidFill>
                          <a:latin typeface="+mn-lt"/>
                          <a:ea typeface="+mn-ea"/>
                          <a:cs typeface="Arial" pitchFamily="34" charset="0"/>
                        </a:rPr>
                        <a:t>Riba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perjudian</a:t>
                      </a:r>
                      <a:endParaRPr lang="en-US" sz="1100" b="0" kern="1200" dirty="0">
                        <a:solidFill>
                          <a:schemeClr val="tx1">
                            <a:lumMod val="75000"/>
                            <a:lumOff val="25000"/>
                          </a:schemeClr>
                        </a:solidFill>
                        <a:latin typeface="+mn-lt"/>
                        <a:ea typeface="+mn-ea"/>
                        <a:cs typeface="Arial" pitchFamily="34" charset="0"/>
                      </a:endParaRP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taruhan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hal</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lainnya</a:t>
                      </a:r>
                      <a:r>
                        <a:rPr lang="en-US" sz="1100" b="0" kern="1200" dirty="0">
                          <a:solidFill>
                            <a:schemeClr val="tx1">
                              <a:lumMod val="75000"/>
                              <a:lumOff val="25000"/>
                            </a:schemeClr>
                          </a:solidFill>
                          <a:latin typeface="+mn-lt"/>
                          <a:ea typeface="+mn-ea"/>
                          <a:cs typeface="Arial" pitchFamily="34" charset="0"/>
                        </a:rPr>
                        <a:t>.</a:t>
                      </a:r>
                      <a:endParaRPr lang="ko-KR" altLang="en-US" sz="1100" b="0" kern="1200" dirty="0">
                        <a:solidFill>
                          <a:schemeClr val="tx1">
                            <a:lumMod val="75000"/>
                            <a:lumOff val="25000"/>
                          </a:schemeClr>
                        </a:solidFill>
                        <a:latin typeface="+mn-lt"/>
                        <a:ea typeface="+mn-ea"/>
                        <a:cs typeface="Arial"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35864">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en-US" altLang="ko-KR" sz="1400" b="1" dirty="0" err="1">
                          <a:solidFill>
                            <a:schemeClr val="bg1"/>
                          </a:solidFill>
                          <a:latin typeface="+mn-lt"/>
                          <a:cs typeface="Arial" pitchFamily="34" charset="0"/>
                        </a:rPr>
                        <a:t>Instrumen</a:t>
                      </a:r>
                      <a:endParaRPr lang="ko-KR" altLang="en-US" sz="14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obligasi</a:t>
                      </a:r>
                      <a:r>
                        <a:rPr lang="en-US" sz="1100" b="0" kern="1200" dirty="0">
                          <a:solidFill>
                            <a:schemeClr val="tx1">
                              <a:lumMod val="75000"/>
                              <a:lumOff val="25000"/>
                            </a:schemeClr>
                          </a:solidFill>
                          <a:latin typeface="+mn-lt"/>
                          <a:ea typeface="+mn-ea"/>
                          <a:cs typeface="Arial" pitchFamily="34" charset="0"/>
                        </a:rPr>
                        <a:t>, instrument </a:t>
                      </a:r>
                      <a:r>
                        <a:rPr lang="en-US" sz="1100" b="0" kern="1200" dirty="0" err="1">
                          <a:solidFill>
                            <a:schemeClr val="tx1">
                              <a:lumMod val="75000"/>
                              <a:lumOff val="25000"/>
                            </a:schemeClr>
                          </a:solidFill>
                          <a:latin typeface="+mn-lt"/>
                          <a:ea typeface="+mn-ea"/>
                          <a:cs typeface="Arial" pitchFamily="34" charset="0"/>
                        </a:rPr>
                        <a:t>bersifat</a:t>
                      </a:r>
                      <a:r>
                        <a:rPr lang="en-US" sz="1100" b="0" kern="1200" dirty="0">
                          <a:solidFill>
                            <a:schemeClr val="tx1">
                              <a:lumMod val="75000"/>
                              <a:lumOff val="25000"/>
                            </a:schemeClr>
                          </a:solidFill>
                          <a:latin typeface="+mn-lt"/>
                          <a:ea typeface="+mn-ea"/>
                          <a:cs typeface="Arial" pitchFamily="34" charset="0"/>
                        </a:rPr>
                        <a:t>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turunan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atau</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derivatif</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opsi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ataupun</a:t>
                      </a:r>
                      <a:r>
                        <a:rPr lang="en-US" sz="1100" b="0" kern="1200" dirty="0">
                          <a:solidFill>
                            <a:schemeClr val="tx1">
                              <a:lumMod val="75000"/>
                              <a:lumOff val="25000"/>
                            </a:schemeClr>
                          </a:solidFill>
                          <a:latin typeface="+mn-lt"/>
                          <a:ea typeface="+mn-ea"/>
                          <a:cs typeface="Arial" pitchFamily="34" charset="0"/>
                        </a:rPr>
                        <a:t>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reksa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a:t>
                      </a:r>
                      <a:endParaRPr lang="ko-KR" altLang="en-US" sz="1100" b="0" kern="1200" dirty="0">
                        <a:solidFill>
                          <a:schemeClr val="tx1">
                            <a:lumMod val="75000"/>
                            <a:lumOff val="25000"/>
                          </a:schemeClr>
                        </a:solidFill>
                        <a:latin typeface="+mn-lt"/>
                        <a:ea typeface="+mn-ea"/>
                        <a:cs typeface="Arial"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a:solidFill>
                            <a:schemeClr val="tx1">
                              <a:lumMod val="75000"/>
                              <a:lumOff val="25000"/>
                            </a:schemeClr>
                          </a:solidFill>
                          <a:latin typeface="+mn-lt"/>
                          <a:ea typeface="+mn-ea"/>
                          <a:cs typeface="Arial" pitchFamily="34" charset="0"/>
                        </a:rPr>
                        <a:t>instrument yang </a:t>
                      </a:r>
                      <a:r>
                        <a:rPr lang="en-US" sz="1100" b="0" kern="1200" dirty="0" err="1">
                          <a:solidFill>
                            <a:schemeClr val="tx1">
                              <a:lumMod val="75000"/>
                              <a:lumOff val="25000"/>
                            </a:schemeClr>
                          </a:solidFill>
                          <a:latin typeface="+mn-lt"/>
                          <a:ea typeface="+mn-ea"/>
                          <a:cs typeface="Arial" pitchFamily="34" charset="0"/>
                        </a:rPr>
                        <a:t>bisa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diperdagangkan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yakni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obligasi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reksa</a:t>
                      </a:r>
                      <a:endParaRPr lang="en-US" sz="1100" b="0" kern="1200" dirty="0">
                        <a:solidFill>
                          <a:schemeClr val="tx1">
                            <a:lumMod val="75000"/>
                            <a:lumOff val="25000"/>
                          </a:schemeClr>
                        </a:solidFill>
                        <a:latin typeface="+mn-lt"/>
                        <a:ea typeface="+mn-ea"/>
                        <a:cs typeface="Arial" pitchFamily="34" charset="0"/>
                      </a:endParaRP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juga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Sedangkan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untuk</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opsi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waran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serta</a:t>
                      </a:r>
                      <a:r>
                        <a:rPr lang="en-US" sz="1100" b="0" kern="1200" dirty="0">
                          <a:solidFill>
                            <a:schemeClr val="tx1">
                              <a:lumMod val="75000"/>
                              <a:lumOff val="25000"/>
                            </a:schemeClr>
                          </a:solidFill>
                          <a:latin typeface="+mn-lt"/>
                          <a:ea typeface="+mn-ea"/>
                          <a:cs typeface="Arial" pitchFamily="34" charset="0"/>
                        </a:rPr>
                        <a:t> right </a:t>
                      </a:r>
                      <a:r>
                        <a:rPr lang="en-US" sz="1100" b="0" kern="1200" dirty="0" err="1">
                          <a:solidFill>
                            <a:schemeClr val="tx1">
                              <a:lumMod val="75000"/>
                              <a:lumOff val="25000"/>
                            </a:schemeClr>
                          </a:solidFill>
                          <a:latin typeface="+mn-lt"/>
                          <a:ea typeface="+mn-ea"/>
                          <a:cs typeface="Arial" pitchFamily="34" charset="0"/>
                        </a:rPr>
                        <a:t>tidak</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dimasukan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kedalam</a:t>
                      </a:r>
                      <a:r>
                        <a:rPr lang="en-US" sz="1100" b="0" kern="1200" dirty="0">
                          <a:solidFill>
                            <a:schemeClr val="tx1">
                              <a:lumMod val="75000"/>
                              <a:lumOff val="25000"/>
                            </a:schemeClr>
                          </a:solidFill>
                          <a:latin typeface="+mn-lt"/>
                          <a:ea typeface="+mn-ea"/>
                          <a:cs typeface="Arial" pitchFamily="34" charset="0"/>
                        </a:rPr>
                        <a:t> instrument yang </a:t>
                      </a:r>
                      <a:r>
                        <a:rPr lang="en-US" sz="1100" b="0" kern="1200" dirty="0" err="1">
                          <a:solidFill>
                            <a:schemeClr val="tx1">
                              <a:lumMod val="75000"/>
                              <a:lumOff val="25000"/>
                            </a:schemeClr>
                          </a:solidFill>
                          <a:latin typeface="+mn-lt"/>
                          <a:ea typeface="+mn-ea"/>
                          <a:cs typeface="Arial" pitchFamily="34" charset="0"/>
                        </a:rPr>
                        <a:t>diperbolehkan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dalam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pasar</a:t>
                      </a:r>
                      <a:r>
                        <a:rPr lang="en-US" sz="1100" b="0" kern="1200" dirty="0">
                          <a:solidFill>
                            <a:schemeClr val="tx1">
                              <a:lumMod val="75000"/>
                              <a:lumOff val="25000"/>
                            </a:schemeClr>
                          </a:solidFill>
                          <a:latin typeface="+mn-lt"/>
                          <a:ea typeface="+mn-ea"/>
                          <a:cs typeface="Arial" pitchFamily="34" charset="0"/>
                        </a:rPr>
                        <a:t> modal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Sedangkan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untuk</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saham</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serta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obligasi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harus</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datang</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dari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emiten</a:t>
                      </a:r>
                      <a:r>
                        <a:rPr lang="en-US" sz="1100" b="0" kern="1200" dirty="0">
                          <a:solidFill>
                            <a:schemeClr val="tx1">
                              <a:lumMod val="75000"/>
                              <a:lumOff val="25000"/>
                            </a:schemeClr>
                          </a:solidFill>
                          <a:latin typeface="+mn-lt"/>
                          <a:ea typeface="+mn-ea"/>
                          <a:cs typeface="Arial" pitchFamily="34" charset="0"/>
                        </a:rPr>
                        <a:t> yang </a:t>
                      </a:r>
                      <a:r>
                        <a:rPr lang="en-US" sz="1100" b="0" kern="1200" dirty="0" err="1">
                          <a:solidFill>
                            <a:schemeClr val="tx1">
                              <a:lumMod val="75000"/>
                              <a:lumOff val="25000"/>
                            </a:schemeClr>
                          </a:solidFill>
                          <a:latin typeface="+mn-lt"/>
                          <a:ea typeface="+mn-ea"/>
                          <a:cs typeface="Arial" pitchFamily="34" charset="0"/>
                        </a:rPr>
                        <a:t>sesuai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dengan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prinsip</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jika</a:t>
                      </a:r>
                      <a:r>
                        <a:rPr lang="en-US" sz="1100" b="0" kern="1200" dirty="0">
                          <a:solidFill>
                            <a:schemeClr val="tx1">
                              <a:lumMod val="75000"/>
                              <a:lumOff val="25000"/>
                            </a:schemeClr>
                          </a:solidFill>
                          <a:latin typeface="+mn-lt"/>
                          <a:ea typeface="+mn-ea"/>
                          <a:cs typeface="Arial" pitchFamily="34" charset="0"/>
                        </a:rPr>
                        <a:t> </a:t>
                      </a:r>
                    </a:p>
                    <a:p>
                      <a:pPr marL="0" marR="0" indent="0" algn="l" defTabSz="914400" rtl="0" eaLnBrk="1" fontAlgn="auto" latinLnBrk="1" hangingPunct="1">
                        <a:lnSpc>
                          <a:spcPct val="150000"/>
                        </a:lnSpc>
                        <a:spcBef>
                          <a:spcPts val="0"/>
                        </a:spcBef>
                        <a:spcAft>
                          <a:spcPts val="0"/>
                        </a:spcAft>
                        <a:buClrTx/>
                        <a:buSzTx/>
                        <a:buFontTx/>
                        <a:buNone/>
                        <a:tabLst/>
                        <a:defRPr/>
                      </a:pPr>
                      <a:r>
                        <a:rPr lang="en-US" sz="1100" b="0" kern="1200" dirty="0" err="1">
                          <a:solidFill>
                            <a:schemeClr val="tx1">
                              <a:lumMod val="75000"/>
                              <a:lumOff val="25000"/>
                            </a:schemeClr>
                          </a:solidFill>
                          <a:latin typeface="+mn-lt"/>
                          <a:ea typeface="+mn-ea"/>
                          <a:cs typeface="Arial" pitchFamily="34" charset="0"/>
                        </a:rPr>
                        <a:t>tidak</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sesuai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maka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tidak</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akan</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bisa</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lolos</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dari</a:t>
                      </a:r>
                      <a:r>
                        <a:rPr lang="en-US" sz="1100" b="0" kern="1200" dirty="0">
                          <a:solidFill>
                            <a:schemeClr val="tx1">
                              <a:lumMod val="75000"/>
                              <a:lumOff val="25000"/>
                            </a:schemeClr>
                          </a:solidFill>
                          <a:latin typeface="+mn-lt"/>
                          <a:ea typeface="+mn-ea"/>
                          <a:cs typeface="Arial" pitchFamily="34" charset="0"/>
                        </a:rPr>
                        <a:t> </a:t>
                      </a:r>
                      <a:r>
                        <a:rPr lang="en-US" sz="1100" b="0" kern="1200" dirty="0" err="1">
                          <a:solidFill>
                            <a:schemeClr val="tx1">
                              <a:lumMod val="75000"/>
                              <a:lumOff val="25000"/>
                            </a:schemeClr>
                          </a:solidFill>
                          <a:latin typeface="+mn-lt"/>
                          <a:ea typeface="+mn-ea"/>
                          <a:cs typeface="Arial" pitchFamily="34" charset="0"/>
                        </a:rPr>
                        <a:t>pasar</a:t>
                      </a:r>
                      <a:r>
                        <a:rPr lang="en-US" sz="1100" b="0" kern="1200" dirty="0">
                          <a:solidFill>
                            <a:schemeClr val="tx1">
                              <a:lumMod val="75000"/>
                              <a:lumOff val="25000"/>
                            </a:schemeClr>
                          </a:solidFill>
                          <a:latin typeface="+mn-lt"/>
                          <a:ea typeface="+mn-ea"/>
                          <a:cs typeface="Arial" pitchFamily="34" charset="0"/>
                        </a:rPr>
                        <a:t> modal </a:t>
                      </a:r>
                      <a:r>
                        <a:rPr lang="en-US" sz="1100" b="0" kern="1200" dirty="0" err="1">
                          <a:solidFill>
                            <a:schemeClr val="tx1">
                              <a:lumMod val="75000"/>
                              <a:lumOff val="25000"/>
                            </a:schemeClr>
                          </a:solidFill>
                          <a:latin typeface="+mn-lt"/>
                          <a:ea typeface="+mn-ea"/>
                          <a:cs typeface="Arial" pitchFamily="34" charset="0"/>
                        </a:rPr>
                        <a:t>syariah</a:t>
                      </a:r>
                      <a:r>
                        <a:rPr lang="en-US" sz="1100" b="0" kern="1200" dirty="0">
                          <a:solidFill>
                            <a:schemeClr val="tx1">
                              <a:lumMod val="75000"/>
                              <a:lumOff val="25000"/>
                            </a:schemeClr>
                          </a:solidFill>
                          <a:latin typeface="+mn-lt"/>
                          <a:ea typeface="+mn-ea"/>
                          <a:cs typeface="Arial" pitchFamily="34" charset="0"/>
                        </a:rPr>
                        <a:t>.</a:t>
                      </a:r>
                      <a:endParaRPr lang="ko-KR" altLang="en-US" sz="1100" b="0" kern="1200" dirty="0">
                        <a:solidFill>
                          <a:schemeClr val="tx1">
                            <a:lumMod val="75000"/>
                            <a:lumOff val="25000"/>
                          </a:schemeClr>
                        </a:solidFill>
                        <a:latin typeface="+mn-lt"/>
                        <a:ea typeface="+mn-ea"/>
                        <a:cs typeface="Arial"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7388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grpSp>
          <p:nvGrpSpPr>
            <p:cNvPr id="3" name="Group 2"/>
            <p:cNvGrpSpPr/>
            <p:nvPr/>
          </p:nvGrpSpPr>
          <p:grpSpPr>
            <a:xfrm>
              <a:off x="0" y="171338"/>
              <a:ext cx="12207499" cy="6686662"/>
              <a:chOff x="0" y="171338"/>
              <a:chExt cx="12207499" cy="6686662"/>
            </a:xfrm>
          </p:grpSpPr>
          <p:sp>
            <p:nvSpPr>
              <p:cNvPr id="5" name="Rectangle 4">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7" name="Group 6">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8" name="Picture 7">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9" name="Picture 8">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4" name="TextBox 3"/>
            <p:cNvSpPr txBox="1"/>
            <p:nvPr/>
          </p:nvSpPr>
          <p:spPr>
            <a:xfrm>
              <a:off x="1757638" y="279824"/>
              <a:ext cx="8276095" cy="830997"/>
            </a:xfrm>
            <a:prstGeom prst="rect">
              <a:avLst/>
            </a:prstGeom>
            <a:noFill/>
          </p:spPr>
          <p:txBody>
            <a:bodyPr wrap="square" rtlCol="0">
              <a:spAutoFit/>
            </a:bodyPr>
            <a:lstStyle/>
            <a:p>
              <a:pPr algn="ctr"/>
              <a:r>
                <a:rPr lang="id-ID" sz="2400" dirty="0">
                  <a:solidFill>
                    <a:srgbClr val="002060"/>
                  </a:solidFill>
                  <a:latin typeface="Arial Black" panose="020B0A04020102020204" pitchFamily="34" charset="0"/>
                  <a:cs typeface="Times New Roman" panose="02020603050405020304" pitchFamily="18" charset="0"/>
                </a:rPr>
                <a:t>Kajian Ulang Untuk Pasar Modal &amp; Transaksi Non-riil lainnya</a:t>
              </a:r>
              <a:endParaRPr lang="en-US" sz="1600" dirty="0">
                <a:solidFill>
                  <a:srgbClr val="002060"/>
                </a:solidFill>
                <a:latin typeface="Arial Black" panose="020B0A04020102020204" pitchFamily="34"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8C58F753-2709-4751-AA5D-1E6F72A6747E}"/>
              </a:ext>
            </a:extLst>
          </p:cNvPr>
          <p:cNvSpPr/>
          <p:nvPr userDrawn="1"/>
        </p:nvSpPr>
        <p:spPr>
          <a:xfrm rot="10800000">
            <a:off x="506172" y="3138417"/>
            <a:ext cx="6949440" cy="165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F746ABA-0452-421D-991F-4801B85045EA}"/>
              </a:ext>
            </a:extLst>
          </p:cNvPr>
          <p:cNvSpPr txBox="1"/>
          <p:nvPr/>
        </p:nvSpPr>
        <p:spPr>
          <a:xfrm>
            <a:off x="374696" y="3575937"/>
            <a:ext cx="5891688" cy="1938992"/>
          </a:xfrm>
          <a:prstGeom prst="rect">
            <a:avLst/>
          </a:prstGeom>
          <a:noFill/>
        </p:spPr>
        <p:txBody>
          <a:bodyPr wrap="square" rtlCol="0">
            <a:spAutoFit/>
          </a:bodyPr>
          <a:lstStyle/>
          <a:p>
            <a:pPr>
              <a:buFont typeface="+mj-lt"/>
              <a:buAutoNum type="arabicParenR" startAt="2"/>
            </a:pPr>
            <a:r>
              <a:rPr lang="id-ID" sz="2000" dirty="0"/>
              <a:t>.</a:t>
            </a:r>
            <a:r>
              <a:rPr lang="en-US" sz="2000" dirty="0"/>
              <a:t>Pasar modal </a:t>
            </a:r>
            <a:r>
              <a:rPr lang="en-US" sz="2000" dirty="0" err="1"/>
              <a:t>sah</a:t>
            </a:r>
            <a:r>
              <a:rPr lang="en-US" sz="2000" dirty="0"/>
              <a:t>, </a:t>
            </a:r>
            <a:r>
              <a:rPr lang="en-US" sz="2000" dirty="0" err="1"/>
              <a:t>jika</a:t>
            </a:r>
            <a:r>
              <a:rPr lang="en-US" sz="2000" dirty="0"/>
              <a:t> di </a:t>
            </a:r>
            <a:r>
              <a:rPr lang="en-US" sz="2000" dirty="0" err="1"/>
              <a:t>sana</a:t>
            </a:r>
            <a:r>
              <a:rPr lang="en-US" sz="2000" dirty="0"/>
              <a:t> </a:t>
            </a:r>
            <a:r>
              <a:rPr lang="en-US" sz="2000" dirty="0" err="1"/>
              <a:t>sebagai</a:t>
            </a:r>
            <a:r>
              <a:rPr lang="en-US" sz="2000" dirty="0"/>
              <a:t> </a:t>
            </a:r>
            <a:r>
              <a:rPr lang="en-US" sz="2000" dirty="0" err="1"/>
              <a:t>pusat</a:t>
            </a:r>
            <a:r>
              <a:rPr lang="en-US" sz="2000" dirty="0"/>
              <a:t> </a:t>
            </a:r>
            <a:r>
              <a:rPr lang="en-US" sz="2000" dirty="0" err="1"/>
              <a:t>informasi</a:t>
            </a:r>
            <a:r>
              <a:rPr lang="en-US" sz="2000" dirty="0"/>
              <a:t> </a:t>
            </a:r>
            <a:r>
              <a:rPr lang="en-US" sz="2000" dirty="0" err="1"/>
              <a:t>untuk</a:t>
            </a:r>
            <a:r>
              <a:rPr lang="en-US" sz="2000" dirty="0"/>
              <a:t> </a:t>
            </a:r>
            <a:r>
              <a:rPr lang="en-US" sz="2000" dirty="0" err="1"/>
              <a:t>mendapatkan</a:t>
            </a:r>
            <a:r>
              <a:rPr lang="en-US" sz="2000" dirty="0"/>
              <a:t> modal </a:t>
            </a:r>
            <a:r>
              <a:rPr lang="en-US" sz="2000" dirty="0" err="1"/>
              <a:t>perdana</a:t>
            </a:r>
            <a:r>
              <a:rPr lang="en-US" sz="2000" dirty="0"/>
              <a:t> </a:t>
            </a:r>
            <a:r>
              <a:rPr lang="id-ID" sz="2000" dirty="0"/>
              <a:t>(pasar perdana) </a:t>
            </a:r>
            <a:r>
              <a:rPr lang="en-US" sz="2000" dirty="0" err="1"/>
              <a:t>dalam</a:t>
            </a:r>
            <a:r>
              <a:rPr lang="en-US" sz="2000" dirty="0"/>
              <a:t> </a:t>
            </a:r>
            <a:r>
              <a:rPr lang="en-US" sz="2000" dirty="0" err="1"/>
              <a:t>pendirian</a:t>
            </a:r>
            <a:r>
              <a:rPr lang="en-US" sz="2000" dirty="0"/>
              <a:t> </a:t>
            </a:r>
            <a:r>
              <a:rPr lang="en-US" sz="2000" dirty="0" err="1"/>
              <a:t>syirkah</a:t>
            </a:r>
            <a:r>
              <a:rPr lang="en-US" sz="2000" dirty="0"/>
              <a:t>. </a:t>
            </a:r>
            <a:r>
              <a:rPr lang="en-US" sz="2000" dirty="0" err="1"/>
              <a:t>Dengan</a:t>
            </a:r>
            <a:r>
              <a:rPr lang="en-US" sz="2000" dirty="0"/>
              <a:t> kata lain </a:t>
            </a:r>
            <a:r>
              <a:rPr lang="en-US" sz="2000" dirty="0" err="1"/>
              <a:t>tempat</a:t>
            </a:r>
            <a:r>
              <a:rPr lang="en-US" sz="2000" dirty="0"/>
              <a:t> </a:t>
            </a:r>
            <a:r>
              <a:rPr lang="en-US" sz="2000" dirty="0" err="1"/>
              <a:t>bertemunya</a:t>
            </a:r>
            <a:r>
              <a:rPr lang="en-US" sz="2000" dirty="0"/>
              <a:t> </a:t>
            </a:r>
            <a:r>
              <a:rPr lang="en-US" sz="2000" dirty="0" err="1"/>
              <a:t>pengusaha</a:t>
            </a:r>
            <a:r>
              <a:rPr lang="en-US" sz="2000" dirty="0"/>
              <a:t> (</a:t>
            </a:r>
            <a:r>
              <a:rPr lang="en-US" sz="2000" dirty="0" err="1"/>
              <a:t>mudharib</a:t>
            </a:r>
            <a:r>
              <a:rPr lang="en-US" sz="2000" dirty="0"/>
              <a:t>) </a:t>
            </a:r>
            <a:r>
              <a:rPr lang="en-US" sz="2000" dirty="0" err="1"/>
              <a:t>dengan</a:t>
            </a:r>
            <a:r>
              <a:rPr lang="en-US" sz="2000" dirty="0"/>
              <a:t> orang-orang yang surplus modal (</a:t>
            </a:r>
            <a:r>
              <a:rPr lang="en-US" sz="2000" dirty="0" err="1"/>
              <a:t>shahibul</a:t>
            </a:r>
            <a:r>
              <a:rPr lang="en-US" sz="2000" dirty="0"/>
              <a:t> mal) </a:t>
            </a:r>
            <a:r>
              <a:rPr lang="en-US" sz="2000" dirty="0" err="1"/>
              <a:t>sehingga</a:t>
            </a:r>
            <a:r>
              <a:rPr lang="en-US" sz="2000" dirty="0"/>
              <a:t> </a:t>
            </a:r>
            <a:r>
              <a:rPr lang="en-US" sz="2000" dirty="0" err="1"/>
              <a:t>terjadi</a:t>
            </a:r>
            <a:r>
              <a:rPr lang="en-US" sz="2000" dirty="0"/>
              <a:t> </a:t>
            </a:r>
            <a:r>
              <a:rPr lang="en-US" sz="2000" dirty="0" err="1"/>
              <a:t>akad</a:t>
            </a:r>
            <a:r>
              <a:rPr lang="en-US" sz="2000" dirty="0"/>
              <a:t> </a:t>
            </a:r>
            <a:r>
              <a:rPr lang="en-US" sz="2000" dirty="0" err="1"/>
              <a:t>syirkah</a:t>
            </a:r>
            <a:r>
              <a:rPr lang="en-US" sz="2000" dirty="0"/>
              <a:t>.</a:t>
            </a:r>
            <a:endParaRPr lang="en-US" altLang="ko-KR" sz="20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E04E57C4-C36F-486D-B717-4B3D00FEAF5A}"/>
              </a:ext>
            </a:extLst>
          </p:cNvPr>
          <p:cNvSpPr txBox="1"/>
          <p:nvPr/>
        </p:nvSpPr>
        <p:spPr>
          <a:xfrm>
            <a:off x="846771" y="975414"/>
            <a:ext cx="5534529" cy="2308324"/>
          </a:xfrm>
          <a:prstGeom prst="rect">
            <a:avLst/>
          </a:prstGeom>
          <a:noFill/>
        </p:spPr>
        <p:txBody>
          <a:bodyPr wrap="square" rtlCol="0">
            <a:spAutoFit/>
          </a:bodyPr>
          <a:lstStyle/>
          <a:p>
            <a:pPr>
              <a:buFont typeface="+mj-lt"/>
              <a:buAutoNum type="arabicParenR"/>
            </a:pPr>
            <a:r>
              <a:rPr lang="id-ID" dirty="0"/>
              <a:t>.</a:t>
            </a:r>
            <a:r>
              <a:rPr lang="en-US" dirty="0"/>
              <a:t>Pasar modal </a:t>
            </a:r>
            <a:r>
              <a:rPr lang="en-US" dirty="0" err="1"/>
              <a:t>adalah</a:t>
            </a:r>
            <a:r>
              <a:rPr lang="en-US" dirty="0"/>
              <a:t> </a:t>
            </a:r>
            <a:r>
              <a:rPr lang="id-ID" dirty="0"/>
              <a:t>tempat bertemunya </a:t>
            </a:r>
            <a:r>
              <a:rPr lang="en-US" dirty="0" err="1"/>
              <a:t>antara</a:t>
            </a:r>
            <a:r>
              <a:rPr lang="en-US" dirty="0"/>
              <a:t> </a:t>
            </a:r>
            <a:r>
              <a:rPr lang="en-US" dirty="0" err="1"/>
              <a:t>pihak</a:t>
            </a:r>
            <a:r>
              <a:rPr lang="en-US" dirty="0"/>
              <a:t> </a:t>
            </a:r>
            <a:r>
              <a:rPr lang="en-US" dirty="0" err="1"/>
              <a:t>penyedia</a:t>
            </a:r>
            <a:r>
              <a:rPr lang="en-US" dirty="0"/>
              <a:t> modal (investor) </a:t>
            </a:r>
            <a:r>
              <a:rPr lang="en-US" dirty="0" err="1"/>
              <a:t>dengan</a:t>
            </a:r>
            <a:r>
              <a:rPr lang="en-US" dirty="0"/>
              <a:t> </a:t>
            </a:r>
            <a:r>
              <a:rPr lang="en-US" dirty="0" err="1"/>
              <a:t>pihak</a:t>
            </a:r>
            <a:r>
              <a:rPr lang="en-US" dirty="0"/>
              <a:t> yang </a:t>
            </a:r>
            <a:r>
              <a:rPr lang="en-US" dirty="0" err="1"/>
              <a:t>memerlukan</a:t>
            </a:r>
            <a:r>
              <a:rPr lang="en-US" dirty="0"/>
              <a:t> modal (</a:t>
            </a:r>
            <a:r>
              <a:rPr lang="en-US" dirty="0" err="1"/>
              <a:t>pengusaha</a:t>
            </a:r>
            <a:r>
              <a:rPr lang="en-US" dirty="0"/>
              <a:t>) </a:t>
            </a:r>
            <a:r>
              <a:rPr lang="en-US" dirty="0" err="1"/>
              <a:t>dengan</a:t>
            </a:r>
            <a:r>
              <a:rPr lang="en-US" dirty="0"/>
              <a:t> </a:t>
            </a:r>
            <a:r>
              <a:rPr lang="en-US" dirty="0" err="1"/>
              <a:t>menggunakan</a:t>
            </a:r>
            <a:r>
              <a:rPr lang="en-US" dirty="0"/>
              <a:t> </a:t>
            </a:r>
            <a:r>
              <a:rPr lang="en-US" dirty="0" err="1"/>
              <a:t>instrumen</a:t>
            </a:r>
            <a:r>
              <a:rPr lang="en-US" dirty="0"/>
              <a:t> </a:t>
            </a:r>
            <a:r>
              <a:rPr lang="en-US" dirty="0" err="1"/>
              <a:t>saham</a:t>
            </a:r>
            <a:r>
              <a:rPr lang="en-US" dirty="0"/>
              <a:t>, </a:t>
            </a:r>
            <a:r>
              <a:rPr lang="en-US" dirty="0" err="1"/>
              <a:t>obligasi</a:t>
            </a:r>
            <a:r>
              <a:rPr lang="en-US" dirty="0"/>
              <a:t>, </a:t>
            </a:r>
            <a:r>
              <a:rPr lang="en-US" dirty="0" err="1"/>
              <a:t>Reksa</a:t>
            </a:r>
            <a:r>
              <a:rPr lang="en-US" dirty="0"/>
              <a:t> Dana dan </a:t>
            </a:r>
            <a:r>
              <a:rPr lang="en-US" dirty="0" err="1"/>
              <a:t>instrumen</a:t>
            </a:r>
            <a:r>
              <a:rPr lang="en-US" dirty="0"/>
              <a:t> </a:t>
            </a:r>
            <a:r>
              <a:rPr lang="en-US" dirty="0" err="1"/>
              <a:t>turunannya</a:t>
            </a:r>
            <a:r>
              <a:rPr lang="en-US" dirty="0"/>
              <a:t> (</a:t>
            </a:r>
            <a:r>
              <a:rPr lang="en-US" dirty="0" err="1"/>
              <a:t>derivatif</a:t>
            </a:r>
            <a:r>
              <a:rPr lang="en-US" dirty="0"/>
              <a:t> instrument). </a:t>
            </a:r>
          </a:p>
          <a:p>
            <a:r>
              <a:rPr lang="en-US" dirty="0"/>
              <a:t>*bursa </a:t>
            </a:r>
            <a:r>
              <a:rPr lang="en-US" dirty="0" err="1"/>
              <a:t>adalah</a:t>
            </a:r>
            <a:r>
              <a:rPr lang="en-US" dirty="0"/>
              <a:t> pasar </a:t>
            </a:r>
            <a:r>
              <a:rPr lang="en-US" dirty="0" err="1"/>
              <a:t>terorganisir</a:t>
            </a:r>
            <a:r>
              <a:rPr lang="en-US" dirty="0"/>
              <a:t> yang </a:t>
            </a:r>
            <a:r>
              <a:rPr lang="en-US" dirty="0" err="1"/>
              <a:t>didirikan</a:t>
            </a:r>
            <a:r>
              <a:rPr lang="en-US" dirty="0"/>
              <a:t> di </a:t>
            </a:r>
            <a:r>
              <a:rPr lang="en-US" dirty="0" err="1"/>
              <a:t>tempat</a:t>
            </a:r>
            <a:r>
              <a:rPr lang="en-US" dirty="0"/>
              <a:t> dan </a:t>
            </a:r>
            <a:r>
              <a:rPr lang="en-US" dirty="0" err="1"/>
              <a:t>waktu-waktu</a:t>
            </a:r>
            <a:r>
              <a:rPr lang="en-US" dirty="0"/>
              <a:t> </a:t>
            </a:r>
            <a:r>
              <a:rPr lang="en-US" dirty="0" err="1"/>
              <a:t>tertentu</a:t>
            </a:r>
            <a:r>
              <a:rPr lang="en-US" dirty="0"/>
              <a:t>. [di Indonesia </a:t>
            </a:r>
            <a:r>
              <a:rPr lang="en-US" dirty="0" err="1"/>
              <a:t>terdapat</a:t>
            </a:r>
            <a:r>
              <a:rPr lang="en-US" dirty="0"/>
              <a:t> Bursa </a:t>
            </a:r>
            <a:r>
              <a:rPr lang="en-US" dirty="0" err="1"/>
              <a:t>Efek</a:t>
            </a:r>
            <a:r>
              <a:rPr lang="en-US" dirty="0"/>
              <a:t> Indonesia-BEI].</a:t>
            </a:r>
          </a:p>
        </p:txBody>
      </p:sp>
      <p:sp>
        <p:nvSpPr>
          <p:cNvPr id="19" name="Rectangle 18">
            <a:extLst>
              <a:ext uri="{FF2B5EF4-FFF2-40B4-BE49-F238E27FC236}">
                <a16:creationId xmlns:a16="http://schemas.microsoft.com/office/drawing/2014/main" id="{2B32FEE5-64B7-4D93-AA66-7A352A134BFF}"/>
              </a:ext>
            </a:extLst>
          </p:cNvPr>
          <p:cNvSpPr/>
          <p:nvPr/>
        </p:nvSpPr>
        <p:spPr>
          <a:xfrm>
            <a:off x="6275459" y="819824"/>
            <a:ext cx="5764141" cy="2862322"/>
          </a:xfrm>
          <a:prstGeom prst="rect">
            <a:avLst/>
          </a:prstGeom>
        </p:spPr>
        <p:txBody>
          <a:bodyPr wrap="square">
            <a:spAutoFit/>
          </a:bodyPr>
          <a:lstStyle/>
          <a:p>
            <a:pPr>
              <a:buFont typeface="+mj-lt"/>
              <a:buAutoNum type="arabicParenR" startAt="2"/>
            </a:pPr>
            <a:endParaRPr lang="en-US" dirty="0"/>
          </a:p>
          <a:p>
            <a:r>
              <a:rPr lang="id-ID" dirty="0"/>
              <a:t>3). Pasar modal syariah </a:t>
            </a:r>
            <a:r>
              <a:rPr lang="en-US" dirty="0"/>
              <a:t>Juga </a:t>
            </a:r>
            <a:r>
              <a:rPr lang="en-US" dirty="0" err="1"/>
              <a:t>tidak</a:t>
            </a:r>
            <a:r>
              <a:rPr lang="en-US" dirty="0"/>
              <a:t> </a:t>
            </a:r>
            <a:r>
              <a:rPr lang="en-US" dirty="0" err="1"/>
              <a:t>terjadi</a:t>
            </a:r>
            <a:r>
              <a:rPr lang="en-US" dirty="0"/>
              <a:t> </a:t>
            </a:r>
            <a:r>
              <a:rPr lang="en-US" dirty="0" err="1"/>
              <a:t>spekulasi</a:t>
            </a:r>
            <a:r>
              <a:rPr lang="en-US" dirty="0"/>
              <a:t>/</a:t>
            </a:r>
            <a:r>
              <a:rPr lang="en-US" dirty="0" err="1"/>
              <a:t>maysir</a:t>
            </a:r>
            <a:r>
              <a:rPr lang="en-US" dirty="0"/>
              <a:t>. Karena yang </a:t>
            </a:r>
            <a:r>
              <a:rPr lang="en-US" dirty="0" err="1"/>
              <a:t>diakui</a:t>
            </a:r>
            <a:r>
              <a:rPr lang="en-US" dirty="0"/>
              <a:t> </a:t>
            </a:r>
            <a:r>
              <a:rPr lang="en-US" dirty="0" err="1"/>
              <a:t>dalam</a:t>
            </a:r>
            <a:r>
              <a:rPr lang="en-US" dirty="0"/>
              <a:t> Islam </a:t>
            </a:r>
            <a:r>
              <a:rPr lang="en-US" dirty="0" err="1"/>
              <a:t>adalah</a:t>
            </a:r>
            <a:r>
              <a:rPr lang="en-US" dirty="0"/>
              <a:t> pasar </a:t>
            </a:r>
            <a:r>
              <a:rPr lang="en-US" dirty="0" err="1"/>
              <a:t>perdana</a:t>
            </a:r>
            <a:r>
              <a:rPr lang="en-US" dirty="0"/>
              <a:t>/primer </a:t>
            </a:r>
            <a:r>
              <a:rPr lang="en-US" dirty="0" err="1"/>
              <a:t>saja</a:t>
            </a:r>
            <a:r>
              <a:rPr lang="en-US" dirty="0"/>
              <a:t>, </a:t>
            </a:r>
            <a:r>
              <a:rPr lang="en-US" dirty="0" err="1"/>
              <a:t>sedangkan</a:t>
            </a:r>
            <a:r>
              <a:rPr lang="en-US" dirty="0"/>
              <a:t> pasar </a:t>
            </a:r>
            <a:r>
              <a:rPr lang="en-US" dirty="0" err="1"/>
              <a:t>sekunder</a:t>
            </a:r>
            <a:r>
              <a:rPr lang="en-US" dirty="0"/>
              <a:t> </a:t>
            </a:r>
            <a:r>
              <a:rPr lang="en-US" dirty="0" err="1"/>
              <a:t>tidak</a:t>
            </a:r>
            <a:r>
              <a:rPr lang="en-US" dirty="0"/>
              <a:t> </a:t>
            </a:r>
            <a:r>
              <a:rPr lang="en-US" dirty="0" err="1"/>
              <a:t>sah</a:t>
            </a:r>
            <a:r>
              <a:rPr lang="en-US" dirty="0"/>
              <a:t>, </a:t>
            </a:r>
            <a:r>
              <a:rPr lang="en-US" dirty="0" err="1"/>
              <a:t>karena</a:t>
            </a:r>
            <a:r>
              <a:rPr lang="en-US" dirty="0"/>
              <a:t> </a:t>
            </a:r>
            <a:r>
              <a:rPr lang="en-US" dirty="0" err="1"/>
              <a:t>terjadi</a:t>
            </a:r>
            <a:r>
              <a:rPr lang="en-US" dirty="0"/>
              <a:t> </a:t>
            </a:r>
            <a:r>
              <a:rPr lang="en-US" dirty="0" err="1"/>
              <a:t>spekulasi</a:t>
            </a:r>
            <a:r>
              <a:rPr lang="en-US" dirty="0"/>
              <a:t> dan </a:t>
            </a:r>
            <a:r>
              <a:rPr lang="en-US" dirty="0" err="1"/>
              <a:t>transaksi</a:t>
            </a:r>
            <a:r>
              <a:rPr lang="en-US" dirty="0"/>
              <a:t> non </a:t>
            </a:r>
            <a:r>
              <a:rPr lang="en-US" dirty="0" err="1"/>
              <a:t>riil</a:t>
            </a:r>
            <a:r>
              <a:rPr lang="en-US" dirty="0"/>
              <a:t> yang </a:t>
            </a:r>
            <a:r>
              <a:rPr lang="en-US" dirty="0" err="1"/>
              <a:t>akan</a:t>
            </a:r>
            <a:r>
              <a:rPr lang="en-US" dirty="0"/>
              <a:t> </a:t>
            </a:r>
            <a:r>
              <a:rPr lang="en-US" dirty="0" err="1"/>
              <a:t>merusak</a:t>
            </a:r>
            <a:r>
              <a:rPr lang="en-US" dirty="0"/>
              <a:t> </a:t>
            </a:r>
            <a:r>
              <a:rPr lang="en-US" dirty="0" err="1"/>
              <a:t>pondasi</a:t>
            </a:r>
            <a:r>
              <a:rPr lang="en-US" dirty="0"/>
              <a:t> </a:t>
            </a:r>
            <a:r>
              <a:rPr lang="en-US" dirty="0" err="1"/>
              <a:t>perekonomian</a:t>
            </a:r>
            <a:r>
              <a:rPr lang="en-US" dirty="0"/>
              <a:t>.</a:t>
            </a:r>
            <a:r>
              <a:rPr lang="id-ID" dirty="0"/>
              <a:t> Oleh karena itu jika ada atas nama pasar modal syariah tapi diperjual belikan di pasar sekunder maka dapat dikatakan Tidak Ada Perbedaan dengan pasar modal konvensional.</a:t>
            </a:r>
            <a:endParaRPr lang="en-US" dirty="0"/>
          </a:p>
          <a:p>
            <a:r>
              <a:rPr lang="en-US" altLang="ko-KR" dirty="0">
                <a:solidFill>
                  <a:schemeClr val="tx1">
                    <a:lumMod val="75000"/>
                    <a:lumOff val="25000"/>
                  </a:schemeClr>
                </a:solidFill>
                <a:cs typeface="Arial" pitchFamily="34" charset="0"/>
              </a:rPr>
              <a:t> </a:t>
            </a:r>
          </a:p>
        </p:txBody>
      </p:sp>
      <p:sp>
        <p:nvSpPr>
          <p:cNvPr id="21" name="Rectangle 20">
            <a:extLst>
              <a:ext uri="{FF2B5EF4-FFF2-40B4-BE49-F238E27FC236}">
                <a16:creationId xmlns:a16="http://schemas.microsoft.com/office/drawing/2014/main" id="{B106A118-A570-483F-95AD-D2994C2A221C}"/>
              </a:ext>
            </a:extLst>
          </p:cNvPr>
          <p:cNvSpPr/>
          <p:nvPr/>
        </p:nvSpPr>
        <p:spPr>
          <a:xfrm>
            <a:off x="6686549" y="3629981"/>
            <a:ext cx="5520949" cy="1205843"/>
          </a:xfrm>
          <a:prstGeom prst="rect">
            <a:avLst/>
          </a:prstGeom>
        </p:spPr>
        <p:txBody>
          <a:bodyPr wrap="square">
            <a:spAutoFit/>
          </a:bodyPr>
          <a:lstStyle/>
          <a:p>
            <a:pPr>
              <a:lnSpc>
                <a:spcPct val="80000"/>
              </a:lnSpc>
              <a:defRPr/>
            </a:pPr>
            <a:r>
              <a:rPr lang="id-ID" dirty="0"/>
              <a:t>4). Perdagangan saham syariah di Pasar sekunder menyebabkan transaksi non riil lebih besar daripada transaksi riil </a:t>
            </a:r>
            <a:r>
              <a:rPr lang="id-ID" i="1" dirty="0"/>
              <a:t>(</a:t>
            </a:r>
            <a:r>
              <a:rPr lang="id-ID" dirty="0"/>
              <a:t>akan terjadi </a:t>
            </a:r>
            <a:r>
              <a:rPr lang="id-ID" i="1" dirty="0" err="1"/>
              <a:t>Bubble</a:t>
            </a:r>
            <a:r>
              <a:rPr lang="id-ID" i="1" dirty="0"/>
              <a:t> </a:t>
            </a:r>
            <a:r>
              <a:rPr lang="id-ID" i="1" dirty="0" err="1"/>
              <a:t>Economy</a:t>
            </a:r>
            <a:r>
              <a:rPr lang="id-ID" dirty="0"/>
              <a:t>)</a:t>
            </a:r>
            <a:r>
              <a:rPr lang="id-ID" i="1" dirty="0"/>
              <a:t>,</a:t>
            </a:r>
            <a:r>
              <a:rPr lang="id-ID" dirty="0"/>
              <a:t> dan hal ini akan menyebabkan krisis keuangan dan ekonomi.</a:t>
            </a:r>
            <a:br>
              <a:rPr lang="en-US" dirty="0"/>
            </a:br>
            <a:endParaRPr lang="en-US" dirty="0"/>
          </a:p>
        </p:txBody>
      </p:sp>
    </p:spTree>
    <p:extLst>
      <p:ext uri="{BB962C8B-B14F-4D97-AF65-F5344CB8AC3E}">
        <p14:creationId xmlns:p14="http://schemas.microsoft.com/office/powerpoint/2010/main" val="265316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8" name="TextBox 7"/>
          <p:cNvSpPr txBox="1"/>
          <p:nvPr/>
        </p:nvSpPr>
        <p:spPr>
          <a:xfrm>
            <a:off x="1483633" y="301481"/>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Mengenal</a:t>
            </a:r>
            <a:r>
              <a:rPr lang="en-ID" sz="2400" dirty="0">
                <a:solidFill>
                  <a:srgbClr val="002060"/>
                </a:solidFill>
                <a:latin typeface="Arial Black" panose="020B0A04020102020204" pitchFamily="34" charset="0"/>
                <a:cs typeface="Times New Roman" panose="02020603050405020304" pitchFamily="18" charset="0"/>
              </a:rPr>
              <a:t> BMT</a:t>
            </a:r>
            <a:endParaRPr lang="en-US" sz="1600" dirty="0">
              <a:solidFill>
                <a:srgbClr val="002060"/>
              </a:solidFill>
              <a:latin typeface="Arial Black" panose="020B0A0402010202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C4B1C653-5A36-4E77-9ED7-E44AB68645D3}"/>
              </a:ext>
            </a:extLst>
          </p:cNvPr>
          <p:cNvGrpSpPr/>
          <p:nvPr/>
        </p:nvGrpSpPr>
        <p:grpSpPr>
          <a:xfrm>
            <a:off x="4703100" y="2548378"/>
            <a:ext cx="2931576" cy="2442382"/>
            <a:chOff x="3690367" y="1823747"/>
            <a:chExt cx="5020109" cy="4182400"/>
          </a:xfrm>
        </p:grpSpPr>
        <p:sp>
          <p:nvSpPr>
            <p:cNvPr id="10" name="Freeform: Shape 14">
              <a:extLst>
                <a:ext uri="{FF2B5EF4-FFF2-40B4-BE49-F238E27FC236}">
                  <a16:creationId xmlns:a16="http://schemas.microsoft.com/office/drawing/2014/main" id="{5D7BAB1F-9B0A-438A-AAA5-3B3C536A9A12}"/>
                </a:ext>
              </a:extLst>
            </p:cNvPr>
            <p:cNvSpPr/>
            <p:nvPr/>
          </p:nvSpPr>
          <p:spPr>
            <a:xfrm>
              <a:off x="6083223" y="1823747"/>
              <a:ext cx="2627253" cy="4182400"/>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6"/>
            </a:solidFill>
            <a:ln w="1698" cap="flat">
              <a:noFill/>
              <a:prstDash val="solid"/>
              <a:miter/>
            </a:ln>
          </p:spPr>
          <p:txBody>
            <a:bodyPr rtlCol="0" anchor="ctr"/>
            <a:lstStyle/>
            <a:p>
              <a:endParaRPr lang="en-US"/>
            </a:p>
          </p:txBody>
        </p:sp>
        <p:sp>
          <p:nvSpPr>
            <p:cNvPr id="11" name="Freeform: Shape 15">
              <a:extLst>
                <a:ext uri="{FF2B5EF4-FFF2-40B4-BE49-F238E27FC236}">
                  <a16:creationId xmlns:a16="http://schemas.microsoft.com/office/drawing/2014/main" id="{BD7E21BD-3492-40D2-B673-580C17B68C73}"/>
                </a:ext>
              </a:extLst>
            </p:cNvPr>
            <p:cNvSpPr/>
            <p:nvPr/>
          </p:nvSpPr>
          <p:spPr>
            <a:xfrm>
              <a:off x="3690367" y="1839454"/>
              <a:ext cx="2336646" cy="4166693"/>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5"/>
            </a:solidFill>
            <a:ln w="1698"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160E4F19-0B20-472D-986D-BFBD7EAB1171}"/>
              </a:ext>
            </a:extLst>
          </p:cNvPr>
          <p:cNvGrpSpPr/>
          <p:nvPr/>
        </p:nvGrpSpPr>
        <p:grpSpPr>
          <a:xfrm>
            <a:off x="343761" y="1751170"/>
            <a:ext cx="4468336" cy="4250512"/>
            <a:chOff x="72849" y="1788994"/>
            <a:chExt cx="4468336" cy="4250512"/>
          </a:xfrm>
        </p:grpSpPr>
        <p:sp>
          <p:nvSpPr>
            <p:cNvPr id="29" name="TextBox 28">
              <a:extLst>
                <a:ext uri="{FF2B5EF4-FFF2-40B4-BE49-F238E27FC236}">
                  <a16:creationId xmlns:a16="http://schemas.microsoft.com/office/drawing/2014/main" id="{55EFA2F4-6D13-4033-B969-489F4842C8DE}"/>
                </a:ext>
              </a:extLst>
            </p:cNvPr>
            <p:cNvSpPr txBox="1"/>
            <p:nvPr/>
          </p:nvSpPr>
          <p:spPr>
            <a:xfrm>
              <a:off x="72849" y="3322337"/>
              <a:ext cx="2336964" cy="1200329"/>
            </a:xfrm>
            <a:prstGeom prst="rect">
              <a:avLst/>
            </a:prstGeom>
            <a:noFill/>
          </p:spPr>
          <p:txBody>
            <a:bodyPr wrap="square" rtlCol="0">
              <a:spAutoFit/>
            </a:bodyPr>
            <a:lstStyle/>
            <a:p>
              <a:pPr algn="r"/>
              <a:r>
                <a:rPr lang="id-ID" sz="1200" dirty="0"/>
                <a:t>Mengembangkan usaha-usaha produktif dan investasi dalam meningkatkan kualitas kegiatan ekonomi pengusaha kecip antara lain menabung dan menunjang kegiatan ekonominya</a:t>
              </a:r>
            </a:p>
          </p:txBody>
        </p:sp>
        <p:sp>
          <p:nvSpPr>
            <p:cNvPr id="14" name="Oval 13">
              <a:extLst>
                <a:ext uri="{FF2B5EF4-FFF2-40B4-BE49-F238E27FC236}">
                  <a16:creationId xmlns:a16="http://schemas.microsoft.com/office/drawing/2014/main" id="{6CCF7700-7CEF-4125-9B1E-61990A07D387}"/>
                </a:ext>
              </a:extLst>
            </p:cNvPr>
            <p:cNvSpPr/>
            <p:nvPr/>
          </p:nvSpPr>
          <p:spPr>
            <a:xfrm>
              <a:off x="3277450" y="1823747"/>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1B742A5A-FEF0-4305-9EED-2C46AEF05010}"/>
                </a:ext>
              </a:extLst>
            </p:cNvPr>
            <p:cNvSpPr/>
            <p:nvPr/>
          </p:nvSpPr>
          <p:spPr>
            <a:xfrm>
              <a:off x="2557931" y="3513507"/>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id="{2F219CDA-EBB6-4E10-80E8-721811CF8D91}"/>
                </a:ext>
              </a:extLst>
            </p:cNvPr>
            <p:cNvSpPr/>
            <p:nvPr/>
          </p:nvSpPr>
          <p:spPr>
            <a:xfrm>
              <a:off x="3277450" y="5125106"/>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0" name="Straight Arrow Connector 19">
              <a:extLst>
                <a:ext uri="{FF2B5EF4-FFF2-40B4-BE49-F238E27FC236}">
                  <a16:creationId xmlns:a16="http://schemas.microsoft.com/office/drawing/2014/main" id="{901DED47-1ECE-425E-A984-DD5C70158831}"/>
                </a:ext>
              </a:extLst>
            </p:cNvPr>
            <p:cNvCxnSpPr>
              <a:cxnSpLocks/>
            </p:cNvCxnSpPr>
            <p:nvPr/>
          </p:nvCxnSpPr>
          <p:spPr>
            <a:xfrm flipH="1" flipV="1">
              <a:off x="4135952" y="2675752"/>
              <a:ext cx="405233" cy="648000"/>
            </a:xfrm>
            <a:prstGeom prst="straightConnector1">
              <a:avLst/>
            </a:prstGeom>
            <a:ln w="254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EFDB6FA-228A-406D-A1AA-00B8D9B6B168}"/>
                </a:ext>
              </a:extLst>
            </p:cNvPr>
            <p:cNvCxnSpPr/>
            <p:nvPr/>
          </p:nvCxnSpPr>
          <p:spPr>
            <a:xfrm flipH="1">
              <a:off x="3515984" y="3970707"/>
              <a:ext cx="648000" cy="2"/>
            </a:xfrm>
            <a:prstGeom prst="straightConnector1">
              <a:avLst/>
            </a:prstGeom>
            <a:ln w="254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434DD6B-5F23-4CC7-9E47-024A4962D246}"/>
                </a:ext>
              </a:extLst>
            </p:cNvPr>
            <p:cNvCxnSpPr>
              <a:cxnSpLocks/>
            </p:cNvCxnSpPr>
            <p:nvPr/>
          </p:nvCxnSpPr>
          <p:spPr>
            <a:xfrm flipH="1">
              <a:off x="4160483" y="4947528"/>
              <a:ext cx="380702" cy="317092"/>
            </a:xfrm>
            <a:prstGeom prst="straightConnector1">
              <a:avLst/>
            </a:prstGeom>
            <a:ln w="254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96F0AA-4C66-4C30-8749-5997E9E97E70}"/>
                </a:ext>
              </a:extLst>
            </p:cNvPr>
            <p:cNvSpPr txBox="1"/>
            <p:nvPr/>
          </p:nvSpPr>
          <p:spPr>
            <a:xfrm>
              <a:off x="821421" y="1788994"/>
              <a:ext cx="2357002" cy="738664"/>
            </a:xfrm>
            <a:prstGeom prst="rect">
              <a:avLst/>
            </a:prstGeom>
            <a:noFill/>
          </p:spPr>
          <p:txBody>
            <a:bodyPr wrap="square" rtlCol="0">
              <a:spAutoFit/>
            </a:bodyPr>
            <a:lstStyle/>
            <a:p>
              <a:pPr algn="r"/>
              <a:r>
                <a:rPr lang="id-ID" sz="1400" dirty="0"/>
                <a:t>Baitul Maal Wat Tamwil (BMT) padanan katanya Balai Usaha Mandiri Terpadu</a:t>
              </a:r>
            </a:p>
          </p:txBody>
        </p:sp>
        <p:sp>
          <p:nvSpPr>
            <p:cNvPr id="25" name="TextBox 24">
              <a:extLst>
                <a:ext uri="{FF2B5EF4-FFF2-40B4-BE49-F238E27FC236}">
                  <a16:creationId xmlns:a16="http://schemas.microsoft.com/office/drawing/2014/main" id="{F1F43100-99D3-4318-B232-D60E8CCA8208}"/>
                </a:ext>
              </a:extLst>
            </p:cNvPr>
            <p:cNvSpPr txBox="1"/>
            <p:nvPr/>
          </p:nvSpPr>
          <p:spPr>
            <a:xfrm>
              <a:off x="771901" y="5104094"/>
              <a:ext cx="2357002" cy="646331"/>
            </a:xfrm>
            <a:prstGeom prst="rect">
              <a:avLst/>
            </a:prstGeom>
            <a:noFill/>
          </p:spPr>
          <p:txBody>
            <a:bodyPr wrap="square" rtlCol="0">
              <a:spAutoFit/>
            </a:bodyPr>
            <a:lstStyle/>
            <a:p>
              <a:pPr algn="r"/>
              <a:r>
                <a:rPr lang="id-ID" sz="1200" dirty="0"/>
                <a:t>Kegiatan BMT adalah menerima titipan BAZIS dari dana zakat, infaq, dan shadaqoh</a:t>
              </a:r>
            </a:p>
          </p:txBody>
        </p:sp>
      </p:grpSp>
      <p:grpSp>
        <p:nvGrpSpPr>
          <p:cNvPr id="31" name="Group 30">
            <a:extLst>
              <a:ext uri="{FF2B5EF4-FFF2-40B4-BE49-F238E27FC236}">
                <a16:creationId xmlns:a16="http://schemas.microsoft.com/office/drawing/2014/main" id="{B9366259-0F23-4B10-825D-444C9C7BDE6B}"/>
              </a:ext>
            </a:extLst>
          </p:cNvPr>
          <p:cNvGrpSpPr/>
          <p:nvPr/>
        </p:nvGrpSpPr>
        <p:grpSpPr>
          <a:xfrm>
            <a:off x="7270961" y="1546514"/>
            <a:ext cx="4526529" cy="4674075"/>
            <a:chOff x="6871568" y="1567721"/>
            <a:chExt cx="4526529" cy="4674075"/>
          </a:xfrm>
        </p:grpSpPr>
        <p:sp>
          <p:nvSpPr>
            <p:cNvPr id="32" name="Oval 31">
              <a:extLst>
                <a:ext uri="{FF2B5EF4-FFF2-40B4-BE49-F238E27FC236}">
                  <a16:creationId xmlns:a16="http://schemas.microsoft.com/office/drawing/2014/main" id="{625A62DB-FA15-45E4-81C7-A16BBA07FFBB}"/>
                </a:ext>
              </a:extLst>
            </p:cNvPr>
            <p:cNvSpPr/>
            <p:nvPr/>
          </p:nvSpPr>
          <p:spPr>
            <a:xfrm>
              <a:off x="7983620" y="3508545"/>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id="{650A25F7-805C-4681-B95A-AE75E0E754F5}"/>
                </a:ext>
              </a:extLst>
            </p:cNvPr>
            <p:cNvSpPr/>
            <p:nvPr/>
          </p:nvSpPr>
          <p:spPr>
            <a:xfrm>
              <a:off x="7126134" y="1807130"/>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579A4714-64D8-413B-B4E0-BED7B1E8CC93}"/>
                </a:ext>
              </a:extLst>
            </p:cNvPr>
            <p:cNvSpPr/>
            <p:nvPr/>
          </p:nvSpPr>
          <p:spPr>
            <a:xfrm>
              <a:off x="7126134" y="5108489"/>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38" name="Straight Arrow Connector 37">
              <a:extLst>
                <a:ext uri="{FF2B5EF4-FFF2-40B4-BE49-F238E27FC236}">
                  <a16:creationId xmlns:a16="http://schemas.microsoft.com/office/drawing/2014/main" id="{048BA501-0C4E-4F87-BCB3-F0462B9D5D96}"/>
                </a:ext>
              </a:extLst>
            </p:cNvPr>
            <p:cNvCxnSpPr>
              <a:cxnSpLocks/>
            </p:cNvCxnSpPr>
            <p:nvPr/>
          </p:nvCxnSpPr>
          <p:spPr>
            <a:xfrm flipV="1">
              <a:off x="6918505" y="2657720"/>
              <a:ext cx="338080" cy="648000"/>
            </a:xfrm>
            <a:prstGeom prst="straightConnector1">
              <a:avLst/>
            </a:prstGeom>
            <a:ln w="25400">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20B7FB-3CBD-41E5-B854-FA495457D448}"/>
                </a:ext>
              </a:extLst>
            </p:cNvPr>
            <p:cNvCxnSpPr/>
            <p:nvPr/>
          </p:nvCxnSpPr>
          <p:spPr>
            <a:xfrm>
              <a:off x="7283472" y="3956794"/>
              <a:ext cx="648000" cy="2"/>
            </a:xfrm>
            <a:prstGeom prst="straightConnector1">
              <a:avLst/>
            </a:prstGeom>
            <a:ln w="25400">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7D37E19-E43A-48ED-93A4-6CAD7263D6B7}"/>
                </a:ext>
              </a:extLst>
            </p:cNvPr>
            <p:cNvCxnSpPr>
              <a:cxnSpLocks/>
            </p:cNvCxnSpPr>
            <p:nvPr/>
          </p:nvCxnSpPr>
          <p:spPr>
            <a:xfrm>
              <a:off x="6871568" y="5037600"/>
              <a:ext cx="298306" cy="194553"/>
            </a:xfrm>
            <a:prstGeom prst="straightConnector1">
              <a:avLst/>
            </a:prstGeom>
            <a:ln w="25400">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514F56D-C080-4588-8514-72C9E0591C6C}"/>
                </a:ext>
              </a:extLst>
            </p:cNvPr>
            <p:cNvSpPr txBox="1"/>
            <p:nvPr/>
          </p:nvSpPr>
          <p:spPr>
            <a:xfrm>
              <a:off x="8189080" y="1567721"/>
              <a:ext cx="3206169" cy="1200329"/>
            </a:xfrm>
            <a:prstGeom prst="rect">
              <a:avLst/>
            </a:prstGeom>
            <a:noFill/>
          </p:spPr>
          <p:txBody>
            <a:bodyPr wrap="square" rtlCol="0">
              <a:spAutoFit/>
            </a:bodyPr>
            <a:lstStyle/>
            <a:p>
              <a:r>
                <a:rPr lang="id-ID" sz="1200" dirty="0"/>
                <a:t>Searah dengan perubahan zaman, perubahan tata ekonomi dan perdagangan, konsep BMT pun berubah tidak hanya sebatas menerima dan menyalurkan harta tetapi juga mengelolanya lebih produktif utk memberdayakan perekonomian masyarakat</a:t>
              </a:r>
              <a:endParaRPr lang="ko-KR" altLang="en-US" sz="1200"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90036224-AD22-4564-AD3B-FAC992BD67C2}"/>
                </a:ext>
              </a:extLst>
            </p:cNvPr>
            <p:cNvSpPr txBox="1"/>
            <p:nvPr/>
          </p:nvSpPr>
          <p:spPr>
            <a:xfrm>
              <a:off x="9061133" y="3549374"/>
              <a:ext cx="2336964" cy="646331"/>
            </a:xfrm>
            <a:prstGeom prst="rect">
              <a:avLst/>
            </a:prstGeom>
            <a:noFill/>
          </p:spPr>
          <p:txBody>
            <a:bodyPr wrap="square" rtlCol="0">
              <a:spAutoFit/>
            </a:bodyPr>
            <a:lstStyle/>
            <a:p>
              <a:r>
                <a:rPr lang="id-ID" sz="1200" dirty="0"/>
                <a:t>Peran pemberdayaan perekonomian tidak hanya dikerjakan oleh negara</a:t>
              </a:r>
            </a:p>
          </p:txBody>
        </p:sp>
        <p:sp>
          <p:nvSpPr>
            <p:cNvPr id="44" name="TextBox 43">
              <a:extLst>
                <a:ext uri="{FF2B5EF4-FFF2-40B4-BE49-F238E27FC236}">
                  <a16:creationId xmlns:a16="http://schemas.microsoft.com/office/drawing/2014/main" id="{948605A1-5C91-44BB-9682-1904472CA617}"/>
                </a:ext>
              </a:extLst>
            </p:cNvPr>
            <p:cNvSpPr txBox="1"/>
            <p:nvPr/>
          </p:nvSpPr>
          <p:spPr>
            <a:xfrm>
              <a:off x="8189079" y="5041467"/>
              <a:ext cx="3206169" cy="1200329"/>
            </a:xfrm>
            <a:prstGeom prst="rect">
              <a:avLst/>
            </a:prstGeom>
            <a:noFill/>
          </p:spPr>
          <p:txBody>
            <a:bodyPr wrap="square" rtlCol="0">
              <a:spAutoFit/>
            </a:bodyPr>
            <a:lstStyle/>
            <a:p>
              <a:r>
                <a:rPr lang="id-ID" sz="1200" dirty="0"/>
                <a:t>BMT bernaung dibawah pembinaan Departemen Koperasi dan Usaha Kecil dan Menegah</a:t>
              </a:r>
              <a:r>
                <a:rPr lang="en-ID" sz="1200" dirty="0"/>
                <a:t>. </a:t>
              </a:r>
              <a:r>
                <a:rPr lang="id-ID" sz="1200" dirty="0"/>
                <a:t>Secara hukum BMT berpayung pada koperasi, tetapi sistem operasionalnya tidak jauh berbeda dengan Bank Syariah. </a:t>
              </a:r>
            </a:p>
            <a:p>
              <a:endParaRPr lang="id-ID" sz="1200" dirty="0"/>
            </a:p>
          </p:txBody>
        </p:sp>
      </p:grpSp>
    </p:spTree>
    <p:extLst>
      <p:ext uri="{BB962C8B-B14F-4D97-AF65-F5344CB8AC3E}">
        <p14:creationId xmlns:p14="http://schemas.microsoft.com/office/powerpoint/2010/main" val="284832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8" name="TextBox 7"/>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Ciri-Ciri</a:t>
            </a:r>
            <a:r>
              <a:rPr lang="en-ID" sz="2400" dirty="0">
                <a:solidFill>
                  <a:srgbClr val="002060"/>
                </a:solidFill>
                <a:latin typeface="Arial Black" panose="020B0A04020102020204" pitchFamily="34" charset="0"/>
                <a:cs typeface="Times New Roman" panose="02020603050405020304" pitchFamily="18" charset="0"/>
              </a:rPr>
              <a:t> BMT</a:t>
            </a:r>
            <a:endParaRPr lang="en-US" sz="1600" dirty="0">
              <a:solidFill>
                <a:srgbClr val="002060"/>
              </a:solidFill>
              <a:latin typeface="Arial Black" panose="020B0A04020102020204" pitchFamily="34" charset="0"/>
              <a:cs typeface="Times New Roman" panose="02020603050405020304" pitchFamily="18" charset="0"/>
            </a:endParaRPr>
          </a:p>
        </p:txBody>
      </p:sp>
      <p:grpSp>
        <p:nvGrpSpPr>
          <p:cNvPr id="9" name="그룹 3">
            <a:extLst>
              <a:ext uri="{FF2B5EF4-FFF2-40B4-BE49-F238E27FC236}">
                <a16:creationId xmlns:a16="http://schemas.microsoft.com/office/drawing/2014/main" id="{15A6DA6E-0183-4D45-B382-2998D2954A8B}"/>
              </a:ext>
            </a:extLst>
          </p:cNvPr>
          <p:cNvGrpSpPr/>
          <p:nvPr/>
        </p:nvGrpSpPr>
        <p:grpSpPr>
          <a:xfrm>
            <a:off x="4065974" y="1480758"/>
            <a:ext cx="4060074" cy="4092346"/>
            <a:chOff x="4382242" y="2281838"/>
            <a:chExt cx="3400125" cy="3427152"/>
          </a:xfrm>
        </p:grpSpPr>
        <p:grpSp>
          <p:nvGrpSpPr>
            <p:cNvPr id="10" name="Group 9">
              <a:extLst>
                <a:ext uri="{FF2B5EF4-FFF2-40B4-BE49-F238E27FC236}">
                  <a16:creationId xmlns:a16="http://schemas.microsoft.com/office/drawing/2014/main" id="{8E66F829-B684-4093-A71D-A6AF8AAB7550}"/>
                </a:ext>
              </a:extLst>
            </p:cNvPr>
            <p:cNvGrpSpPr/>
            <p:nvPr/>
          </p:nvGrpSpPr>
          <p:grpSpPr>
            <a:xfrm>
              <a:off x="4646600" y="2551056"/>
              <a:ext cx="2880320" cy="2880320"/>
              <a:chOff x="3131840" y="1916832"/>
              <a:chExt cx="2880320" cy="2880320"/>
            </a:xfrm>
          </p:grpSpPr>
          <p:sp>
            <p:nvSpPr>
              <p:cNvPr id="15" name="Oval 14">
                <a:extLst>
                  <a:ext uri="{FF2B5EF4-FFF2-40B4-BE49-F238E27FC236}">
                    <a16:creationId xmlns:a16="http://schemas.microsoft.com/office/drawing/2014/main" id="{46B8D00E-8E01-4C86-B845-6082EF3881B1}"/>
                  </a:ext>
                </a:extLst>
              </p:cNvPr>
              <p:cNvSpPr/>
              <p:nvPr/>
            </p:nvSpPr>
            <p:spPr>
              <a:xfrm>
                <a:off x="3856650" y="1916832"/>
                <a:ext cx="1440160" cy="1440160"/>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5">
                <a:extLst>
                  <a:ext uri="{FF2B5EF4-FFF2-40B4-BE49-F238E27FC236}">
                    <a16:creationId xmlns:a16="http://schemas.microsoft.com/office/drawing/2014/main" id="{2312295E-0406-417D-8720-D91FD7688697}"/>
                  </a:ext>
                </a:extLst>
              </p:cNvPr>
              <p:cNvSpPr/>
              <p:nvPr/>
            </p:nvSpPr>
            <p:spPr>
              <a:xfrm>
                <a:off x="3131840" y="2634730"/>
                <a:ext cx="1440160" cy="144016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6">
                <a:extLst>
                  <a:ext uri="{FF2B5EF4-FFF2-40B4-BE49-F238E27FC236}">
                    <a16:creationId xmlns:a16="http://schemas.microsoft.com/office/drawing/2014/main" id="{38AA0347-E72D-46FF-82CC-43F6C66AFE29}"/>
                  </a:ext>
                </a:extLst>
              </p:cNvPr>
              <p:cNvSpPr/>
              <p:nvPr/>
            </p:nvSpPr>
            <p:spPr>
              <a:xfrm>
                <a:off x="3856650" y="3356992"/>
                <a:ext cx="1440160" cy="144016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17">
                <a:extLst>
                  <a:ext uri="{FF2B5EF4-FFF2-40B4-BE49-F238E27FC236}">
                    <a16:creationId xmlns:a16="http://schemas.microsoft.com/office/drawing/2014/main" id="{7044E969-566D-45A7-ACE7-DC434688712A}"/>
                  </a:ext>
                </a:extLst>
              </p:cNvPr>
              <p:cNvSpPr/>
              <p:nvPr/>
            </p:nvSpPr>
            <p:spPr>
              <a:xfrm>
                <a:off x="4572000" y="2634730"/>
                <a:ext cx="1440160" cy="14401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1" name="Oval 10">
              <a:extLst>
                <a:ext uri="{FF2B5EF4-FFF2-40B4-BE49-F238E27FC236}">
                  <a16:creationId xmlns:a16="http://schemas.microsoft.com/office/drawing/2014/main" id="{C4044543-78C4-4B74-9811-1E76836BA624}"/>
                </a:ext>
              </a:extLst>
            </p:cNvPr>
            <p:cNvSpPr/>
            <p:nvPr/>
          </p:nvSpPr>
          <p:spPr>
            <a:xfrm>
              <a:off x="5731450" y="2281838"/>
              <a:ext cx="720080" cy="720080"/>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1">
              <a:extLst>
                <a:ext uri="{FF2B5EF4-FFF2-40B4-BE49-F238E27FC236}">
                  <a16:creationId xmlns:a16="http://schemas.microsoft.com/office/drawing/2014/main" id="{B7CB1767-4CD6-4F72-AA74-26A5006C6F8B}"/>
                </a:ext>
              </a:extLst>
            </p:cNvPr>
            <p:cNvSpPr/>
            <p:nvPr/>
          </p:nvSpPr>
          <p:spPr>
            <a:xfrm>
              <a:off x="4382242" y="3628994"/>
              <a:ext cx="720080" cy="72008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12">
              <a:extLst>
                <a:ext uri="{FF2B5EF4-FFF2-40B4-BE49-F238E27FC236}">
                  <a16:creationId xmlns:a16="http://schemas.microsoft.com/office/drawing/2014/main" id="{566523F1-3F7D-4949-BE42-F6F9F2719E08}"/>
                </a:ext>
              </a:extLst>
            </p:cNvPr>
            <p:cNvSpPr/>
            <p:nvPr/>
          </p:nvSpPr>
          <p:spPr>
            <a:xfrm>
              <a:off x="7062287" y="3628994"/>
              <a:ext cx="720080" cy="72008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3">
              <a:extLst>
                <a:ext uri="{FF2B5EF4-FFF2-40B4-BE49-F238E27FC236}">
                  <a16:creationId xmlns:a16="http://schemas.microsoft.com/office/drawing/2014/main" id="{2C7DF6A0-ECC4-4A6C-A0A8-E2FB3F4486E1}"/>
                </a:ext>
              </a:extLst>
            </p:cNvPr>
            <p:cNvSpPr/>
            <p:nvPr/>
          </p:nvSpPr>
          <p:spPr>
            <a:xfrm>
              <a:off x="5731450" y="4988910"/>
              <a:ext cx="720080" cy="72008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20" name="TextBox 19">
            <a:extLst>
              <a:ext uri="{FF2B5EF4-FFF2-40B4-BE49-F238E27FC236}">
                <a16:creationId xmlns:a16="http://schemas.microsoft.com/office/drawing/2014/main" id="{F722EA4D-E6E6-4364-8411-5C47268B9B0E}"/>
              </a:ext>
            </a:extLst>
          </p:cNvPr>
          <p:cNvSpPr txBox="1"/>
          <p:nvPr/>
        </p:nvSpPr>
        <p:spPr>
          <a:xfrm>
            <a:off x="2355963" y="1451126"/>
            <a:ext cx="2866397" cy="830997"/>
          </a:xfrm>
          <a:prstGeom prst="rect">
            <a:avLst/>
          </a:prstGeom>
          <a:noFill/>
        </p:spPr>
        <p:txBody>
          <a:bodyPr wrap="square" rtlCol="0">
            <a:spAutoFit/>
          </a:bodyPr>
          <a:lstStyle/>
          <a:p>
            <a:pPr algn="r"/>
            <a:r>
              <a:rPr lang="id-ID" sz="1200" dirty="0"/>
              <a:t>Berorientasi bisnis, mencari laba bersama, meningkatkan pemanfaatan ekonomi untuk anggota dan lingkungannya</a:t>
            </a: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D37261D8-34A7-4B09-80BE-6810CB9E51EC}"/>
              </a:ext>
            </a:extLst>
          </p:cNvPr>
          <p:cNvSpPr txBox="1"/>
          <p:nvPr/>
        </p:nvSpPr>
        <p:spPr>
          <a:xfrm>
            <a:off x="898189" y="3377056"/>
            <a:ext cx="2890973" cy="830997"/>
          </a:xfrm>
          <a:prstGeom prst="rect">
            <a:avLst/>
          </a:prstGeom>
          <a:noFill/>
        </p:spPr>
        <p:txBody>
          <a:bodyPr wrap="square" rtlCol="0">
            <a:spAutoFit/>
          </a:bodyPr>
          <a:lstStyle/>
          <a:p>
            <a:pPr algn="r"/>
            <a:r>
              <a:rPr lang="id-ID" sz="1200" dirty="0"/>
              <a:t>Bukan lembaga sosial, tetapi dapat dimanfaatkan untuk mengefektifkan penggunaan zakat, infaq dan shadaqoh bagi kesejahteraan orang banyak</a:t>
            </a:r>
          </a:p>
        </p:txBody>
      </p:sp>
      <p:sp>
        <p:nvSpPr>
          <p:cNvPr id="26" name="TextBox 25">
            <a:extLst>
              <a:ext uri="{FF2B5EF4-FFF2-40B4-BE49-F238E27FC236}">
                <a16:creationId xmlns:a16="http://schemas.microsoft.com/office/drawing/2014/main" id="{66A84C6E-50D1-41AC-A422-7937EDD181BA}"/>
              </a:ext>
            </a:extLst>
          </p:cNvPr>
          <p:cNvSpPr txBox="1"/>
          <p:nvPr/>
        </p:nvSpPr>
        <p:spPr>
          <a:xfrm>
            <a:off x="6982346" y="4916508"/>
            <a:ext cx="3742481" cy="1015663"/>
          </a:xfrm>
          <a:prstGeom prst="rect">
            <a:avLst/>
          </a:prstGeom>
          <a:noFill/>
        </p:spPr>
        <p:txBody>
          <a:bodyPr wrap="square" rtlCol="0">
            <a:spAutoFit/>
          </a:bodyPr>
          <a:lstStyle/>
          <a:p>
            <a:r>
              <a:rPr lang="id-ID" sz="1200" dirty="0"/>
              <a:t>BMT mengadakan kegiatan keagamaan (pengajian) rutin secara berkala yang waktu dan tempatnya ditentukan (Madrasah, Mushala, mesjid. Setelah kegiatan biasanya dilanjutkan dengan perbincangan bsnis dari anggota atau nasabah BMT</a:t>
            </a:r>
          </a:p>
        </p:txBody>
      </p:sp>
      <p:sp>
        <p:nvSpPr>
          <p:cNvPr id="29" name="TextBox 28">
            <a:extLst>
              <a:ext uri="{FF2B5EF4-FFF2-40B4-BE49-F238E27FC236}">
                <a16:creationId xmlns:a16="http://schemas.microsoft.com/office/drawing/2014/main" id="{A89DF51C-8E93-4453-816B-7E1AD79F113A}"/>
              </a:ext>
            </a:extLst>
          </p:cNvPr>
          <p:cNvSpPr txBox="1"/>
          <p:nvPr/>
        </p:nvSpPr>
        <p:spPr>
          <a:xfrm>
            <a:off x="8415545" y="3214424"/>
            <a:ext cx="2890974" cy="646331"/>
          </a:xfrm>
          <a:prstGeom prst="rect">
            <a:avLst/>
          </a:prstGeom>
          <a:noFill/>
        </p:spPr>
        <p:txBody>
          <a:bodyPr wrap="square" rtlCol="0">
            <a:spAutoFit/>
          </a:bodyPr>
          <a:lstStyle/>
          <a:p>
            <a:r>
              <a:rPr lang="id-ID" sz="1200" dirty="0"/>
              <a:t>Milik bersama masyarakat kecil bawah bukan milik seorang atau orang lain diluar masyarakat itu</a:t>
            </a:r>
          </a:p>
        </p:txBody>
      </p:sp>
      <p:sp>
        <p:nvSpPr>
          <p:cNvPr id="31" name="Rectangle 16">
            <a:extLst>
              <a:ext uri="{FF2B5EF4-FFF2-40B4-BE49-F238E27FC236}">
                <a16:creationId xmlns:a16="http://schemas.microsoft.com/office/drawing/2014/main" id="{998949D8-74B1-45EE-9E1C-54ECDC6145D6}"/>
              </a:ext>
            </a:extLst>
          </p:cNvPr>
          <p:cNvSpPr/>
          <p:nvPr/>
        </p:nvSpPr>
        <p:spPr>
          <a:xfrm rot="2700000">
            <a:off x="5974019" y="4941287"/>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id="{02004F71-CBE5-457E-8354-970E43D8FBE3}"/>
              </a:ext>
            </a:extLst>
          </p:cNvPr>
          <p:cNvSpPr/>
          <p:nvPr/>
        </p:nvSpPr>
        <p:spPr>
          <a:xfrm>
            <a:off x="7548643" y="336510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5">
            <a:extLst>
              <a:ext uri="{FF2B5EF4-FFF2-40B4-BE49-F238E27FC236}">
                <a16:creationId xmlns:a16="http://schemas.microsoft.com/office/drawing/2014/main" id="{E424E61E-AA4F-4516-B095-7A60B035BF32}"/>
              </a:ext>
            </a:extLst>
          </p:cNvPr>
          <p:cNvSpPr/>
          <p:nvPr/>
        </p:nvSpPr>
        <p:spPr>
          <a:xfrm flipH="1">
            <a:off x="4282470" y="338439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27">
            <a:extLst>
              <a:ext uri="{FF2B5EF4-FFF2-40B4-BE49-F238E27FC236}">
                <a16:creationId xmlns:a16="http://schemas.microsoft.com/office/drawing/2014/main" id="{5FC731D6-096F-4028-BA53-0C26489BE453}"/>
              </a:ext>
            </a:extLst>
          </p:cNvPr>
          <p:cNvSpPr/>
          <p:nvPr/>
        </p:nvSpPr>
        <p:spPr>
          <a:xfrm>
            <a:off x="5947208" y="174300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22930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8" name="TextBox 7"/>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Mengapa</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Harus</a:t>
            </a:r>
            <a:r>
              <a:rPr lang="en-ID" sz="2400" dirty="0">
                <a:solidFill>
                  <a:srgbClr val="002060"/>
                </a:solidFill>
                <a:latin typeface="Arial Black" panose="020B0A04020102020204" pitchFamily="34" charset="0"/>
                <a:cs typeface="Times New Roman" panose="02020603050405020304" pitchFamily="18" charset="0"/>
              </a:rPr>
              <a:t> </a:t>
            </a:r>
            <a:r>
              <a:rPr lang="en-ID" sz="2400" dirty="0" err="1">
                <a:solidFill>
                  <a:srgbClr val="002060"/>
                </a:solidFill>
                <a:latin typeface="Arial Black" panose="020B0A04020102020204" pitchFamily="34" charset="0"/>
                <a:cs typeface="Times New Roman" panose="02020603050405020304" pitchFamily="18" charset="0"/>
              </a:rPr>
              <a:t>Mendirikan</a:t>
            </a:r>
            <a:r>
              <a:rPr lang="en-ID" sz="2400" dirty="0">
                <a:solidFill>
                  <a:srgbClr val="002060"/>
                </a:solidFill>
                <a:latin typeface="Arial Black" panose="020B0A04020102020204" pitchFamily="34" charset="0"/>
                <a:cs typeface="Times New Roman" panose="02020603050405020304" pitchFamily="18" charset="0"/>
              </a:rPr>
              <a:t> BMT?</a:t>
            </a:r>
            <a:endParaRPr lang="en-US" sz="1600" dirty="0">
              <a:solidFill>
                <a:srgbClr val="002060"/>
              </a:solidFill>
              <a:latin typeface="Arial Black" panose="020B0A04020102020204" pitchFamily="34" charset="0"/>
              <a:cs typeface="Times New Roman" panose="02020603050405020304" pitchFamily="18" charset="0"/>
            </a:endParaRPr>
          </a:p>
        </p:txBody>
      </p:sp>
      <p:sp>
        <p:nvSpPr>
          <p:cNvPr id="9" name="Freeform: Shape 96">
            <a:extLst>
              <a:ext uri="{FF2B5EF4-FFF2-40B4-BE49-F238E27FC236}">
                <a16:creationId xmlns:a16="http://schemas.microsoft.com/office/drawing/2014/main" id="{3049B683-6B9F-4FF8-A781-0DE8CC0C3938}"/>
              </a:ext>
            </a:extLst>
          </p:cNvPr>
          <p:cNvSpPr/>
          <p:nvPr/>
        </p:nvSpPr>
        <p:spPr>
          <a:xfrm>
            <a:off x="834476" y="2121438"/>
            <a:ext cx="4395438" cy="3453324"/>
          </a:xfrm>
          <a:custGeom>
            <a:avLst/>
            <a:gdLst>
              <a:gd name="connsiteX0" fmla="*/ 3437669 w 4395438"/>
              <a:gd name="connsiteY0" fmla="*/ 3099455 h 3453324"/>
              <a:gd name="connsiteX1" fmla="*/ 3410637 w 4395438"/>
              <a:gd name="connsiteY1" fmla="*/ 3138581 h 3453324"/>
              <a:gd name="connsiteX2" fmla="*/ 3558603 w 4395438"/>
              <a:gd name="connsiteY2" fmla="*/ 3138581 h 3453324"/>
              <a:gd name="connsiteX3" fmla="*/ 3529437 w 4395438"/>
              <a:gd name="connsiteY3" fmla="*/ 3100878 h 3453324"/>
              <a:gd name="connsiteX4" fmla="*/ 3437669 w 4395438"/>
              <a:gd name="connsiteY4" fmla="*/ 3099455 h 3453324"/>
              <a:gd name="connsiteX5" fmla="*/ 878146 w 4395438"/>
              <a:gd name="connsiteY5" fmla="*/ 3097321 h 3453324"/>
              <a:gd name="connsiteX6" fmla="*/ 841866 w 4395438"/>
              <a:gd name="connsiteY6" fmla="*/ 3133601 h 3453324"/>
              <a:gd name="connsiteX7" fmla="*/ 1002637 w 4395438"/>
              <a:gd name="connsiteY7" fmla="*/ 3133601 h 3453324"/>
              <a:gd name="connsiteX8" fmla="*/ 981295 w 4395438"/>
              <a:gd name="connsiteY8" fmla="*/ 3099455 h 3453324"/>
              <a:gd name="connsiteX9" fmla="*/ 878146 w 4395438"/>
              <a:gd name="connsiteY9" fmla="*/ 3097321 h 3453324"/>
              <a:gd name="connsiteX10" fmla="*/ 2575340 w 4395438"/>
              <a:gd name="connsiteY10" fmla="*/ 2971397 h 3453324"/>
              <a:gd name="connsiteX11" fmla="*/ 2546318 w 4395438"/>
              <a:gd name="connsiteY11" fmla="*/ 2974965 h 3453324"/>
              <a:gd name="connsiteX12" fmla="*/ 2549163 w 4395438"/>
              <a:gd name="connsiteY12" fmla="*/ 3022627 h 3453324"/>
              <a:gd name="connsiteX13" fmla="*/ 2233313 w 4395438"/>
              <a:gd name="connsiteY13" fmla="*/ 3022627 h 3453324"/>
              <a:gd name="connsiteX14" fmla="*/ 2230468 w 4395438"/>
              <a:gd name="connsiteY14" fmla="*/ 2972831 h 3453324"/>
              <a:gd name="connsiteX15" fmla="*/ 2187074 w 4395438"/>
              <a:gd name="connsiteY15" fmla="*/ 2972831 h 3453324"/>
              <a:gd name="connsiteX16" fmla="*/ 2182805 w 4395438"/>
              <a:gd name="connsiteY16" fmla="*/ 3020493 h 3453324"/>
              <a:gd name="connsiteX17" fmla="*/ 1860554 w 4395438"/>
              <a:gd name="connsiteY17" fmla="*/ 3020493 h 3453324"/>
              <a:gd name="connsiteX18" fmla="*/ 1862687 w 4395438"/>
              <a:gd name="connsiteY18" fmla="*/ 2996306 h 3453324"/>
              <a:gd name="connsiteX19" fmla="*/ 1864822 w 4395438"/>
              <a:gd name="connsiteY19" fmla="*/ 2973542 h 3453324"/>
              <a:gd name="connsiteX20" fmla="*/ 1818582 w 4395438"/>
              <a:gd name="connsiteY20" fmla="*/ 3034720 h 3453324"/>
              <a:gd name="connsiteX21" fmla="*/ 2598248 w 4395438"/>
              <a:gd name="connsiteY21" fmla="*/ 3034720 h 3453324"/>
              <a:gd name="connsiteX22" fmla="*/ 2575340 w 4395438"/>
              <a:gd name="connsiteY22" fmla="*/ 2971397 h 3453324"/>
              <a:gd name="connsiteX23" fmla="*/ 2524266 w 4395438"/>
              <a:gd name="connsiteY23" fmla="*/ 2757996 h 3453324"/>
              <a:gd name="connsiteX24" fmla="*/ 2563391 w 4395438"/>
              <a:gd name="connsiteY24" fmla="*/ 2928726 h 3453324"/>
              <a:gd name="connsiteX25" fmla="*/ 1871224 w 4395438"/>
              <a:gd name="connsiteY25" fmla="*/ 2928726 h 3453324"/>
              <a:gd name="connsiteX26" fmla="*/ 1906081 w 4395438"/>
              <a:gd name="connsiteY26" fmla="*/ 2771512 h 3453324"/>
              <a:gd name="connsiteX27" fmla="*/ 1927422 w 4395438"/>
              <a:gd name="connsiteY27" fmla="*/ 2758708 h 3453324"/>
              <a:gd name="connsiteX28" fmla="*/ 2524266 w 4395438"/>
              <a:gd name="connsiteY28" fmla="*/ 2757996 h 3453324"/>
              <a:gd name="connsiteX29" fmla="*/ 2431075 w 4395438"/>
              <a:gd name="connsiteY29" fmla="*/ 2735943 h 3453324"/>
              <a:gd name="connsiteX30" fmla="*/ 1901813 w 4395438"/>
              <a:gd name="connsiteY30" fmla="*/ 2738789 h 3453324"/>
              <a:gd name="connsiteX31" fmla="*/ 1863399 w 4395438"/>
              <a:gd name="connsiteY31" fmla="*/ 2752304 h 3453324"/>
              <a:gd name="connsiteX32" fmla="*/ 1818582 w 4395438"/>
              <a:gd name="connsiteY32" fmla="*/ 2945798 h 3453324"/>
              <a:gd name="connsiteX33" fmla="*/ 2618166 w 4395438"/>
              <a:gd name="connsiteY33" fmla="*/ 2946510 h 3453324"/>
              <a:gd name="connsiteX34" fmla="*/ 2571927 w 4395438"/>
              <a:gd name="connsiteY34" fmla="*/ 2750882 h 3453324"/>
              <a:gd name="connsiteX35" fmla="*/ 2544895 w 4395438"/>
              <a:gd name="connsiteY35" fmla="*/ 2736654 h 3453324"/>
              <a:gd name="connsiteX36" fmla="*/ 2431075 w 4395438"/>
              <a:gd name="connsiteY36" fmla="*/ 2735943 h 3453324"/>
              <a:gd name="connsiteX37" fmla="*/ 3009422 w 4395438"/>
              <a:gd name="connsiteY37" fmla="*/ 2574372 h 3453324"/>
              <a:gd name="connsiteX38" fmla="*/ 3096921 w 4395438"/>
              <a:gd name="connsiteY38" fmla="*/ 2577307 h 3453324"/>
              <a:gd name="connsiteX39" fmla="*/ 3136047 w 4395438"/>
              <a:gd name="connsiteY39" fmla="*/ 2622124 h 3453324"/>
              <a:gd name="connsiteX40" fmla="*/ 3128933 w 4395438"/>
              <a:gd name="connsiteY40" fmla="*/ 2632794 h 3453324"/>
              <a:gd name="connsiteX41" fmla="*/ 2951090 w 4395438"/>
              <a:gd name="connsiteY41" fmla="*/ 2630660 h 3453324"/>
              <a:gd name="connsiteX42" fmla="*/ 2914809 w 4395438"/>
              <a:gd name="connsiteY42" fmla="*/ 2583709 h 3453324"/>
              <a:gd name="connsiteX43" fmla="*/ 2921923 w 4395438"/>
              <a:gd name="connsiteY43" fmla="*/ 2575173 h 3453324"/>
              <a:gd name="connsiteX44" fmla="*/ 3009422 w 4395438"/>
              <a:gd name="connsiteY44" fmla="*/ 2574372 h 3453324"/>
              <a:gd name="connsiteX45" fmla="*/ 1309949 w 4395438"/>
              <a:gd name="connsiteY45" fmla="*/ 2573750 h 3453324"/>
              <a:gd name="connsiteX46" fmla="*/ 1426615 w 4395438"/>
              <a:gd name="connsiteY46" fmla="*/ 2573750 h 3453324"/>
              <a:gd name="connsiteX47" fmla="*/ 1364014 w 4395438"/>
              <a:gd name="connsiteY47" fmla="*/ 2634928 h 3453324"/>
              <a:gd name="connsiteX48" fmla="*/ 1248060 w 4395438"/>
              <a:gd name="connsiteY48" fmla="*/ 2634928 h 3453324"/>
              <a:gd name="connsiteX49" fmla="*/ 1309949 w 4395438"/>
              <a:gd name="connsiteY49" fmla="*/ 2573750 h 3453324"/>
              <a:gd name="connsiteX50" fmla="*/ 1128549 w 4395438"/>
              <a:gd name="connsiteY50" fmla="*/ 2573750 h 3453324"/>
              <a:gd name="connsiteX51" fmla="*/ 1244503 w 4395438"/>
              <a:gd name="connsiteY51" fmla="*/ 2573750 h 3453324"/>
              <a:gd name="connsiteX52" fmla="*/ 1172654 w 4395438"/>
              <a:gd name="connsiteY52" fmla="*/ 2635640 h 3453324"/>
              <a:gd name="connsiteX53" fmla="*/ 1059546 w 4395438"/>
              <a:gd name="connsiteY53" fmla="*/ 2635640 h 3453324"/>
              <a:gd name="connsiteX54" fmla="*/ 1128549 w 4395438"/>
              <a:gd name="connsiteY54" fmla="*/ 2573750 h 3453324"/>
              <a:gd name="connsiteX55" fmla="*/ 2633017 w 4395438"/>
              <a:gd name="connsiteY55" fmla="*/ 2573661 h 3453324"/>
              <a:gd name="connsiteX56" fmla="*/ 2707800 w 4395438"/>
              <a:gd name="connsiteY56" fmla="*/ 2576596 h 3453324"/>
              <a:gd name="connsiteX57" fmla="*/ 2737677 w 4395438"/>
              <a:gd name="connsiteY57" fmla="*/ 2620701 h 3453324"/>
              <a:gd name="connsiteX58" fmla="*/ 2729852 w 4395438"/>
              <a:gd name="connsiteY58" fmla="*/ 2633506 h 3453324"/>
              <a:gd name="connsiteX59" fmla="*/ 2582598 w 4395438"/>
              <a:gd name="connsiteY59" fmla="*/ 2631372 h 3453324"/>
              <a:gd name="connsiteX60" fmla="*/ 2549163 w 4395438"/>
              <a:gd name="connsiteY60" fmla="*/ 2574462 h 3453324"/>
              <a:gd name="connsiteX61" fmla="*/ 2633017 w 4395438"/>
              <a:gd name="connsiteY61" fmla="*/ 2573661 h 3453324"/>
              <a:gd name="connsiteX62" fmla="*/ 3206117 w 4395438"/>
              <a:gd name="connsiteY62" fmla="*/ 2573394 h 3453324"/>
              <a:gd name="connsiteX63" fmla="*/ 3279033 w 4395438"/>
              <a:gd name="connsiteY63" fmla="*/ 2576595 h 3453324"/>
              <a:gd name="connsiteX64" fmla="*/ 3316735 w 4395438"/>
              <a:gd name="connsiteY64" fmla="*/ 2621412 h 3453324"/>
              <a:gd name="connsiteX65" fmla="*/ 3310332 w 4395438"/>
              <a:gd name="connsiteY65" fmla="*/ 2632082 h 3453324"/>
              <a:gd name="connsiteX66" fmla="*/ 3170192 w 4395438"/>
              <a:gd name="connsiteY66" fmla="*/ 2629948 h 3453324"/>
              <a:gd name="connsiteX67" fmla="*/ 3126087 w 4395438"/>
              <a:gd name="connsiteY67" fmla="*/ 2585843 h 3453324"/>
              <a:gd name="connsiteX68" fmla="*/ 3133201 w 4395438"/>
              <a:gd name="connsiteY68" fmla="*/ 2574461 h 3453324"/>
              <a:gd name="connsiteX69" fmla="*/ 3206117 w 4395438"/>
              <a:gd name="connsiteY69" fmla="*/ 2573394 h 3453324"/>
              <a:gd name="connsiteX70" fmla="*/ 3560737 w 4395438"/>
              <a:gd name="connsiteY70" fmla="*/ 2573128 h 3453324"/>
              <a:gd name="connsiteX71" fmla="*/ 3631163 w 4395438"/>
              <a:gd name="connsiteY71" fmla="*/ 2576596 h 3453324"/>
              <a:gd name="connsiteX72" fmla="*/ 3679536 w 4395438"/>
              <a:gd name="connsiteY72" fmla="*/ 2620702 h 3453324"/>
              <a:gd name="connsiteX73" fmla="*/ 3674556 w 4395438"/>
              <a:gd name="connsiteY73" fmla="*/ 2629949 h 3453324"/>
              <a:gd name="connsiteX74" fmla="*/ 3523034 w 4395438"/>
              <a:gd name="connsiteY74" fmla="*/ 2627815 h 3453324"/>
              <a:gd name="connsiteX75" fmla="*/ 3481774 w 4395438"/>
              <a:gd name="connsiteY75" fmla="*/ 2574462 h 3453324"/>
              <a:gd name="connsiteX76" fmla="*/ 3560737 w 4395438"/>
              <a:gd name="connsiteY76" fmla="*/ 2573128 h 3453324"/>
              <a:gd name="connsiteX77" fmla="*/ 1497752 w 4395438"/>
              <a:gd name="connsiteY77" fmla="*/ 2573039 h 3453324"/>
              <a:gd name="connsiteX78" fmla="*/ 1610149 w 4395438"/>
              <a:gd name="connsiteY78" fmla="*/ 2573039 h 3453324"/>
              <a:gd name="connsiteX79" fmla="*/ 1551817 w 4395438"/>
              <a:gd name="connsiteY79" fmla="*/ 2634929 h 3453324"/>
              <a:gd name="connsiteX80" fmla="*/ 1432306 w 4395438"/>
              <a:gd name="connsiteY80" fmla="*/ 2634929 h 3453324"/>
              <a:gd name="connsiteX81" fmla="*/ 1497752 w 4395438"/>
              <a:gd name="connsiteY81" fmla="*/ 2573039 h 3453324"/>
              <a:gd name="connsiteX82" fmla="*/ 812699 w 4395438"/>
              <a:gd name="connsiteY82" fmla="*/ 2573039 h 3453324"/>
              <a:gd name="connsiteX83" fmla="*/ 1058124 w 4395438"/>
              <a:gd name="connsiteY83" fmla="*/ 2573039 h 3453324"/>
              <a:gd name="connsiteX84" fmla="*/ 991254 w 4395438"/>
              <a:gd name="connsiteY84" fmla="*/ 2634929 h 3453324"/>
              <a:gd name="connsiteX85" fmla="*/ 770731 w 4395438"/>
              <a:gd name="connsiteY85" fmla="*/ 2634929 h 3453324"/>
              <a:gd name="connsiteX86" fmla="*/ 735872 w 4395438"/>
              <a:gd name="connsiteY86" fmla="*/ 2633506 h 3453324"/>
              <a:gd name="connsiteX87" fmla="*/ 812699 w 4395438"/>
              <a:gd name="connsiteY87" fmla="*/ 2573039 h 3453324"/>
              <a:gd name="connsiteX88" fmla="*/ 2811838 w 4395438"/>
              <a:gd name="connsiteY88" fmla="*/ 2572683 h 3453324"/>
              <a:gd name="connsiteX89" fmla="*/ 2883509 w 4395438"/>
              <a:gd name="connsiteY89" fmla="*/ 2575884 h 3453324"/>
              <a:gd name="connsiteX90" fmla="*/ 2921211 w 4395438"/>
              <a:gd name="connsiteY90" fmla="*/ 2621412 h 3453324"/>
              <a:gd name="connsiteX91" fmla="*/ 2914808 w 4395438"/>
              <a:gd name="connsiteY91" fmla="*/ 2631371 h 3453324"/>
              <a:gd name="connsiteX92" fmla="*/ 2763998 w 4395438"/>
              <a:gd name="connsiteY92" fmla="*/ 2629237 h 3453324"/>
              <a:gd name="connsiteX93" fmla="*/ 2730563 w 4395438"/>
              <a:gd name="connsiteY93" fmla="*/ 2573750 h 3453324"/>
              <a:gd name="connsiteX94" fmla="*/ 2811838 w 4395438"/>
              <a:gd name="connsiteY94" fmla="*/ 2572683 h 3453324"/>
              <a:gd name="connsiteX95" fmla="*/ 3382004 w 4395438"/>
              <a:gd name="connsiteY95" fmla="*/ 2572416 h 3453324"/>
              <a:gd name="connsiteX96" fmla="*/ 3448339 w 4395438"/>
              <a:gd name="connsiteY96" fmla="*/ 2575884 h 3453324"/>
              <a:gd name="connsiteX97" fmla="*/ 3499559 w 4395438"/>
              <a:gd name="connsiteY97" fmla="*/ 2619278 h 3453324"/>
              <a:gd name="connsiteX98" fmla="*/ 3493156 w 4395438"/>
              <a:gd name="connsiteY98" fmla="*/ 2630660 h 3453324"/>
              <a:gd name="connsiteX99" fmla="*/ 3343768 w 4395438"/>
              <a:gd name="connsiteY99" fmla="*/ 2628525 h 3453324"/>
              <a:gd name="connsiteX100" fmla="*/ 3306776 w 4395438"/>
              <a:gd name="connsiteY100" fmla="*/ 2582998 h 3453324"/>
              <a:gd name="connsiteX101" fmla="*/ 3314602 w 4395438"/>
              <a:gd name="connsiteY101" fmla="*/ 2573750 h 3453324"/>
              <a:gd name="connsiteX102" fmla="*/ 3382004 w 4395438"/>
              <a:gd name="connsiteY102" fmla="*/ 2572416 h 3453324"/>
              <a:gd name="connsiteX103" fmla="*/ 1677731 w 4395438"/>
              <a:gd name="connsiteY103" fmla="*/ 2572327 h 3453324"/>
              <a:gd name="connsiteX104" fmla="*/ 2499367 w 4395438"/>
              <a:gd name="connsiteY104" fmla="*/ 2573039 h 3453324"/>
              <a:gd name="connsiteX105" fmla="*/ 2544895 w 4395438"/>
              <a:gd name="connsiteY105" fmla="*/ 2631372 h 3453324"/>
              <a:gd name="connsiteX106" fmla="*/ 1623666 w 4395438"/>
              <a:gd name="connsiteY106" fmla="*/ 2631372 h 3453324"/>
              <a:gd name="connsiteX107" fmla="*/ 1677731 w 4395438"/>
              <a:gd name="connsiteY107" fmla="*/ 2572327 h 3453324"/>
              <a:gd name="connsiteX108" fmla="*/ 2263902 w 4395438"/>
              <a:gd name="connsiteY108" fmla="*/ 2505458 h 3453324"/>
              <a:gd name="connsiteX109" fmla="*/ 2426096 w 4395438"/>
              <a:gd name="connsiteY109" fmla="*/ 2505458 h 3453324"/>
              <a:gd name="connsiteX110" fmla="*/ 2434632 w 4395438"/>
              <a:gd name="connsiteY110" fmla="*/ 2557388 h 3453324"/>
              <a:gd name="connsiteX111" fmla="*/ 2285243 w 4395438"/>
              <a:gd name="connsiteY111" fmla="*/ 2555254 h 3453324"/>
              <a:gd name="connsiteX112" fmla="*/ 2263902 w 4395438"/>
              <a:gd name="connsiteY112" fmla="*/ 2505458 h 3453324"/>
              <a:gd name="connsiteX113" fmla="*/ 2698462 w 4395438"/>
              <a:gd name="connsiteY113" fmla="*/ 2504213 h 3453324"/>
              <a:gd name="connsiteX114" fmla="*/ 2772533 w 4395438"/>
              <a:gd name="connsiteY114" fmla="*/ 2506881 h 3453324"/>
              <a:gd name="connsiteX115" fmla="*/ 2796721 w 4395438"/>
              <a:gd name="connsiteY115" fmla="*/ 2558100 h 3453324"/>
              <a:gd name="connsiteX116" fmla="*/ 2654446 w 4395438"/>
              <a:gd name="connsiteY116" fmla="*/ 2555965 h 3453324"/>
              <a:gd name="connsiteX117" fmla="*/ 2616743 w 4395438"/>
              <a:gd name="connsiteY117" fmla="*/ 2518263 h 3453324"/>
              <a:gd name="connsiteX118" fmla="*/ 2623857 w 4395438"/>
              <a:gd name="connsiteY118" fmla="*/ 2504746 h 3453324"/>
              <a:gd name="connsiteX119" fmla="*/ 2698462 w 4395438"/>
              <a:gd name="connsiteY119" fmla="*/ 2504213 h 3453324"/>
              <a:gd name="connsiteX120" fmla="*/ 3520100 w 4395438"/>
              <a:gd name="connsiteY120" fmla="*/ 2503680 h 3453324"/>
              <a:gd name="connsiteX121" fmla="*/ 3589192 w 4395438"/>
              <a:gd name="connsiteY121" fmla="*/ 2506882 h 3453324"/>
              <a:gd name="connsiteX122" fmla="*/ 3632586 w 4395438"/>
              <a:gd name="connsiteY122" fmla="*/ 2547429 h 3453324"/>
              <a:gd name="connsiteX123" fmla="*/ 3626183 w 4395438"/>
              <a:gd name="connsiteY123" fmla="*/ 2558100 h 3453324"/>
              <a:gd name="connsiteX124" fmla="*/ 3490311 w 4395438"/>
              <a:gd name="connsiteY124" fmla="*/ 2555966 h 3453324"/>
              <a:gd name="connsiteX125" fmla="*/ 3445494 w 4395438"/>
              <a:gd name="connsiteY125" fmla="*/ 2514706 h 3453324"/>
              <a:gd name="connsiteX126" fmla="*/ 3450474 w 4395438"/>
              <a:gd name="connsiteY126" fmla="*/ 2504747 h 3453324"/>
              <a:gd name="connsiteX127" fmla="*/ 3520100 w 4395438"/>
              <a:gd name="connsiteY127" fmla="*/ 2503680 h 3453324"/>
              <a:gd name="connsiteX128" fmla="*/ 2450993 w 4395438"/>
              <a:gd name="connsiteY128" fmla="*/ 2503324 h 3453324"/>
              <a:gd name="connsiteX129" fmla="*/ 2585443 w 4395438"/>
              <a:gd name="connsiteY129" fmla="*/ 2504035 h 3453324"/>
              <a:gd name="connsiteX130" fmla="*/ 2612475 w 4395438"/>
              <a:gd name="connsiteY130" fmla="*/ 2558099 h 3453324"/>
              <a:gd name="connsiteX131" fmla="*/ 2469489 w 4395438"/>
              <a:gd name="connsiteY131" fmla="*/ 2555965 h 3453324"/>
              <a:gd name="connsiteX132" fmla="*/ 2441034 w 4395438"/>
              <a:gd name="connsiteY132" fmla="*/ 2513283 h 3453324"/>
              <a:gd name="connsiteX133" fmla="*/ 2450993 w 4395438"/>
              <a:gd name="connsiteY133" fmla="*/ 2503324 h 3453324"/>
              <a:gd name="connsiteX134" fmla="*/ 3345102 w 4395438"/>
              <a:gd name="connsiteY134" fmla="*/ 2502969 h 3453324"/>
              <a:gd name="connsiteX135" fmla="*/ 3412771 w 4395438"/>
              <a:gd name="connsiteY135" fmla="*/ 2506171 h 3453324"/>
              <a:gd name="connsiteX136" fmla="*/ 3454030 w 4395438"/>
              <a:gd name="connsiteY136" fmla="*/ 2547429 h 3453324"/>
              <a:gd name="connsiteX137" fmla="*/ 3447628 w 4395438"/>
              <a:gd name="connsiteY137" fmla="*/ 2558100 h 3453324"/>
              <a:gd name="connsiteX138" fmla="*/ 3313890 w 4395438"/>
              <a:gd name="connsiteY138" fmla="*/ 2555967 h 3453324"/>
              <a:gd name="connsiteX139" fmla="*/ 3270496 w 4395438"/>
              <a:gd name="connsiteY139" fmla="*/ 2516129 h 3453324"/>
              <a:gd name="connsiteX140" fmla="*/ 3276899 w 4395438"/>
              <a:gd name="connsiteY140" fmla="*/ 2504036 h 3453324"/>
              <a:gd name="connsiteX141" fmla="*/ 3345102 w 4395438"/>
              <a:gd name="connsiteY141" fmla="*/ 2502969 h 3453324"/>
              <a:gd name="connsiteX142" fmla="*/ 3106969 w 4395438"/>
              <a:gd name="connsiteY142" fmla="*/ 2502791 h 3453324"/>
              <a:gd name="connsiteX143" fmla="*/ 3234928 w 4395438"/>
              <a:gd name="connsiteY143" fmla="*/ 2505459 h 3453324"/>
              <a:gd name="connsiteX144" fmla="*/ 3278321 w 4395438"/>
              <a:gd name="connsiteY144" fmla="*/ 2546007 h 3453324"/>
              <a:gd name="connsiteX145" fmla="*/ 3271919 w 4395438"/>
              <a:gd name="connsiteY145" fmla="*/ 2558100 h 3453324"/>
              <a:gd name="connsiteX146" fmla="*/ 3181574 w 4395438"/>
              <a:gd name="connsiteY146" fmla="*/ 2558100 h 3453324"/>
              <a:gd name="connsiteX147" fmla="*/ 3032897 w 4395438"/>
              <a:gd name="connsiteY147" fmla="*/ 2558100 h 3453324"/>
              <a:gd name="connsiteX148" fmla="*/ 2977410 w 4395438"/>
              <a:gd name="connsiteY148" fmla="*/ 2503324 h 3453324"/>
              <a:gd name="connsiteX149" fmla="*/ 3106969 w 4395438"/>
              <a:gd name="connsiteY149" fmla="*/ 2502791 h 3453324"/>
              <a:gd name="connsiteX150" fmla="*/ 2165555 w 4395438"/>
              <a:gd name="connsiteY150" fmla="*/ 2502791 h 3453324"/>
              <a:gd name="connsiteX151" fmla="*/ 2237582 w 4395438"/>
              <a:gd name="connsiteY151" fmla="*/ 2505459 h 3453324"/>
              <a:gd name="connsiteX152" fmla="*/ 2261769 w 4395438"/>
              <a:gd name="connsiteY152" fmla="*/ 2558100 h 3453324"/>
              <a:gd name="connsiteX153" fmla="*/ 2110246 w 4395438"/>
              <a:gd name="connsiteY153" fmla="*/ 2557389 h 3453324"/>
              <a:gd name="connsiteX154" fmla="*/ 2090327 w 4395438"/>
              <a:gd name="connsiteY154" fmla="*/ 2503324 h 3453324"/>
              <a:gd name="connsiteX155" fmla="*/ 2165555 w 4395438"/>
              <a:gd name="connsiteY155" fmla="*/ 2502791 h 3453324"/>
              <a:gd name="connsiteX156" fmla="*/ 1957301 w 4395438"/>
              <a:gd name="connsiteY156" fmla="*/ 2502613 h 3453324"/>
              <a:gd name="connsiteX157" fmla="*/ 2068274 w 4395438"/>
              <a:gd name="connsiteY157" fmla="*/ 2502613 h 3453324"/>
              <a:gd name="connsiteX158" fmla="*/ 2028438 w 4395438"/>
              <a:gd name="connsiteY158" fmla="*/ 2558811 h 3453324"/>
              <a:gd name="connsiteX159" fmla="*/ 1913195 w 4395438"/>
              <a:gd name="connsiteY159" fmla="*/ 2558811 h 3453324"/>
              <a:gd name="connsiteX160" fmla="*/ 1957301 w 4395438"/>
              <a:gd name="connsiteY160" fmla="*/ 2502613 h 3453324"/>
              <a:gd name="connsiteX161" fmla="*/ 1775900 w 4395438"/>
              <a:gd name="connsiteY161" fmla="*/ 2502613 h 3453324"/>
              <a:gd name="connsiteX162" fmla="*/ 1891142 w 4395438"/>
              <a:gd name="connsiteY162" fmla="*/ 2502613 h 3453324"/>
              <a:gd name="connsiteX163" fmla="*/ 1846326 w 4395438"/>
              <a:gd name="connsiteY163" fmla="*/ 2558100 h 3453324"/>
              <a:gd name="connsiteX164" fmla="*/ 1733928 w 4395438"/>
              <a:gd name="connsiteY164" fmla="*/ 2558100 h 3453324"/>
              <a:gd name="connsiteX165" fmla="*/ 1775900 w 4395438"/>
              <a:gd name="connsiteY165" fmla="*/ 2502613 h 3453324"/>
              <a:gd name="connsiteX166" fmla="*/ 1599478 w 4395438"/>
              <a:gd name="connsiteY166" fmla="*/ 2502613 h 3453324"/>
              <a:gd name="connsiteX167" fmla="*/ 1711164 w 4395438"/>
              <a:gd name="connsiteY167" fmla="*/ 2502613 h 3453324"/>
              <a:gd name="connsiteX168" fmla="*/ 1668482 w 4395438"/>
              <a:gd name="connsiteY168" fmla="*/ 2558100 h 3453324"/>
              <a:gd name="connsiteX169" fmla="*/ 1549682 w 4395438"/>
              <a:gd name="connsiteY169" fmla="*/ 2558100 h 3453324"/>
              <a:gd name="connsiteX170" fmla="*/ 1599478 w 4395438"/>
              <a:gd name="connsiteY170" fmla="*/ 2502613 h 3453324"/>
              <a:gd name="connsiteX171" fmla="*/ 1420213 w 4395438"/>
              <a:gd name="connsiteY171" fmla="*/ 2502613 h 3453324"/>
              <a:gd name="connsiteX172" fmla="*/ 1536166 w 4395438"/>
              <a:gd name="connsiteY172" fmla="*/ 2502613 h 3453324"/>
              <a:gd name="connsiteX173" fmla="*/ 1484236 w 4395438"/>
              <a:gd name="connsiteY173" fmla="*/ 2558100 h 3453324"/>
              <a:gd name="connsiteX174" fmla="*/ 1367571 w 4395438"/>
              <a:gd name="connsiteY174" fmla="*/ 2558100 h 3453324"/>
              <a:gd name="connsiteX175" fmla="*/ 1420213 w 4395438"/>
              <a:gd name="connsiteY175" fmla="*/ 2502613 h 3453324"/>
              <a:gd name="connsiteX176" fmla="*/ 1240947 w 4395438"/>
              <a:gd name="connsiteY176" fmla="*/ 2502613 h 3453324"/>
              <a:gd name="connsiteX177" fmla="*/ 1357613 w 4395438"/>
              <a:gd name="connsiteY177" fmla="*/ 2502613 h 3453324"/>
              <a:gd name="connsiteX178" fmla="*/ 1300703 w 4395438"/>
              <a:gd name="connsiteY178" fmla="*/ 2558100 h 3453324"/>
              <a:gd name="connsiteX179" fmla="*/ 1184037 w 4395438"/>
              <a:gd name="connsiteY179" fmla="*/ 2558100 h 3453324"/>
              <a:gd name="connsiteX180" fmla="*/ 1240947 w 4395438"/>
              <a:gd name="connsiteY180" fmla="*/ 2502613 h 3453324"/>
              <a:gd name="connsiteX181" fmla="*/ 2870348 w 4395438"/>
              <a:gd name="connsiteY181" fmla="*/ 2502257 h 3453324"/>
              <a:gd name="connsiteX182" fmla="*/ 2938995 w 4395438"/>
              <a:gd name="connsiteY182" fmla="*/ 2505458 h 3453324"/>
              <a:gd name="connsiteX183" fmla="*/ 2975275 w 4395438"/>
              <a:gd name="connsiteY183" fmla="*/ 2547429 h 3453324"/>
              <a:gd name="connsiteX184" fmla="*/ 2966027 w 4395438"/>
              <a:gd name="connsiteY184" fmla="*/ 2558100 h 3453324"/>
              <a:gd name="connsiteX185" fmla="*/ 2831578 w 4395438"/>
              <a:gd name="connsiteY185" fmla="*/ 2555966 h 3453324"/>
              <a:gd name="connsiteX186" fmla="*/ 2793875 w 4395438"/>
              <a:gd name="connsiteY186" fmla="*/ 2513283 h 3453324"/>
              <a:gd name="connsiteX187" fmla="*/ 2801701 w 4395438"/>
              <a:gd name="connsiteY187" fmla="*/ 2503324 h 3453324"/>
              <a:gd name="connsiteX188" fmla="*/ 2870348 w 4395438"/>
              <a:gd name="connsiteY188" fmla="*/ 2502257 h 3453324"/>
              <a:gd name="connsiteX189" fmla="*/ 1060969 w 4395438"/>
              <a:gd name="connsiteY189" fmla="*/ 2501190 h 3453324"/>
              <a:gd name="connsiteX190" fmla="*/ 1177634 w 4395438"/>
              <a:gd name="connsiteY190" fmla="*/ 2501901 h 3453324"/>
              <a:gd name="connsiteX191" fmla="*/ 1115745 w 4395438"/>
              <a:gd name="connsiteY191" fmla="*/ 2558100 h 3453324"/>
              <a:gd name="connsiteX192" fmla="*/ 998368 w 4395438"/>
              <a:gd name="connsiteY192" fmla="*/ 2558100 h 3453324"/>
              <a:gd name="connsiteX193" fmla="*/ 1060969 w 4395438"/>
              <a:gd name="connsiteY193" fmla="*/ 2501190 h 3453324"/>
              <a:gd name="connsiteX194" fmla="*/ 857515 w 4395438"/>
              <a:gd name="connsiteY194" fmla="*/ 2501190 h 3453324"/>
              <a:gd name="connsiteX195" fmla="*/ 995522 w 4395438"/>
              <a:gd name="connsiteY195" fmla="*/ 2501901 h 3453324"/>
              <a:gd name="connsiteX196" fmla="*/ 935055 w 4395438"/>
              <a:gd name="connsiteY196" fmla="*/ 2557389 h 3453324"/>
              <a:gd name="connsiteX197" fmla="*/ 780688 w 4395438"/>
              <a:gd name="connsiteY197" fmla="*/ 2558100 h 3453324"/>
              <a:gd name="connsiteX198" fmla="*/ 857515 w 4395438"/>
              <a:gd name="connsiteY198" fmla="*/ 2501190 h 3453324"/>
              <a:gd name="connsiteX199" fmla="*/ 2189208 w 4395438"/>
              <a:gd name="connsiteY199" fmla="*/ 2440011 h 3453324"/>
              <a:gd name="connsiteX200" fmla="*/ 2338596 w 4395438"/>
              <a:gd name="connsiteY200" fmla="*/ 2440011 h 3453324"/>
              <a:gd name="connsiteX201" fmla="*/ 2345710 w 4395438"/>
              <a:gd name="connsiteY201" fmla="*/ 2483405 h 3453324"/>
              <a:gd name="connsiteX202" fmla="*/ 2189208 w 4395438"/>
              <a:gd name="connsiteY202" fmla="*/ 2483405 h 3453324"/>
              <a:gd name="connsiteX203" fmla="*/ 2189208 w 4395438"/>
              <a:gd name="connsiteY203" fmla="*/ 2440011 h 3453324"/>
              <a:gd name="connsiteX204" fmla="*/ 3481329 w 4395438"/>
              <a:gd name="connsiteY204" fmla="*/ 2439211 h 3453324"/>
              <a:gd name="connsiteX205" fmla="*/ 3550065 w 4395438"/>
              <a:gd name="connsiteY205" fmla="*/ 2442146 h 3453324"/>
              <a:gd name="connsiteX206" fmla="*/ 3592036 w 4395438"/>
              <a:gd name="connsiteY206" fmla="*/ 2486962 h 3453324"/>
              <a:gd name="connsiteX207" fmla="*/ 3445494 w 4395438"/>
              <a:gd name="connsiteY207" fmla="*/ 2485539 h 3453324"/>
              <a:gd name="connsiteX208" fmla="*/ 3408502 w 4395438"/>
              <a:gd name="connsiteY208" fmla="*/ 2449259 h 3453324"/>
              <a:gd name="connsiteX209" fmla="*/ 3412059 w 4395438"/>
              <a:gd name="connsiteY209" fmla="*/ 2440012 h 3453324"/>
              <a:gd name="connsiteX210" fmla="*/ 3481329 w 4395438"/>
              <a:gd name="connsiteY210" fmla="*/ 2439211 h 3453324"/>
              <a:gd name="connsiteX211" fmla="*/ 2599582 w 4395438"/>
              <a:gd name="connsiteY211" fmla="*/ 2438767 h 3453324"/>
              <a:gd name="connsiteX212" fmla="*/ 2668674 w 4395438"/>
              <a:gd name="connsiteY212" fmla="*/ 2441435 h 3453324"/>
              <a:gd name="connsiteX213" fmla="*/ 2697840 w 4395438"/>
              <a:gd name="connsiteY213" fmla="*/ 2487673 h 3453324"/>
              <a:gd name="connsiteX214" fmla="*/ 2553431 w 4395438"/>
              <a:gd name="connsiteY214" fmla="*/ 2486251 h 3453324"/>
              <a:gd name="connsiteX215" fmla="*/ 2522842 w 4395438"/>
              <a:gd name="connsiteY215" fmla="*/ 2450682 h 3453324"/>
              <a:gd name="connsiteX216" fmla="*/ 2529956 w 4395438"/>
              <a:gd name="connsiteY216" fmla="*/ 2439300 h 3453324"/>
              <a:gd name="connsiteX217" fmla="*/ 2599582 w 4395438"/>
              <a:gd name="connsiteY217" fmla="*/ 2438767 h 3453324"/>
              <a:gd name="connsiteX218" fmla="*/ 2768889 w 4395438"/>
              <a:gd name="connsiteY218" fmla="*/ 2438500 h 3453324"/>
              <a:gd name="connsiteX219" fmla="*/ 2836558 w 4395438"/>
              <a:gd name="connsiteY219" fmla="*/ 2441435 h 3453324"/>
              <a:gd name="connsiteX220" fmla="*/ 2865725 w 4395438"/>
              <a:gd name="connsiteY220" fmla="*/ 2480560 h 3453324"/>
              <a:gd name="connsiteX221" fmla="*/ 2855054 w 4395438"/>
              <a:gd name="connsiteY221" fmla="*/ 2488385 h 3453324"/>
              <a:gd name="connsiteX222" fmla="*/ 2746214 w 4395438"/>
              <a:gd name="connsiteY222" fmla="*/ 2488385 h 3453324"/>
              <a:gd name="connsiteX223" fmla="*/ 2700686 w 4395438"/>
              <a:gd name="connsiteY223" fmla="*/ 2439301 h 3453324"/>
              <a:gd name="connsiteX224" fmla="*/ 2768889 w 4395438"/>
              <a:gd name="connsiteY224" fmla="*/ 2438500 h 3453324"/>
              <a:gd name="connsiteX225" fmla="*/ 2428497 w 4395438"/>
              <a:gd name="connsiteY225" fmla="*/ 2437077 h 3453324"/>
              <a:gd name="connsiteX226" fmla="*/ 2495099 w 4395438"/>
              <a:gd name="connsiteY226" fmla="*/ 2440012 h 3453324"/>
              <a:gd name="connsiteX227" fmla="*/ 2522843 w 4395438"/>
              <a:gd name="connsiteY227" fmla="*/ 2478426 h 3453324"/>
              <a:gd name="connsiteX228" fmla="*/ 2515729 w 4395438"/>
              <a:gd name="connsiteY228" fmla="*/ 2487674 h 3453324"/>
              <a:gd name="connsiteX229" fmla="*/ 2378434 w 4395438"/>
              <a:gd name="connsiteY229" fmla="*/ 2485539 h 3453324"/>
              <a:gd name="connsiteX230" fmla="*/ 2352824 w 4395438"/>
              <a:gd name="connsiteY230" fmla="*/ 2447125 h 3453324"/>
              <a:gd name="connsiteX231" fmla="*/ 2361361 w 4395438"/>
              <a:gd name="connsiteY231" fmla="*/ 2437878 h 3453324"/>
              <a:gd name="connsiteX232" fmla="*/ 2428497 w 4395438"/>
              <a:gd name="connsiteY232" fmla="*/ 2437077 h 3453324"/>
              <a:gd name="connsiteX233" fmla="*/ 3101634 w 4395438"/>
              <a:gd name="connsiteY233" fmla="*/ 2436722 h 3453324"/>
              <a:gd name="connsiteX234" fmla="*/ 3164501 w 4395438"/>
              <a:gd name="connsiteY234" fmla="*/ 2439301 h 3453324"/>
              <a:gd name="connsiteX235" fmla="*/ 3209318 w 4395438"/>
              <a:gd name="connsiteY235" fmla="*/ 2472735 h 3453324"/>
              <a:gd name="connsiteX236" fmla="*/ 3203626 w 4395438"/>
              <a:gd name="connsiteY236" fmla="*/ 2485540 h 3453324"/>
              <a:gd name="connsiteX237" fmla="*/ 3059218 w 4395438"/>
              <a:gd name="connsiteY237" fmla="*/ 2483406 h 3453324"/>
              <a:gd name="connsiteX238" fmla="*/ 3030763 w 4395438"/>
              <a:gd name="connsiteY238" fmla="*/ 2437878 h 3453324"/>
              <a:gd name="connsiteX239" fmla="*/ 3101634 w 4395438"/>
              <a:gd name="connsiteY239" fmla="*/ 2436722 h 3453324"/>
              <a:gd name="connsiteX240" fmla="*/ 2934639 w 4395438"/>
              <a:gd name="connsiteY240" fmla="*/ 2436722 h 3453324"/>
              <a:gd name="connsiteX241" fmla="*/ 2997329 w 4395438"/>
              <a:gd name="connsiteY241" fmla="*/ 2439301 h 3453324"/>
              <a:gd name="connsiteX242" fmla="*/ 3037877 w 4395438"/>
              <a:gd name="connsiteY242" fmla="*/ 2475580 h 3453324"/>
              <a:gd name="connsiteX243" fmla="*/ 3030764 w 4395438"/>
              <a:gd name="connsiteY243" fmla="*/ 2486962 h 3453324"/>
              <a:gd name="connsiteX244" fmla="*/ 2894891 w 4395438"/>
              <a:gd name="connsiteY244" fmla="*/ 2484829 h 3453324"/>
              <a:gd name="connsiteX245" fmla="*/ 2862879 w 4395438"/>
              <a:gd name="connsiteY245" fmla="*/ 2447126 h 3453324"/>
              <a:gd name="connsiteX246" fmla="*/ 2871416 w 4395438"/>
              <a:gd name="connsiteY246" fmla="*/ 2437878 h 3453324"/>
              <a:gd name="connsiteX247" fmla="*/ 2934639 w 4395438"/>
              <a:gd name="connsiteY247" fmla="*/ 2436722 h 3453324"/>
              <a:gd name="connsiteX248" fmla="*/ 2056892 w 4395438"/>
              <a:gd name="connsiteY248" fmla="*/ 2436455 h 3453324"/>
              <a:gd name="connsiteX249" fmla="*/ 2131587 w 4395438"/>
              <a:gd name="connsiteY249" fmla="*/ 2437167 h 3453324"/>
              <a:gd name="connsiteX250" fmla="*/ 2166444 w 4395438"/>
              <a:gd name="connsiteY250" fmla="*/ 2485540 h 3453324"/>
              <a:gd name="connsiteX251" fmla="*/ 2019901 w 4395438"/>
              <a:gd name="connsiteY251" fmla="*/ 2485540 h 3453324"/>
              <a:gd name="connsiteX252" fmla="*/ 2056892 w 4395438"/>
              <a:gd name="connsiteY252" fmla="*/ 2436455 h 3453324"/>
              <a:gd name="connsiteX253" fmla="*/ 1889720 w 4395438"/>
              <a:gd name="connsiteY253" fmla="*/ 2435032 h 3453324"/>
              <a:gd name="connsiteX254" fmla="*/ 1981487 w 4395438"/>
              <a:gd name="connsiteY254" fmla="*/ 2437166 h 3453324"/>
              <a:gd name="connsiteX255" fmla="*/ 1998560 w 4395438"/>
              <a:gd name="connsiteY255" fmla="*/ 2459930 h 3453324"/>
              <a:gd name="connsiteX256" fmla="*/ 1980775 w 4395438"/>
              <a:gd name="connsiteY256" fmla="*/ 2486251 h 3453324"/>
              <a:gd name="connsiteX257" fmla="*/ 1843480 w 4395438"/>
              <a:gd name="connsiteY257" fmla="*/ 2487674 h 3453324"/>
              <a:gd name="connsiteX258" fmla="*/ 1889720 w 4395438"/>
              <a:gd name="connsiteY258" fmla="*/ 2435032 h 3453324"/>
              <a:gd name="connsiteX259" fmla="*/ 1711877 w 4395438"/>
              <a:gd name="connsiteY259" fmla="*/ 2435032 h 3453324"/>
              <a:gd name="connsiteX260" fmla="*/ 1825697 w 4395438"/>
              <a:gd name="connsiteY260" fmla="*/ 2435032 h 3453324"/>
              <a:gd name="connsiteX261" fmla="*/ 1785148 w 4395438"/>
              <a:gd name="connsiteY261" fmla="*/ 2489096 h 3453324"/>
              <a:gd name="connsiteX262" fmla="*/ 1672750 w 4395438"/>
              <a:gd name="connsiteY262" fmla="*/ 2488385 h 3453324"/>
              <a:gd name="connsiteX263" fmla="*/ 1711877 w 4395438"/>
              <a:gd name="connsiteY263" fmla="*/ 2435032 h 3453324"/>
              <a:gd name="connsiteX264" fmla="*/ 1543281 w 4395438"/>
              <a:gd name="connsiteY264" fmla="*/ 2434321 h 3453324"/>
              <a:gd name="connsiteX265" fmla="*/ 1654967 w 4395438"/>
              <a:gd name="connsiteY265" fmla="*/ 2435033 h 3453324"/>
              <a:gd name="connsiteX266" fmla="*/ 1608727 w 4395438"/>
              <a:gd name="connsiteY266" fmla="*/ 2488385 h 3453324"/>
              <a:gd name="connsiteX267" fmla="*/ 1495619 w 4395438"/>
              <a:gd name="connsiteY267" fmla="*/ 2487674 h 3453324"/>
              <a:gd name="connsiteX268" fmla="*/ 1543281 w 4395438"/>
              <a:gd name="connsiteY268" fmla="*/ 2434321 h 3453324"/>
              <a:gd name="connsiteX269" fmla="*/ 887395 w 4395438"/>
              <a:gd name="connsiteY269" fmla="*/ 2434321 h 3453324"/>
              <a:gd name="connsiteX270" fmla="*/ 1126416 w 4395438"/>
              <a:gd name="connsiteY270" fmla="*/ 2434321 h 3453324"/>
              <a:gd name="connsiteX271" fmla="*/ 1063815 w 4395438"/>
              <a:gd name="connsiteY271" fmla="*/ 2488385 h 3453324"/>
              <a:gd name="connsiteX272" fmla="*/ 824082 w 4395438"/>
              <a:gd name="connsiteY272" fmla="*/ 2487673 h 3453324"/>
              <a:gd name="connsiteX273" fmla="*/ 887395 w 4395438"/>
              <a:gd name="connsiteY273" fmla="*/ 2434321 h 3453324"/>
              <a:gd name="connsiteX274" fmla="*/ 1368994 w 4395438"/>
              <a:gd name="connsiteY274" fmla="*/ 2433610 h 3453324"/>
              <a:gd name="connsiteX275" fmla="*/ 1482814 w 4395438"/>
              <a:gd name="connsiteY275" fmla="*/ 2434322 h 3453324"/>
              <a:gd name="connsiteX276" fmla="*/ 1428037 w 4395438"/>
              <a:gd name="connsiteY276" fmla="*/ 2487674 h 3453324"/>
              <a:gd name="connsiteX277" fmla="*/ 1317063 w 4395438"/>
              <a:gd name="connsiteY277" fmla="*/ 2486963 h 3453324"/>
              <a:gd name="connsiteX278" fmla="*/ 1368994 w 4395438"/>
              <a:gd name="connsiteY278" fmla="*/ 2433610 h 3453324"/>
              <a:gd name="connsiteX279" fmla="*/ 1196841 w 4395438"/>
              <a:gd name="connsiteY279" fmla="*/ 2433609 h 3453324"/>
              <a:gd name="connsiteX280" fmla="*/ 1310661 w 4395438"/>
              <a:gd name="connsiteY280" fmla="*/ 2434320 h 3453324"/>
              <a:gd name="connsiteX281" fmla="*/ 1255174 w 4395438"/>
              <a:gd name="connsiteY281" fmla="*/ 2488385 h 3453324"/>
              <a:gd name="connsiteX282" fmla="*/ 1141354 w 4395438"/>
              <a:gd name="connsiteY282" fmla="*/ 2487674 h 3453324"/>
              <a:gd name="connsiteX283" fmla="*/ 1196841 w 4395438"/>
              <a:gd name="connsiteY283" fmla="*/ 2433609 h 3453324"/>
              <a:gd name="connsiteX284" fmla="*/ 2110957 w 4395438"/>
              <a:gd name="connsiteY284" fmla="*/ 2377411 h 3453324"/>
              <a:gd name="connsiteX285" fmla="*/ 2256789 w 4395438"/>
              <a:gd name="connsiteY285" fmla="*/ 2377411 h 3453324"/>
              <a:gd name="connsiteX286" fmla="*/ 2258923 w 4395438"/>
              <a:gd name="connsiteY286" fmla="*/ 2420093 h 3453324"/>
              <a:gd name="connsiteX287" fmla="*/ 2110957 w 4395438"/>
              <a:gd name="connsiteY287" fmla="*/ 2420093 h 3453324"/>
              <a:gd name="connsiteX288" fmla="*/ 2110957 w 4395438"/>
              <a:gd name="connsiteY288" fmla="*/ 2377411 h 3453324"/>
              <a:gd name="connsiteX289" fmla="*/ 1943783 w 4395438"/>
              <a:gd name="connsiteY289" fmla="*/ 2376699 h 3453324"/>
              <a:gd name="connsiteX290" fmla="*/ 2090327 w 4395438"/>
              <a:gd name="connsiteY290" fmla="*/ 2376699 h 3453324"/>
              <a:gd name="connsiteX291" fmla="*/ 2090327 w 4395438"/>
              <a:gd name="connsiteY291" fmla="*/ 2419381 h 3453324"/>
              <a:gd name="connsiteX292" fmla="*/ 1938804 w 4395438"/>
              <a:gd name="connsiteY292" fmla="*/ 2419381 h 3453324"/>
              <a:gd name="connsiteX293" fmla="*/ 1943783 w 4395438"/>
              <a:gd name="connsiteY293" fmla="*/ 2376699 h 3453324"/>
              <a:gd name="connsiteX294" fmla="*/ 3440782 w 4395438"/>
              <a:gd name="connsiteY294" fmla="*/ 2375544 h 3453324"/>
              <a:gd name="connsiteX295" fmla="*/ 3503115 w 4395438"/>
              <a:gd name="connsiteY295" fmla="*/ 2378123 h 3453324"/>
              <a:gd name="connsiteX296" fmla="*/ 3544375 w 4395438"/>
              <a:gd name="connsiteY296" fmla="*/ 2413691 h 3453324"/>
              <a:gd name="connsiteX297" fmla="*/ 3539396 w 4395438"/>
              <a:gd name="connsiteY297" fmla="*/ 2422939 h 3453324"/>
              <a:gd name="connsiteX298" fmla="*/ 3409926 w 4395438"/>
              <a:gd name="connsiteY298" fmla="*/ 2421517 h 3453324"/>
              <a:gd name="connsiteX299" fmla="*/ 3372934 w 4395438"/>
              <a:gd name="connsiteY299" fmla="*/ 2386659 h 3453324"/>
              <a:gd name="connsiteX300" fmla="*/ 3377914 w 4395438"/>
              <a:gd name="connsiteY300" fmla="*/ 2376700 h 3453324"/>
              <a:gd name="connsiteX301" fmla="*/ 3440782 w 4395438"/>
              <a:gd name="connsiteY301" fmla="*/ 2375544 h 3453324"/>
              <a:gd name="connsiteX302" fmla="*/ 2506392 w 4395438"/>
              <a:gd name="connsiteY302" fmla="*/ 2375366 h 3453324"/>
              <a:gd name="connsiteX303" fmla="*/ 2572639 w 4395438"/>
              <a:gd name="connsiteY303" fmla="*/ 2377411 h 3453324"/>
              <a:gd name="connsiteX304" fmla="*/ 2598959 w 4395438"/>
              <a:gd name="connsiteY304" fmla="*/ 2412979 h 3453324"/>
              <a:gd name="connsiteX305" fmla="*/ 2592557 w 4395438"/>
              <a:gd name="connsiteY305" fmla="*/ 2422227 h 3453324"/>
              <a:gd name="connsiteX306" fmla="*/ 2459530 w 4395438"/>
              <a:gd name="connsiteY306" fmla="*/ 2420805 h 3453324"/>
              <a:gd name="connsiteX307" fmla="*/ 2431075 w 4395438"/>
              <a:gd name="connsiteY307" fmla="*/ 2375988 h 3453324"/>
              <a:gd name="connsiteX308" fmla="*/ 2506392 w 4395438"/>
              <a:gd name="connsiteY308" fmla="*/ 2375366 h 3453324"/>
              <a:gd name="connsiteX309" fmla="*/ 2342865 w 4395438"/>
              <a:gd name="connsiteY309" fmla="*/ 2375366 h 3453324"/>
              <a:gd name="connsiteX310" fmla="*/ 2409023 w 4395438"/>
              <a:gd name="connsiteY310" fmla="*/ 2377411 h 3453324"/>
              <a:gd name="connsiteX311" fmla="*/ 2436766 w 4395438"/>
              <a:gd name="connsiteY311" fmla="*/ 2422938 h 3453324"/>
              <a:gd name="connsiteX312" fmla="*/ 2294492 w 4395438"/>
              <a:gd name="connsiteY312" fmla="*/ 2421516 h 3453324"/>
              <a:gd name="connsiteX313" fmla="*/ 2268882 w 4395438"/>
              <a:gd name="connsiteY313" fmla="*/ 2386659 h 3453324"/>
              <a:gd name="connsiteX314" fmla="*/ 2276708 w 4395438"/>
              <a:gd name="connsiteY314" fmla="*/ 2375988 h 3453324"/>
              <a:gd name="connsiteX315" fmla="*/ 2342865 w 4395438"/>
              <a:gd name="connsiteY315" fmla="*/ 2375366 h 3453324"/>
              <a:gd name="connsiteX316" fmla="*/ 3109014 w 4395438"/>
              <a:gd name="connsiteY316" fmla="*/ 2375277 h 3453324"/>
              <a:gd name="connsiteX317" fmla="*/ 3249155 w 4395438"/>
              <a:gd name="connsiteY317" fmla="*/ 2375277 h 3453324"/>
              <a:gd name="connsiteX318" fmla="*/ 3408503 w 4395438"/>
              <a:gd name="connsiteY318" fmla="*/ 2472024 h 3453324"/>
              <a:gd name="connsiteX319" fmla="*/ 3416328 w 4395438"/>
              <a:gd name="connsiteY319" fmla="*/ 2489808 h 3453324"/>
              <a:gd name="connsiteX320" fmla="*/ 3246309 w 4395438"/>
              <a:gd name="connsiteY320" fmla="*/ 2488385 h 3453324"/>
              <a:gd name="connsiteX321" fmla="*/ 3219989 w 4395438"/>
              <a:gd name="connsiteY321" fmla="*/ 2459219 h 3453324"/>
              <a:gd name="connsiteX322" fmla="*/ 3161656 w 4395438"/>
              <a:gd name="connsiteY322" fmla="*/ 2422228 h 3453324"/>
              <a:gd name="connsiteX323" fmla="*/ 3109014 w 4395438"/>
              <a:gd name="connsiteY323" fmla="*/ 2375277 h 3453324"/>
              <a:gd name="connsiteX324" fmla="*/ 3001508 w 4395438"/>
              <a:gd name="connsiteY324" fmla="*/ 2375099 h 3453324"/>
              <a:gd name="connsiteX325" fmla="*/ 3065620 w 4395438"/>
              <a:gd name="connsiteY325" fmla="*/ 2377411 h 3453324"/>
              <a:gd name="connsiteX326" fmla="*/ 3098343 w 4395438"/>
              <a:gd name="connsiteY326" fmla="*/ 2411557 h 3453324"/>
              <a:gd name="connsiteX327" fmla="*/ 3091941 w 4395438"/>
              <a:gd name="connsiteY327" fmla="*/ 2422939 h 3453324"/>
              <a:gd name="connsiteX328" fmla="*/ 2965316 w 4395438"/>
              <a:gd name="connsiteY328" fmla="*/ 2421516 h 3453324"/>
              <a:gd name="connsiteX329" fmla="*/ 2930459 w 4395438"/>
              <a:gd name="connsiteY329" fmla="*/ 2386659 h 3453324"/>
              <a:gd name="connsiteX330" fmla="*/ 2936861 w 4395438"/>
              <a:gd name="connsiteY330" fmla="*/ 2375988 h 3453324"/>
              <a:gd name="connsiteX331" fmla="*/ 3001508 w 4395438"/>
              <a:gd name="connsiteY331" fmla="*/ 2375099 h 3453324"/>
              <a:gd name="connsiteX332" fmla="*/ 2836202 w 4395438"/>
              <a:gd name="connsiteY332" fmla="*/ 2375099 h 3453324"/>
              <a:gd name="connsiteX333" fmla="*/ 2899158 w 4395438"/>
              <a:gd name="connsiteY333" fmla="*/ 2377411 h 3453324"/>
              <a:gd name="connsiteX334" fmla="*/ 2933304 w 4395438"/>
              <a:gd name="connsiteY334" fmla="*/ 2412268 h 3453324"/>
              <a:gd name="connsiteX335" fmla="*/ 2924057 w 4395438"/>
              <a:gd name="connsiteY335" fmla="*/ 2422939 h 3453324"/>
              <a:gd name="connsiteX336" fmla="*/ 2800989 w 4395438"/>
              <a:gd name="connsiteY336" fmla="*/ 2421516 h 3453324"/>
              <a:gd name="connsiteX337" fmla="*/ 2765420 w 4395438"/>
              <a:gd name="connsiteY337" fmla="*/ 2387370 h 3453324"/>
              <a:gd name="connsiteX338" fmla="*/ 2773246 w 4395438"/>
              <a:gd name="connsiteY338" fmla="*/ 2375988 h 3453324"/>
              <a:gd name="connsiteX339" fmla="*/ 2836202 w 4395438"/>
              <a:gd name="connsiteY339" fmla="*/ 2375099 h 3453324"/>
              <a:gd name="connsiteX340" fmla="*/ 2671431 w 4395438"/>
              <a:gd name="connsiteY340" fmla="*/ 2374388 h 3453324"/>
              <a:gd name="connsiteX341" fmla="*/ 2732698 w 4395438"/>
              <a:gd name="connsiteY341" fmla="*/ 2376700 h 3453324"/>
              <a:gd name="connsiteX342" fmla="*/ 2765421 w 4395438"/>
              <a:gd name="connsiteY342" fmla="*/ 2410135 h 3453324"/>
              <a:gd name="connsiteX343" fmla="*/ 2758307 w 4395438"/>
              <a:gd name="connsiteY343" fmla="*/ 2421517 h 3453324"/>
              <a:gd name="connsiteX344" fmla="*/ 2625992 w 4395438"/>
              <a:gd name="connsiteY344" fmla="*/ 2420094 h 3453324"/>
              <a:gd name="connsiteX345" fmla="*/ 2601805 w 4395438"/>
              <a:gd name="connsiteY345" fmla="*/ 2385236 h 3453324"/>
              <a:gd name="connsiteX346" fmla="*/ 2609631 w 4395438"/>
              <a:gd name="connsiteY346" fmla="*/ 2375277 h 3453324"/>
              <a:gd name="connsiteX347" fmla="*/ 2671431 w 4395438"/>
              <a:gd name="connsiteY347" fmla="*/ 2374388 h 3453324"/>
              <a:gd name="connsiteX348" fmla="*/ 1814315 w 4395438"/>
              <a:gd name="connsiteY348" fmla="*/ 2373144 h 3453324"/>
              <a:gd name="connsiteX349" fmla="*/ 1923866 w 4395438"/>
              <a:gd name="connsiteY349" fmla="*/ 2373855 h 3453324"/>
              <a:gd name="connsiteX350" fmla="*/ 1883318 w 4395438"/>
              <a:gd name="connsiteY350" fmla="*/ 2422940 h 3453324"/>
              <a:gd name="connsiteX351" fmla="*/ 1774477 w 4395438"/>
              <a:gd name="connsiteY351" fmla="*/ 2422228 h 3453324"/>
              <a:gd name="connsiteX352" fmla="*/ 1814315 w 4395438"/>
              <a:gd name="connsiteY352" fmla="*/ 2373144 h 3453324"/>
              <a:gd name="connsiteX353" fmla="*/ 1645719 w 4395438"/>
              <a:gd name="connsiteY353" fmla="*/ 2373143 h 3453324"/>
              <a:gd name="connsiteX354" fmla="*/ 1754560 w 4395438"/>
              <a:gd name="connsiteY354" fmla="*/ 2373854 h 3453324"/>
              <a:gd name="connsiteX355" fmla="*/ 1717568 w 4395438"/>
              <a:gd name="connsiteY355" fmla="*/ 2422939 h 3453324"/>
              <a:gd name="connsiteX356" fmla="*/ 1605882 w 4395438"/>
              <a:gd name="connsiteY356" fmla="*/ 2422227 h 3453324"/>
              <a:gd name="connsiteX357" fmla="*/ 1645719 w 4395438"/>
              <a:gd name="connsiteY357" fmla="*/ 2373143 h 3453324"/>
              <a:gd name="connsiteX358" fmla="*/ 1479968 w 4395438"/>
              <a:gd name="connsiteY358" fmla="*/ 2372432 h 3453324"/>
              <a:gd name="connsiteX359" fmla="*/ 1590230 w 4395438"/>
              <a:gd name="connsiteY359" fmla="*/ 2373143 h 3453324"/>
              <a:gd name="connsiteX360" fmla="*/ 1542569 w 4395438"/>
              <a:gd name="connsiteY360" fmla="*/ 2422939 h 3453324"/>
              <a:gd name="connsiteX361" fmla="*/ 1433728 w 4395438"/>
              <a:gd name="connsiteY361" fmla="*/ 2422228 h 3453324"/>
              <a:gd name="connsiteX362" fmla="*/ 1479968 w 4395438"/>
              <a:gd name="connsiteY362" fmla="*/ 2372432 h 3453324"/>
              <a:gd name="connsiteX363" fmla="*/ 1312083 w 4395438"/>
              <a:gd name="connsiteY363" fmla="*/ 2372431 h 3453324"/>
              <a:gd name="connsiteX364" fmla="*/ 1423058 w 4395438"/>
              <a:gd name="connsiteY364" fmla="*/ 2373142 h 3453324"/>
              <a:gd name="connsiteX365" fmla="*/ 1373973 w 4395438"/>
              <a:gd name="connsiteY365" fmla="*/ 2422938 h 3453324"/>
              <a:gd name="connsiteX366" fmla="*/ 1262999 w 4395438"/>
              <a:gd name="connsiteY366" fmla="*/ 2422227 h 3453324"/>
              <a:gd name="connsiteX367" fmla="*/ 1312083 w 4395438"/>
              <a:gd name="connsiteY367" fmla="*/ 2372431 h 3453324"/>
              <a:gd name="connsiteX368" fmla="*/ 1159406 w 4395438"/>
              <a:gd name="connsiteY368" fmla="*/ 2371276 h 3453324"/>
              <a:gd name="connsiteX369" fmla="*/ 1254462 w 4395438"/>
              <a:gd name="connsiteY369" fmla="*/ 2376700 h 3453324"/>
              <a:gd name="connsiteX370" fmla="*/ 1205378 w 4395438"/>
              <a:gd name="connsiteY370" fmla="*/ 2422228 h 3453324"/>
              <a:gd name="connsiteX371" fmla="*/ 898064 w 4395438"/>
              <a:gd name="connsiteY371" fmla="*/ 2422228 h 3453324"/>
              <a:gd name="connsiteX372" fmla="*/ 865341 w 4395438"/>
              <a:gd name="connsiteY372" fmla="*/ 2419382 h 3453324"/>
              <a:gd name="connsiteX373" fmla="*/ 922963 w 4395438"/>
              <a:gd name="connsiteY373" fmla="*/ 2372432 h 3453324"/>
              <a:gd name="connsiteX374" fmla="*/ 1068083 w 4395438"/>
              <a:gd name="connsiteY374" fmla="*/ 2373854 h 3453324"/>
              <a:gd name="connsiteX375" fmla="*/ 1102229 w 4395438"/>
              <a:gd name="connsiteY375" fmla="*/ 2384525 h 3453324"/>
              <a:gd name="connsiteX376" fmla="*/ 1159406 w 4395438"/>
              <a:gd name="connsiteY376" fmla="*/ 2371276 h 3453324"/>
              <a:gd name="connsiteX377" fmla="*/ 2381279 w 4395438"/>
              <a:gd name="connsiteY377" fmla="*/ 2319078 h 3453324"/>
              <a:gd name="connsiteX378" fmla="*/ 2524266 w 4395438"/>
              <a:gd name="connsiteY378" fmla="*/ 2319078 h 3453324"/>
              <a:gd name="connsiteX379" fmla="*/ 2530668 w 4395438"/>
              <a:gd name="connsiteY379" fmla="*/ 2358205 h 3453324"/>
              <a:gd name="connsiteX380" fmla="*/ 2388393 w 4395438"/>
              <a:gd name="connsiteY380" fmla="*/ 2358205 h 3453324"/>
              <a:gd name="connsiteX381" fmla="*/ 2381279 w 4395438"/>
              <a:gd name="connsiteY381" fmla="*/ 2319078 h 3453324"/>
              <a:gd name="connsiteX382" fmla="*/ 3407348 w 4395438"/>
              <a:gd name="connsiteY382" fmla="*/ 2318189 h 3453324"/>
              <a:gd name="connsiteX383" fmla="*/ 3469681 w 4395438"/>
              <a:gd name="connsiteY383" fmla="*/ 2320501 h 3453324"/>
              <a:gd name="connsiteX384" fmla="*/ 3511653 w 4395438"/>
              <a:gd name="connsiteY384" fmla="*/ 2361049 h 3453324"/>
              <a:gd name="connsiteX385" fmla="*/ 3376492 w 4395438"/>
              <a:gd name="connsiteY385" fmla="*/ 2359627 h 3453324"/>
              <a:gd name="connsiteX386" fmla="*/ 3339500 w 4395438"/>
              <a:gd name="connsiteY386" fmla="*/ 2329749 h 3453324"/>
              <a:gd name="connsiteX387" fmla="*/ 3344480 w 4395438"/>
              <a:gd name="connsiteY387" fmla="*/ 2319078 h 3453324"/>
              <a:gd name="connsiteX388" fmla="*/ 3407348 w 4395438"/>
              <a:gd name="connsiteY388" fmla="*/ 2318189 h 3453324"/>
              <a:gd name="connsiteX389" fmla="*/ 2767821 w 4395438"/>
              <a:gd name="connsiteY389" fmla="*/ 2317745 h 3453324"/>
              <a:gd name="connsiteX390" fmla="*/ 2830155 w 4395438"/>
              <a:gd name="connsiteY390" fmla="*/ 2319790 h 3453324"/>
              <a:gd name="connsiteX391" fmla="*/ 2857899 w 4395438"/>
              <a:gd name="connsiteY391" fmla="*/ 2351802 h 3453324"/>
              <a:gd name="connsiteX392" fmla="*/ 2851497 w 4395438"/>
              <a:gd name="connsiteY392" fmla="*/ 2360338 h 3453324"/>
              <a:gd name="connsiteX393" fmla="*/ 2727718 w 4395438"/>
              <a:gd name="connsiteY393" fmla="*/ 2358915 h 3453324"/>
              <a:gd name="connsiteX394" fmla="*/ 2698551 w 4395438"/>
              <a:gd name="connsiteY394" fmla="*/ 2329038 h 3453324"/>
              <a:gd name="connsiteX395" fmla="*/ 2704953 w 4395438"/>
              <a:gd name="connsiteY395" fmla="*/ 2318367 h 3453324"/>
              <a:gd name="connsiteX396" fmla="*/ 2767821 w 4395438"/>
              <a:gd name="connsiteY396" fmla="*/ 2317745 h 3453324"/>
              <a:gd name="connsiteX397" fmla="*/ 2925391 w 4395438"/>
              <a:gd name="connsiteY397" fmla="*/ 2317033 h 3453324"/>
              <a:gd name="connsiteX398" fmla="*/ 2988081 w 4395438"/>
              <a:gd name="connsiteY398" fmla="*/ 2319078 h 3453324"/>
              <a:gd name="connsiteX399" fmla="*/ 3019381 w 4395438"/>
              <a:gd name="connsiteY399" fmla="*/ 2348955 h 3453324"/>
              <a:gd name="connsiteX400" fmla="*/ 3014402 w 4395438"/>
              <a:gd name="connsiteY400" fmla="*/ 2359626 h 3453324"/>
              <a:gd name="connsiteX401" fmla="*/ 2887065 w 4395438"/>
              <a:gd name="connsiteY401" fmla="*/ 2358203 h 3453324"/>
              <a:gd name="connsiteX402" fmla="*/ 2853631 w 4395438"/>
              <a:gd name="connsiteY402" fmla="*/ 2317655 h 3453324"/>
              <a:gd name="connsiteX403" fmla="*/ 2925391 w 4395438"/>
              <a:gd name="connsiteY403" fmla="*/ 2317033 h 3453324"/>
              <a:gd name="connsiteX404" fmla="*/ 2608918 w 4395438"/>
              <a:gd name="connsiteY404" fmla="*/ 2317033 h 3453324"/>
              <a:gd name="connsiteX405" fmla="*/ 2672942 w 4395438"/>
              <a:gd name="connsiteY405" fmla="*/ 2319078 h 3453324"/>
              <a:gd name="connsiteX406" fmla="*/ 2696418 w 4395438"/>
              <a:gd name="connsiteY406" fmla="*/ 2351090 h 3453324"/>
              <a:gd name="connsiteX407" fmla="*/ 2688592 w 4395438"/>
              <a:gd name="connsiteY407" fmla="*/ 2360337 h 3453324"/>
              <a:gd name="connsiteX408" fmla="*/ 2569793 w 4395438"/>
              <a:gd name="connsiteY408" fmla="*/ 2358914 h 3453324"/>
              <a:gd name="connsiteX409" fmla="*/ 2537781 w 4395438"/>
              <a:gd name="connsiteY409" fmla="*/ 2331171 h 3453324"/>
              <a:gd name="connsiteX410" fmla="*/ 2544895 w 4395438"/>
              <a:gd name="connsiteY410" fmla="*/ 2317655 h 3453324"/>
              <a:gd name="connsiteX411" fmla="*/ 2608918 w 4395438"/>
              <a:gd name="connsiteY411" fmla="*/ 2317033 h 3453324"/>
              <a:gd name="connsiteX412" fmla="*/ 3025072 w 4395438"/>
              <a:gd name="connsiteY412" fmla="*/ 2316944 h 3453324"/>
              <a:gd name="connsiteX413" fmla="*/ 3183709 w 4395438"/>
              <a:gd name="connsiteY413" fmla="*/ 2316944 h 3453324"/>
              <a:gd name="connsiteX414" fmla="*/ 3286858 w 4395438"/>
              <a:gd name="connsiteY414" fmla="*/ 2316944 h 3453324"/>
              <a:gd name="connsiteX415" fmla="*/ 3340211 w 4395438"/>
              <a:gd name="connsiteY415" fmla="*/ 2360337 h 3453324"/>
              <a:gd name="connsiteX416" fmla="*/ 3055662 w 4395438"/>
              <a:gd name="connsiteY416" fmla="*/ 2358915 h 3453324"/>
              <a:gd name="connsiteX417" fmla="*/ 3018670 w 4395438"/>
              <a:gd name="connsiteY417" fmla="*/ 2328326 h 3453324"/>
              <a:gd name="connsiteX418" fmla="*/ 3025072 w 4395438"/>
              <a:gd name="connsiteY418" fmla="*/ 2316944 h 3453324"/>
              <a:gd name="connsiteX419" fmla="*/ 2253230 w 4395438"/>
              <a:gd name="connsiteY419" fmla="*/ 2315521 h 3453324"/>
              <a:gd name="connsiteX420" fmla="*/ 2334328 w 4395438"/>
              <a:gd name="connsiteY420" fmla="*/ 2315521 h 3453324"/>
              <a:gd name="connsiteX421" fmla="*/ 2364917 w 4395438"/>
              <a:gd name="connsiteY421" fmla="*/ 2357493 h 3453324"/>
              <a:gd name="connsiteX422" fmla="*/ 2226199 w 4395438"/>
              <a:gd name="connsiteY422" fmla="*/ 2357493 h 3453324"/>
              <a:gd name="connsiteX423" fmla="*/ 2253230 w 4395438"/>
              <a:gd name="connsiteY423" fmla="*/ 2315521 h 3453324"/>
              <a:gd name="connsiteX424" fmla="*/ 1755981 w 4395438"/>
              <a:gd name="connsiteY424" fmla="*/ 2314099 h 3453324"/>
              <a:gd name="connsiteX425" fmla="*/ 1876915 w 4395438"/>
              <a:gd name="connsiteY425" fmla="*/ 2314099 h 3453324"/>
              <a:gd name="connsiteX426" fmla="*/ 1840635 w 4395438"/>
              <a:gd name="connsiteY426" fmla="*/ 2360338 h 3453324"/>
              <a:gd name="connsiteX427" fmla="*/ 1735351 w 4395438"/>
              <a:gd name="connsiteY427" fmla="*/ 2359626 h 3453324"/>
              <a:gd name="connsiteX428" fmla="*/ 1755981 w 4395438"/>
              <a:gd name="connsiteY428" fmla="*/ 2314099 h 3453324"/>
              <a:gd name="connsiteX429" fmla="*/ 2093884 w 4395438"/>
              <a:gd name="connsiteY429" fmla="*/ 2314098 h 3453324"/>
              <a:gd name="connsiteX430" fmla="*/ 2171424 w 4395438"/>
              <a:gd name="connsiteY430" fmla="*/ 2315520 h 3453324"/>
              <a:gd name="connsiteX431" fmla="*/ 2201301 w 4395438"/>
              <a:gd name="connsiteY431" fmla="*/ 2358202 h 3453324"/>
              <a:gd name="connsiteX432" fmla="*/ 2062584 w 4395438"/>
              <a:gd name="connsiteY432" fmla="*/ 2358202 h 3453324"/>
              <a:gd name="connsiteX433" fmla="*/ 2093884 w 4395438"/>
              <a:gd name="connsiteY433" fmla="*/ 2314098 h 3453324"/>
              <a:gd name="connsiteX434" fmla="*/ 1930979 w 4395438"/>
              <a:gd name="connsiteY434" fmla="*/ 2313388 h 3453324"/>
              <a:gd name="connsiteX435" fmla="*/ 2040531 w 4395438"/>
              <a:gd name="connsiteY435" fmla="*/ 2313388 h 3453324"/>
              <a:gd name="connsiteX436" fmla="*/ 2040531 w 4395438"/>
              <a:gd name="connsiteY436" fmla="*/ 2356781 h 3453324"/>
              <a:gd name="connsiteX437" fmla="*/ 1898968 w 4395438"/>
              <a:gd name="connsiteY437" fmla="*/ 2356781 h 3453324"/>
              <a:gd name="connsiteX438" fmla="*/ 1930979 w 4395438"/>
              <a:gd name="connsiteY438" fmla="*/ 2313388 h 3453324"/>
              <a:gd name="connsiteX439" fmla="*/ 1605882 w 4395438"/>
              <a:gd name="connsiteY439" fmla="*/ 2312676 h 3453324"/>
              <a:gd name="connsiteX440" fmla="*/ 1716145 w 4395438"/>
              <a:gd name="connsiteY440" fmla="*/ 2313388 h 3453324"/>
              <a:gd name="connsiteX441" fmla="*/ 1676308 w 4395438"/>
              <a:gd name="connsiteY441" fmla="*/ 2360338 h 3453324"/>
              <a:gd name="connsiteX442" fmla="*/ 1569602 w 4395438"/>
              <a:gd name="connsiteY442" fmla="*/ 2359627 h 3453324"/>
              <a:gd name="connsiteX443" fmla="*/ 1605882 w 4395438"/>
              <a:gd name="connsiteY443" fmla="*/ 2312676 h 3453324"/>
              <a:gd name="connsiteX444" fmla="*/ 1450091 w 4395438"/>
              <a:gd name="connsiteY444" fmla="*/ 2312676 h 3453324"/>
              <a:gd name="connsiteX445" fmla="*/ 1554664 w 4395438"/>
              <a:gd name="connsiteY445" fmla="*/ 2313388 h 3453324"/>
              <a:gd name="connsiteX446" fmla="*/ 1511269 w 4395438"/>
              <a:gd name="connsiteY446" fmla="*/ 2360338 h 3453324"/>
              <a:gd name="connsiteX447" fmla="*/ 1403140 w 4395438"/>
              <a:gd name="connsiteY447" fmla="*/ 2359626 h 3453324"/>
              <a:gd name="connsiteX448" fmla="*/ 1450091 w 4395438"/>
              <a:gd name="connsiteY448" fmla="*/ 2312676 h 3453324"/>
              <a:gd name="connsiteX449" fmla="*/ 1127126 w 4395438"/>
              <a:gd name="connsiteY449" fmla="*/ 2311964 h 3453324"/>
              <a:gd name="connsiteX450" fmla="*/ 1229564 w 4395438"/>
              <a:gd name="connsiteY450" fmla="*/ 2312676 h 3453324"/>
              <a:gd name="connsiteX451" fmla="*/ 1181191 w 4395438"/>
              <a:gd name="connsiteY451" fmla="*/ 2360337 h 3453324"/>
              <a:gd name="connsiteX452" fmla="*/ 1070928 w 4395438"/>
              <a:gd name="connsiteY452" fmla="*/ 2359626 h 3453324"/>
              <a:gd name="connsiteX453" fmla="*/ 1127126 w 4395438"/>
              <a:gd name="connsiteY453" fmla="*/ 2311964 h 3453324"/>
              <a:gd name="connsiteX454" fmla="*/ 1287185 w 4395438"/>
              <a:gd name="connsiteY454" fmla="*/ 2311964 h 3453324"/>
              <a:gd name="connsiteX455" fmla="*/ 1393180 w 4395438"/>
              <a:gd name="connsiteY455" fmla="*/ 2312676 h 3453324"/>
              <a:gd name="connsiteX456" fmla="*/ 1343384 w 4395438"/>
              <a:gd name="connsiteY456" fmla="*/ 2359626 h 3453324"/>
              <a:gd name="connsiteX457" fmla="*/ 1237389 w 4395438"/>
              <a:gd name="connsiteY457" fmla="*/ 2358914 h 3453324"/>
              <a:gd name="connsiteX458" fmla="*/ 1287185 w 4395438"/>
              <a:gd name="connsiteY458" fmla="*/ 2311964 h 3453324"/>
              <a:gd name="connsiteX459" fmla="*/ 990988 w 4395438"/>
              <a:gd name="connsiteY459" fmla="*/ 2308908 h 3453324"/>
              <a:gd name="connsiteX460" fmla="*/ 1065237 w 4395438"/>
              <a:gd name="connsiteY460" fmla="*/ 2315522 h 3453324"/>
              <a:gd name="connsiteX461" fmla="*/ 1016864 w 4395438"/>
              <a:gd name="connsiteY461" fmla="*/ 2360338 h 3453324"/>
              <a:gd name="connsiteX462" fmla="*/ 903755 w 4395438"/>
              <a:gd name="connsiteY462" fmla="*/ 2359627 h 3453324"/>
              <a:gd name="connsiteX463" fmla="*/ 990988 w 4395438"/>
              <a:gd name="connsiteY463" fmla="*/ 2308908 h 3453324"/>
              <a:gd name="connsiteX464" fmla="*/ 2012076 w 4395438"/>
              <a:gd name="connsiteY464" fmla="*/ 2271416 h 3453324"/>
              <a:gd name="connsiteX465" fmla="*/ 2115225 w 4395438"/>
              <a:gd name="connsiteY465" fmla="*/ 2271416 h 3453324"/>
              <a:gd name="connsiteX466" fmla="*/ 2127319 w 4395438"/>
              <a:gd name="connsiteY466" fmla="*/ 2284221 h 3453324"/>
              <a:gd name="connsiteX467" fmla="*/ 2115225 w 4395438"/>
              <a:gd name="connsiteY467" fmla="*/ 2300582 h 3453324"/>
              <a:gd name="connsiteX468" fmla="*/ 2061872 w 4395438"/>
              <a:gd name="connsiteY468" fmla="*/ 2301294 h 3453324"/>
              <a:gd name="connsiteX469" fmla="*/ 2012076 w 4395438"/>
              <a:gd name="connsiteY469" fmla="*/ 2300582 h 3453324"/>
              <a:gd name="connsiteX470" fmla="*/ 1997849 w 4395438"/>
              <a:gd name="connsiteY470" fmla="*/ 2286354 h 3453324"/>
              <a:gd name="connsiteX471" fmla="*/ 2012076 w 4395438"/>
              <a:gd name="connsiteY471" fmla="*/ 2271416 h 3453324"/>
              <a:gd name="connsiteX472" fmla="*/ 3397566 w 4395438"/>
              <a:gd name="connsiteY472" fmla="*/ 2271238 h 3453324"/>
              <a:gd name="connsiteX473" fmla="*/ 3467547 w 4395438"/>
              <a:gd name="connsiteY473" fmla="*/ 2294891 h 3453324"/>
              <a:gd name="connsiteX474" fmla="*/ 3323849 w 4395438"/>
              <a:gd name="connsiteY474" fmla="*/ 2272127 h 3453324"/>
              <a:gd name="connsiteX475" fmla="*/ 3397566 w 4395438"/>
              <a:gd name="connsiteY475" fmla="*/ 2271238 h 3453324"/>
              <a:gd name="connsiteX476" fmla="*/ 3222891 w 4395438"/>
              <a:gd name="connsiteY476" fmla="*/ 2270738 h 3453324"/>
              <a:gd name="connsiteX477" fmla="*/ 3316025 w 4395438"/>
              <a:gd name="connsiteY477" fmla="*/ 2304851 h 3453324"/>
              <a:gd name="connsiteX478" fmla="*/ 3170193 w 4395438"/>
              <a:gd name="connsiteY478" fmla="*/ 2279241 h 3453324"/>
              <a:gd name="connsiteX479" fmla="*/ 3222891 w 4395438"/>
              <a:gd name="connsiteY479" fmla="*/ 2270738 h 3453324"/>
              <a:gd name="connsiteX480" fmla="*/ 2464510 w 4395438"/>
              <a:gd name="connsiteY480" fmla="*/ 2270705 h 3453324"/>
              <a:gd name="connsiteX481" fmla="*/ 2553432 w 4395438"/>
              <a:gd name="connsiteY481" fmla="*/ 2271416 h 3453324"/>
              <a:gd name="connsiteX482" fmla="*/ 2579753 w 4395438"/>
              <a:gd name="connsiteY482" fmla="*/ 2290624 h 3453324"/>
              <a:gd name="connsiteX483" fmla="*/ 2573350 w 4395438"/>
              <a:gd name="connsiteY483" fmla="*/ 2302006 h 3453324"/>
              <a:gd name="connsiteX484" fmla="*/ 2464510 w 4395438"/>
              <a:gd name="connsiteY484" fmla="*/ 2301294 h 3453324"/>
              <a:gd name="connsiteX485" fmla="*/ 2443880 w 4395438"/>
              <a:gd name="connsiteY485" fmla="*/ 2283510 h 3453324"/>
              <a:gd name="connsiteX486" fmla="*/ 2464510 w 4395438"/>
              <a:gd name="connsiteY486" fmla="*/ 2270705 h 3453324"/>
              <a:gd name="connsiteX487" fmla="*/ 2313699 w 4395438"/>
              <a:gd name="connsiteY487" fmla="*/ 2270705 h 3453324"/>
              <a:gd name="connsiteX488" fmla="*/ 2406177 w 4395438"/>
              <a:gd name="connsiteY488" fmla="*/ 2271416 h 3453324"/>
              <a:gd name="connsiteX489" fmla="*/ 2429652 w 4395438"/>
              <a:gd name="connsiteY489" fmla="*/ 2292046 h 3453324"/>
              <a:gd name="connsiteX490" fmla="*/ 2423250 w 4395438"/>
              <a:gd name="connsiteY490" fmla="*/ 2302006 h 3453324"/>
              <a:gd name="connsiteX491" fmla="*/ 2313699 w 4395438"/>
              <a:gd name="connsiteY491" fmla="*/ 2301294 h 3453324"/>
              <a:gd name="connsiteX492" fmla="*/ 2295203 w 4395438"/>
              <a:gd name="connsiteY492" fmla="*/ 2285644 h 3453324"/>
              <a:gd name="connsiteX493" fmla="*/ 2313699 w 4395438"/>
              <a:gd name="connsiteY493" fmla="*/ 2270705 h 3453324"/>
              <a:gd name="connsiteX494" fmla="*/ 3074447 w 4395438"/>
              <a:gd name="connsiteY494" fmla="*/ 2270160 h 3453324"/>
              <a:gd name="connsiteX495" fmla="*/ 3169482 w 4395438"/>
              <a:gd name="connsiteY495" fmla="*/ 2306274 h 3453324"/>
              <a:gd name="connsiteX496" fmla="*/ 3023650 w 4395438"/>
              <a:gd name="connsiteY496" fmla="*/ 2279953 h 3453324"/>
              <a:gd name="connsiteX497" fmla="*/ 3074447 w 4395438"/>
              <a:gd name="connsiteY497" fmla="*/ 2270160 h 3453324"/>
              <a:gd name="connsiteX498" fmla="*/ 2213395 w 4395438"/>
              <a:gd name="connsiteY498" fmla="*/ 2269994 h 3453324"/>
              <a:gd name="connsiteX499" fmla="*/ 2258922 w 4395438"/>
              <a:gd name="connsiteY499" fmla="*/ 2270705 h 3453324"/>
              <a:gd name="connsiteX500" fmla="*/ 2278129 w 4395438"/>
              <a:gd name="connsiteY500" fmla="*/ 2285644 h 3453324"/>
              <a:gd name="connsiteX501" fmla="*/ 2260345 w 4395438"/>
              <a:gd name="connsiteY501" fmla="*/ 2301294 h 3453324"/>
              <a:gd name="connsiteX502" fmla="*/ 2165021 w 4395438"/>
              <a:gd name="connsiteY502" fmla="*/ 2301294 h 3453324"/>
              <a:gd name="connsiteX503" fmla="*/ 2145814 w 4395438"/>
              <a:gd name="connsiteY503" fmla="*/ 2286355 h 3453324"/>
              <a:gd name="connsiteX504" fmla="*/ 2167155 w 4395438"/>
              <a:gd name="connsiteY504" fmla="*/ 2270705 h 3453324"/>
              <a:gd name="connsiteX505" fmla="*/ 2213395 w 4395438"/>
              <a:gd name="connsiteY505" fmla="*/ 2269994 h 3453324"/>
              <a:gd name="connsiteX506" fmla="*/ 1975796 w 4395438"/>
              <a:gd name="connsiteY506" fmla="*/ 2269282 h 3453324"/>
              <a:gd name="connsiteX507" fmla="*/ 1984332 w 4395438"/>
              <a:gd name="connsiteY507" fmla="*/ 2279952 h 3453324"/>
              <a:gd name="connsiteX508" fmla="*/ 1962279 w 4395438"/>
              <a:gd name="connsiteY508" fmla="*/ 2299871 h 3453324"/>
              <a:gd name="connsiteX509" fmla="*/ 1849882 w 4395438"/>
              <a:gd name="connsiteY509" fmla="*/ 2300582 h 3453324"/>
              <a:gd name="connsiteX510" fmla="*/ 1844191 w 4395438"/>
              <a:gd name="connsiteY510" fmla="*/ 2288489 h 3453324"/>
              <a:gd name="connsiteX511" fmla="*/ 1869801 w 4395438"/>
              <a:gd name="connsiteY511" fmla="*/ 2269994 h 3453324"/>
              <a:gd name="connsiteX512" fmla="*/ 1975796 w 4395438"/>
              <a:gd name="connsiteY512" fmla="*/ 2269282 h 3453324"/>
              <a:gd name="connsiteX513" fmla="*/ 2938662 w 4395438"/>
              <a:gd name="connsiteY513" fmla="*/ 2269126 h 3453324"/>
              <a:gd name="connsiteX514" fmla="*/ 3020092 w 4395438"/>
              <a:gd name="connsiteY514" fmla="*/ 2297737 h 3453324"/>
              <a:gd name="connsiteX515" fmla="*/ 2886354 w 4395438"/>
              <a:gd name="connsiteY515" fmla="*/ 2275684 h 3453324"/>
              <a:gd name="connsiteX516" fmla="*/ 2938662 w 4395438"/>
              <a:gd name="connsiteY516" fmla="*/ 2269126 h 3453324"/>
              <a:gd name="connsiteX517" fmla="*/ 2787184 w 4395438"/>
              <a:gd name="connsiteY517" fmla="*/ 2268237 h 3453324"/>
              <a:gd name="connsiteX518" fmla="*/ 2871416 w 4395438"/>
              <a:gd name="connsiteY518" fmla="*/ 2298448 h 3453324"/>
              <a:gd name="connsiteX519" fmla="*/ 2741234 w 4395438"/>
              <a:gd name="connsiteY519" fmla="*/ 2276396 h 3453324"/>
              <a:gd name="connsiteX520" fmla="*/ 2787184 w 4395438"/>
              <a:gd name="connsiteY520" fmla="*/ 2268237 h 3453324"/>
              <a:gd name="connsiteX521" fmla="*/ 1762672 w 4395438"/>
              <a:gd name="connsiteY521" fmla="*/ 2267982 h 3453324"/>
              <a:gd name="connsiteX522" fmla="*/ 1838500 w 4395438"/>
              <a:gd name="connsiteY522" fmla="*/ 2271416 h 3453324"/>
              <a:gd name="connsiteX523" fmla="*/ 1810757 w 4395438"/>
              <a:gd name="connsiteY523" fmla="*/ 2299871 h 3453324"/>
              <a:gd name="connsiteX524" fmla="*/ 1697648 w 4395438"/>
              <a:gd name="connsiteY524" fmla="*/ 2301294 h 3453324"/>
              <a:gd name="connsiteX525" fmla="*/ 1762672 w 4395438"/>
              <a:gd name="connsiteY525" fmla="*/ 2267982 h 3453324"/>
              <a:gd name="connsiteX526" fmla="*/ 2650212 w 4395438"/>
              <a:gd name="connsiteY526" fmla="*/ 2267904 h 3453324"/>
              <a:gd name="connsiteX527" fmla="*/ 2722738 w 4395438"/>
              <a:gd name="connsiteY527" fmla="*/ 2296315 h 3453324"/>
              <a:gd name="connsiteX528" fmla="*/ 2593980 w 4395438"/>
              <a:gd name="connsiteY528" fmla="*/ 2273551 h 3453324"/>
              <a:gd name="connsiteX529" fmla="*/ 2650212 w 4395438"/>
              <a:gd name="connsiteY529" fmla="*/ 2267904 h 3453324"/>
              <a:gd name="connsiteX530" fmla="*/ 1531187 w 4395438"/>
              <a:gd name="connsiteY530" fmla="*/ 2267148 h 3453324"/>
              <a:gd name="connsiteX531" fmla="*/ 1396737 w 4395438"/>
              <a:gd name="connsiteY531" fmla="*/ 2291335 h 3453324"/>
              <a:gd name="connsiteX532" fmla="*/ 1531187 w 4395438"/>
              <a:gd name="connsiteY532" fmla="*/ 2267148 h 3453324"/>
              <a:gd name="connsiteX533" fmla="*/ 1624155 w 4395438"/>
              <a:gd name="connsiteY533" fmla="*/ 2267070 h 3453324"/>
              <a:gd name="connsiteX534" fmla="*/ 1689824 w 4395438"/>
              <a:gd name="connsiteY534" fmla="*/ 2272839 h 3453324"/>
              <a:gd name="connsiteX535" fmla="*/ 1661369 w 4395438"/>
              <a:gd name="connsiteY535" fmla="*/ 2299159 h 3453324"/>
              <a:gd name="connsiteX536" fmla="*/ 1546126 w 4395438"/>
              <a:gd name="connsiteY536" fmla="*/ 2300582 h 3453324"/>
              <a:gd name="connsiteX537" fmla="*/ 1624155 w 4395438"/>
              <a:gd name="connsiteY537" fmla="*/ 2267070 h 3453324"/>
              <a:gd name="connsiteX538" fmla="*/ 1323955 w 4395438"/>
              <a:gd name="connsiteY538" fmla="*/ 2265914 h 3453324"/>
              <a:gd name="connsiteX539" fmla="*/ 1381087 w 4395438"/>
              <a:gd name="connsiteY539" fmla="*/ 2272128 h 3453324"/>
              <a:gd name="connsiteX540" fmla="*/ 1245926 w 4395438"/>
              <a:gd name="connsiteY540" fmla="*/ 2297026 h 3453324"/>
              <a:gd name="connsiteX541" fmla="*/ 1323955 w 4395438"/>
              <a:gd name="connsiteY541" fmla="*/ 2265914 h 3453324"/>
              <a:gd name="connsiteX542" fmla="*/ 1080888 w 4395438"/>
              <a:gd name="connsiteY542" fmla="*/ 2265725 h 3453324"/>
              <a:gd name="connsiteX543" fmla="*/ 935056 w 4395438"/>
              <a:gd name="connsiteY543" fmla="*/ 2292047 h 3453324"/>
              <a:gd name="connsiteX544" fmla="*/ 1080888 w 4395438"/>
              <a:gd name="connsiteY544" fmla="*/ 2265725 h 3453324"/>
              <a:gd name="connsiteX545" fmla="*/ 1176634 w 4395438"/>
              <a:gd name="connsiteY545" fmla="*/ 2265592 h 3453324"/>
              <a:gd name="connsiteX546" fmla="*/ 1230987 w 4395438"/>
              <a:gd name="connsiteY546" fmla="*/ 2272128 h 3453324"/>
              <a:gd name="connsiteX547" fmla="*/ 1094403 w 4395438"/>
              <a:gd name="connsiteY547" fmla="*/ 2295603 h 3453324"/>
              <a:gd name="connsiteX548" fmla="*/ 1176634 w 4395438"/>
              <a:gd name="connsiteY548" fmla="*/ 2265592 h 3453324"/>
              <a:gd name="connsiteX549" fmla="*/ 853248 w 4395438"/>
              <a:gd name="connsiteY549" fmla="*/ 2230156 h 3453324"/>
              <a:gd name="connsiteX550" fmla="*/ 798474 w 4395438"/>
              <a:gd name="connsiteY550" fmla="*/ 2258611 h 3453324"/>
              <a:gd name="connsiteX551" fmla="*/ 552338 w 4395438"/>
              <a:gd name="connsiteY551" fmla="*/ 2637062 h 3453324"/>
              <a:gd name="connsiteX552" fmla="*/ 533843 w 4395438"/>
              <a:gd name="connsiteY552" fmla="*/ 2668362 h 3453324"/>
              <a:gd name="connsiteX553" fmla="*/ 3892237 w 4395438"/>
              <a:gd name="connsiteY553" fmla="*/ 2668362 h 3453324"/>
              <a:gd name="connsiteX554" fmla="*/ 3872319 w 4395438"/>
              <a:gd name="connsiteY554" fmla="*/ 2636351 h 3453324"/>
              <a:gd name="connsiteX555" fmla="*/ 3613379 w 4395438"/>
              <a:gd name="connsiteY555" fmla="*/ 2262879 h 3453324"/>
              <a:gd name="connsiteX556" fmla="*/ 3555046 w 4395438"/>
              <a:gd name="connsiteY556" fmla="*/ 2233002 h 3453324"/>
              <a:gd name="connsiteX557" fmla="*/ 853248 w 4395438"/>
              <a:gd name="connsiteY557" fmla="*/ 2230156 h 3453324"/>
              <a:gd name="connsiteX558" fmla="*/ 902332 w 4395438"/>
              <a:gd name="connsiteY558" fmla="*/ 2100686 h 3453324"/>
              <a:gd name="connsiteX559" fmla="*/ 2907696 w 4395438"/>
              <a:gd name="connsiteY559" fmla="*/ 2114203 h 3453324"/>
              <a:gd name="connsiteX560" fmla="*/ 3594171 w 4395438"/>
              <a:gd name="connsiteY560" fmla="*/ 2119182 h 3453324"/>
              <a:gd name="connsiteX561" fmla="*/ 3636143 w 4395438"/>
              <a:gd name="connsiteY561" fmla="*/ 2146214 h 3453324"/>
              <a:gd name="connsiteX562" fmla="*/ 3656061 w 4395438"/>
              <a:gd name="connsiteY562" fmla="*/ 2179649 h 3453324"/>
              <a:gd name="connsiteX563" fmla="*/ 4368858 w 4395438"/>
              <a:gd name="connsiteY563" fmla="*/ 3207584 h 3453324"/>
              <a:gd name="connsiteX564" fmla="*/ 4378105 w 4395438"/>
              <a:gd name="connsiteY564" fmla="*/ 3349859 h 3453324"/>
              <a:gd name="connsiteX565" fmla="*/ 4208798 w 4395438"/>
              <a:gd name="connsiteY565" fmla="*/ 3453008 h 3453324"/>
              <a:gd name="connsiteX566" fmla="*/ 3949147 w 4395438"/>
              <a:gd name="connsiteY566" fmla="*/ 3453008 h 3453324"/>
              <a:gd name="connsiteX567" fmla="*/ 2196322 w 4395438"/>
              <a:gd name="connsiteY567" fmla="*/ 3453008 h 3453324"/>
              <a:gd name="connsiteX568" fmla="*/ 198074 w 4395438"/>
              <a:gd name="connsiteY568" fmla="*/ 3453008 h 3453324"/>
              <a:gd name="connsiteX569" fmla="*/ 8137 w 4395438"/>
              <a:gd name="connsiteY569" fmla="*/ 3319270 h 3453324"/>
              <a:gd name="connsiteX570" fmla="*/ 40861 w 4395438"/>
              <a:gd name="connsiteY570" fmla="*/ 3136447 h 3453324"/>
              <a:gd name="connsiteX571" fmla="*/ 785669 w 4395438"/>
              <a:gd name="connsiteY571" fmla="*/ 2166844 h 3453324"/>
              <a:gd name="connsiteX572" fmla="*/ 796340 w 4395438"/>
              <a:gd name="connsiteY572" fmla="*/ 2152617 h 3453324"/>
              <a:gd name="connsiteX573" fmla="*/ 902332 w 4395438"/>
              <a:gd name="connsiteY573" fmla="*/ 2100686 h 3453324"/>
              <a:gd name="connsiteX574" fmla="*/ 945015 w 4395438"/>
              <a:gd name="connsiteY574" fmla="*/ 186380 h 3453324"/>
              <a:gd name="connsiteX575" fmla="*/ 875300 w 4395438"/>
              <a:gd name="connsiteY575" fmla="*/ 258228 h 3453324"/>
              <a:gd name="connsiteX576" fmla="*/ 875300 w 4395438"/>
              <a:gd name="connsiteY576" fmla="*/ 1759228 h 3453324"/>
              <a:gd name="connsiteX577" fmla="*/ 950706 w 4395438"/>
              <a:gd name="connsiteY577" fmla="*/ 1836056 h 3453324"/>
              <a:gd name="connsiteX578" fmla="*/ 2601805 w 4395438"/>
              <a:gd name="connsiteY578" fmla="*/ 1836056 h 3453324"/>
              <a:gd name="connsiteX579" fmla="*/ 3470393 w 4395438"/>
              <a:gd name="connsiteY579" fmla="*/ 1836056 h 3453324"/>
              <a:gd name="connsiteX580" fmla="*/ 3545798 w 4395438"/>
              <a:gd name="connsiteY580" fmla="*/ 1759228 h 3453324"/>
              <a:gd name="connsiteX581" fmla="*/ 3545798 w 4395438"/>
              <a:gd name="connsiteY581" fmla="*/ 258228 h 3453324"/>
              <a:gd name="connsiteX582" fmla="*/ 3476084 w 4395438"/>
              <a:gd name="connsiteY582" fmla="*/ 186380 h 3453324"/>
              <a:gd name="connsiteX583" fmla="*/ 2179961 w 4395438"/>
              <a:gd name="connsiteY583" fmla="*/ 186380 h 3453324"/>
              <a:gd name="connsiteX584" fmla="*/ 945015 w 4395438"/>
              <a:gd name="connsiteY584" fmla="*/ 186380 h 3453324"/>
              <a:gd name="connsiteX585" fmla="*/ 884548 w 4395438"/>
              <a:gd name="connsiteY585" fmla="*/ 0 h 3453324"/>
              <a:gd name="connsiteX586" fmla="*/ 2226200 w 4395438"/>
              <a:gd name="connsiteY586" fmla="*/ 711 h 3453324"/>
              <a:gd name="connsiteX587" fmla="*/ 3536550 w 4395438"/>
              <a:gd name="connsiteY587" fmla="*/ 0 h 3453324"/>
              <a:gd name="connsiteX588" fmla="*/ 3653215 w 4395438"/>
              <a:gd name="connsiteY588" fmla="*/ 114531 h 3453324"/>
              <a:gd name="connsiteX589" fmla="*/ 3653927 w 4395438"/>
              <a:gd name="connsiteY589" fmla="*/ 1885852 h 3453324"/>
              <a:gd name="connsiteX590" fmla="*/ 3537262 w 4395438"/>
              <a:gd name="connsiteY590" fmla="*/ 2001806 h 3453324"/>
              <a:gd name="connsiteX591" fmla="*/ 2283821 w 4395438"/>
              <a:gd name="connsiteY591" fmla="*/ 2001806 h 3453324"/>
              <a:gd name="connsiteX592" fmla="*/ 884548 w 4395438"/>
              <a:gd name="connsiteY592" fmla="*/ 2001806 h 3453324"/>
              <a:gd name="connsiteX593" fmla="*/ 767885 w 4395438"/>
              <a:gd name="connsiteY593" fmla="*/ 1885852 h 3453324"/>
              <a:gd name="connsiteX594" fmla="*/ 767885 w 4395438"/>
              <a:gd name="connsiteY594" fmla="*/ 114531 h 3453324"/>
              <a:gd name="connsiteX595" fmla="*/ 884548 w 4395438"/>
              <a:gd name="connsiteY595" fmla="*/ 0 h 34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Lst>
            <a:rect l="l" t="t" r="r" b="b"/>
            <a:pathLst>
              <a:path w="4395438" h="3453324">
                <a:moveTo>
                  <a:pt x="3437669" y="3099455"/>
                </a:moveTo>
                <a:cubicBezTo>
                  <a:pt x="3408503" y="3098032"/>
                  <a:pt x="3402812" y="3111549"/>
                  <a:pt x="3410637" y="3138581"/>
                </a:cubicBezTo>
                <a:cubicBezTo>
                  <a:pt x="3461145" y="3138581"/>
                  <a:pt x="3510229" y="3138581"/>
                  <a:pt x="3558603" y="3138581"/>
                </a:cubicBezTo>
                <a:cubicBezTo>
                  <a:pt x="3563583" y="3111549"/>
                  <a:pt x="3554334" y="3100167"/>
                  <a:pt x="3529437" y="3100878"/>
                </a:cubicBezTo>
                <a:cubicBezTo>
                  <a:pt x="3498847" y="3101589"/>
                  <a:pt x="3468258" y="3101589"/>
                  <a:pt x="3437669" y="3099455"/>
                </a:cubicBezTo>
                <a:close/>
                <a:moveTo>
                  <a:pt x="878146" y="3097321"/>
                </a:moveTo>
                <a:cubicBezTo>
                  <a:pt x="853959" y="3096609"/>
                  <a:pt x="846134" y="3110126"/>
                  <a:pt x="841866" y="3133601"/>
                </a:cubicBezTo>
                <a:cubicBezTo>
                  <a:pt x="897353" y="3133601"/>
                  <a:pt x="949995" y="3133601"/>
                  <a:pt x="1002637" y="3133601"/>
                </a:cubicBezTo>
                <a:cubicBezTo>
                  <a:pt x="1006193" y="3100878"/>
                  <a:pt x="1006193" y="3100167"/>
                  <a:pt x="981295" y="3099455"/>
                </a:cubicBezTo>
                <a:cubicBezTo>
                  <a:pt x="947149" y="3098032"/>
                  <a:pt x="913003" y="3098744"/>
                  <a:pt x="878146" y="3097321"/>
                </a:cubicBezTo>
                <a:close/>
                <a:moveTo>
                  <a:pt x="2575340" y="2971397"/>
                </a:moveTo>
                <a:cubicBezTo>
                  <a:pt x="2567926" y="2971097"/>
                  <a:pt x="2558411" y="2972475"/>
                  <a:pt x="2546318" y="2974965"/>
                </a:cubicBezTo>
                <a:cubicBezTo>
                  <a:pt x="2547029" y="2990615"/>
                  <a:pt x="2548452" y="3006976"/>
                  <a:pt x="2549163" y="3022627"/>
                </a:cubicBezTo>
                <a:cubicBezTo>
                  <a:pt x="2442457" y="3022627"/>
                  <a:pt x="2337885" y="3022627"/>
                  <a:pt x="2233313" y="3022627"/>
                </a:cubicBezTo>
                <a:cubicBezTo>
                  <a:pt x="2232602" y="3003420"/>
                  <a:pt x="2231891" y="2988481"/>
                  <a:pt x="2230468" y="2972831"/>
                </a:cubicBezTo>
                <a:cubicBezTo>
                  <a:pt x="2214818" y="2972831"/>
                  <a:pt x="2201301" y="2972831"/>
                  <a:pt x="2187074" y="2972831"/>
                </a:cubicBezTo>
                <a:cubicBezTo>
                  <a:pt x="2184940" y="2989192"/>
                  <a:pt x="2183517" y="3003420"/>
                  <a:pt x="2182805" y="3020493"/>
                </a:cubicBezTo>
                <a:cubicBezTo>
                  <a:pt x="2073254" y="3020493"/>
                  <a:pt x="1967260" y="3020493"/>
                  <a:pt x="1860554" y="3020493"/>
                </a:cubicBezTo>
                <a:cubicBezTo>
                  <a:pt x="1861265" y="3010533"/>
                  <a:pt x="1861976" y="3003420"/>
                  <a:pt x="1862687" y="2996306"/>
                </a:cubicBezTo>
                <a:cubicBezTo>
                  <a:pt x="1863399" y="2988481"/>
                  <a:pt x="1864110" y="2980656"/>
                  <a:pt x="1864822" y="2973542"/>
                </a:cubicBezTo>
                <a:cubicBezTo>
                  <a:pt x="1821428" y="2967851"/>
                  <a:pt x="1816448" y="2974253"/>
                  <a:pt x="1818582" y="3034720"/>
                </a:cubicBezTo>
                <a:cubicBezTo>
                  <a:pt x="2078234" y="3034720"/>
                  <a:pt x="2337885" y="3034720"/>
                  <a:pt x="2598248" y="3034720"/>
                </a:cubicBezTo>
                <a:cubicBezTo>
                  <a:pt x="2600916" y="2988304"/>
                  <a:pt x="2597581" y="2972297"/>
                  <a:pt x="2575340" y="2971397"/>
                </a:cubicBezTo>
                <a:close/>
                <a:moveTo>
                  <a:pt x="2524266" y="2757996"/>
                </a:moveTo>
                <a:cubicBezTo>
                  <a:pt x="2537070" y="2813483"/>
                  <a:pt x="2549875" y="2869682"/>
                  <a:pt x="2563391" y="2928726"/>
                </a:cubicBezTo>
                <a:cubicBezTo>
                  <a:pt x="2332906" y="2928726"/>
                  <a:pt x="2105266" y="2928726"/>
                  <a:pt x="1871224" y="2928726"/>
                </a:cubicBezTo>
                <a:cubicBezTo>
                  <a:pt x="1883317" y="2873950"/>
                  <a:pt x="1893277" y="2822020"/>
                  <a:pt x="1906081" y="2771512"/>
                </a:cubicBezTo>
                <a:cubicBezTo>
                  <a:pt x="1907505" y="2765822"/>
                  <a:pt x="1919598" y="2758708"/>
                  <a:pt x="1927422" y="2758708"/>
                </a:cubicBezTo>
                <a:cubicBezTo>
                  <a:pt x="2124473" y="2757996"/>
                  <a:pt x="2322235" y="2757996"/>
                  <a:pt x="2524266" y="2757996"/>
                </a:cubicBezTo>
                <a:close/>
                <a:moveTo>
                  <a:pt x="2431075" y="2735943"/>
                </a:moveTo>
                <a:cubicBezTo>
                  <a:pt x="2254655" y="2736654"/>
                  <a:pt x="2078234" y="2737366"/>
                  <a:pt x="1901813" y="2738789"/>
                </a:cubicBezTo>
                <a:cubicBezTo>
                  <a:pt x="1888297" y="2738789"/>
                  <a:pt x="1865533" y="2744480"/>
                  <a:pt x="1863399" y="2752304"/>
                </a:cubicBezTo>
                <a:cubicBezTo>
                  <a:pt x="1846326" y="2814905"/>
                  <a:pt x="1833521" y="2878218"/>
                  <a:pt x="1818582" y="2945798"/>
                </a:cubicBezTo>
                <a:cubicBezTo>
                  <a:pt x="2086770" y="2946510"/>
                  <a:pt x="2349267" y="2946510"/>
                  <a:pt x="2618166" y="2946510"/>
                </a:cubicBezTo>
                <a:cubicBezTo>
                  <a:pt x="2602516" y="2878929"/>
                  <a:pt x="2588289" y="2814194"/>
                  <a:pt x="2571927" y="2750882"/>
                </a:cubicBezTo>
                <a:cubicBezTo>
                  <a:pt x="2570505" y="2744480"/>
                  <a:pt x="2554143" y="2737366"/>
                  <a:pt x="2544895" y="2736654"/>
                </a:cubicBezTo>
                <a:cubicBezTo>
                  <a:pt x="2507192" y="2735231"/>
                  <a:pt x="2469490" y="2735943"/>
                  <a:pt x="2431075" y="2735943"/>
                </a:cubicBezTo>
                <a:close/>
                <a:moveTo>
                  <a:pt x="3009422" y="2574372"/>
                </a:moveTo>
                <a:cubicBezTo>
                  <a:pt x="3038588" y="2574283"/>
                  <a:pt x="3067755" y="2574817"/>
                  <a:pt x="3096921" y="2577307"/>
                </a:cubicBezTo>
                <a:cubicBezTo>
                  <a:pt x="3111149" y="2578729"/>
                  <a:pt x="3122531" y="2606473"/>
                  <a:pt x="3136047" y="2622124"/>
                </a:cubicBezTo>
                <a:cubicBezTo>
                  <a:pt x="3133201" y="2624969"/>
                  <a:pt x="3131067" y="2628526"/>
                  <a:pt x="3128933" y="2632794"/>
                </a:cubicBezTo>
                <a:cubicBezTo>
                  <a:pt x="3069178" y="2632794"/>
                  <a:pt x="3010133" y="2635639"/>
                  <a:pt x="2951090" y="2630660"/>
                </a:cubicBezTo>
                <a:cubicBezTo>
                  <a:pt x="2937573" y="2629237"/>
                  <a:pt x="2926903" y="2600071"/>
                  <a:pt x="2914809" y="2583709"/>
                </a:cubicBezTo>
                <a:cubicBezTo>
                  <a:pt x="2916944" y="2580864"/>
                  <a:pt x="2919789" y="2578018"/>
                  <a:pt x="2921923" y="2575173"/>
                </a:cubicBezTo>
                <a:cubicBezTo>
                  <a:pt x="2951089" y="2575173"/>
                  <a:pt x="2980256" y="2574461"/>
                  <a:pt x="3009422" y="2574372"/>
                </a:cubicBezTo>
                <a:close/>
                <a:moveTo>
                  <a:pt x="1309949" y="2573750"/>
                </a:moveTo>
                <a:cubicBezTo>
                  <a:pt x="1349075" y="2573750"/>
                  <a:pt x="1387489" y="2573750"/>
                  <a:pt x="1426615" y="2573750"/>
                </a:cubicBezTo>
                <a:cubicBezTo>
                  <a:pt x="1419501" y="2632794"/>
                  <a:pt x="1417367" y="2634928"/>
                  <a:pt x="1364014" y="2634928"/>
                </a:cubicBezTo>
                <a:cubicBezTo>
                  <a:pt x="1326311" y="2634928"/>
                  <a:pt x="1288608" y="2634928"/>
                  <a:pt x="1248060" y="2634928"/>
                </a:cubicBezTo>
                <a:cubicBezTo>
                  <a:pt x="1257308" y="2575884"/>
                  <a:pt x="1260153" y="2573750"/>
                  <a:pt x="1309949" y="2573750"/>
                </a:cubicBezTo>
                <a:close/>
                <a:moveTo>
                  <a:pt x="1128549" y="2573750"/>
                </a:moveTo>
                <a:cubicBezTo>
                  <a:pt x="1166964" y="2573039"/>
                  <a:pt x="1203955" y="2573750"/>
                  <a:pt x="1244503" y="2573750"/>
                </a:cubicBezTo>
                <a:cubicBezTo>
                  <a:pt x="1228141" y="2635640"/>
                  <a:pt x="1228141" y="2635640"/>
                  <a:pt x="1172654" y="2635640"/>
                </a:cubicBezTo>
                <a:cubicBezTo>
                  <a:pt x="1135663" y="2635640"/>
                  <a:pt x="1097960" y="2635640"/>
                  <a:pt x="1059546" y="2635640"/>
                </a:cubicBezTo>
                <a:cubicBezTo>
                  <a:pt x="1072351" y="2577307"/>
                  <a:pt x="1075908" y="2574462"/>
                  <a:pt x="1128549" y="2573750"/>
                </a:cubicBezTo>
                <a:close/>
                <a:moveTo>
                  <a:pt x="2633017" y="2573661"/>
                </a:moveTo>
                <a:cubicBezTo>
                  <a:pt x="2659071" y="2573572"/>
                  <a:pt x="2683613" y="2574106"/>
                  <a:pt x="2707800" y="2576596"/>
                </a:cubicBezTo>
                <a:cubicBezTo>
                  <a:pt x="2719181" y="2578018"/>
                  <a:pt x="2727718" y="2605762"/>
                  <a:pt x="2737677" y="2620701"/>
                </a:cubicBezTo>
                <a:cubicBezTo>
                  <a:pt x="2734832" y="2624969"/>
                  <a:pt x="2731986" y="2629237"/>
                  <a:pt x="2729852" y="2633506"/>
                </a:cubicBezTo>
                <a:cubicBezTo>
                  <a:pt x="2680768" y="2633506"/>
                  <a:pt x="2631682" y="2636351"/>
                  <a:pt x="2582598" y="2631372"/>
                </a:cubicBezTo>
                <a:cubicBezTo>
                  <a:pt x="2571216" y="2629949"/>
                  <a:pt x="2563391" y="2600782"/>
                  <a:pt x="2549163" y="2574462"/>
                </a:cubicBezTo>
                <a:cubicBezTo>
                  <a:pt x="2579397" y="2574462"/>
                  <a:pt x="2606962" y="2573750"/>
                  <a:pt x="2633017" y="2573661"/>
                </a:cubicBezTo>
                <a:close/>
                <a:moveTo>
                  <a:pt x="3206117" y="2573394"/>
                </a:moveTo>
                <a:cubicBezTo>
                  <a:pt x="3230481" y="2573216"/>
                  <a:pt x="3254846" y="2573749"/>
                  <a:pt x="3279033" y="2576595"/>
                </a:cubicBezTo>
                <a:cubicBezTo>
                  <a:pt x="3293260" y="2578018"/>
                  <a:pt x="3304642" y="2605762"/>
                  <a:pt x="3316735" y="2621412"/>
                </a:cubicBezTo>
                <a:cubicBezTo>
                  <a:pt x="3314601" y="2624968"/>
                  <a:pt x="3312467" y="2628526"/>
                  <a:pt x="3310332" y="2632082"/>
                </a:cubicBezTo>
                <a:cubicBezTo>
                  <a:pt x="3263382" y="2632082"/>
                  <a:pt x="3215720" y="2636350"/>
                  <a:pt x="3170192" y="2629948"/>
                </a:cubicBezTo>
                <a:cubicBezTo>
                  <a:pt x="3153830" y="2627814"/>
                  <a:pt x="3141026" y="2600782"/>
                  <a:pt x="3126087" y="2585843"/>
                </a:cubicBezTo>
                <a:cubicBezTo>
                  <a:pt x="3128221" y="2582286"/>
                  <a:pt x="3131067" y="2578729"/>
                  <a:pt x="3133201" y="2574461"/>
                </a:cubicBezTo>
                <a:cubicBezTo>
                  <a:pt x="3157387" y="2574461"/>
                  <a:pt x="3181752" y="2573572"/>
                  <a:pt x="3206117" y="2573394"/>
                </a:cubicBezTo>
                <a:close/>
                <a:moveTo>
                  <a:pt x="3560737" y="2573128"/>
                </a:moveTo>
                <a:cubicBezTo>
                  <a:pt x="3585279" y="2572861"/>
                  <a:pt x="3608399" y="2573395"/>
                  <a:pt x="3631163" y="2576596"/>
                </a:cubicBezTo>
                <a:cubicBezTo>
                  <a:pt x="3648948" y="2578730"/>
                  <a:pt x="3663175" y="2605051"/>
                  <a:pt x="3679536" y="2620702"/>
                </a:cubicBezTo>
                <a:cubicBezTo>
                  <a:pt x="3678113" y="2623547"/>
                  <a:pt x="3676691" y="2627104"/>
                  <a:pt x="3674556" y="2629949"/>
                </a:cubicBezTo>
                <a:cubicBezTo>
                  <a:pt x="3624049" y="2629949"/>
                  <a:pt x="3572830" y="2633506"/>
                  <a:pt x="3523034" y="2627815"/>
                </a:cubicBezTo>
                <a:cubicBezTo>
                  <a:pt x="3510229" y="2625681"/>
                  <a:pt x="3499559" y="2597226"/>
                  <a:pt x="3481774" y="2574462"/>
                </a:cubicBezTo>
                <a:cubicBezTo>
                  <a:pt x="3510229" y="2574462"/>
                  <a:pt x="3536194" y="2573395"/>
                  <a:pt x="3560737" y="2573128"/>
                </a:cubicBezTo>
                <a:close/>
                <a:moveTo>
                  <a:pt x="1497752" y="2573039"/>
                </a:moveTo>
                <a:cubicBezTo>
                  <a:pt x="1535455" y="2573039"/>
                  <a:pt x="1572447" y="2573039"/>
                  <a:pt x="1610149" y="2573039"/>
                </a:cubicBezTo>
                <a:cubicBezTo>
                  <a:pt x="1608015" y="2632795"/>
                  <a:pt x="1605170" y="2634929"/>
                  <a:pt x="1551817" y="2634929"/>
                </a:cubicBezTo>
                <a:cubicBezTo>
                  <a:pt x="1512692" y="2634929"/>
                  <a:pt x="1474277" y="2634929"/>
                  <a:pt x="1432306" y="2634929"/>
                </a:cubicBezTo>
                <a:cubicBezTo>
                  <a:pt x="1447245" y="2573751"/>
                  <a:pt x="1447245" y="2573751"/>
                  <a:pt x="1497752" y="2573039"/>
                </a:cubicBezTo>
                <a:close/>
                <a:moveTo>
                  <a:pt x="812699" y="2573039"/>
                </a:moveTo>
                <a:cubicBezTo>
                  <a:pt x="894508" y="2573039"/>
                  <a:pt x="975604" y="2573039"/>
                  <a:pt x="1058124" y="2573039"/>
                </a:cubicBezTo>
                <a:cubicBezTo>
                  <a:pt x="1046030" y="2629949"/>
                  <a:pt x="1041050" y="2634929"/>
                  <a:pt x="991254" y="2634929"/>
                </a:cubicBezTo>
                <a:cubicBezTo>
                  <a:pt x="917983" y="2634929"/>
                  <a:pt x="844000" y="2634929"/>
                  <a:pt x="770731" y="2634929"/>
                </a:cubicBezTo>
                <a:cubicBezTo>
                  <a:pt x="759348" y="2634929"/>
                  <a:pt x="747965" y="2634217"/>
                  <a:pt x="735872" y="2633506"/>
                </a:cubicBezTo>
                <a:cubicBezTo>
                  <a:pt x="754368" y="2577307"/>
                  <a:pt x="759348" y="2573039"/>
                  <a:pt x="812699" y="2573039"/>
                </a:cubicBezTo>
                <a:close/>
                <a:moveTo>
                  <a:pt x="2811838" y="2572683"/>
                </a:moveTo>
                <a:cubicBezTo>
                  <a:pt x="2836914" y="2572505"/>
                  <a:pt x="2860389" y="2573038"/>
                  <a:pt x="2883509" y="2575884"/>
                </a:cubicBezTo>
                <a:cubicBezTo>
                  <a:pt x="2897736" y="2578018"/>
                  <a:pt x="2908407" y="2605762"/>
                  <a:pt x="2921211" y="2621412"/>
                </a:cubicBezTo>
                <a:cubicBezTo>
                  <a:pt x="2919077" y="2624969"/>
                  <a:pt x="2916943" y="2628526"/>
                  <a:pt x="2914808" y="2631371"/>
                </a:cubicBezTo>
                <a:cubicBezTo>
                  <a:pt x="2864301" y="2631371"/>
                  <a:pt x="2813794" y="2634217"/>
                  <a:pt x="2763998" y="2629237"/>
                </a:cubicBezTo>
                <a:cubicBezTo>
                  <a:pt x="2752616" y="2627815"/>
                  <a:pt x="2744791" y="2597937"/>
                  <a:pt x="2730563" y="2573750"/>
                </a:cubicBezTo>
                <a:cubicBezTo>
                  <a:pt x="2760085" y="2573750"/>
                  <a:pt x="2786762" y="2572861"/>
                  <a:pt x="2811838" y="2572683"/>
                </a:cubicBezTo>
                <a:close/>
                <a:moveTo>
                  <a:pt x="3382004" y="2572416"/>
                </a:moveTo>
                <a:cubicBezTo>
                  <a:pt x="3404412" y="2572149"/>
                  <a:pt x="3426643" y="2572683"/>
                  <a:pt x="3448339" y="2575884"/>
                </a:cubicBezTo>
                <a:cubicBezTo>
                  <a:pt x="3466836" y="2578729"/>
                  <a:pt x="3482486" y="2604339"/>
                  <a:pt x="3499559" y="2619278"/>
                </a:cubicBezTo>
                <a:cubicBezTo>
                  <a:pt x="3497424" y="2622835"/>
                  <a:pt x="3495291" y="2626392"/>
                  <a:pt x="3493156" y="2630660"/>
                </a:cubicBezTo>
                <a:cubicBezTo>
                  <a:pt x="3443360" y="2630660"/>
                  <a:pt x="3393564" y="2634217"/>
                  <a:pt x="3343768" y="2628525"/>
                </a:cubicBezTo>
                <a:cubicBezTo>
                  <a:pt x="3330252" y="2627103"/>
                  <a:pt x="3318870" y="2599359"/>
                  <a:pt x="3306776" y="2582998"/>
                </a:cubicBezTo>
                <a:cubicBezTo>
                  <a:pt x="3310333" y="2579441"/>
                  <a:pt x="3312467" y="2576595"/>
                  <a:pt x="3314602" y="2573750"/>
                </a:cubicBezTo>
                <a:cubicBezTo>
                  <a:pt x="3337010" y="2573750"/>
                  <a:pt x="3359596" y="2572683"/>
                  <a:pt x="3382004" y="2572416"/>
                </a:cubicBezTo>
                <a:close/>
                <a:moveTo>
                  <a:pt x="1677731" y="2572327"/>
                </a:moveTo>
                <a:cubicBezTo>
                  <a:pt x="1951609" y="2572327"/>
                  <a:pt x="2225488" y="2572327"/>
                  <a:pt x="2499367" y="2573039"/>
                </a:cubicBezTo>
                <a:cubicBezTo>
                  <a:pt x="2545606" y="2573039"/>
                  <a:pt x="2548452" y="2576595"/>
                  <a:pt x="2544895" y="2631372"/>
                </a:cubicBezTo>
                <a:cubicBezTo>
                  <a:pt x="2237582" y="2631372"/>
                  <a:pt x="1930980" y="2631372"/>
                  <a:pt x="1623666" y="2631372"/>
                </a:cubicBezTo>
                <a:cubicBezTo>
                  <a:pt x="1625089" y="2575884"/>
                  <a:pt x="1627223" y="2572327"/>
                  <a:pt x="1677731" y="2572327"/>
                </a:cubicBezTo>
                <a:close/>
                <a:moveTo>
                  <a:pt x="2263902" y="2505458"/>
                </a:moveTo>
                <a:cubicBezTo>
                  <a:pt x="2323658" y="2505458"/>
                  <a:pt x="2374166" y="2505458"/>
                  <a:pt x="2426096" y="2505458"/>
                </a:cubicBezTo>
                <a:cubicBezTo>
                  <a:pt x="2428941" y="2521108"/>
                  <a:pt x="2431076" y="2536047"/>
                  <a:pt x="2434632" y="2557388"/>
                </a:cubicBezTo>
                <a:cubicBezTo>
                  <a:pt x="2382702" y="2557388"/>
                  <a:pt x="2333617" y="2559522"/>
                  <a:pt x="2285243" y="2555254"/>
                </a:cubicBezTo>
                <a:cubicBezTo>
                  <a:pt x="2278130" y="2554543"/>
                  <a:pt x="2272439" y="2526799"/>
                  <a:pt x="2263902" y="2505458"/>
                </a:cubicBezTo>
                <a:close/>
                <a:moveTo>
                  <a:pt x="2698462" y="2504213"/>
                </a:moveTo>
                <a:cubicBezTo>
                  <a:pt x="2723271" y="2504213"/>
                  <a:pt x="2747991" y="2504747"/>
                  <a:pt x="2772533" y="2506881"/>
                </a:cubicBezTo>
                <a:cubicBezTo>
                  <a:pt x="2780359" y="2507592"/>
                  <a:pt x="2786050" y="2535336"/>
                  <a:pt x="2796721" y="2558100"/>
                </a:cubicBezTo>
                <a:cubicBezTo>
                  <a:pt x="2741945" y="2558100"/>
                  <a:pt x="2697840" y="2560945"/>
                  <a:pt x="2654446" y="2555965"/>
                </a:cubicBezTo>
                <a:cubicBezTo>
                  <a:pt x="2640930" y="2554542"/>
                  <a:pt x="2629548" y="2531068"/>
                  <a:pt x="2616743" y="2518263"/>
                </a:cubicBezTo>
                <a:cubicBezTo>
                  <a:pt x="2618878" y="2513995"/>
                  <a:pt x="2621723" y="2509015"/>
                  <a:pt x="2623857" y="2504746"/>
                </a:cubicBezTo>
                <a:cubicBezTo>
                  <a:pt x="2648755" y="2504746"/>
                  <a:pt x="2673653" y="2504213"/>
                  <a:pt x="2698462" y="2504213"/>
                </a:cubicBezTo>
                <a:close/>
                <a:moveTo>
                  <a:pt x="3520100" y="2503680"/>
                </a:moveTo>
                <a:cubicBezTo>
                  <a:pt x="3543308" y="2503502"/>
                  <a:pt x="3566428" y="2504036"/>
                  <a:pt x="3589192" y="2506882"/>
                </a:cubicBezTo>
                <a:cubicBezTo>
                  <a:pt x="3604842" y="2509015"/>
                  <a:pt x="3617647" y="2533202"/>
                  <a:pt x="3632586" y="2547429"/>
                </a:cubicBezTo>
                <a:cubicBezTo>
                  <a:pt x="3629739" y="2550275"/>
                  <a:pt x="3627606" y="2554543"/>
                  <a:pt x="3626183" y="2558100"/>
                </a:cubicBezTo>
                <a:cubicBezTo>
                  <a:pt x="3580655" y="2558100"/>
                  <a:pt x="3534416" y="2561657"/>
                  <a:pt x="3490311" y="2555966"/>
                </a:cubicBezTo>
                <a:cubicBezTo>
                  <a:pt x="3473949" y="2553831"/>
                  <a:pt x="3460433" y="2528934"/>
                  <a:pt x="3445494" y="2514706"/>
                </a:cubicBezTo>
                <a:cubicBezTo>
                  <a:pt x="3446917" y="2511149"/>
                  <a:pt x="3449051" y="2507593"/>
                  <a:pt x="3450474" y="2504747"/>
                </a:cubicBezTo>
                <a:cubicBezTo>
                  <a:pt x="3473594" y="2504747"/>
                  <a:pt x="3496891" y="2503858"/>
                  <a:pt x="3520100" y="2503680"/>
                </a:cubicBezTo>
                <a:close/>
                <a:moveTo>
                  <a:pt x="2450993" y="2503324"/>
                </a:moveTo>
                <a:cubicBezTo>
                  <a:pt x="2495810" y="2503324"/>
                  <a:pt x="2540627" y="2501901"/>
                  <a:pt x="2585443" y="2504035"/>
                </a:cubicBezTo>
                <a:cubicBezTo>
                  <a:pt x="2618166" y="2505458"/>
                  <a:pt x="2606784" y="2533913"/>
                  <a:pt x="2612475" y="2558099"/>
                </a:cubicBezTo>
                <a:cubicBezTo>
                  <a:pt x="2562679" y="2558099"/>
                  <a:pt x="2515729" y="2560944"/>
                  <a:pt x="2469489" y="2555965"/>
                </a:cubicBezTo>
                <a:cubicBezTo>
                  <a:pt x="2458819" y="2554543"/>
                  <a:pt x="2450282" y="2528222"/>
                  <a:pt x="2441034" y="2513283"/>
                </a:cubicBezTo>
                <a:cubicBezTo>
                  <a:pt x="2444591" y="2509727"/>
                  <a:pt x="2448148" y="2506881"/>
                  <a:pt x="2450993" y="2503324"/>
                </a:cubicBezTo>
                <a:close/>
                <a:moveTo>
                  <a:pt x="3345102" y="2502969"/>
                </a:moveTo>
                <a:cubicBezTo>
                  <a:pt x="3367777" y="2502791"/>
                  <a:pt x="3390363" y="2503325"/>
                  <a:pt x="3412771" y="2506171"/>
                </a:cubicBezTo>
                <a:cubicBezTo>
                  <a:pt x="3428421" y="2508304"/>
                  <a:pt x="3440515" y="2533202"/>
                  <a:pt x="3454030" y="2547429"/>
                </a:cubicBezTo>
                <a:cubicBezTo>
                  <a:pt x="3451896" y="2550275"/>
                  <a:pt x="3449762" y="2553832"/>
                  <a:pt x="3447628" y="2558100"/>
                </a:cubicBezTo>
                <a:cubicBezTo>
                  <a:pt x="3402811" y="2558100"/>
                  <a:pt x="3357995" y="2561657"/>
                  <a:pt x="3313890" y="2555967"/>
                </a:cubicBezTo>
                <a:cubicBezTo>
                  <a:pt x="3298240" y="2553832"/>
                  <a:pt x="3284724" y="2529645"/>
                  <a:pt x="3270496" y="2516129"/>
                </a:cubicBezTo>
                <a:cubicBezTo>
                  <a:pt x="3272631" y="2511861"/>
                  <a:pt x="3274764" y="2508304"/>
                  <a:pt x="3276899" y="2504036"/>
                </a:cubicBezTo>
                <a:cubicBezTo>
                  <a:pt x="3299663" y="2504036"/>
                  <a:pt x="3322427" y="2503147"/>
                  <a:pt x="3345102" y="2502969"/>
                </a:cubicBezTo>
                <a:close/>
                <a:moveTo>
                  <a:pt x="3106969" y="2502791"/>
                </a:moveTo>
                <a:cubicBezTo>
                  <a:pt x="3149741" y="2502791"/>
                  <a:pt x="3192245" y="2503325"/>
                  <a:pt x="3234928" y="2505459"/>
                </a:cubicBezTo>
                <a:cubicBezTo>
                  <a:pt x="3249866" y="2506170"/>
                  <a:pt x="3264094" y="2531779"/>
                  <a:pt x="3278321" y="2546007"/>
                </a:cubicBezTo>
                <a:cubicBezTo>
                  <a:pt x="3276187" y="2550275"/>
                  <a:pt x="3274053" y="2554543"/>
                  <a:pt x="3271919" y="2558100"/>
                </a:cubicBezTo>
                <a:cubicBezTo>
                  <a:pt x="3242041" y="2558100"/>
                  <a:pt x="3212164" y="2558100"/>
                  <a:pt x="3181574" y="2558100"/>
                </a:cubicBezTo>
                <a:cubicBezTo>
                  <a:pt x="3131778" y="2558100"/>
                  <a:pt x="3081982" y="2558100"/>
                  <a:pt x="3032897" y="2558100"/>
                </a:cubicBezTo>
                <a:cubicBezTo>
                  <a:pt x="2987369" y="2558100"/>
                  <a:pt x="2985947" y="2557389"/>
                  <a:pt x="2977410" y="2503324"/>
                </a:cubicBezTo>
                <a:cubicBezTo>
                  <a:pt x="3021160" y="2503324"/>
                  <a:pt x="3064198" y="2502791"/>
                  <a:pt x="3106969" y="2502791"/>
                </a:cubicBezTo>
                <a:close/>
                <a:moveTo>
                  <a:pt x="2165555" y="2502791"/>
                </a:moveTo>
                <a:cubicBezTo>
                  <a:pt x="2189920" y="2502791"/>
                  <a:pt x="2213751" y="2503325"/>
                  <a:pt x="2237582" y="2505459"/>
                </a:cubicBezTo>
                <a:cubicBezTo>
                  <a:pt x="2246118" y="2506882"/>
                  <a:pt x="2251098" y="2534625"/>
                  <a:pt x="2261769" y="2558100"/>
                </a:cubicBezTo>
                <a:cubicBezTo>
                  <a:pt x="2202013" y="2558100"/>
                  <a:pt x="2156485" y="2560234"/>
                  <a:pt x="2110246" y="2557389"/>
                </a:cubicBezTo>
                <a:cubicBezTo>
                  <a:pt x="2071120" y="2555255"/>
                  <a:pt x="2097441" y="2526088"/>
                  <a:pt x="2090327" y="2503324"/>
                </a:cubicBezTo>
                <a:cubicBezTo>
                  <a:pt x="2116292" y="2503324"/>
                  <a:pt x="2141190" y="2502791"/>
                  <a:pt x="2165555" y="2502791"/>
                </a:cubicBezTo>
                <a:close/>
                <a:moveTo>
                  <a:pt x="1957301" y="2502613"/>
                </a:moveTo>
                <a:cubicBezTo>
                  <a:pt x="1994291" y="2502613"/>
                  <a:pt x="2031994" y="2502613"/>
                  <a:pt x="2068274" y="2502613"/>
                </a:cubicBezTo>
                <a:cubicBezTo>
                  <a:pt x="2077522" y="2556677"/>
                  <a:pt x="2076810" y="2558811"/>
                  <a:pt x="2028438" y="2558811"/>
                </a:cubicBezTo>
                <a:cubicBezTo>
                  <a:pt x="1990023" y="2558811"/>
                  <a:pt x="1951609" y="2558811"/>
                  <a:pt x="1913195" y="2558811"/>
                </a:cubicBezTo>
                <a:cubicBezTo>
                  <a:pt x="1908927" y="2504747"/>
                  <a:pt x="1910349" y="2503325"/>
                  <a:pt x="1957301" y="2502613"/>
                </a:cubicBezTo>
                <a:close/>
                <a:moveTo>
                  <a:pt x="1775900" y="2502613"/>
                </a:moveTo>
                <a:cubicBezTo>
                  <a:pt x="1813602" y="2502613"/>
                  <a:pt x="1851305" y="2502613"/>
                  <a:pt x="1891142" y="2502613"/>
                </a:cubicBezTo>
                <a:cubicBezTo>
                  <a:pt x="1895410" y="2557388"/>
                  <a:pt x="1894698" y="2558100"/>
                  <a:pt x="1846326" y="2558100"/>
                </a:cubicBezTo>
                <a:cubicBezTo>
                  <a:pt x="1808623" y="2558100"/>
                  <a:pt x="1770920" y="2558100"/>
                  <a:pt x="1733928" y="2558100"/>
                </a:cubicBezTo>
                <a:cubicBezTo>
                  <a:pt x="1727526" y="2507592"/>
                  <a:pt x="1731083" y="2502613"/>
                  <a:pt x="1775900" y="2502613"/>
                </a:cubicBezTo>
                <a:close/>
                <a:moveTo>
                  <a:pt x="1599478" y="2502613"/>
                </a:moveTo>
                <a:cubicBezTo>
                  <a:pt x="1637181" y="2502613"/>
                  <a:pt x="1674173" y="2502613"/>
                  <a:pt x="1711164" y="2502613"/>
                </a:cubicBezTo>
                <a:cubicBezTo>
                  <a:pt x="1717566" y="2552409"/>
                  <a:pt x="1713298" y="2558100"/>
                  <a:pt x="1668482" y="2558100"/>
                </a:cubicBezTo>
                <a:cubicBezTo>
                  <a:pt x="1628645" y="2558100"/>
                  <a:pt x="1589519" y="2558100"/>
                  <a:pt x="1549682" y="2558100"/>
                </a:cubicBezTo>
                <a:cubicBezTo>
                  <a:pt x="1553239" y="2504747"/>
                  <a:pt x="1554662" y="2502613"/>
                  <a:pt x="1599478" y="2502613"/>
                </a:cubicBezTo>
                <a:close/>
                <a:moveTo>
                  <a:pt x="1420213" y="2502613"/>
                </a:moveTo>
                <a:cubicBezTo>
                  <a:pt x="1457915" y="2502613"/>
                  <a:pt x="1495618" y="2502613"/>
                  <a:pt x="1536166" y="2502613"/>
                </a:cubicBezTo>
                <a:cubicBezTo>
                  <a:pt x="1531187" y="2557388"/>
                  <a:pt x="1530475" y="2558100"/>
                  <a:pt x="1484236" y="2558100"/>
                </a:cubicBezTo>
                <a:cubicBezTo>
                  <a:pt x="1445822" y="2558100"/>
                  <a:pt x="1406697" y="2558100"/>
                  <a:pt x="1367571" y="2558100"/>
                </a:cubicBezTo>
                <a:cubicBezTo>
                  <a:pt x="1371128" y="2506170"/>
                  <a:pt x="1374685" y="2502613"/>
                  <a:pt x="1420213" y="2502613"/>
                </a:cubicBezTo>
                <a:close/>
                <a:moveTo>
                  <a:pt x="1240947" y="2502613"/>
                </a:moveTo>
                <a:cubicBezTo>
                  <a:pt x="1279361" y="2502613"/>
                  <a:pt x="1318487" y="2502613"/>
                  <a:pt x="1357613" y="2502613"/>
                </a:cubicBezTo>
                <a:cubicBezTo>
                  <a:pt x="1349076" y="2557388"/>
                  <a:pt x="1347653" y="2558100"/>
                  <a:pt x="1300703" y="2558100"/>
                </a:cubicBezTo>
                <a:cubicBezTo>
                  <a:pt x="1261577" y="2558100"/>
                  <a:pt x="1223163" y="2558100"/>
                  <a:pt x="1184037" y="2558100"/>
                </a:cubicBezTo>
                <a:cubicBezTo>
                  <a:pt x="1191863" y="2506881"/>
                  <a:pt x="1196130" y="2502613"/>
                  <a:pt x="1240947" y="2502613"/>
                </a:cubicBezTo>
                <a:close/>
                <a:moveTo>
                  <a:pt x="2870348" y="2502257"/>
                </a:moveTo>
                <a:cubicBezTo>
                  <a:pt x="2893289" y="2502079"/>
                  <a:pt x="2916231" y="2502612"/>
                  <a:pt x="2938995" y="2505458"/>
                </a:cubicBezTo>
                <a:cubicBezTo>
                  <a:pt x="2952512" y="2506881"/>
                  <a:pt x="2963182" y="2533202"/>
                  <a:pt x="2975275" y="2547429"/>
                </a:cubicBezTo>
                <a:cubicBezTo>
                  <a:pt x="2972430" y="2550986"/>
                  <a:pt x="2968873" y="2554543"/>
                  <a:pt x="2966027" y="2558100"/>
                </a:cubicBezTo>
                <a:cubicBezTo>
                  <a:pt x="2921211" y="2558100"/>
                  <a:pt x="2875683" y="2561657"/>
                  <a:pt x="2831578" y="2555966"/>
                </a:cubicBezTo>
                <a:cubicBezTo>
                  <a:pt x="2817351" y="2553831"/>
                  <a:pt x="2805969" y="2528222"/>
                  <a:pt x="2793875" y="2513283"/>
                </a:cubicBezTo>
                <a:cubicBezTo>
                  <a:pt x="2796721" y="2509726"/>
                  <a:pt x="2799566" y="2506170"/>
                  <a:pt x="2801701" y="2503324"/>
                </a:cubicBezTo>
                <a:cubicBezTo>
                  <a:pt x="2824464" y="2503324"/>
                  <a:pt x="2847406" y="2502435"/>
                  <a:pt x="2870348" y="2502257"/>
                </a:cubicBezTo>
                <a:close/>
                <a:moveTo>
                  <a:pt x="1060969" y="2501190"/>
                </a:moveTo>
                <a:cubicBezTo>
                  <a:pt x="1099383" y="2504747"/>
                  <a:pt x="1138509" y="2501901"/>
                  <a:pt x="1177634" y="2501901"/>
                </a:cubicBezTo>
                <a:cubicBezTo>
                  <a:pt x="1166252" y="2555966"/>
                  <a:pt x="1164118" y="2557389"/>
                  <a:pt x="1115745" y="2558100"/>
                </a:cubicBezTo>
                <a:cubicBezTo>
                  <a:pt x="1078754" y="2558100"/>
                  <a:pt x="1041050" y="2558100"/>
                  <a:pt x="998368" y="2558100"/>
                </a:cubicBezTo>
                <a:cubicBezTo>
                  <a:pt x="1006905" y="2519685"/>
                  <a:pt x="1021132" y="2498344"/>
                  <a:pt x="1060969" y="2501190"/>
                </a:cubicBezTo>
                <a:close/>
                <a:moveTo>
                  <a:pt x="857515" y="2501190"/>
                </a:moveTo>
                <a:cubicBezTo>
                  <a:pt x="903043" y="2504747"/>
                  <a:pt x="949282" y="2501901"/>
                  <a:pt x="995522" y="2501901"/>
                </a:cubicBezTo>
                <a:cubicBezTo>
                  <a:pt x="986985" y="2550986"/>
                  <a:pt x="979872" y="2557389"/>
                  <a:pt x="935055" y="2557389"/>
                </a:cubicBezTo>
                <a:cubicBezTo>
                  <a:pt x="884548" y="2558100"/>
                  <a:pt x="834041" y="2558100"/>
                  <a:pt x="780688" y="2558100"/>
                </a:cubicBezTo>
                <a:cubicBezTo>
                  <a:pt x="792781" y="2513283"/>
                  <a:pt x="816967" y="2498344"/>
                  <a:pt x="857515" y="2501190"/>
                </a:cubicBezTo>
                <a:close/>
                <a:moveTo>
                  <a:pt x="2189208" y="2440011"/>
                </a:moveTo>
                <a:cubicBezTo>
                  <a:pt x="2239004" y="2440011"/>
                  <a:pt x="2287378" y="2440011"/>
                  <a:pt x="2338596" y="2440011"/>
                </a:cubicBezTo>
                <a:cubicBezTo>
                  <a:pt x="2340731" y="2453528"/>
                  <a:pt x="2342865" y="2465620"/>
                  <a:pt x="2345710" y="2483405"/>
                </a:cubicBezTo>
                <a:cubicBezTo>
                  <a:pt x="2293780" y="2483405"/>
                  <a:pt x="2243272" y="2483405"/>
                  <a:pt x="2189208" y="2483405"/>
                </a:cubicBezTo>
                <a:cubicBezTo>
                  <a:pt x="2189208" y="2469178"/>
                  <a:pt x="2189208" y="2457084"/>
                  <a:pt x="2189208" y="2440011"/>
                </a:cubicBezTo>
                <a:close/>
                <a:moveTo>
                  <a:pt x="3481329" y="2439211"/>
                </a:moveTo>
                <a:cubicBezTo>
                  <a:pt x="3504360" y="2439122"/>
                  <a:pt x="3527301" y="2439656"/>
                  <a:pt x="3550065" y="2442146"/>
                </a:cubicBezTo>
                <a:cubicBezTo>
                  <a:pt x="3563581" y="2443568"/>
                  <a:pt x="3574252" y="2467044"/>
                  <a:pt x="3592036" y="2486962"/>
                </a:cubicBezTo>
                <a:cubicBezTo>
                  <a:pt x="3535837" y="2486962"/>
                  <a:pt x="3490310" y="2489807"/>
                  <a:pt x="3445494" y="2485539"/>
                </a:cubicBezTo>
                <a:cubicBezTo>
                  <a:pt x="3431977" y="2484117"/>
                  <a:pt x="3420595" y="2462064"/>
                  <a:pt x="3408502" y="2449259"/>
                </a:cubicBezTo>
                <a:cubicBezTo>
                  <a:pt x="3409925" y="2446414"/>
                  <a:pt x="3411348" y="2442857"/>
                  <a:pt x="3412059" y="2440012"/>
                </a:cubicBezTo>
                <a:cubicBezTo>
                  <a:pt x="3435179" y="2440012"/>
                  <a:pt x="3458298" y="2439300"/>
                  <a:pt x="3481329" y="2439211"/>
                </a:cubicBezTo>
                <a:close/>
                <a:moveTo>
                  <a:pt x="2599582" y="2438767"/>
                </a:moveTo>
                <a:cubicBezTo>
                  <a:pt x="2622790" y="2438767"/>
                  <a:pt x="2645910" y="2439301"/>
                  <a:pt x="2668674" y="2441435"/>
                </a:cubicBezTo>
                <a:cubicBezTo>
                  <a:pt x="2678633" y="2441435"/>
                  <a:pt x="2685747" y="2466332"/>
                  <a:pt x="2697840" y="2487673"/>
                </a:cubicBezTo>
                <a:cubicBezTo>
                  <a:pt x="2643064" y="2487673"/>
                  <a:pt x="2598248" y="2489808"/>
                  <a:pt x="2553431" y="2486251"/>
                </a:cubicBezTo>
                <a:cubicBezTo>
                  <a:pt x="2542049" y="2485540"/>
                  <a:pt x="2532801" y="2462776"/>
                  <a:pt x="2522842" y="2450682"/>
                </a:cubicBezTo>
                <a:cubicBezTo>
                  <a:pt x="2524976" y="2447126"/>
                  <a:pt x="2527821" y="2443569"/>
                  <a:pt x="2529956" y="2439300"/>
                </a:cubicBezTo>
                <a:cubicBezTo>
                  <a:pt x="2553076" y="2439300"/>
                  <a:pt x="2576373" y="2438767"/>
                  <a:pt x="2599582" y="2438767"/>
                </a:cubicBezTo>
                <a:close/>
                <a:moveTo>
                  <a:pt x="2768889" y="2438500"/>
                </a:moveTo>
                <a:cubicBezTo>
                  <a:pt x="2791564" y="2438412"/>
                  <a:pt x="2814150" y="2438945"/>
                  <a:pt x="2836558" y="2441435"/>
                </a:cubicBezTo>
                <a:cubicBezTo>
                  <a:pt x="2847229" y="2442857"/>
                  <a:pt x="2855766" y="2467044"/>
                  <a:pt x="2865725" y="2480560"/>
                </a:cubicBezTo>
                <a:cubicBezTo>
                  <a:pt x="2861457" y="2482694"/>
                  <a:pt x="2858611" y="2485540"/>
                  <a:pt x="2855054" y="2488385"/>
                </a:cubicBezTo>
                <a:cubicBezTo>
                  <a:pt x="2818774" y="2488385"/>
                  <a:pt x="2782495" y="2488385"/>
                  <a:pt x="2746214" y="2488385"/>
                </a:cubicBezTo>
                <a:cubicBezTo>
                  <a:pt x="2705665" y="2488385"/>
                  <a:pt x="2705665" y="2487674"/>
                  <a:pt x="2700686" y="2439301"/>
                </a:cubicBezTo>
                <a:cubicBezTo>
                  <a:pt x="2723450" y="2439301"/>
                  <a:pt x="2746214" y="2438589"/>
                  <a:pt x="2768889" y="2438500"/>
                </a:cubicBezTo>
                <a:close/>
                <a:moveTo>
                  <a:pt x="2428497" y="2437077"/>
                </a:moveTo>
                <a:cubicBezTo>
                  <a:pt x="2450816" y="2436988"/>
                  <a:pt x="2473046" y="2437522"/>
                  <a:pt x="2495099" y="2440012"/>
                </a:cubicBezTo>
                <a:cubicBezTo>
                  <a:pt x="2505770" y="2440723"/>
                  <a:pt x="2513595" y="2464910"/>
                  <a:pt x="2522843" y="2478426"/>
                </a:cubicBezTo>
                <a:cubicBezTo>
                  <a:pt x="2520708" y="2481271"/>
                  <a:pt x="2517863" y="2484828"/>
                  <a:pt x="2515729" y="2487674"/>
                </a:cubicBezTo>
                <a:cubicBezTo>
                  <a:pt x="2470201" y="2487674"/>
                  <a:pt x="2423962" y="2489808"/>
                  <a:pt x="2378434" y="2485539"/>
                </a:cubicBezTo>
                <a:cubicBezTo>
                  <a:pt x="2369186" y="2484828"/>
                  <a:pt x="2361361" y="2460642"/>
                  <a:pt x="2352824" y="2447125"/>
                </a:cubicBezTo>
                <a:cubicBezTo>
                  <a:pt x="2355670" y="2444280"/>
                  <a:pt x="2358515" y="2441434"/>
                  <a:pt x="2361361" y="2437878"/>
                </a:cubicBezTo>
                <a:cubicBezTo>
                  <a:pt x="2383769" y="2437878"/>
                  <a:pt x="2406177" y="2437166"/>
                  <a:pt x="2428497" y="2437077"/>
                </a:cubicBezTo>
                <a:close/>
                <a:moveTo>
                  <a:pt x="3101634" y="2436722"/>
                </a:moveTo>
                <a:cubicBezTo>
                  <a:pt x="3123597" y="2436455"/>
                  <a:pt x="3144227" y="2436811"/>
                  <a:pt x="3164501" y="2439301"/>
                </a:cubicBezTo>
                <a:cubicBezTo>
                  <a:pt x="3180863" y="2441435"/>
                  <a:pt x="3194379" y="2460642"/>
                  <a:pt x="3209318" y="2472735"/>
                </a:cubicBezTo>
                <a:cubicBezTo>
                  <a:pt x="3207183" y="2477003"/>
                  <a:pt x="3205761" y="2481271"/>
                  <a:pt x="3203626" y="2485540"/>
                </a:cubicBezTo>
                <a:cubicBezTo>
                  <a:pt x="3155254" y="2485540"/>
                  <a:pt x="3106880" y="2487674"/>
                  <a:pt x="3059218" y="2483406"/>
                </a:cubicBezTo>
                <a:cubicBezTo>
                  <a:pt x="3049970" y="2483406"/>
                  <a:pt x="3042856" y="2459219"/>
                  <a:pt x="3030763" y="2437878"/>
                </a:cubicBezTo>
                <a:cubicBezTo>
                  <a:pt x="3056373" y="2437878"/>
                  <a:pt x="3079670" y="2436989"/>
                  <a:pt x="3101634" y="2436722"/>
                </a:cubicBezTo>
                <a:close/>
                <a:moveTo>
                  <a:pt x="2934639" y="2436722"/>
                </a:moveTo>
                <a:cubicBezTo>
                  <a:pt x="2955714" y="2436455"/>
                  <a:pt x="2976699" y="2436811"/>
                  <a:pt x="2997329" y="2439301"/>
                </a:cubicBezTo>
                <a:cubicBezTo>
                  <a:pt x="3012268" y="2441435"/>
                  <a:pt x="3024362" y="2462776"/>
                  <a:pt x="3037877" y="2475580"/>
                </a:cubicBezTo>
                <a:cubicBezTo>
                  <a:pt x="3035743" y="2479138"/>
                  <a:pt x="3032897" y="2483406"/>
                  <a:pt x="3030764" y="2486962"/>
                </a:cubicBezTo>
                <a:cubicBezTo>
                  <a:pt x="2985236" y="2486962"/>
                  <a:pt x="2939708" y="2489808"/>
                  <a:pt x="2894891" y="2484829"/>
                </a:cubicBezTo>
                <a:cubicBezTo>
                  <a:pt x="2882798" y="2483406"/>
                  <a:pt x="2873550" y="2460642"/>
                  <a:pt x="2862879" y="2447126"/>
                </a:cubicBezTo>
                <a:cubicBezTo>
                  <a:pt x="2866436" y="2444992"/>
                  <a:pt x="2869281" y="2441435"/>
                  <a:pt x="2871416" y="2437878"/>
                </a:cubicBezTo>
                <a:cubicBezTo>
                  <a:pt x="2892401" y="2437878"/>
                  <a:pt x="2913565" y="2436989"/>
                  <a:pt x="2934639" y="2436722"/>
                </a:cubicBezTo>
                <a:close/>
                <a:moveTo>
                  <a:pt x="2056892" y="2436455"/>
                </a:moveTo>
                <a:cubicBezTo>
                  <a:pt x="2081791" y="2436455"/>
                  <a:pt x="2106688" y="2436455"/>
                  <a:pt x="2131587" y="2437167"/>
                </a:cubicBezTo>
                <a:cubicBezTo>
                  <a:pt x="2174270" y="2437878"/>
                  <a:pt x="2174981" y="2438590"/>
                  <a:pt x="2166444" y="2485540"/>
                </a:cubicBezTo>
                <a:cubicBezTo>
                  <a:pt x="2118070" y="2485540"/>
                  <a:pt x="2068986" y="2485540"/>
                  <a:pt x="2019901" y="2485540"/>
                </a:cubicBezTo>
                <a:cubicBezTo>
                  <a:pt x="2011364" y="2439301"/>
                  <a:pt x="2013499" y="2437167"/>
                  <a:pt x="2056892" y="2436455"/>
                </a:cubicBezTo>
                <a:close/>
                <a:moveTo>
                  <a:pt x="1889720" y="2435032"/>
                </a:moveTo>
                <a:cubicBezTo>
                  <a:pt x="1920309" y="2435032"/>
                  <a:pt x="1950898" y="2434321"/>
                  <a:pt x="1981487" y="2437166"/>
                </a:cubicBezTo>
                <a:cubicBezTo>
                  <a:pt x="1987889" y="2437878"/>
                  <a:pt x="1999271" y="2452816"/>
                  <a:pt x="1998560" y="2459930"/>
                </a:cubicBezTo>
                <a:cubicBezTo>
                  <a:pt x="1997848" y="2469889"/>
                  <a:pt x="1987889" y="2486251"/>
                  <a:pt x="1980775" y="2486251"/>
                </a:cubicBezTo>
                <a:cubicBezTo>
                  <a:pt x="1934536" y="2488385"/>
                  <a:pt x="1889008" y="2487674"/>
                  <a:pt x="1843480" y="2487674"/>
                </a:cubicBezTo>
                <a:cubicBezTo>
                  <a:pt x="1844191" y="2436455"/>
                  <a:pt x="1844903" y="2435032"/>
                  <a:pt x="1889720" y="2435032"/>
                </a:cubicBezTo>
                <a:close/>
                <a:moveTo>
                  <a:pt x="1711877" y="2435032"/>
                </a:moveTo>
                <a:cubicBezTo>
                  <a:pt x="1748868" y="2434321"/>
                  <a:pt x="1786571" y="2435032"/>
                  <a:pt x="1825697" y="2435032"/>
                </a:cubicBezTo>
                <a:cubicBezTo>
                  <a:pt x="1830676" y="2474158"/>
                  <a:pt x="1821428" y="2491231"/>
                  <a:pt x="1785148" y="2489096"/>
                </a:cubicBezTo>
                <a:cubicBezTo>
                  <a:pt x="1747445" y="2486251"/>
                  <a:pt x="1709742" y="2488385"/>
                  <a:pt x="1672750" y="2488385"/>
                </a:cubicBezTo>
                <a:cubicBezTo>
                  <a:pt x="1667059" y="2443569"/>
                  <a:pt x="1672750" y="2435744"/>
                  <a:pt x="1711877" y="2435032"/>
                </a:cubicBezTo>
                <a:close/>
                <a:moveTo>
                  <a:pt x="1543281" y="2434321"/>
                </a:moveTo>
                <a:cubicBezTo>
                  <a:pt x="1580272" y="2434321"/>
                  <a:pt x="1617263" y="2435033"/>
                  <a:pt x="1654967" y="2435033"/>
                </a:cubicBezTo>
                <a:cubicBezTo>
                  <a:pt x="1657100" y="2475581"/>
                  <a:pt x="1645007" y="2491231"/>
                  <a:pt x="1608727" y="2488385"/>
                </a:cubicBezTo>
                <a:cubicBezTo>
                  <a:pt x="1571025" y="2485540"/>
                  <a:pt x="1533322" y="2487674"/>
                  <a:pt x="1495619" y="2487674"/>
                </a:cubicBezTo>
                <a:cubicBezTo>
                  <a:pt x="1497754" y="2439301"/>
                  <a:pt x="1501310" y="2435033"/>
                  <a:pt x="1543281" y="2434321"/>
                </a:cubicBezTo>
                <a:close/>
                <a:moveTo>
                  <a:pt x="887395" y="2434321"/>
                </a:moveTo>
                <a:cubicBezTo>
                  <a:pt x="966357" y="2435744"/>
                  <a:pt x="1045320" y="2434321"/>
                  <a:pt x="1126416" y="2434321"/>
                </a:cubicBezTo>
                <a:cubicBezTo>
                  <a:pt x="1120014" y="2477003"/>
                  <a:pt x="1100095" y="2489096"/>
                  <a:pt x="1063815" y="2488385"/>
                </a:cubicBezTo>
                <a:cubicBezTo>
                  <a:pt x="984853" y="2485540"/>
                  <a:pt x="905890" y="2487673"/>
                  <a:pt x="824082" y="2487673"/>
                </a:cubicBezTo>
                <a:cubicBezTo>
                  <a:pt x="834041" y="2452817"/>
                  <a:pt x="848981" y="2432897"/>
                  <a:pt x="887395" y="2434321"/>
                </a:cubicBezTo>
                <a:close/>
                <a:moveTo>
                  <a:pt x="1368994" y="2433610"/>
                </a:moveTo>
                <a:cubicBezTo>
                  <a:pt x="1407407" y="2436455"/>
                  <a:pt x="1445110" y="2434322"/>
                  <a:pt x="1482814" y="2434322"/>
                </a:cubicBezTo>
                <a:cubicBezTo>
                  <a:pt x="1483525" y="2480560"/>
                  <a:pt x="1462895" y="2490520"/>
                  <a:pt x="1428037" y="2487674"/>
                </a:cubicBezTo>
                <a:cubicBezTo>
                  <a:pt x="1391758" y="2484829"/>
                  <a:pt x="1355477" y="2486963"/>
                  <a:pt x="1317063" y="2486963"/>
                </a:cubicBezTo>
                <a:cubicBezTo>
                  <a:pt x="1319198" y="2450683"/>
                  <a:pt x="1332002" y="2431476"/>
                  <a:pt x="1368994" y="2433610"/>
                </a:cubicBezTo>
                <a:close/>
                <a:moveTo>
                  <a:pt x="1196841" y="2433609"/>
                </a:moveTo>
                <a:cubicBezTo>
                  <a:pt x="1233833" y="2435743"/>
                  <a:pt x="1271536" y="2434320"/>
                  <a:pt x="1310661" y="2434320"/>
                </a:cubicBezTo>
                <a:cubicBezTo>
                  <a:pt x="1308527" y="2474869"/>
                  <a:pt x="1292877" y="2491230"/>
                  <a:pt x="1255174" y="2488385"/>
                </a:cubicBezTo>
                <a:cubicBezTo>
                  <a:pt x="1218183" y="2484828"/>
                  <a:pt x="1180480" y="2487674"/>
                  <a:pt x="1141354" y="2487674"/>
                </a:cubicBezTo>
                <a:cubicBezTo>
                  <a:pt x="1146333" y="2449260"/>
                  <a:pt x="1160561" y="2432187"/>
                  <a:pt x="1196841" y="2433609"/>
                </a:cubicBezTo>
                <a:close/>
                <a:moveTo>
                  <a:pt x="2110957" y="2377411"/>
                </a:moveTo>
                <a:cubicBezTo>
                  <a:pt x="2157908" y="2377411"/>
                  <a:pt x="2205570" y="2377411"/>
                  <a:pt x="2256789" y="2377411"/>
                </a:cubicBezTo>
                <a:cubicBezTo>
                  <a:pt x="2257500" y="2393061"/>
                  <a:pt x="2258212" y="2405154"/>
                  <a:pt x="2258923" y="2420093"/>
                </a:cubicBezTo>
                <a:cubicBezTo>
                  <a:pt x="2207704" y="2420093"/>
                  <a:pt x="2160753" y="2420093"/>
                  <a:pt x="2110957" y="2420093"/>
                </a:cubicBezTo>
                <a:cubicBezTo>
                  <a:pt x="2110957" y="2405866"/>
                  <a:pt x="2110957" y="2393061"/>
                  <a:pt x="2110957" y="2377411"/>
                </a:cubicBezTo>
                <a:close/>
                <a:moveTo>
                  <a:pt x="1943783" y="2376699"/>
                </a:moveTo>
                <a:cubicBezTo>
                  <a:pt x="1993580" y="2376699"/>
                  <a:pt x="2040531" y="2376699"/>
                  <a:pt x="2090327" y="2376699"/>
                </a:cubicBezTo>
                <a:cubicBezTo>
                  <a:pt x="2090327" y="2391638"/>
                  <a:pt x="2090327" y="2403731"/>
                  <a:pt x="2090327" y="2419381"/>
                </a:cubicBezTo>
                <a:cubicBezTo>
                  <a:pt x="2040531" y="2419381"/>
                  <a:pt x="1992158" y="2419381"/>
                  <a:pt x="1938804" y="2419381"/>
                </a:cubicBezTo>
                <a:cubicBezTo>
                  <a:pt x="1940938" y="2404442"/>
                  <a:pt x="1942361" y="2391638"/>
                  <a:pt x="1943783" y="2376699"/>
                </a:cubicBezTo>
                <a:close/>
                <a:moveTo>
                  <a:pt x="3440782" y="2375544"/>
                </a:moveTo>
                <a:cubicBezTo>
                  <a:pt x="3461678" y="2375277"/>
                  <a:pt x="3482486" y="2375633"/>
                  <a:pt x="3503115" y="2378123"/>
                </a:cubicBezTo>
                <a:cubicBezTo>
                  <a:pt x="3518055" y="2380257"/>
                  <a:pt x="3530859" y="2401598"/>
                  <a:pt x="3544375" y="2413691"/>
                </a:cubicBezTo>
                <a:cubicBezTo>
                  <a:pt x="3542952" y="2417248"/>
                  <a:pt x="3541530" y="2420093"/>
                  <a:pt x="3539396" y="2422939"/>
                </a:cubicBezTo>
                <a:cubicBezTo>
                  <a:pt x="3496002" y="2422939"/>
                  <a:pt x="3452608" y="2425784"/>
                  <a:pt x="3409926" y="2421517"/>
                </a:cubicBezTo>
                <a:cubicBezTo>
                  <a:pt x="3396409" y="2420093"/>
                  <a:pt x="3385027" y="2398752"/>
                  <a:pt x="3372934" y="2386659"/>
                </a:cubicBezTo>
                <a:cubicBezTo>
                  <a:pt x="3374357" y="2383102"/>
                  <a:pt x="3376491" y="2380257"/>
                  <a:pt x="3377914" y="2376700"/>
                </a:cubicBezTo>
                <a:cubicBezTo>
                  <a:pt x="3398900" y="2376700"/>
                  <a:pt x="3419885" y="2375811"/>
                  <a:pt x="3440782" y="2375544"/>
                </a:cubicBezTo>
                <a:close/>
                <a:moveTo>
                  <a:pt x="2506392" y="2375366"/>
                </a:moveTo>
                <a:cubicBezTo>
                  <a:pt x="2529601" y="2375277"/>
                  <a:pt x="2551298" y="2375633"/>
                  <a:pt x="2572639" y="2377411"/>
                </a:cubicBezTo>
                <a:cubicBezTo>
                  <a:pt x="2582598" y="2378123"/>
                  <a:pt x="2590423" y="2400886"/>
                  <a:pt x="2598959" y="2412979"/>
                </a:cubicBezTo>
                <a:cubicBezTo>
                  <a:pt x="2596826" y="2416536"/>
                  <a:pt x="2594691" y="2419382"/>
                  <a:pt x="2592557" y="2422227"/>
                </a:cubicBezTo>
                <a:cubicBezTo>
                  <a:pt x="2548452" y="2422227"/>
                  <a:pt x="2503635" y="2424361"/>
                  <a:pt x="2459530" y="2420805"/>
                </a:cubicBezTo>
                <a:cubicBezTo>
                  <a:pt x="2450283" y="2420093"/>
                  <a:pt x="2443880" y="2396618"/>
                  <a:pt x="2431075" y="2375988"/>
                </a:cubicBezTo>
                <a:cubicBezTo>
                  <a:pt x="2458463" y="2375988"/>
                  <a:pt x="2483184" y="2375455"/>
                  <a:pt x="2506392" y="2375366"/>
                </a:cubicBezTo>
                <a:close/>
                <a:moveTo>
                  <a:pt x="2342865" y="2375366"/>
                </a:moveTo>
                <a:cubicBezTo>
                  <a:pt x="2364918" y="2375277"/>
                  <a:pt x="2386971" y="2375633"/>
                  <a:pt x="2409023" y="2377411"/>
                </a:cubicBezTo>
                <a:cubicBezTo>
                  <a:pt x="2417559" y="2378123"/>
                  <a:pt x="2423962" y="2401597"/>
                  <a:pt x="2436766" y="2422938"/>
                </a:cubicBezTo>
                <a:cubicBezTo>
                  <a:pt x="2380568" y="2422938"/>
                  <a:pt x="2337174" y="2425073"/>
                  <a:pt x="2294492" y="2421516"/>
                </a:cubicBezTo>
                <a:cubicBezTo>
                  <a:pt x="2285243" y="2420805"/>
                  <a:pt x="2277419" y="2398752"/>
                  <a:pt x="2268882" y="2386659"/>
                </a:cubicBezTo>
                <a:cubicBezTo>
                  <a:pt x="2271728" y="2383102"/>
                  <a:pt x="2273862" y="2379545"/>
                  <a:pt x="2276708" y="2375988"/>
                </a:cubicBezTo>
                <a:cubicBezTo>
                  <a:pt x="2298760" y="2375988"/>
                  <a:pt x="2320812" y="2375455"/>
                  <a:pt x="2342865" y="2375366"/>
                </a:cubicBezTo>
                <a:close/>
                <a:moveTo>
                  <a:pt x="3109014" y="2375277"/>
                </a:moveTo>
                <a:cubicBezTo>
                  <a:pt x="3155965" y="2375277"/>
                  <a:pt x="3202916" y="2375277"/>
                  <a:pt x="3249155" y="2375277"/>
                </a:cubicBezTo>
                <a:cubicBezTo>
                  <a:pt x="3357995" y="2375277"/>
                  <a:pt x="3357995" y="2375277"/>
                  <a:pt x="3408503" y="2472024"/>
                </a:cubicBezTo>
                <a:cubicBezTo>
                  <a:pt x="3410637" y="2476292"/>
                  <a:pt x="3412771" y="2480561"/>
                  <a:pt x="3416328" y="2489808"/>
                </a:cubicBezTo>
                <a:cubicBezTo>
                  <a:pt x="3356573" y="2489808"/>
                  <a:pt x="3301085" y="2491231"/>
                  <a:pt x="3246309" y="2488385"/>
                </a:cubicBezTo>
                <a:cubicBezTo>
                  <a:pt x="3237062" y="2487674"/>
                  <a:pt x="3224257" y="2471313"/>
                  <a:pt x="3219989" y="2459219"/>
                </a:cubicBezTo>
                <a:cubicBezTo>
                  <a:pt x="3209318" y="2430053"/>
                  <a:pt x="3192245" y="2417960"/>
                  <a:pt x="3161656" y="2422228"/>
                </a:cubicBezTo>
                <a:cubicBezTo>
                  <a:pt x="3130355" y="2427207"/>
                  <a:pt x="3112571" y="2412980"/>
                  <a:pt x="3109014" y="2375277"/>
                </a:cubicBezTo>
                <a:close/>
                <a:moveTo>
                  <a:pt x="3001508" y="2375099"/>
                </a:moveTo>
                <a:cubicBezTo>
                  <a:pt x="3022938" y="2374921"/>
                  <a:pt x="3044279" y="2375277"/>
                  <a:pt x="3065620" y="2377411"/>
                </a:cubicBezTo>
                <a:cubicBezTo>
                  <a:pt x="3077714" y="2378834"/>
                  <a:pt x="3087673" y="2399464"/>
                  <a:pt x="3098343" y="2411557"/>
                </a:cubicBezTo>
                <a:cubicBezTo>
                  <a:pt x="3096209" y="2415825"/>
                  <a:pt x="3094075" y="2419382"/>
                  <a:pt x="3091941" y="2422939"/>
                </a:cubicBezTo>
                <a:cubicBezTo>
                  <a:pt x="3049259" y="2422939"/>
                  <a:pt x="3006577" y="2425784"/>
                  <a:pt x="2965316" y="2421516"/>
                </a:cubicBezTo>
                <a:cubicBezTo>
                  <a:pt x="2952512" y="2420093"/>
                  <a:pt x="2941841" y="2398752"/>
                  <a:pt x="2930459" y="2386659"/>
                </a:cubicBezTo>
                <a:cubicBezTo>
                  <a:pt x="2932593" y="2383102"/>
                  <a:pt x="2934727" y="2379546"/>
                  <a:pt x="2936861" y="2375988"/>
                </a:cubicBezTo>
                <a:cubicBezTo>
                  <a:pt x="2958558" y="2375988"/>
                  <a:pt x="2980077" y="2375277"/>
                  <a:pt x="3001508" y="2375099"/>
                </a:cubicBezTo>
                <a:close/>
                <a:moveTo>
                  <a:pt x="2836202" y="2375099"/>
                </a:moveTo>
                <a:cubicBezTo>
                  <a:pt x="2857188" y="2374921"/>
                  <a:pt x="2878173" y="2375277"/>
                  <a:pt x="2899158" y="2377411"/>
                </a:cubicBezTo>
                <a:cubicBezTo>
                  <a:pt x="2911252" y="2378834"/>
                  <a:pt x="2921923" y="2400175"/>
                  <a:pt x="2933304" y="2412268"/>
                </a:cubicBezTo>
                <a:cubicBezTo>
                  <a:pt x="2929748" y="2415825"/>
                  <a:pt x="2926902" y="2419382"/>
                  <a:pt x="2924057" y="2422939"/>
                </a:cubicBezTo>
                <a:cubicBezTo>
                  <a:pt x="2882797" y="2422939"/>
                  <a:pt x="2841538" y="2425784"/>
                  <a:pt x="2800989" y="2421516"/>
                </a:cubicBezTo>
                <a:cubicBezTo>
                  <a:pt x="2788184" y="2420093"/>
                  <a:pt x="2776802" y="2399464"/>
                  <a:pt x="2765420" y="2387370"/>
                </a:cubicBezTo>
                <a:cubicBezTo>
                  <a:pt x="2768266" y="2383814"/>
                  <a:pt x="2770400" y="2379546"/>
                  <a:pt x="2773246" y="2375988"/>
                </a:cubicBezTo>
                <a:cubicBezTo>
                  <a:pt x="2794231" y="2375988"/>
                  <a:pt x="2815217" y="2375277"/>
                  <a:pt x="2836202" y="2375099"/>
                </a:cubicBezTo>
                <a:close/>
                <a:moveTo>
                  <a:pt x="2671431" y="2374388"/>
                </a:moveTo>
                <a:cubicBezTo>
                  <a:pt x="2691972" y="2374210"/>
                  <a:pt x="2712424" y="2374566"/>
                  <a:pt x="2732698" y="2376700"/>
                </a:cubicBezTo>
                <a:cubicBezTo>
                  <a:pt x="2744792" y="2378123"/>
                  <a:pt x="2754751" y="2398753"/>
                  <a:pt x="2765421" y="2410135"/>
                </a:cubicBezTo>
                <a:cubicBezTo>
                  <a:pt x="2763287" y="2413691"/>
                  <a:pt x="2760442" y="2417959"/>
                  <a:pt x="2758307" y="2421517"/>
                </a:cubicBezTo>
                <a:cubicBezTo>
                  <a:pt x="2714202" y="2421517"/>
                  <a:pt x="2669386" y="2423650"/>
                  <a:pt x="2625992" y="2420094"/>
                </a:cubicBezTo>
                <a:cubicBezTo>
                  <a:pt x="2616744" y="2419382"/>
                  <a:pt x="2609631" y="2397329"/>
                  <a:pt x="2601805" y="2385236"/>
                </a:cubicBezTo>
                <a:cubicBezTo>
                  <a:pt x="2604651" y="2382391"/>
                  <a:pt x="2607496" y="2378835"/>
                  <a:pt x="2609631" y="2375277"/>
                </a:cubicBezTo>
                <a:cubicBezTo>
                  <a:pt x="2630261" y="2375277"/>
                  <a:pt x="2650890" y="2374566"/>
                  <a:pt x="2671431" y="2374388"/>
                </a:cubicBezTo>
                <a:close/>
                <a:moveTo>
                  <a:pt x="1814315" y="2373144"/>
                </a:moveTo>
                <a:cubicBezTo>
                  <a:pt x="1850594" y="2375277"/>
                  <a:pt x="1886874" y="2373855"/>
                  <a:pt x="1923866" y="2373855"/>
                </a:cubicBezTo>
                <a:cubicBezTo>
                  <a:pt x="1929557" y="2410135"/>
                  <a:pt x="1918887" y="2425073"/>
                  <a:pt x="1883318" y="2422940"/>
                </a:cubicBezTo>
                <a:cubicBezTo>
                  <a:pt x="1847749" y="2420805"/>
                  <a:pt x="1811468" y="2422228"/>
                  <a:pt x="1774477" y="2422228"/>
                </a:cubicBezTo>
                <a:cubicBezTo>
                  <a:pt x="1768786" y="2383103"/>
                  <a:pt x="1782302" y="2371009"/>
                  <a:pt x="1814315" y="2373144"/>
                </a:cubicBezTo>
                <a:close/>
                <a:moveTo>
                  <a:pt x="1645719" y="2373143"/>
                </a:moveTo>
                <a:cubicBezTo>
                  <a:pt x="1681999" y="2375278"/>
                  <a:pt x="1718279" y="2373854"/>
                  <a:pt x="1754560" y="2373854"/>
                </a:cubicBezTo>
                <a:cubicBezTo>
                  <a:pt x="1762384" y="2410134"/>
                  <a:pt x="1751714" y="2424362"/>
                  <a:pt x="1717568" y="2422939"/>
                </a:cubicBezTo>
                <a:cubicBezTo>
                  <a:pt x="1680576" y="2420805"/>
                  <a:pt x="1642873" y="2422227"/>
                  <a:pt x="1605882" y="2422227"/>
                </a:cubicBezTo>
                <a:cubicBezTo>
                  <a:pt x="1600902" y="2385236"/>
                  <a:pt x="1612995" y="2371720"/>
                  <a:pt x="1645719" y="2373143"/>
                </a:cubicBezTo>
                <a:close/>
                <a:moveTo>
                  <a:pt x="1479968" y="2372432"/>
                </a:moveTo>
                <a:cubicBezTo>
                  <a:pt x="1516248" y="2374566"/>
                  <a:pt x="1553239" y="2373143"/>
                  <a:pt x="1590230" y="2373143"/>
                </a:cubicBezTo>
                <a:cubicBezTo>
                  <a:pt x="1591653" y="2412980"/>
                  <a:pt x="1575292" y="2425073"/>
                  <a:pt x="1542569" y="2422939"/>
                </a:cubicBezTo>
                <a:cubicBezTo>
                  <a:pt x="1507000" y="2420805"/>
                  <a:pt x="1470720" y="2422228"/>
                  <a:pt x="1433728" y="2422228"/>
                </a:cubicBezTo>
                <a:cubicBezTo>
                  <a:pt x="1432306" y="2383813"/>
                  <a:pt x="1446533" y="2371009"/>
                  <a:pt x="1479968" y="2372432"/>
                </a:cubicBezTo>
                <a:close/>
                <a:moveTo>
                  <a:pt x="1312083" y="2372431"/>
                </a:moveTo>
                <a:cubicBezTo>
                  <a:pt x="1348364" y="2374565"/>
                  <a:pt x="1384643" y="2373142"/>
                  <a:pt x="1423058" y="2373142"/>
                </a:cubicBezTo>
                <a:cubicBezTo>
                  <a:pt x="1422347" y="2411556"/>
                  <a:pt x="1406696" y="2425072"/>
                  <a:pt x="1373973" y="2422938"/>
                </a:cubicBezTo>
                <a:cubicBezTo>
                  <a:pt x="1337694" y="2420804"/>
                  <a:pt x="1301413" y="2422227"/>
                  <a:pt x="1262999" y="2422227"/>
                </a:cubicBezTo>
                <a:cubicBezTo>
                  <a:pt x="1265133" y="2385947"/>
                  <a:pt x="1278649" y="2371008"/>
                  <a:pt x="1312083" y="2372431"/>
                </a:cubicBezTo>
                <a:close/>
                <a:moveTo>
                  <a:pt x="1159406" y="2371276"/>
                </a:moveTo>
                <a:cubicBezTo>
                  <a:pt x="1187238" y="2369586"/>
                  <a:pt x="1221384" y="2371009"/>
                  <a:pt x="1254462" y="2376700"/>
                </a:cubicBezTo>
                <a:cubicBezTo>
                  <a:pt x="1247349" y="2418670"/>
                  <a:pt x="1244504" y="2422228"/>
                  <a:pt x="1205378" y="2422228"/>
                </a:cubicBezTo>
                <a:cubicBezTo>
                  <a:pt x="1102940" y="2422228"/>
                  <a:pt x="1000502" y="2422228"/>
                  <a:pt x="898064" y="2422228"/>
                </a:cubicBezTo>
                <a:cubicBezTo>
                  <a:pt x="887394" y="2422228"/>
                  <a:pt x="877435" y="2420094"/>
                  <a:pt x="865341" y="2419382"/>
                </a:cubicBezTo>
                <a:cubicBezTo>
                  <a:pt x="873878" y="2386659"/>
                  <a:pt x="889528" y="2371009"/>
                  <a:pt x="922963" y="2372432"/>
                </a:cubicBezTo>
                <a:cubicBezTo>
                  <a:pt x="971336" y="2374566"/>
                  <a:pt x="1019709" y="2372432"/>
                  <a:pt x="1068083" y="2373854"/>
                </a:cubicBezTo>
                <a:cubicBezTo>
                  <a:pt x="1078042" y="2373854"/>
                  <a:pt x="1087290" y="2380257"/>
                  <a:pt x="1102229" y="2384525"/>
                </a:cubicBezTo>
                <a:cubicBezTo>
                  <a:pt x="1110054" y="2377767"/>
                  <a:pt x="1131573" y="2372965"/>
                  <a:pt x="1159406" y="2371276"/>
                </a:cubicBezTo>
                <a:close/>
                <a:moveTo>
                  <a:pt x="2381279" y="2319078"/>
                </a:moveTo>
                <a:cubicBezTo>
                  <a:pt x="2430364" y="2319078"/>
                  <a:pt x="2477315" y="2319078"/>
                  <a:pt x="2524266" y="2319078"/>
                </a:cubicBezTo>
                <a:cubicBezTo>
                  <a:pt x="2526400" y="2333306"/>
                  <a:pt x="2528534" y="2344688"/>
                  <a:pt x="2530668" y="2358205"/>
                </a:cubicBezTo>
                <a:cubicBezTo>
                  <a:pt x="2482295" y="2358205"/>
                  <a:pt x="2436766" y="2358205"/>
                  <a:pt x="2388393" y="2358205"/>
                </a:cubicBezTo>
                <a:cubicBezTo>
                  <a:pt x="2386259" y="2346111"/>
                  <a:pt x="2384125" y="2334018"/>
                  <a:pt x="2381279" y="2319078"/>
                </a:cubicBezTo>
                <a:close/>
                <a:moveTo>
                  <a:pt x="3407348" y="2318189"/>
                </a:moveTo>
                <a:cubicBezTo>
                  <a:pt x="3428244" y="2318011"/>
                  <a:pt x="3449052" y="2318367"/>
                  <a:pt x="3469681" y="2320501"/>
                </a:cubicBezTo>
                <a:cubicBezTo>
                  <a:pt x="3481775" y="2321924"/>
                  <a:pt x="3492446" y="2341842"/>
                  <a:pt x="3511653" y="2361049"/>
                </a:cubicBezTo>
                <a:cubicBezTo>
                  <a:pt x="3458300" y="2361049"/>
                  <a:pt x="3417040" y="2363895"/>
                  <a:pt x="3376492" y="2359627"/>
                </a:cubicBezTo>
                <a:cubicBezTo>
                  <a:pt x="3363687" y="2358204"/>
                  <a:pt x="3351594" y="2339708"/>
                  <a:pt x="3339500" y="2329749"/>
                </a:cubicBezTo>
                <a:cubicBezTo>
                  <a:pt x="3340923" y="2326192"/>
                  <a:pt x="3342346" y="2322636"/>
                  <a:pt x="3344480" y="2319078"/>
                </a:cubicBezTo>
                <a:cubicBezTo>
                  <a:pt x="3365466" y="2319078"/>
                  <a:pt x="3386451" y="2318367"/>
                  <a:pt x="3407348" y="2318189"/>
                </a:cubicBezTo>
                <a:close/>
                <a:moveTo>
                  <a:pt x="2767821" y="2317745"/>
                </a:moveTo>
                <a:cubicBezTo>
                  <a:pt x="2788718" y="2317656"/>
                  <a:pt x="2809526" y="2318011"/>
                  <a:pt x="2830155" y="2319790"/>
                </a:cubicBezTo>
                <a:cubicBezTo>
                  <a:pt x="2840114" y="2320502"/>
                  <a:pt x="2848651" y="2340420"/>
                  <a:pt x="2857899" y="2351802"/>
                </a:cubicBezTo>
                <a:cubicBezTo>
                  <a:pt x="2855053" y="2354647"/>
                  <a:pt x="2852919" y="2357493"/>
                  <a:pt x="2851497" y="2360338"/>
                </a:cubicBezTo>
                <a:cubicBezTo>
                  <a:pt x="2810237" y="2360338"/>
                  <a:pt x="2768977" y="2362472"/>
                  <a:pt x="2727718" y="2358915"/>
                </a:cubicBezTo>
                <a:cubicBezTo>
                  <a:pt x="2717047" y="2358204"/>
                  <a:pt x="2707799" y="2339708"/>
                  <a:pt x="2698551" y="2329038"/>
                </a:cubicBezTo>
                <a:cubicBezTo>
                  <a:pt x="2700686" y="2325481"/>
                  <a:pt x="2702819" y="2321924"/>
                  <a:pt x="2704953" y="2318367"/>
                </a:cubicBezTo>
                <a:cubicBezTo>
                  <a:pt x="2725939" y="2318367"/>
                  <a:pt x="2746924" y="2317834"/>
                  <a:pt x="2767821" y="2317745"/>
                </a:cubicBezTo>
                <a:close/>
                <a:moveTo>
                  <a:pt x="2925391" y="2317033"/>
                </a:moveTo>
                <a:cubicBezTo>
                  <a:pt x="2947355" y="2316944"/>
                  <a:pt x="2967807" y="2317299"/>
                  <a:pt x="2988081" y="2319078"/>
                </a:cubicBezTo>
                <a:cubicBezTo>
                  <a:pt x="2999463" y="2319790"/>
                  <a:pt x="3008711" y="2338285"/>
                  <a:pt x="3019381" y="2348955"/>
                </a:cubicBezTo>
                <a:cubicBezTo>
                  <a:pt x="3017958" y="2352512"/>
                  <a:pt x="3015824" y="2356069"/>
                  <a:pt x="3014402" y="2359626"/>
                </a:cubicBezTo>
                <a:cubicBezTo>
                  <a:pt x="2971719" y="2359626"/>
                  <a:pt x="2929037" y="2361760"/>
                  <a:pt x="2887065" y="2358203"/>
                </a:cubicBezTo>
                <a:cubicBezTo>
                  <a:pt x="2877106" y="2357492"/>
                  <a:pt x="2868570" y="2336862"/>
                  <a:pt x="2853631" y="2317655"/>
                </a:cubicBezTo>
                <a:cubicBezTo>
                  <a:pt x="2879952" y="2317655"/>
                  <a:pt x="2903427" y="2317122"/>
                  <a:pt x="2925391" y="2317033"/>
                </a:cubicBezTo>
                <a:close/>
                <a:moveTo>
                  <a:pt x="2608918" y="2317033"/>
                </a:moveTo>
                <a:cubicBezTo>
                  <a:pt x="2630260" y="2316944"/>
                  <a:pt x="2651601" y="2317299"/>
                  <a:pt x="2672942" y="2319078"/>
                </a:cubicBezTo>
                <a:cubicBezTo>
                  <a:pt x="2681478" y="2319790"/>
                  <a:pt x="2688592" y="2339708"/>
                  <a:pt x="2696418" y="2351090"/>
                </a:cubicBezTo>
                <a:cubicBezTo>
                  <a:pt x="2692860" y="2353935"/>
                  <a:pt x="2690727" y="2357492"/>
                  <a:pt x="2688592" y="2360337"/>
                </a:cubicBezTo>
                <a:cubicBezTo>
                  <a:pt x="2648755" y="2360337"/>
                  <a:pt x="2608918" y="2362472"/>
                  <a:pt x="2569793" y="2358914"/>
                </a:cubicBezTo>
                <a:cubicBezTo>
                  <a:pt x="2558411" y="2358203"/>
                  <a:pt x="2548452" y="2341131"/>
                  <a:pt x="2537781" y="2331171"/>
                </a:cubicBezTo>
                <a:cubicBezTo>
                  <a:pt x="2539916" y="2326903"/>
                  <a:pt x="2542049" y="2321923"/>
                  <a:pt x="2544895" y="2317655"/>
                </a:cubicBezTo>
                <a:cubicBezTo>
                  <a:pt x="2566236" y="2317655"/>
                  <a:pt x="2587577" y="2317122"/>
                  <a:pt x="2608918" y="2317033"/>
                </a:cubicBezTo>
                <a:close/>
                <a:moveTo>
                  <a:pt x="3025072" y="2316944"/>
                </a:moveTo>
                <a:cubicBezTo>
                  <a:pt x="3077715" y="2316944"/>
                  <a:pt x="3131067" y="2316944"/>
                  <a:pt x="3183709" y="2316944"/>
                </a:cubicBezTo>
                <a:cubicBezTo>
                  <a:pt x="3217855" y="2316944"/>
                  <a:pt x="3252712" y="2319078"/>
                  <a:pt x="3286858" y="2316944"/>
                </a:cubicBezTo>
                <a:cubicBezTo>
                  <a:pt x="3316735" y="2314810"/>
                  <a:pt x="3332386" y="2327614"/>
                  <a:pt x="3340211" y="2360337"/>
                </a:cubicBezTo>
                <a:cubicBezTo>
                  <a:pt x="3242753" y="2360337"/>
                  <a:pt x="3148852" y="2361760"/>
                  <a:pt x="3055662" y="2358915"/>
                </a:cubicBezTo>
                <a:cubicBezTo>
                  <a:pt x="3042857" y="2358915"/>
                  <a:pt x="3030764" y="2338996"/>
                  <a:pt x="3018670" y="2328326"/>
                </a:cubicBezTo>
                <a:cubicBezTo>
                  <a:pt x="3020805" y="2324769"/>
                  <a:pt x="3022938" y="2321212"/>
                  <a:pt x="3025072" y="2316944"/>
                </a:cubicBezTo>
                <a:close/>
                <a:moveTo>
                  <a:pt x="2253230" y="2315521"/>
                </a:moveTo>
                <a:cubicBezTo>
                  <a:pt x="2280263" y="2316944"/>
                  <a:pt x="2307295" y="2316944"/>
                  <a:pt x="2334328" y="2315521"/>
                </a:cubicBezTo>
                <a:cubicBezTo>
                  <a:pt x="2364917" y="2314810"/>
                  <a:pt x="2371319" y="2329749"/>
                  <a:pt x="2364917" y="2357493"/>
                </a:cubicBezTo>
                <a:cubicBezTo>
                  <a:pt x="2318678" y="2357493"/>
                  <a:pt x="2273150" y="2357493"/>
                  <a:pt x="2226199" y="2357493"/>
                </a:cubicBezTo>
                <a:cubicBezTo>
                  <a:pt x="2216951" y="2330460"/>
                  <a:pt x="2219085" y="2314098"/>
                  <a:pt x="2253230" y="2315521"/>
                </a:cubicBezTo>
                <a:close/>
                <a:moveTo>
                  <a:pt x="1755981" y="2314099"/>
                </a:moveTo>
                <a:cubicBezTo>
                  <a:pt x="1795818" y="2311964"/>
                  <a:pt x="1836367" y="2314099"/>
                  <a:pt x="1876915" y="2314099"/>
                </a:cubicBezTo>
                <a:cubicBezTo>
                  <a:pt x="1886163" y="2352513"/>
                  <a:pt x="1871224" y="2362472"/>
                  <a:pt x="1840635" y="2360338"/>
                </a:cubicBezTo>
                <a:cubicBezTo>
                  <a:pt x="1806489" y="2358203"/>
                  <a:pt x="1772343" y="2359626"/>
                  <a:pt x="1735351" y="2359626"/>
                </a:cubicBezTo>
                <a:cubicBezTo>
                  <a:pt x="1731083" y="2337573"/>
                  <a:pt x="1726815" y="2316232"/>
                  <a:pt x="1755981" y="2314099"/>
                </a:cubicBezTo>
                <a:close/>
                <a:moveTo>
                  <a:pt x="2093884" y="2314098"/>
                </a:moveTo>
                <a:cubicBezTo>
                  <a:pt x="2119494" y="2315520"/>
                  <a:pt x="2145814" y="2316232"/>
                  <a:pt x="2171424" y="2315520"/>
                </a:cubicBezTo>
                <a:cubicBezTo>
                  <a:pt x="2199879" y="2314098"/>
                  <a:pt x="2211261" y="2324768"/>
                  <a:pt x="2201301" y="2358202"/>
                </a:cubicBezTo>
                <a:cubicBezTo>
                  <a:pt x="2155062" y="2358202"/>
                  <a:pt x="2109534" y="2358202"/>
                  <a:pt x="2062584" y="2358202"/>
                </a:cubicBezTo>
                <a:cubicBezTo>
                  <a:pt x="2053335" y="2328326"/>
                  <a:pt x="2059738" y="2311964"/>
                  <a:pt x="2093884" y="2314098"/>
                </a:cubicBezTo>
                <a:close/>
                <a:moveTo>
                  <a:pt x="1930979" y="2313388"/>
                </a:moveTo>
                <a:cubicBezTo>
                  <a:pt x="1967260" y="2314099"/>
                  <a:pt x="2002828" y="2313388"/>
                  <a:pt x="2040531" y="2313388"/>
                </a:cubicBezTo>
                <a:cubicBezTo>
                  <a:pt x="2040531" y="2331172"/>
                  <a:pt x="2040531" y="2342554"/>
                  <a:pt x="2040531" y="2356781"/>
                </a:cubicBezTo>
                <a:cubicBezTo>
                  <a:pt x="1992869" y="2356781"/>
                  <a:pt x="1946629" y="2356781"/>
                  <a:pt x="1898968" y="2356781"/>
                </a:cubicBezTo>
                <a:cubicBezTo>
                  <a:pt x="1891142" y="2328326"/>
                  <a:pt x="1897545" y="2311965"/>
                  <a:pt x="1930979" y="2313388"/>
                </a:cubicBezTo>
                <a:close/>
                <a:moveTo>
                  <a:pt x="1605882" y="2312676"/>
                </a:moveTo>
                <a:cubicBezTo>
                  <a:pt x="1642873" y="2314099"/>
                  <a:pt x="1679154" y="2313388"/>
                  <a:pt x="1716145" y="2313388"/>
                </a:cubicBezTo>
                <a:cubicBezTo>
                  <a:pt x="1720414" y="2351090"/>
                  <a:pt x="1706186" y="2362472"/>
                  <a:pt x="1676308" y="2360338"/>
                </a:cubicBezTo>
                <a:cubicBezTo>
                  <a:pt x="1641450" y="2358204"/>
                  <a:pt x="1605882" y="2359627"/>
                  <a:pt x="1569602" y="2359627"/>
                </a:cubicBezTo>
                <a:cubicBezTo>
                  <a:pt x="1565334" y="2327615"/>
                  <a:pt x="1574581" y="2311965"/>
                  <a:pt x="1605882" y="2312676"/>
                </a:cubicBezTo>
                <a:close/>
                <a:moveTo>
                  <a:pt x="1450091" y="2312676"/>
                </a:moveTo>
                <a:cubicBezTo>
                  <a:pt x="1484949" y="2314099"/>
                  <a:pt x="1519806" y="2313388"/>
                  <a:pt x="1554664" y="2313388"/>
                </a:cubicBezTo>
                <a:cubicBezTo>
                  <a:pt x="1556797" y="2351090"/>
                  <a:pt x="1542570" y="2362471"/>
                  <a:pt x="1511269" y="2360338"/>
                </a:cubicBezTo>
                <a:cubicBezTo>
                  <a:pt x="1475701" y="2358203"/>
                  <a:pt x="1440843" y="2359626"/>
                  <a:pt x="1403140" y="2359626"/>
                </a:cubicBezTo>
                <a:cubicBezTo>
                  <a:pt x="1403140" y="2323347"/>
                  <a:pt x="1418790" y="2311254"/>
                  <a:pt x="1450091" y="2312676"/>
                </a:cubicBezTo>
                <a:close/>
                <a:moveTo>
                  <a:pt x="1127126" y="2311964"/>
                </a:moveTo>
                <a:cubicBezTo>
                  <a:pt x="1160561" y="2314099"/>
                  <a:pt x="1194707" y="2312676"/>
                  <a:pt x="1229564" y="2312676"/>
                </a:cubicBezTo>
                <a:cubicBezTo>
                  <a:pt x="1225296" y="2346110"/>
                  <a:pt x="1213203" y="2361760"/>
                  <a:pt x="1181191" y="2360337"/>
                </a:cubicBezTo>
                <a:cubicBezTo>
                  <a:pt x="1145623" y="2357492"/>
                  <a:pt x="1109342" y="2359626"/>
                  <a:pt x="1070928" y="2359626"/>
                </a:cubicBezTo>
                <a:cubicBezTo>
                  <a:pt x="1077330" y="2320501"/>
                  <a:pt x="1096538" y="2310542"/>
                  <a:pt x="1127126" y="2311964"/>
                </a:cubicBezTo>
                <a:close/>
                <a:moveTo>
                  <a:pt x="1287185" y="2311964"/>
                </a:moveTo>
                <a:cubicBezTo>
                  <a:pt x="1322043" y="2314098"/>
                  <a:pt x="1356900" y="2312676"/>
                  <a:pt x="1393180" y="2312676"/>
                </a:cubicBezTo>
                <a:cubicBezTo>
                  <a:pt x="1391046" y="2352512"/>
                  <a:pt x="1373262" y="2361760"/>
                  <a:pt x="1343384" y="2359626"/>
                </a:cubicBezTo>
                <a:cubicBezTo>
                  <a:pt x="1308527" y="2357491"/>
                  <a:pt x="1273670" y="2358914"/>
                  <a:pt x="1237389" y="2358914"/>
                </a:cubicBezTo>
                <a:cubicBezTo>
                  <a:pt x="1239524" y="2324057"/>
                  <a:pt x="1255174" y="2309830"/>
                  <a:pt x="1287185" y="2311964"/>
                </a:cubicBezTo>
                <a:close/>
                <a:moveTo>
                  <a:pt x="990988" y="2308908"/>
                </a:moveTo>
                <a:cubicBezTo>
                  <a:pt x="1010417" y="2309608"/>
                  <a:pt x="1034648" y="2311965"/>
                  <a:pt x="1065237" y="2315522"/>
                </a:cubicBezTo>
                <a:cubicBezTo>
                  <a:pt x="1062391" y="2345399"/>
                  <a:pt x="1049587" y="2361761"/>
                  <a:pt x="1016864" y="2360338"/>
                </a:cubicBezTo>
                <a:cubicBezTo>
                  <a:pt x="979161" y="2358204"/>
                  <a:pt x="942169" y="2359627"/>
                  <a:pt x="903755" y="2359627"/>
                </a:cubicBezTo>
                <a:cubicBezTo>
                  <a:pt x="917627" y="2319612"/>
                  <a:pt x="932699" y="2306808"/>
                  <a:pt x="990988" y="2308908"/>
                </a:cubicBezTo>
                <a:close/>
                <a:moveTo>
                  <a:pt x="2012076" y="2271416"/>
                </a:moveTo>
                <a:cubicBezTo>
                  <a:pt x="2046222" y="2269993"/>
                  <a:pt x="2081080" y="2270704"/>
                  <a:pt x="2115225" y="2271416"/>
                </a:cubicBezTo>
                <a:cubicBezTo>
                  <a:pt x="2119493" y="2271416"/>
                  <a:pt x="2128030" y="2280663"/>
                  <a:pt x="2127319" y="2284221"/>
                </a:cubicBezTo>
                <a:cubicBezTo>
                  <a:pt x="2125896" y="2290623"/>
                  <a:pt x="2120205" y="2300582"/>
                  <a:pt x="2115225" y="2300582"/>
                </a:cubicBezTo>
                <a:cubicBezTo>
                  <a:pt x="2097441" y="2302716"/>
                  <a:pt x="2079656" y="2301294"/>
                  <a:pt x="2061872" y="2301294"/>
                </a:cubicBezTo>
                <a:cubicBezTo>
                  <a:pt x="2045511" y="2301294"/>
                  <a:pt x="2028438" y="2302716"/>
                  <a:pt x="2012076" y="2300582"/>
                </a:cubicBezTo>
                <a:cubicBezTo>
                  <a:pt x="2006385" y="2299871"/>
                  <a:pt x="1997137" y="2290623"/>
                  <a:pt x="1997849" y="2286354"/>
                </a:cubicBezTo>
                <a:cubicBezTo>
                  <a:pt x="1998560" y="2280663"/>
                  <a:pt x="2007097" y="2271416"/>
                  <a:pt x="2012076" y="2271416"/>
                </a:cubicBezTo>
                <a:close/>
                <a:moveTo>
                  <a:pt x="3397566" y="2271238"/>
                </a:moveTo>
                <a:cubicBezTo>
                  <a:pt x="3421664" y="2271060"/>
                  <a:pt x="3445139" y="2274972"/>
                  <a:pt x="3467547" y="2294891"/>
                </a:cubicBezTo>
                <a:cubicBezTo>
                  <a:pt x="3405658" y="2313387"/>
                  <a:pt x="3341634" y="2305562"/>
                  <a:pt x="3323849" y="2272127"/>
                </a:cubicBezTo>
                <a:cubicBezTo>
                  <a:pt x="3348747" y="2275684"/>
                  <a:pt x="3373468" y="2271416"/>
                  <a:pt x="3397566" y="2271238"/>
                </a:cubicBezTo>
                <a:close/>
                <a:moveTo>
                  <a:pt x="3222891" y="2270738"/>
                </a:moveTo>
                <a:cubicBezTo>
                  <a:pt x="3271342" y="2267504"/>
                  <a:pt x="3305888" y="2279775"/>
                  <a:pt x="3316025" y="2304851"/>
                </a:cubicBezTo>
                <a:cubicBezTo>
                  <a:pt x="3269074" y="2294180"/>
                  <a:pt x="3219278" y="2321213"/>
                  <a:pt x="3170193" y="2279241"/>
                </a:cubicBezTo>
                <a:cubicBezTo>
                  <a:pt x="3189045" y="2274617"/>
                  <a:pt x="3206740" y="2271816"/>
                  <a:pt x="3222891" y="2270738"/>
                </a:cubicBezTo>
                <a:close/>
                <a:moveTo>
                  <a:pt x="2464510" y="2270705"/>
                </a:moveTo>
                <a:cubicBezTo>
                  <a:pt x="2493676" y="2269282"/>
                  <a:pt x="2523554" y="2268571"/>
                  <a:pt x="2553432" y="2271416"/>
                </a:cubicBezTo>
                <a:cubicBezTo>
                  <a:pt x="2562679" y="2272128"/>
                  <a:pt x="2570505" y="2284221"/>
                  <a:pt x="2579753" y="2290624"/>
                </a:cubicBezTo>
                <a:cubicBezTo>
                  <a:pt x="2576907" y="2294892"/>
                  <a:pt x="2575485" y="2298449"/>
                  <a:pt x="2573350" y="2302006"/>
                </a:cubicBezTo>
                <a:cubicBezTo>
                  <a:pt x="2537070" y="2302006"/>
                  <a:pt x="2500790" y="2302717"/>
                  <a:pt x="2464510" y="2301294"/>
                </a:cubicBezTo>
                <a:cubicBezTo>
                  <a:pt x="2457396" y="2301294"/>
                  <a:pt x="2450994" y="2289912"/>
                  <a:pt x="2443880" y="2283510"/>
                </a:cubicBezTo>
                <a:cubicBezTo>
                  <a:pt x="2450994" y="2279242"/>
                  <a:pt x="2457396" y="2271416"/>
                  <a:pt x="2464510" y="2270705"/>
                </a:cubicBezTo>
                <a:close/>
                <a:moveTo>
                  <a:pt x="2313699" y="2270705"/>
                </a:moveTo>
                <a:cubicBezTo>
                  <a:pt x="2344287" y="2269282"/>
                  <a:pt x="2375588" y="2268571"/>
                  <a:pt x="2406177" y="2271416"/>
                </a:cubicBezTo>
                <a:cubicBezTo>
                  <a:pt x="2414714" y="2272128"/>
                  <a:pt x="2421827" y="2284933"/>
                  <a:pt x="2429652" y="2292046"/>
                </a:cubicBezTo>
                <a:cubicBezTo>
                  <a:pt x="2427518" y="2294892"/>
                  <a:pt x="2425384" y="2298449"/>
                  <a:pt x="2423250" y="2302006"/>
                </a:cubicBezTo>
                <a:cubicBezTo>
                  <a:pt x="2386970" y="2302006"/>
                  <a:pt x="2349978" y="2302717"/>
                  <a:pt x="2313699" y="2301294"/>
                </a:cubicBezTo>
                <a:cubicBezTo>
                  <a:pt x="2307296" y="2301294"/>
                  <a:pt x="2300894" y="2291335"/>
                  <a:pt x="2295203" y="2285644"/>
                </a:cubicBezTo>
                <a:cubicBezTo>
                  <a:pt x="2301605" y="2280664"/>
                  <a:pt x="2307296" y="2271416"/>
                  <a:pt x="2313699" y="2270705"/>
                </a:cubicBezTo>
                <a:close/>
                <a:moveTo>
                  <a:pt x="3074447" y="2270160"/>
                </a:moveTo>
                <a:cubicBezTo>
                  <a:pt x="3122131" y="2265992"/>
                  <a:pt x="3158812" y="2278530"/>
                  <a:pt x="3169482" y="2306274"/>
                </a:cubicBezTo>
                <a:cubicBezTo>
                  <a:pt x="3120397" y="2293469"/>
                  <a:pt x="3070601" y="2321213"/>
                  <a:pt x="3023650" y="2279953"/>
                </a:cubicBezTo>
                <a:cubicBezTo>
                  <a:pt x="3041435" y="2274795"/>
                  <a:pt x="3058552" y="2271550"/>
                  <a:pt x="3074447" y="2270160"/>
                </a:cubicBezTo>
                <a:close/>
                <a:moveTo>
                  <a:pt x="2213395" y="2269994"/>
                </a:moveTo>
                <a:cubicBezTo>
                  <a:pt x="2228333" y="2269994"/>
                  <a:pt x="2243983" y="2268571"/>
                  <a:pt x="2258922" y="2270705"/>
                </a:cubicBezTo>
                <a:cubicBezTo>
                  <a:pt x="2266036" y="2271417"/>
                  <a:pt x="2271727" y="2280664"/>
                  <a:pt x="2278129" y="2285644"/>
                </a:cubicBezTo>
                <a:cubicBezTo>
                  <a:pt x="2272438" y="2291335"/>
                  <a:pt x="2266747" y="2301294"/>
                  <a:pt x="2260345" y="2301294"/>
                </a:cubicBezTo>
                <a:cubicBezTo>
                  <a:pt x="2229044" y="2302717"/>
                  <a:pt x="2197033" y="2302717"/>
                  <a:pt x="2165021" y="2301294"/>
                </a:cubicBezTo>
                <a:cubicBezTo>
                  <a:pt x="2158619" y="2301294"/>
                  <a:pt x="2152216" y="2291335"/>
                  <a:pt x="2145814" y="2286355"/>
                </a:cubicBezTo>
                <a:cubicBezTo>
                  <a:pt x="2152928" y="2280664"/>
                  <a:pt x="2159330" y="2272128"/>
                  <a:pt x="2167155" y="2270705"/>
                </a:cubicBezTo>
                <a:cubicBezTo>
                  <a:pt x="2182805" y="2267859"/>
                  <a:pt x="2197744" y="2269994"/>
                  <a:pt x="2213395" y="2269994"/>
                </a:cubicBezTo>
                <a:close/>
                <a:moveTo>
                  <a:pt x="1975796" y="2269282"/>
                </a:moveTo>
                <a:cubicBezTo>
                  <a:pt x="1978641" y="2272838"/>
                  <a:pt x="1981487" y="2276396"/>
                  <a:pt x="1984332" y="2279952"/>
                </a:cubicBezTo>
                <a:cubicBezTo>
                  <a:pt x="1977218" y="2287066"/>
                  <a:pt x="1970105" y="2299160"/>
                  <a:pt x="1962279" y="2299871"/>
                </a:cubicBezTo>
                <a:cubicBezTo>
                  <a:pt x="1924577" y="2302005"/>
                  <a:pt x="1887585" y="2300582"/>
                  <a:pt x="1849882" y="2300582"/>
                </a:cubicBezTo>
                <a:cubicBezTo>
                  <a:pt x="1847748" y="2296314"/>
                  <a:pt x="1845614" y="2292758"/>
                  <a:pt x="1844191" y="2288489"/>
                </a:cubicBezTo>
                <a:cubicBezTo>
                  <a:pt x="1852728" y="2282087"/>
                  <a:pt x="1860553" y="2269994"/>
                  <a:pt x="1869801" y="2269994"/>
                </a:cubicBezTo>
                <a:cubicBezTo>
                  <a:pt x="1904658" y="2267859"/>
                  <a:pt x="1940227" y="2269282"/>
                  <a:pt x="1975796" y="2269282"/>
                </a:cubicBezTo>
                <a:close/>
                <a:moveTo>
                  <a:pt x="2938662" y="2269126"/>
                </a:moveTo>
                <a:cubicBezTo>
                  <a:pt x="2984613" y="2266659"/>
                  <a:pt x="3011556" y="2276395"/>
                  <a:pt x="3020092" y="2297737"/>
                </a:cubicBezTo>
                <a:cubicBezTo>
                  <a:pt x="2955358" y="2314099"/>
                  <a:pt x="2897025" y="2304851"/>
                  <a:pt x="2886354" y="2275684"/>
                </a:cubicBezTo>
                <a:cubicBezTo>
                  <a:pt x="2905917" y="2272127"/>
                  <a:pt x="2923346" y="2269949"/>
                  <a:pt x="2938662" y="2269126"/>
                </a:cubicBezTo>
                <a:close/>
                <a:moveTo>
                  <a:pt x="2787184" y="2268237"/>
                </a:moveTo>
                <a:cubicBezTo>
                  <a:pt x="2830867" y="2265103"/>
                  <a:pt x="2865547" y="2276574"/>
                  <a:pt x="2871416" y="2298448"/>
                </a:cubicBezTo>
                <a:cubicBezTo>
                  <a:pt x="2796721" y="2313388"/>
                  <a:pt x="2747636" y="2304851"/>
                  <a:pt x="2741234" y="2276396"/>
                </a:cubicBezTo>
                <a:cubicBezTo>
                  <a:pt x="2757062" y="2271950"/>
                  <a:pt x="2772623" y="2269282"/>
                  <a:pt x="2787184" y="2268237"/>
                </a:cubicBezTo>
                <a:close/>
                <a:moveTo>
                  <a:pt x="1762672" y="2267982"/>
                </a:moveTo>
                <a:cubicBezTo>
                  <a:pt x="1781368" y="2268348"/>
                  <a:pt x="1805955" y="2269638"/>
                  <a:pt x="1838500" y="2271416"/>
                </a:cubicBezTo>
                <a:cubicBezTo>
                  <a:pt x="1825695" y="2284932"/>
                  <a:pt x="1818582" y="2299159"/>
                  <a:pt x="1810757" y="2299871"/>
                </a:cubicBezTo>
                <a:cubicBezTo>
                  <a:pt x="1774476" y="2302005"/>
                  <a:pt x="1737485" y="2301294"/>
                  <a:pt x="1697648" y="2301294"/>
                </a:cubicBezTo>
                <a:cubicBezTo>
                  <a:pt x="1703517" y="2274084"/>
                  <a:pt x="1706585" y="2266881"/>
                  <a:pt x="1762672" y="2267982"/>
                </a:cubicBezTo>
                <a:close/>
                <a:moveTo>
                  <a:pt x="2650212" y="2267904"/>
                </a:moveTo>
                <a:cubicBezTo>
                  <a:pt x="2696996" y="2265770"/>
                  <a:pt x="2716870" y="2274440"/>
                  <a:pt x="2722738" y="2296315"/>
                </a:cubicBezTo>
                <a:cubicBezTo>
                  <a:pt x="2662272" y="2314811"/>
                  <a:pt x="2598248" y="2304852"/>
                  <a:pt x="2593980" y="2273551"/>
                </a:cubicBezTo>
                <a:cubicBezTo>
                  <a:pt x="2616033" y="2270527"/>
                  <a:pt x="2634617" y="2268616"/>
                  <a:pt x="2650212" y="2267904"/>
                </a:cubicBezTo>
                <a:close/>
                <a:moveTo>
                  <a:pt x="1531187" y="2267148"/>
                </a:moveTo>
                <a:cubicBezTo>
                  <a:pt x="1526207" y="2304140"/>
                  <a:pt x="1485659" y="2311253"/>
                  <a:pt x="1396737" y="2291335"/>
                </a:cubicBezTo>
                <a:cubicBezTo>
                  <a:pt x="1435151" y="2250075"/>
                  <a:pt x="1485659" y="2279242"/>
                  <a:pt x="1531187" y="2267148"/>
                </a:cubicBezTo>
                <a:close/>
                <a:moveTo>
                  <a:pt x="1624155" y="2267070"/>
                </a:moveTo>
                <a:cubicBezTo>
                  <a:pt x="1641762" y="2267814"/>
                  <a:pt x="1663325" y="2269815"/>
                  <a:pt x="1689824" y="2272839"/>
                </a:cubicBezTo>
                <a:cubicBezTo>
                  <a:pt x="1677019" y="2284932"/>
                  <a:pt x="1669905" y="2298448"/>
                  <a:pt x="1661369" y="2299159"/>
                </a:cubicBezTo>
                <a:cubicBezTo>
                  <a:pt x="1624377" y="2302005"/>
                  <a:pt x="1587386" y="2300582"/>
                  <a:pt x="1546126" y="2300582"/>
                </a:cubicBezTo>
                <a:cubicBezTo>
                  <a:pt x="1554129" y="2273905"/>
                  <a:pt x="1571336" y="2264835"/>
                  <a:pt x="1624155" y="2267070"/>
                </a:cubicBezTo>
                <a:close/>
                <a:moveTo>
                  <a:pt x="1323955" y="2265914"/>
                </a:moveTo>
                <a:cubicBezTo>
                  <a:pt x="1340094" y="2266659"/>
                  <a:pt x="1359035" y="2268749"/>
                  <a:pt x="1381087" y="2272128"/>
                </a:cubicBezTo>
                <a:cubicBezTo>
                  <a:pt x="1373973" y="2303429"/>
                  <a:pt x="1327023" y="2311965"/>
                  <a:pt x="1245926" y="2297026"/>
                </a:cubicBezTo>
                <a:cubicBezTo>
                  <a:pt x="1252329" y="2273550"/>
                  <a:pt x="1275537" y="2263680"/>
                  <a:pt x="1323955" y="2265914"/>
                </a:cubicBezTo>
                <a:close/>
                <a:moveTo>
                  <a:pt x="1080888" y="2265725"/>
                </a:moveTo>
                <a:cubicBezTo>
                  <a:pt x="1071640" y="2302717"/>
                  <a:pt x="1016865" y="2311965"/>
                  <a:pt x="935056" y="2292047"/>
                </a:cubicBezTo>
                <a:cubicBezTo>
                  <a:pt x="981296" y="2247229"/>
                  <a:pt x="1033937" y="2279953"/>
                  <a:pt x="1080888" y="2265725"/>
                </a:cubicBezTo>
                <a:close/>
                <a:moveTo>
                  <a:pt x="1176634" y="2265592"/>
                </a:moveTo>
                <a:cubicBezTo>
                  <a:pt x="1192440" y="2266392"/>
                  <a:pt x="1210535" y="2268571"/>
                  <a:pt x="1230987" y="2272128"/>
                </a:cubicBezTo>
                <a:cubicBezTo>
                  <a:pt x="1221028" y="2302717"/>
                  <a:pt x="1164829" y="2311965"/>
                  <a:pt x="1094403" y="2295603"/>
                </a:cubicBezTo>
                <a:cubicBezTo>
                  <a:pt x="1102406" y="2273194"/>
                  <a:pt x="1129216" y="2263191"/>
                  <a:pt x="1176634" y="2265592"/>
                </a:cubicBezTo>
                <a:close/>
                <a:moveTo>
                  <a:pt x="853248" y="2230156"/>
                </a:moveTo>
                <a:cubicBezTo>
                  <a:pt x="828350" y="2230156"/>
                  <a:pt x="812699" y="2236559"/>
                  <a:pt x="798474" y="2258611"/>
                </a:cubicBezTo>
                <a:cubicBezTo>
                  <a:pt x="717377" y="2385236"/>
                  <a:pt x="634147" y="2511149"/>
                  <a:pt x="552338" y="2637062"/>
                </a:cubicBezTo>
                <a:cubicBezTo>
                  <a:pt x="545936" y="2647021"/>
                  <a:pt x="540956" y="2656980"/>
                  <a:pt x="533843" y="2668362"/>
                </a:cubicBezTo>
                <a:cubicBezTo>
                  <a:pt x="1654255" y="2668362"/>
                  <a:pt x="2770400" y="2668362"/>
                  <a:pt x="3892237" y="2668362"/>
                </a:cubicBezTo>
                <a:cubicBezTo>
                  <a:pt x="3882990" y="2653424"/>
                  <a:pt x="3878721" y="2644887"/>
                  <a:pt x="3872319" y="2636351"/>
                </a:cubicBezTo>
                <a:cubicBezTo>
                  <a:pt x="3786242" y="2511860"/>
                  <a:pt x="3698744" y="2388081"/>
                  <a:pt x="3613379" y="2262879"/>
                </a:cubicBezTo>
                <a:cubicBezTo>
                  <a:pt x="3597729" y="2240115"/>
                  <a:pt x="3581367" y="2233002"/>
                  <a:pt x="3555046" y="2233002"/>
                </a:cubicBezTo>
                <a:cubicBezTo>
                  <a:pt x="2654447" y="2233002"/>
                  <a:pt x="1753847" y="2231579"/>
                  <a:pt x="853248" y="2230156"/>
                </a:cubicBezTo>
                <a:close/>
                <a:moveTo>
                  <a:pt x="902332" y="2100686"/>
                </a:moveTo>
                <a:cubicBezTo>
                  <a:pt x="1571024" y="2106377"/>
                  <a:pt x="2239004" y="2109934"/>
                  <a:pt x="2907696" y="2114203"/>
                </a:cubicBezTo>
                <a:cubicBezTo>
                  <a:pt x="3136758" y="2115625"/>
                  <a:pt x="3365109" y="2117759"/>
                  <a:pt x="3594171" y="2119182"/>
                </a:cubicBezTo>
                <a:cubicBezTo>
                  <a:pt x="3616224" y="2119182"/>
                  <a:pt x="3629029" y="2124873"/>
                  <a:pt x="3636143" y="2146214"/>
                </a:cubicBezTo>
                <a:cubicBezTo>
                  <a:pt x="3640411" y="2158308"/>
                  <a:pt x="3648947" y="2168978"/>
                  <a:pt x="3656061" y="2179649"/>
                </a:cubicBezTo>
                <a:cubicBezTo>
                  <a:pt x="3893660" y="2522531"/>
                  <a:pt x="4129836" y="2866124"/>
                  <a:pt x="4368858" y="3207584"/>
                </a:cubicBezTo>
                <a:cubicBezTo>
                  <a:pt x="4403715" y="3257380"/>
                  <a:pt x="4401581" y="3301486"/>
                  <a:pt x="4378105" y="3349859"/>
                </a:cubicBezTo>
                <a:cubicBezTo>
                  <a:pt x="4344671" y="3419573"/>
                  <a:pt x="4284916" y="3451585"/>
                  <a:pt x="4208798" y="3453008"/>
                </a:cubicBezTo>
                <a:cubicBezTo>
                  <a:pt x="4122011" y="3453719"/>
                  <a:pt x="4035935" y="3453008"/>
                  <a:pt x="3949147" y="3453008"/>
                </a:cubicBezTo>
                <a:cubicBezTo>
                  <a:pt x="3365109" y="3453008"/>
                  <a:pt x="2780360" y="3453008"/>
                  <a:pt x="2196322" y="3453008"/>
                </a:cubicBezTo>
                <a:cubicBezTo>
                  <a:pt x="1530476" y="3453008"/>
                  <a:pt x="863918" y="3453008"/>
                  <a:pt x="198074" y="3453008"/>
                </a:cubicBezTo>
                <a:cubicBezTo>
                  <a:pt x="100616" y="3453008"/>
                  <a:pt x="26633" y="3403923"/>
                  <a:pt x="8137" y="3319270"/>
                </a:cubicBezTo>
                <a:cubicBezTo>
                  <a:pt x="-6091" y="3255957"/>
                  <a:pt x="-5379" y="3196202"/>
                  <a:pt x="40861" y="3136447"/>
                </a:cubicBezTo>
                <a:cubicBezTo>
                  <a:pt x="291975" y="2814905"/>
                  <a:pt x="538111" y="2490519"/>
                  <a:pt x="785669" y="2166844"/>
                </a:cubicBezTo>
                <a:cubicBezTo>
                  <a:pt x="789226" y="2161864"/>
                  <a:pt x="794917" y="2157596"/>
                  <a:pt x="796340" y="2152617"/>
                </a:cubicBezTo>
                <a:cubicBezTo>
                  <a:pt x="812699" y="2096418"/>
                  <a:pt x="855382" y="2100686"/>
                  <a:pt x="902332" y="2100686"/>
                </a:cubicBezTo>
                <a:close/>
                <a:moveTo>
                  <a:pt x="945015" y="186380"/>
                </a:moveTo>
                <a:cubicBezTo>
                  <a:pt x="886682" y="186380"/>
                  <a:pt x="875300" y="198473"/>
                  <a:pt x="875300" y="258228"/>
                </a:cubicBezTo>
                <a:cubicBezTo>
                  <a:pt x="875300" y="759036"/>
                  <a:pt x="875300" y="1259132"/>
                  <a:pt x="875300" y="1759228"/>
                </a:cubicBezTo>
                <a:cubicBezTo>
                  <a:pt x="875300" y="1825385"/>
                  <a:pt x="885971" y="1836056"/>
                  <a:pt x="950706" y="1836056"/>
                </a:cubicBezTo>
                <a:cubicBezTo>
                  <a:pt x="1501310" y="1836056"/>
                  <a:pt x="2051202" y="1836056"/>
                  <a:pt x="2601805" y="1836056"/>
                </a:cubicBezTo>
                <a:cubicBezTo>
                  <a:pt x="2891334" y="1836056"/>
                  <a:pt x="3180863" y="1836056"/>
                  <a:pt x="3470393" y="1836056"/>
                </a:cubicBezTo>
                <a:cubicBezTo>
                  <a:pt x="3535127" y="1836056"/>
                  <a:pt x="3545798" y="1825385"/>
                  <a:pt x="3545798" y="1759228"/>
                </a:cubicBezTo>
                <a:cubicBezTo>
                  <a:pt x="3545798" y="1258421"/>
                  <a:pt x="3545798" y="758324"/>
                  <a:pt x="3545798" y="258228"/>
                </a:cubicBezTo>
                <a:cubicBezTo>
                  <a:pt x="3545798" y="198473"/>
                  <a:pt x="3534416" y="186380"/>
                  <a:pt x="3476084" y="186380"/>
                </a:cubicBezTo>
                <a:cubicBezTo>
                  <a:pt x="3043568" y="186380"/>
                  <a:pt x="2611764" y="186380"/>
                  <a:pt x="2179961" y="186380"/>
                </a:cubicBezTo>
                <a:cubicBezTo>
                  <a:pt x="1768075" y="186380"/>
                  <a:pt x="1356901" y="186380"/>
                  <a:pt x="945015" y="186380"/>
                </a:cubicBezTo>
                <a:close/>
                <a:moveTo>
                  <a:pt x="884548" y="0"/>
                </a:moveTo>
                <a:cubicBezTo>
                  <a:pt x="1332003" y="0"/>
                  <a:pt x="1778746" y="0"/>
                  <a:pt x="2226200" y="711"/>
                </a:cubicBezTo>
                <a:cubicBezTo>
                  <a:pt x="2662983" y="0"/>
                  <a:pt x="3099767" y="0"/>
                  <a:pt x="3536550" y="0"/>
                </a:cubicBezTo>
                <a:cubicBezTo>
                  <a:pt x="3614801" y="0"/>
                  <a:pt x="3653215" y="36992"/>
                  <a:pt x="3653215" y="114531"/>
                </a:cubicBezTo>
                <a:cubicBezTo>
                  <a:pt x="3653927" y="704971"/>
                  <a:pt x="3653927" y="1294700"/>
                  <a:pt x="3653927" y="1885852"/>
                </a:cubicBezTo>
                <a:cubicBezTo>
                  <a:pt x="3653927" y="1962681"/>
                  <a:pt x="3614090" y="2001806"/>
                  <a:pt x="3537262" y="2001806"/>
                </a:cubicBezTo>
                <a:cubicBezTo>
                  <a:pt x="3119685" y="2001806"/>
                  <a:pt x="2701397" y="2001806"/>
                  <a:pt x="2283821" y="2001806"/>
                </a:cubicBezTo>
                <a:cubicBezTo>
                  <a:pt x="1817160" y="2001806"/>
                  <a:pt x="1351210" y="2001806"/>
                  <a:pt x="884548" y="2001806"/>
                </a:cubicBezTo>
                <a:cubicBezTo>
                  <a:pt x="807722" y="2001806"/>
                  <a:pt x="767885" y="1962681"/>
                  <a:pt x="767885" y="1885852"/>
                </a:cubicBezTo>
                <a:cubicBezTo>
                  <a:pt x="767885" y="1295411"/>
                  <a:pt x="767885" y="704971"/>
                  <a:pt x="767885" y="114531"/>
                </a:cubicBezTo>
                <a:cubicBezTo>
                  <a:pt x="767885" y="36992"/>
                  <a:pt x="806299" y="0"/>
                  <a:pt x="884548" y="0"/>
                </a:cubicBezTo>
                <a:close/>
              </a:path>
            </a:pathLst>
          </a:custGeom>
          <a:solidFill>
            <a:schemeClr val="accent1"/>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56241FC-0386-438E-989B-3432191E237A}"/>
              </a:ext>
            </a:extLst>
          </p:cNvPr>
          <p:cNvGrpSpPr/>
          <p:nvPr/>
        </p:nvGrpSpPr>
        <p:grpSpPr>
          <a:xfrm>
            <a:off x="1985606" y="2767224"/>
            <a:ext cx="2101495" cy="855818"/>
            <a:chOff x="6484672" y="2318645"/>
            <a:chExt cx="2188230" cy="891140"/>
          </a:xfrm>
        </p:grpSpPr>
        <p:sp>
          <p:nvSpPr>
            <p:cNvPr id="11" name="Oval 21">
              <a:extLst>
                <a:ext uri="{FF2B5EF4-FFF2-40B4-BE49-F238E27FC236}">
                  <a16:creationId xmlns:a16="http://schemas.microsoft.com/office/drawing/2014/main" id="{17067C53-CCCE-4A51-BC9C-2A8FC9185A0A}"/>
                </a:ext>
              </a:extLst>
            </p:cNvPr>
            <p:cNvSpPr>
              <a:spLocks noChangeAspect="1"/>
            </p:cNvSpPr>
            <p:nvPr/>
          </p:nvSpPr>
          <p:spPr>
            <a:xfrm>
              <a:off x="7789142" y="2318645"/>
              <a:ext cx="883760" cy="89114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Freeform: Shape 102">
              <a:extLst>
                <a:ext uri="{FF2B5EF4-FFF2-40B4-BE49-F238E27FC236}">
                  <a16:creationId xmlns:a16="http://schemas.microsoft.com/office/drawing/2014/main" id="{F0ECBF6C-8333-43AE-835F-8FB175392E59}"/>
                </a:ext>
              </a:extLst>
            </p:cNvPr>
            <p:cNvSpPr/>
            <p:nvPr/>
          </p:nvSpPr>
          <p:spPr>
            <a:xfrm>
              <a:off x="6484672" y="2318645"/>
              <a:ext cx="599480" cy="854274"/>
            </a:xfrm>
            <a:custGeom>
              <a:avLst/>
              <a:gdLst/>
              <a:ahLst/>
              <a:cxnLst/>
              <a:rect l="l" t="t" r="r" b="b"/>
              <a:pathLst>
                <a:path w="599480" h="854274">
                  <a:moveTo>
                    <a:pt x="308967" y="0"/>
                  </a:moveTo>
                  <a:cubicBezTo>
                    <a:pt x="396676" y="0"/>
                    <a:pt x="482600" y="22027"/>
                    <a:pt x="566737" y="66080"/>
                  </a:cubicBezTo>
                  <a:lnTo>
                    <a:pt x="482203" y="230386"/>
                  </a:lnTo>
                  <a:cubicBezTo>
                    <a:pt x="436048" y="194271"/>
                    <a:pt x="389492" y="176213"/>
                    <a:pt x="342537" y="176213"/>
                  </a:cubicBezTo>
                  <a:cubicBezTo>
                    <a:pt x="319859" y="176213"/>
                    <a:pt x="299566" y="181989"/>
                    <a:pt x="281657" y="193542"/>
                  </a:cubicBezTo>
                  <a:cubicBezTo>
                    <a:pt x="261367" y="206688"/>
                    <a:pt x="251222" y="224216"/>
                    <a:pt x="251222" y="246125"/>
                  </a:cubicBezTo>
                  <a:cubicBezTo>
                    <a:pt x="251222" y="267630"/>
                    <a:pt x="264539" y="286150"/>
                    <a:pt x="291173" y="301684"/>
                  </a:cubicBezTo>
                  <a:cubicBezTo>
                    <a:pt x="303104" y="308859"/>
                    <a:pt x="338885" y="321209"/>
                    <a:pt x="398515" y="338733"/>
                  </a:cubicBezTo>
                  <a:cubicBezTo>
                    <a:pt x="473258" y="360586"/>
                    <a:pt x="526529" y="391579"/>
                    <a:pt x="558329" y="431713"/>
                  </a:cubicBezTo>
                  <a:cubicBezTo>
                    <a:pt x="585763" y="465882"/>
                    <a:pt x="599480" y="509786"/>
                    <a:pt x="599480" y="563426"/>
                  </a:cubicBezTo>
                  <a:cubicBezTo>
                    <a:pt x="599480" y="700900"/>
                    <a:pt x="539155" y="790498"/>
                    <a:pt x="418504" y="832219"/>
                  </a:cubicBezTo>
                  <a:cubicBezTo>
                    <a:pt x="376436" y="846922"/>
                    <a:pt x="331192" y="854274"/>
                    <a:pt x="282773" y="854274"/>
                  </a:cubicBezTo>
                  <a:cubicBezTo>
                    <a:pt x="181173" y="854274"/>
                    <a:pt x="86915" y="823516"/>
                    <a:pt x="0" y="762000"/>
                  </a:cubicBezTo>
                  <a:lnTo>
                    <a:pt x="90487" y="591741"/>
                  </a:lnTo>
                  <a:cubicBezTo>
                    <a:pt x="154118" y="649288"/>
                    <a:pt x="216356" y="678061"/>
                    <a:pt x="277201" y="678061"/>
                  </a:cubicBezTo>
                  <a:cubicBezTo>
                    <a:pt x="304642" y="678061"/>
                    <a:pt x="327908" y="671646"/>
                    <a:pt x="347002" y="658816"/>
                  </a:cubicBezTo>
                  <a:cubicBezTo>
                    <a:pt x="369270" y="644386"/>
                    <a:pt x="380404" y="623941"/>
                    <a:pt x="380404" y="597480"/>
                  </a:cubicBezTo>
                  <a:cubicBezTo>
                    <a:pt x="380404" y="573426"/>
                    <a:pt x="368080" y="553380"/>
                    <a:pt x="343430" y="537344"/>
                  </a:cubicBezTo>
                  <a:cubicBezTo>
                    <a:pt x="325143" y="525314"/>
                    <a:pt x="294332" y="513085"/>
                    <a:pt x="250998" y="500658"/>
                  </a:cubicBezTo>
                  <a:cubicBezTo>
                    <a:pt x="198524" y="485199"/>
                    <a:pt x="165528" y="474495"/>
                    <a:pt x="152009" y="468548"/>
                  </a:cubicBezTo>
                  <a:cubicBezTo>
                    <a:pt x="130541" y="459433"/>
                    <a:pt x="112253" y="448729"/>
                    <a:pt x="97147" y="436439"/>
                  </a:cubicBezTo>
                  <a:cubicBezTo>
                    <a:pt x="53814" y="400763"/>
                    <a:pt x="32147" y="346854"/>
                    <a:pt x="32147" y="274709"/>
                  </a:cubicBezTo>
                  <a:cubicBezTo>
                    <a:pt x="32147" y="199390"/>
                    <a:pt x="54570" y="136956"/>
                    <a:pt x="99417" y="87409"/>
                  </a:cubicBezTo>
                  <a:cubicBezTo>
                    <a:pt x="151805" y="29136"/>
                    <a:pt x="221654" y="0"/>
                    <a:pt x="30896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03">
              <a:extLst>
                <a:ext uri="{FF2B5EF4-FFF2-40B4-BE49-F238E27FC236}">
                  <a16:creationId xmlns:a16="http://schemas.microsoft.com/office/drawing/2014/main" id="{2E897A45-6F26-4CF9-9DD9-2E528F2D8119}"/>
                </a:ext>
              </a:extLst>
            </p:cNvPr>
            <p:cNvSpPr/>
            <p:nvPr/>
          </p:nvSpPr>
          <p:spPr>
            <a:xfrm>
              <a:off x="7231491" y="2339482"/>
              <a:ext cx="462558" cy="812601"/>
            </a:xfrm>
            <a:custGeom>
              <a:avLst/>
              <a:gdLst/>
              <a:ahLst/>
              <a:cxnLst/>
              <a:rect l="l" t="t" r="r" b="b"/>
              <a:pathLst>
                <a:path w="462558" h="812601">
                  <a:moveTo>
                    <a:pt x="0" y="0"/>
                  </a:moveTo>
                  <a:lnTo>
                    <a:pt x="462558" y="0"/>
                  </a:lnTo>
                  <a:lnTo>
                    <a:pt x="462558" y="176212"/>
                  </a:lnTo>
                  <a:lnTo>
                    <a:pt x="211336" y="176212"/>
                  </a:lnTo>
                  <a:lnTo>
                    <a:pt x="211336" y="314920"/>
                  </a:lnTo>
                  <a:lnTo>
                    <a:pt x="448866" y="314920"/>
                  </a:lnTo>
                  <a:lnTo>
                    <a:pt x="448866" y="491132"/>
                  </a:lnTo>
                  <a:lnTo>
                    <a:pt x="211336" y="491132"/>
                  </a:lnTo>
                  <a:lnTo>
                    <a:pt x="211336" y="636389"/>
                  </a:lnTo>
                  <a:lnTo>
                    <a:pt x="462558" y="636389"/>
                  </a:lnTo>
                  <a:lnTo>
                    <a:pt x="462558" y="812601"/>
                  </a:lnTo>
                  <a:lnTo>
                    <a:pt x="0" y="8126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B9659BF-545F-4398-93C6-0B7DE14CDA33}"/>
              </a:ext>
            </a:extLst>
          </p:cNvPr>
          <p:cNvGrpSpPr/>
          <p:nvPr/>
        </p:nvGrpSpPr>
        <p:grpSpPr>
          <a:xfrm>
            <a:off x="3551703" y="1568606"/>
            <a:ext cx="2952201" cy="3058907"/>
            <a:chOff x="3551703" y="1568606"/>
            <a:chExt cx="2952201" cy="3058907"/>
          </a:xfrm>
        </p:grpSpPr>
        <p:sp>
          <p:nvSpPr>
            <p:cNvPr id="15" name="Oval 14">
              <a:extLst>
                <a:ext uri="{FF2B5EF4-FFF2-40B4-BE49-F238E27FC236}">
                  <a16:creationId xmlns:a16="http://schemas.microsoft.com/office/drawing/2014/main" id="{E60497C3-7036-429C-8670-F5428D66F7A6}"/>
                </a:ext>
              </a:extLst>
            </p:cNvPr>
            <p:cNvSpPr/>
            <p:nvPr/>
          </p:nvSpPr>
          <p:spPr>
            <a:xfrm>
              <a:off x="3571959" y="1571134"/>
              <a:ext cx="2392181" cy="2392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4">
              <a:extLst>
                <a:ext uri="{FF2B5EF4-FFF2-40B4-BE49-F238E27FC236}">
                  <a16:creationId xmlns:a16="http://schemas.microsoft.com/office/drawing/2014/main" id="{CC3E0C7A-4D5A-4398-911D-F665F183909E}"/>
                </a:ext>
              </a:extLst>
            </p:cNvPr>
            <p:cNvSpPr/>
            <p:nvPr/>
          </p:nvSpPr>
          <p:spPr>
            <a:xfrm>
              <a:off x="3551703" y="1568606"/>
              <a:ext cx="2952201" cy="3058907"/>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2">
                <a:lumMod val="50000"/>
              </a:schemeClr>
            </a:solidFill>
            <a:ln w="9525" cap="flat">
              <a:noFill/>
              <a:prstDash val="solid"/>
              <a:miter/>
            </a:ln>
          </p:spPr>
          <p:txBody>
            <a:bodyPr rtlCol="0" anchor="ctr"/>
            <a:lstStyle/>
            <a:p>
              <a:endParaRPr lang="en-US"/>
            </a:p>
          </p:txBody>
        </p:sp>
      </p:grpSp>
      <p:sp>
        <p:nvSpPr>
          <p:cNvPr id="17" name="Freeform: Shape 99">
            <a:extLst>
              <a:ext uri="{FF2B5EF4-FFF2-40B4-BE49-F238E27FC236}">
                <a16:creationId xmlns:a16="http://schemas.microsoft.com/office/drawing/2014/main" id="{EEA4DBE2-FDB1-4B1A-A06E-D5CCA0919F56}"/>
              </a:ext>
            </a:extLst>
          </p:cNvPr>
          <p:cNvSpPr/>
          <p:nvPr/>
        </p:nvSpPr>
        <p:spPr>
          <a:xfrm>
            <a:off x="4518773" y="1878460"/>
            <a:ext cx="527010" cy="1645818"/>
          </a:xfrm>
          <a:custGeom>
            <a:avLst/>
            <a:gdLst>
              <a:gd name="connsiteX0" fmla="*/ 50093 w 527010"/>
              <a:gd name="connsiteY0" fmla="*/ 592985 h 1645818"/>
              <a:gd name="connsiteX1" fmla="*/ 481185 w 527010"/>
              <a:gd name="connsiteY1" fmla="*/ 592985 h 1645818"/>
              <a:gd name="connsiteX2" fmla="*/ 481185 w 527010"/>
              <a:gd name="connsiteY2" fmla="*/ 1645818 h 1645818"/>
              <a:gd name="connsiteX3" fmla="*/ 50093 w 527010"/>
              <a:gd name="connsiteY3" fmla="*/ 1645818 h 1645818"/>
              <a:gd name="connsiteX4" fmla="*/ 50093 w 527010"/>
              <a:gd name="connsiteY4" fmla="*/ 592985 h 1645818"/>
              <a:gd name="connsiteX5" fmla="*/ 263505 w 527010"/>
              <a:gd name="connsiteY5" fmla="*/ 0 h 1645818"/>
              <a:gd name="connsiteX6" fmla="*/ 527010 w 527010"/>
              <a:gd name="connsiteY6" fmla="*/ 263505 h 1645818"/>
              <a:gd name="connsiteX7" fmla="*/ 263505 w 527010"/>
              <a:gd name="connsiteY7" fmla="*/ 527010 h 1645818"/>
              <a:gd name="connsiteX8" fmla="*/ 0 w 527010"/>
              <a:gd name="connsiteY8" fmla="*/ 263505 h 1645818"/>
              <a:gd name="connsiteX9" fmla="*/ 263505 w 527010"/>
              <a:gd name="connsiteY9" fmla="*/ 0 h 164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010" h="1645818">
                <a:moveTo>
                  <a:pt x="50093" y="592985"/>
                </a:moveTo>
                <a:cubicBezTo>
                  <a:pt x="193791" y="592985"/>
                  <a:pt x="336065" y="592985"/>
                  <a:pt x="481185" y="592985"/>
                </a:cubicBezTo>
                <a:cubicBezTo>
                  <a:pt x="481185" y="943692"/>
                  <a:pt x="481185" y="1293688"/>
                  <a:pt x="481185" y="1645818"/>
                </a:cubicBezTo>
                <a:cubicBezTo>
                  <a:pt x="338911" y="1645818"/>
                  <a:pt x="195925" y="1645818"/>
                  <a:pt x="50093" y="1645818"/>
                </a:cubicBezTo>
                <a:cubicBezTo>
                  <a:pt x="50093" y="1292977"/>
                  <a:pt x="50093" y="944404"/>
                  <a:pt x="50093" y="592985"/>
                </a:cubicBezTo>
                <a:close/>
                <a:moveTo>
                  <a:pt x="263505" y="0"/>
                </a:moveTo>
                <a:cubicBezTo>
                  <a:pt x="409035" y="0"/>
                  <a:pt x="527010" y="117975"/>
                  <a:pt x="527010" y="263505"/>
                </a:cubicBezTo>
                <a:cubicBezTo>
                  <a:pt x="527010" y="409035"/>
                  <a:pt x="409035" y="527010"/>
                  <a:pt x="263505" y="527010"/>
                </a:cubicBezTo>
                <a:cubicBezTo>
                  <a:pt x="117975" y="527010"/>
                  <a:pt x="0" y="409035"/>
                  <a:pt x="0" y="263505"/>
                </a:cubicBezTo>
                <a:cubicBezTo>
                  <a:pt x="0" y="117975"/>
                  <a:pt x="117975" y="0"/>
                  <a:pt x="263505" y="0"/>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 name="Freeform: Shape 106">
            <a:extLst>
              <a:ext uri="{FF2B5EF4-FFF2-40B4-BE49-F238E27FC236}">
                <a16:creationId xmlns:a16="http://schemas.microsoft.com/office/drawing/2014/main" id="{E4AAE9F5-2507-4FD8-BC27-5FA942D19AA0}"/>
              </a:ext>
            </a:extLst>
          </p:cNvPr>
          <p:cNvSpPr>
            <a:spLocks noChangeAspect="1"/>
          </p:cNvSpPr>
          <p:nvPr/>
        </p:nvSpPr>
        <p:spPr>
          <a:xfrm>
            <a:off x="3699511" y="2423423"/>
            <a:ext cx="799244" cy="1190400"/>
          </a:xfrm>
          <a:custGeom>
            <a:avLst/>
            <a:gdLst>
              <a:gd name="connsiteX0" fmla="*/ 799244 w 799244"/>
              <a:gd name="connsiteY0" fmla="*/ 290618 h 1190400"/>
              <a:gd name="connsiteX1" fmla="*/ 797417 w 799244"/>
              <a:gd name="connsiteY1" fmla="*/ 297434 h 1190400"/>
              <a:gd name="connsiteX2" fmla="*/ 795560 w 799244"/>
              <a:gd name="connsiteY2" fmla="*/ 294569 h 1190400"/>
              <a:gd name="connsiteX3" fmla="*/ 208851 w 799244"/>
              <a:gd name="connsiteY3" fmla="*/ 244094 h 1190400"/>
              <a:gd name="connsiteX4" fmla="*/ 283732 w 799244"/>
              <a:gd name="connsiteY4" fmla="*/ 256281 h 1190400"/>
              <a:gd name="connsiteX5" fmla="*/ 548572 w 799244"/>
              <a:gd name="connsiteY5" fmla="*/ 714996 h 1190400"/>
              <a:gd name="connsiteX6" fmla="*/ 238294 w 799244"/>
              <a:gd name="connsiteY6" fmla="*/ 989139 h 1190400"/>
              <a:gd name="connsiteX7" fmla="*/ 203917 w 799244"/>
              <a:gd name="connsiteY7" fmla="*/ 990486 h 1190400"/>
              <a:gd name="connsiteX8" fmla="*/ 184626 w 799244"/>
              <a:gd name="connsiteY8" fmla="*/ 967105 h 1190400"/>
              <a:gd name="connsiteX9" fmla="*/ 130477 w 799244"/>
              <a:gd name="connsiteY9" fmla="*/ 877973 h 1190400"/>
              <a:gd name="connsiteX10" fmla="*/ 103899 w 799244"/>
              <a:gd name="connsiteY10" fmla="*/ 822800 h 1190400"/>
              <a:gd name="connsiteX11" fmla="*/ 129349 w 799244"/>
              <a:gd name="connsiteY11" fmla="*/ 832445 h 1190400"/>
              <a:gd name="connsiteX12" fmla="*/ 401181 w 799244"/>
              <a:gd name="connsiteY12" fmla="*/ 675504 h 1190400"/>
              <a:gd name="connsiteX13" fmla="*/ 244239 w 799244"/>
              <a:gd name="connsiteY13" fmla="*/ 403672 h 1190400"/>
              <a:gd name="connsiteX14" fmla="*/ 11615 w 799244"/>
              <a:gd name="connsiteY14" fmla="*/ 481679 h 1190400"/>
              <a:gd name="connsiteX15" fmla="*/ 7988 w 799244"/>
              <a:gd name="connsiteY15" fmla="*/ 488980 h 1190400"/>
              <a:gd name="connsiteX16" fmla="*/ 5582 w 799244"/>
              <a:gd name="connsiteY16" fmla="*/ 473213 h 1190400"/>
              <a:gd name="connsiteX17" fmla="*/ 0 w 799244"/>
              <a:gd name="connsiteY17" fmla="*/ 362682 h 1190400"/>
              <a:gd name="connsiteX18" fmla="*/ 3577 w 799244"/>
              <a:gd name="connsiteY18" fmla="*/ 291848 h 1190400"/>
              <a:gd name="connsiteX19" fmla="*/ 64903 w 799244"/>
              <a:gd name="connsiteY19" fmla="*/ 263867 h 1190400"/>
              <a:gd name="connsiteX20" fmla="*/ 208851 w 799244"/>
              <a:gd name="connsiteY20" fmla="*/ 244094 h 1190400"/>
              <a:gd name="connsiteX21" fmla="*/ 256604 w 799244"/>
              <a:gd name="connsiteY21" fmla="*/ 0 h 1190400"/>
              <a:gd name="connsiteX22" fmla="*/ 435367 w 799244"/>
              <a:gd name="connsiteY22" fmla="*/ 47899 h 1190400"/>
              <a:gd name="connsiteX23" fmla="*/ 432805 w 799244"/>
              <a:gd name="connsiteY23" fmla="*/ 200152 h 1190400"/>
              <a:gd name="connsiteX24" fmla="*/ 428129 w 799244"/>
              <a:gd name="connsiteY24" fmla="*/ 198899 h 1190400"/>
              <a:gd name="connsiteX25" fmla="*/ 529793 w 799244"/>
              <a:gd name="connsiteY25" fmla="*/ 277814 h 1190400"/>
              <a:gd name="connsiteX26" fmla="*/ 665336 w 799244"/>
              <a:gd name="connsiteY26" fmla="*/ 244111 h 1190400"/>
              <a:gd name="connsiteX27" fmla="*/ 752221 w 799244"/>
              <a:gd name="connsiteY27" fmla="*/ 407517 h 1190400"/>
              <a:gd name="connsiteX28" fmla="*/ 655642 w 799244"/>
              <a:gd name="connsiteY28" fmla="*/ 494588 h 1190400"/>
              <a:gd name="connsiteX29" fmla="*/ 671407 w 799244"/>
              <a:gd name="connsiteY29" fmla="*/ 631799 h 1190400"/>
              <a:gd name="connsiteX30" fmla="*/ 792040 w 799244"/>
              <a:gd name="connsiteY30" fmla="*/ 698766 h 1190400"/>
              <a:gd name="connsiteX31" fmla="*/ 744140 w 799244"/>
              <a:gd name="connsiteY31" fmla="*/ 877529 h 1190400"/>
              <a:gd name="connsiteX32" fmla="*/ 597759 w 799244"/>
              <a:gd name="connsiteY32" fmla="*/ 875067 h 1190400"/>
              <a:gd name="connsiteX33" fmla="*/ 531703 w 799244"/>
              <a:gd name="connsiteY33" fmla="*/ 958779 h 1190400"/>
              <a:gd name="connsiteX34" fmla="*/ 579776 w 799244"/>
              <a:gd name="connsiteY34" fmla="*/ 1084249 h 1190400"/>
              <a:gd name="connsiteX35" fmla="*/ 428177 w 799244"/>
              <a:gd name="connsiteY35" fmla="*/ 1190400 h 1190400"/>
              <a:gd name="connsiteX36" fmla="*/ 313190 w 799244"/>
              <a:gd name="connsiteY36" fmla="*/ 1090572 h 1190400"/>
              <a:gd name="connsiteX37" fmla="*/ 327183 w 799244"/>
              <a:gd name="connsiteY37" fmla="*/ 1080774 h 1190400"/>
              <a:gd name="connsiteX38" fmla="*/ 286308 w 799244"/>
              <a:gd name="connsiteY38" fmla="*/ 1090345 h 1190400"/>
              <a:gd name="connsiteX39" fmla="*/ 247794 w 799244"/>
              <a:gd name="connsiteY39" fmla="*/ 1043665 h 1190400"/>
              <a:gd name="connsiteX40" fmla="*/ 326743 w 799244"/>
              <a:gd name="connsiteY40" fmla="*/ 1024722 h 1190400"/>
              <a:gd name="connsiteX41" fmla="*/ 602169 w 799244"/>
              <a:gd name="connsiteY41" fmla="*/ 729358 h 1190400"/>
              <a:gd name="connsiteX42" fmla="*/ 298093 w 799244"/>
              <a:gd name="connsiteY42" fmla="*/ 202684 h 1190400"/>
              <a:gd name="connsiteX43" fmla="*/ 46845 w 799244"/>
              <a:gd name="connsiteY43" fmla="*/ 211394 h 1190400"/>
              <a:gd name="connsiteX44" fmla="*/ 9179 w 799244"/>
              <a:gd name="connsiteY44" fmla="*/ 228580 h 1190400"/>
              <a:gd name="connsiteX45" fmla="*/ 21963 w 799244"/>
              <a:gd name="connsiteY45" fmla="*/ 144814 h 1190400"/>
              <a:gd name="connsiteX46" fmla="*/ 26554 w 799244"/>
              <a:gd name="connsiteY46" fmla="*/ 126959 h 1190400"/>
              <a:gd name="connsiteX47" fmla="*/ 53569 w 799244"/>
              <a:gd name="connsiteY47" fmla="*/ 153014 h 1190400"/>
              <a:gd name="connsiteX48" fmla="*/ 52467 w 799244"/>
              <a:gd name="connsiteY48" fmla="*/ 153702 h 1190400"/>
              <a:gd name="connsiteX49" fmla="*/ 187371 w 799244"/>
              <a:gd name="connsiteY49" fmla="*/ 134388 h 1190400"/>
              <a:gd name="connsiteX50" fmla="*/ 182695 w 799244"/>
              <a:gd name="connsiteY50" fmla="*/ 133135 h 11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244" h="1190400">
                <a:moveTo>
                  <a:pt x="799244" y="290618"/>
                </a:moveTo>
                <a:lnTo>
                  <a:pt x="797417" y="297434"/>
                </a:lnTo>
                <a:lnTo>
                  <a:pt x="795560" y="294569"/>
                </a:lnTo>
                <a:close/>
                <a:moveTo>
                  <a:pt x="208851" y="244094"/>
                </a:moveTo>
                <a:cubicBezTo>
                  <a:pt x="233694" y="245585"/>
                  <a:pt x="258756" y="249588"/>
                  <a:pt x="283732" y="256281"/>
                </a:cubicBezTo>
                <a:cubicBezTo>
                  <a:pt x="483536" y="309818"/>
                  <a:pt x="602109" y="515192"/>
                  <a:pt x="548572" y="714996"/>
                </a:cubicBezTo>
                <a:cubicBezTo>
                  <a:pt x="508419" y="864850"/>
                  <a:pt x="382857" y="969010"/>
                  <a:pt x="238294" y="989139"/>
                </a:cubicBezTo>
                <a:lnTo>
                  <a:pt x="203917" y="990486"/>
                </a:lnTo>
                <a:lnTo>
                  <a:pt x="184626" y="967105"/>
                </a:lnTo>
                <a:cubicBezTo>
                  <a:pt x="165199" y="938349"/>
                  <a:pt x="147119" y="908608"/>
                  <a:pt x="130477" y="877973"/>
                </a:cubicBezTo>
                <a:lnTo>
                  <a:pt x="103899" y="822800"/>
                </a:lnTo>
                <a:lnTo>
                  <a:pt x="129349" y="832445"/>
                </a:lnTo>
                <a:cubicBezTo>
                  <a:pt x="247752" y="864171"/>
                  <a:pt x="369455" y="793906"/>
                  <a:pt x="401181" y="675504"/>
                </a:cubicBezTo>
                <a:cubicBezTo>
                  <a:pt x="432907" y="557101"/>
                  <a:pt x="362642" y="435397"/>
                  <a:pt x="244239" y="403672"/>
                </a:cubicBezTo>
                <a:cubicBezTo>
                  <a:pt x="155437" y="379877"/>
                  <a:pt x="64778" y="413453"/>
                  <a:pt x="11615" y="481679"/>
                </a:cubicBezTo>
                <a:lnTo>
                  <a:pt x="7988" y="488980"/>
                </a:lnTo>
                <a:lnTo>
                  <a:pt x="5582" y="473213"/>
                </a:lnTo>
                <a:cubicBezTo>
                  <a:pt x="1891" y="436871"/>
                  <a:pt x="0" y="399997"/>
                  <a:pt x="0" y="362682"/>
                </a:cubicBezTo>
                <a:lnTo>
                  <a:pt x="3577" y="291848"/>
                </a:lnTo>
                <a:lnTo>
                  <a:pt x="64903" y="263867"/>
                </a:lnTo>
                <a:cubicBezTo>
                  <a:pt x="110365" y="248176"/>
                  <a:pt x="159167" y="241112"/>
                  <a:pt x="208851" y="244094"/>
                </a:cubicBezTo>
                <a:close/>
                <a:moveTo>
                  <a:pt x="256604" y="0"/>
                </a:moveTo>
                <a:lnTo>
                  <a:pt x="435367" y="47899"/>
                </a:lnTo>
                <a:lnTo>
                  <a:pt x="432805" y="200152"/>
                </a:lnTo>
                <a:lnTo>
                  <a:pt x="428129" y="198899"/>
                </a:lnTo>
                <a:cubicBezTo>
                  <a:pt x="466230" y="220342"/>
                  <a:pt x="500666" y="246635"/>
                  <a:pt x="529793" y="277814"/>
                </a:cubicBezTo>
                <a:lnTo>
                  <a:pt x="665336" y="244111"/>
                </a:lnTo>
                <a:lnTo>
                  <a:pt x="752221" y="407517"/>
                </a:lnTo>
                <a:lnTo>
                  <a:pt x="655642" y="494588"/>
                </a:lnTo>
                <a:cubicBezTo>
                  <a:pt x="667749" y="538685"/>
                  <a:pt x="673455" y="584861"/>
                  <a:pt x="671407" y="631799"/>
                </a:cubicBezTo>
                <a:lnTo>
                  <a:pt x="792040" y="698766"/>
                </a:lnTo>
                <a:lnTo>
                  <a:pt x="744140" y="877529"/>
                </a:lnTo>
                <a:lnTo>
                  <a:pt x="597759" y="875067"/>
                </a:lnTo>
                <a:cubicBezTo>
                  <a:pt x="579252" y="905991"/>
                  <a:pt x="556828" y="933881"/>
                  <a:pt x="531703" y="958779"/>
                </a:cubicBezTo>
                <a:lnTo>
                  <a:pt x="579776" y="1084249"/>
                </a:lnTo>
                <a:lnTo>
                  <a:pt x="428177" y="1190400"/>
                </a:lnTo>
                <a:lnTo>
                  <a:pt x="313190" y="1090572"/>
                </a:lnTo>
                <a:lnTo>
                  <a:pt x="327183" y="1080774"/>
                </a:lnTo>
                <a:lnTo>
                  <a:pt x="286308" y="1090345"/>
                </a:lnTo>
                <a:lnTo>
                  <a:pt x="247794" y="1043665"/>
                </a:lnTo>
                <a:lnTo>
                  <a:pt x="326743" y="1024722"/>
                </a:lnTo>
                <a:cubicBezTo>
                  <a:pt x="457234" y="979682"/>
                  <a:pt x="563750" y="872736"/>
                  <a:pt x="602169" y="729358"/>
                </a:cubicBezTo>
                <a:cubicBezTo>
                  <a:pt x="663637" y="499952"/>
                  <a:pt x="527498" y="264153"/>
                  <a:pt x="298093" y="202684"/>
                </a:cubicBezTo>
                <a:cubicBezTo>
                  <a:pt x="212066" y="179633"/>
                  <a:pt x="125140" y="184371"/>
                  <a:pt x="46845" y="211394"/>
                </a:cubicBezTo>
                <a:lnTo>
                  <a:pt x="9179" y="228580"/>
                </a:lnTo>
                <a:lnTo>
                  <a:pt x="21963" y="144814"/>
                </a:lnTo>
                <a:lnTo>
                  <a:pt x="26554" y="126959"/>
                </a:lnTo>
                <a:lnTo>
                  <a:pt x="53569" y="153014"/>
                </a:lnTo>
                <a:lnTo>
                  <a:pt x="52467" y="153702"/>
                </a:lnTo>
                <a:cubicBezTo>
                  <a:pt x="95554" y="140146"/>
                  <a:pt x="141043" y="133879"/>
                  <a:pt x="187371" y="134388"/>
                </a:cubicBezTo>
                <a:lnTo>
                  <a:pt x="182695" y="133135"/>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TextBox 18">
            <a:extLst>
              <a:ext uri="{FF2B5EF4-FFF2-40B4-BE49-F238E27FC236}">
                <a16:creationId xmlns:a16="http://schemas.microsoft.com/office/drawing/2014/main" id="{D9F06AB3-0F05-4BA8-84F8-968F6B38F4F6}"/>
              </a:ext>
            </a:extLst>
          </p:cNvPr>
          <p:cNvSpPr txBox="1"/>
          <p:nvPr/>
        </p:nvSpPr>
        <p:spPr>
          <a:xfrm>
            <a:off x="6754855" y="1859828"/>
            <a:ext cx="878954"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01</a:t>
            </a:r>
            <a:endParaRPr lang="ko-KR" altLang="en-US" b="1" dirty="0">
              <a:solidFill>
                <a:schemeClr val="accent1"/>
              </a:solidFill>
              <a:cs typeface="Arial" pitchFamily="34" charset="0"/>
            </a:endParaRPr>
          </a:p>
        </p:txBody>
      </p:sp>
      <p:sp>
        <p:nvSpPr>
          <p:cNvPr id="20" name="Text Placeholder 12">
            <a:extLst>
              <a:ext uri="{FF2B5EF4-FFF2-40B4-BE49-F238E27FC236}">
                <a16:creationId xmlns:a16="http://schemas.microsoft.com/office/drawing/2014/main" id="{704902AC-1C17-4D19-BE87-359EFFB7C10A}"/>
              </a:ext>
            </a:extLst>
          </p:cNvPr>
          <p:cNvSpPr txBox="1">
            <a:spLocks/>
          </p:cNvSpPr>
          <p:nvPr/>
        </p:nvSpPr>
        <p:spPr>
          <a:xfrm>
            <a:off x="7489080" y="2132736"/>
            <a:ext cx="4226243"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dirty="0"/>
              <a:t>Pembangunan bangsa yang berbasis kerakyatan harus </a:t>
            </a:r>
            <a:endParaRPr lang="en-ID" sz="1400" dirty="0"/>
          </a:p>
          <a:p>
            <a:pPr marL="0" indent="0">
              <a:buNone/>
            </a:pPr>
            <a:r>
              <a:rPr lang="id-ID" sz="1400" dirty="0"/>
              <a:t>dipercepat</a:t>
            </a:r>
          </a:p>
        </p:txBody>
      </p:sp>
      <p:sp>
        <p:nvSpPr>
          <p:cNvPr id="21" name="TextBox 20">
            <a:extLst>
              <a:ext uri="{FF2B5EF4-FFF2-40B4-BE49-F238E27FC236}">
                <a16:creationId xmlns:a16="http://schemas.microsoft.com/office/drawing/2014/main" id="{11F7CD16-5CB4-44A1-B79B-92B03848191F}"/>
              </a:ext>
            </a:extLst>
          </p:cNvPr>
          <p:cNvSpPr txBox="1"/>
          <p:nvPr/>
        </p:nvSpPr>
        <p:spPr>
          <a:xfrm>
            <a:off x="6754855" y="2926252"/>
            <a:ext cx="878954" cy="523220"/>
          </a:xfrm>
          <a:prstGeom prst="rect">
            <a:avLst/>
          </a:prstGeom>
          <a:noFill/>
        </p:spPr>
        <p:txBody>
          <a:bodyPr wrap="square" rtlCol="0" anchor="ctr">
            <a:spAutoFit/>
          </a:bodyPr>
          <a:lstStyle/>
          <a:p>
            <a:pPr algn="ctr"/>
            <a:r>
              <a:rPr lang="en-US" altLang="ko-KR" sz="2800" b="1" dirty="0">
                <a:solidFill>
                  <a:schemeClr val="accent2"/>
                </a:solidFill>
                <a:cs typeface="Arial" pitchFamily="34" charset="0"/>
              </a:rPr>
              <a:t>02</a:t>
            </a:r>
            <a:endParaRPr lang="ko-KR" altLang="en-US" b="1" dirty="0">
              <a:solidFill>
                <a:schemeClr val="accent2"/>
              </a:solidFill>
              <a:cs typeface="Arial" pitchFamily="34" charset="0"/>
            </a:endParaRPr>
          </a:p>
        </p:txBody>
      </p:sp>
      <p:sp>
        <p:nvSpPr>
          <p:cNvPr id="22" name="Text Placeholder 12">
            <a:extLst>
              <a:ext uri="{FF2B5EF4-FFF2-40B4-BE49-F238E27FC236}">
                <a16:creationId xmlns:a16="http://schemas.microsoft.com/office/drawing/2014/main" id="{B5159434-74F9-410E-9F8A-02B9DA11F3D1}"/>
              </a:ext>
            </a:extLst>
          </p:cNvPr>
          <p:cNvSpPr txBox="1">
            <a:spLocks/>
          </p:cNvSpPr>
          <p:nvPr/>
        </p:nvSpPr>
        <p:spPr>
          <a:xfrm>
            <a:off x="7489080" y="3199160"/>
            <a:ext cx="4226243"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dirty="0"/>
              <a:t>Kecenderungan dampak hasil pembangunan masa lalu dan sekarang yang menciptakan disparitas sosial</a:t>
            </a:r>
          </a:p>
        </p:txBody>
      </p:sp>
      <p:sp>
        <p:nvSpPr>
          <p:cNvPr id="23" name="TextBox 22">
            <a:extLst>
              <a:ext uri="{FF2B5EF4-FFF2-40B4-BE49-F238E27FC236}">
                <a16:creationId xmlns:a16="http://schemas.microsoft.com/office/drawing/2014/main" id="{1827AACD-69D5-4129-89A1-F6CA37FE94C5}"/>
              </a:ext>
            </a:extLst>
          </p:cNvPr>
          <p:cNvSpPr txBox="1"/>
          <p:nvPr/>
        </p:nvSpPr>
        <p:spPr>
          <a:xfrm>
            <a:off x="6754855" y="3992676"/>
            <a:ext cx="878954" cy="523220"/>
          </a:xfrm>
          <a:prstGeom prst="rect">
            <a:avLst/>
          </a:prstGeom>
          <a:noFill/>
        </p:spPr>
        <p:txBody>
          <a:bodyPr wrap="square" rtlCol="0" anchor="ctr">
            <a:spAutoFit/>
          </a:bodyPr>
          <a:lstStyle/>
          <a:p>
            <a:pPr algn="ctr"/>
            <a:r>
              <a:rPr lang="en-US" altLang="ko-KR" sz="2800" b="1" dirty="0">
                <a:solidFill>
                  <a:schemeClr val="accent3"/>
                </a:solidFill>
                <a:cs typeface="Arial" pitchFamily="34" charset="0"/>
              </a:rPr>
              <a:t>03</a:t>
            </a:r>
            <a:endParaRPr lang="ko-KR" altLang="en-US" b="1" dirty="0">
              <a:solidFill>
                <a:schemeClr val="accent3"/>
              </a:solidFill>
              <a:cs typeface="Arial" pitchFamily="34" charset="0"/>
            </a:endParaRPr>
          </a:p>
        </p:txBody>
      </p:sp>
      <p:sp>
        <p:nvSpPr>
          <p:cNvPr id="24" name="Text Placeholder 12">
            <a:extLst>
              <a:ext uri="{FF2B5EF4-FFF2-40B4-BE49-F238E27FC236}">
                <a16:creationId xmlns:a16="http://schemas.microsoft.com/office/drawing/2014/main" id="{9D58AC32-21FA-4357-A8A9-8C3B070DB7C5}"/>
              </a:ext>
            </a:extLst>
          </p:cNvPr>
          <p:cNvSpPr txBox="1">
            <a:spLocks/>
          </p:cNvSpPr>
          <p:nvPr/>
        </p:nvSpPr>
        <p:spPr>
          <a:xfrm>
            <a:off x="7489080" y="4265584"/>
            <a:ext cx="4226243"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dirty="0"/>
              <a:t>Sebagian besar masyarakat miskin perkotaan dan pedesaan terus tertinggal dan semakin hari terus bertambah kuantitas dan kualitasnya</a:t>
            </a:r>
          </a:p>
        </p:txBody>
      </p:sp>
      <p:sp>
        <p:nvSpPr>
          <p:cNvPr id="25" name="TextBox 24">
            <a:extLst>
              <a:ext uri="{FF2B5EF4-FFF2-40B4-BE49-F238E27FC236}">
                <a16:creationId xmlns:a16="http://schemas.microsoft.com/office/drawing/2014/main" id="{3506E607-0062-447F-A82C-6C29AAD072BE}"/>
              </a:ext>
            </a:extLst>
          </p:cNvPr>
          <p:cNvSpPr txBox="1"/>
          <p:nvPr/>
        </p:nvSpPr>
        <p:spPr>
          <a:xfrm>
            <a:off x="6754855" y="5059100"/>
            <a:ext cx="878954" cy="523220"/>
          </a:xfrm>
          <a:prstGeom prst="rect">
            <a:avLst/>
          </a:prstGeom>
          <a:noFill/>
        </p:spPr>
        <p:txBody>
          <a:bodyPr wrap="square" rtlCol="0" anchor="ctr">
            <a:spAutoFit/>
          </a:bodyPr>
          <a:lstStyle/>
          <a:p>
            <a:pPr algn="ctr"/>
            <a:r>
              <a:rPr lang="en-US" altLang="ko-KR" sz="2800" b="1" dirty="0">
                <a:solidFill>
                  <a:schemeClr val="accent4"/>
                </a:solidFill>
                <a:cs typeface="Arial" pitchFamily="34" charset="0"/>
              </a:rPr>
              <a:t>04</a:t>
            </a:r>
            <a:endParaRPr lang="ko-KR" altLang="en-US" b="1" dirty="0">
              <a:solidFill>
                <a:schemeClr val="accent4"/>
              </a:solidFill>
              <a:cs typeface="Arial" pitchFamily="34" charset="0"/>
            </a:endParaRPr>
          </a:p>
        </p:txBody>
      </p:sp>
      <p:sp>
        <p:nvSpPr>
          <p:cNvPr id="26" name="Text Placeholder 12">
            <a:extLst>
              <a:ext uri="{FF2B5EF4-FFF2-40B4-BE49-F238E27FC236}">
                <a16:creationId xmlns:a16="http://schemas.microsoft.com/office/drawing/2014/main" id="{A3DEFC72-8450-448B-ABED-CF5F4781D2AF}"/>
              </a:ext>
            </a:extLst>
          </p:cNvPr>
          <p:cNvSpPr txBox="1">
            <a:spLocks/>
          </p:cNvSpPr>
          <p:nvPr/>
        </p:nvSpPr>
        <p:spPr>
          <a:xfrm>
            <a:off x="7489080" y="5301012"/>
            <a:ext cx="4226243"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dirty="0"/>
              <a:t>Bank segan “mencapai mereka” karena biaya bank </a:t>
            </a:r>
            <a:endParaRPr lang="en-ID" sz="1400" dirty="0"/>
          </a:p>
          <a:p>
            <a:pPr marL="0" indent="0">
              <a:buNone/>
            </a:pPr>
            <a:r>
              <a:rPr lang="id-ID" sz="1400" dirty="0"/>
              <a:t>(over head cost ) terlalu mahal utk pembiayaan kecil </a:t>
            </a:r>
            <a:endParaRPr lang="en-ID" sz="1400" dirty="0"/>
          </a:p>
          <a:p>
            <a:pPr marL="0" indent="0">
              <a:buNone/>
            </a:pPr>
            <a:r>
              <a:rPr lang="id-ID" sz="1400" dirty="0"/>
              <a:t>dan banyak</a:t>
            </a:r>
          </a:p>
        </p:txBody>
      </p:sp>
    </p:spTree>
    <p:extLst>
      <p:ext uri="{BB962C8B-B14F-4D97-AF65-F5344CB8AC3E}">
        <p14:creationId xmlns:p14="http://schemas.microsoft.com/office/powerpoint/2010/main" val="150092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a:extLst>
              <a:ext uri="{FF2B5EF4-FFF2-40B4-BE49-F238E27FC236}">
                <a16:creationId xmlns:a16="http://schemas.microsoft.com/office/drawing/2014/main" id="{1BF7911A-7961-4171-BC54-DD856E552D7B}"/>
              </a:ext>
            </a:extLst>
          </p:cNvPr>
          <p:cNvSpPr/>
          <p:nvPr/>
        </p:nvSpPr>
        <p:spPr>
          <a:xfrm>
            <a:off x="323528" y="1913586"/>
            <a:ext cx="4518439" cy="4683765"/>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4" name="Rectangle 2">
            <a:extLst>
              <a:ext uri="{FF2B5EF4-FFF2-40B4-BE49-F238E27FC236}">
                <a16:creationId xmlns:a16="http://schemas.microsoft.com/office/drawing/2014/main" id="{97D51FF7-23C8-46EB-8594-B42D7475F1C6}"/>
              </a:ext>
            </a:extLst>
          </p:cNvPr>
          <p:cNvSpPr/>
          <p:nvPr/>
        </p:nvSpPr>
        <p:spPr>
          <a:xfrm>
            <a:off x="587791" y="0"/>
            <a:ext cx="3989913" cy="6237312"/>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5" name="Rectangle 2">
            <a:extLst>
              <a:ext uri="{FF2B5EF4-FFF2-40B4-BE49-F238E27FC236}">
                <a16:creationId xmlns:a16="http://schemas.microsoft.com/office/drawing/2014/main" id="{E9AC73B1-CD4B-4284-B4B9-6B4A8FF9651E}"/>
              </a:ext>
            </a:extLst>
          </p:cNvPr>
          <p:cNvSpPr/>
          <p:nvPr/>
        </p:nvSpPr>
        <p:spPr>
          <a:xfrm>
            <a:off x="668833" y="1627322"/>
            <a:ext cx="3827829" cy="4506778"/>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6" name="Rectangle 6">
            <a:extLst>
              <a:ext uri="{FF2B5EF4-FFF2-40B4-BE49-F238E27FC236}">
                <a16:creationId xmlns:a16="http://schemas.microsoft.com/office/drawing/2014/main" id="{A8679454-2208-4BC3-A216-FB71DF688FDD}"/>
              </a:ext>
            </a:extLst>
          </p:cNvPr>
          <p:cNvSpPr/>
          <p:nvPr/>
        </p:nvSpPr>
        <p:spPr>
          <a:xfrm>
            <a:off x="809898" y="2309246"/>
            <a:ext cx="4248094" cy="6692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Right Triangle 7">
            <a:extLst>
              <a:ext uri="{FF2B5EF4-FFF2-40B4-BE49-F238E27FC236}">
                <a16:creationId xmlns:a16="http://schemas.microsoft.com/office/drawing/2014/main" id="{47FAF118-26B2-456E-9715-8A822768B62A}"/>
              </a:ext>
            </a:extLst>
          </p:cNvPr>
          <p:cNvSpPr/>
          <p:nvPr/>
        </p:nvSpPr>
        <p:spPr>
          <a:xfrm rot="5400000">
            <a:off x="4849546" y="2984757"/>
            <a:ext cx="228600" cy="21602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56" name="Group 55"/>
          <p:cNvGrpSpPr/>
          <p:nvPr/>
        </p:nvGrpSpPr>
        <p:grpSpPr>
          <a:xfrm>
            <a:off x="6225941" y="865825"/>
            <a:ext cx="5530515" cy="5247215"/>
            <a:chOff x="6287934" y="990097"/>
            <a:chExt cx="5530515" cy="5247215"/>
          </a:xfrm>
        </p:grpSpPr>
        <p:grpSp>
          <p:nvGrpSpPr>
            <p:cNvPr id="10" name="그룹 12">
              <a:extLst>
                <a:ext uri="{FF2B5EF4-FFF2-40B4-BE49-F238E27FC236}">
                  <a16:creationId xmlns:a16="http://schemas.microsoft.com/office/drawing/2014/main" id="{6AA91CF2-0C3A-4970-AA11-BAF68EF46CD5}"/>
                </a:ext>
              </a:extLst>
            </p:cNvPr>
            <p:cNvGrpSpPr/>
            <p:nvPr/>
          </p:nvGrpSpPr>
          <p:grpSpPr>
            <a:xfrm>
              <a:off x="7699237" y="990097"/>
              <a:ext cx="3634049" cy="1100776"/>
              <a:chOff x="7664069" y="910417"/>
              <a:chExt cx="1800200" cy="1100776"/>
            </a:xfrm>
          </p:grpSpPr>
          <p:sp>
            <p:nvSpPr>
              <p:cNvPr id="11" name="TextBox 10">
                <a:extLst>
                  <a:ext uri="{FF2B5EF4-FFF2-40B4-BE49-F238E27FC236}">
                    <a16:creationId xmlns:a16="http://schemas.microsoft.com/office/drawing/2014/main" id="{370F3F34-7057-46D9-B237-C28B1715356A}"/>
                  </a:ext>
                </a:extLst>
              </p:cNvPr>
              <p:cNvSpPr txBox="1"/>
              <p:nvPr/>
            </p:nvSpPr>
            <p:spPr>
              <a:xfrm>
                <a:off x="7664069" y="1180196"/>
                <a:ext cx="1800200" cy="830997"/>
              </a:xfrm>
              <a:prstGeom prst="rect">
                <a:avLst/>
              </a:prstGeom>
              <a:noFill/>
            </p:spPr>
            <p:txBody>
              <a:bodyPr wrap="square" rtlCol="0">
                <a:spAutoFit/>
              </a:bodyPr>
              <a:lstStyle/>
              <a:p>
                <a:r>
                  <a:rPr lang="id-ID" sz="1200" dirty="0"/>
                  <a:t>Diselenggarakan satu tahun sekali. Dihadiri oleh seluruh perangkat BMT dan nasabah atau perwakilannya. MNT merupakan kedaulatan tertinggi dlm manajemen BMT sehingga berhak utk memutuskan. </a:t>
                </a:r>
                <a:endParaRPr lang="id-ID" sz="1200" b="1" dirty="0"/>
              </a:p>
            </p:txBody>
          </p:sp>
          <p:sp>
            <p:nvSpPr>
              <p:cNvPr id="12" name="TextBox 11">
                <a:extLst>
                  <a:ext uri="{FF2B5EF4-FFF2-40B4-BE49-F238E27FC236}">
                    <a16:creationId xmlns:a16="http://schemas.microsoft.com/office/drawing/2014/main" id="{8C3FC60D-21DC-4BDE-B1D4-C49322D9CA37}"/>
                  </a:ext>
                </a:extLst>
              </p:cNvPr>
              <p:cNvSpPr txBox="1"/>
              <p:nvPr/>
            </p:nvSpPr>
            <p:spPr>
              <a:xfrm>
                <a:off x="7664069" y="910417"/>
                <a:ext cx="1800200" cy="276999"/>
              </a:xfrm>
              <a:prstGeom prst="rect">
                <a:avLst/>
              </a:prstGeom>
              <a:noFill/>
            </p:spPr>
            <p:txBody>
              <a:bodyPr wrap="square" rtlCol="0">
                <a:spAutoFit/>
              </a:bodyPr>
              <a:lstStyle/>
              <a:p>
                <a:r>
                  <a:rPr lang="id-ID" sz="1200" b="1" dirty="0"/>
                  <a:t>Musyawarah Nasabah Tahunan </a:t>
                </a:r>
              </a:p>
            </p:txBody>
          </p:sp>
        </p:grpSp>
        <p:grpSp>
          <p:nvGrpSpPr>
            <p:cNvPr id="18" name="그룹 17">
              <a:extLst>
                <a:ext uri="{FF2B5EF4-FFF2-40B4-BE49-F238E27FC236}">
                  <a16:creationId xmlns:a16="http://schemas.microsoft.com/office/drawing/2014/main" id="{E45A3A35-CC2F-4199-8E6A-A4948C3C5FE8}"/>
                </a:ext>
              </a:extLst>
            </p:cNvPr>
            <p:cNvGrpSpPr/>
            <p:nvPr/>
          </p:nvGrpSpPr>
          <p:grpSpPr>
            <a:xfrm>
              <a:off x="7699236" y="2567131"/>
              <a:ext cx="3634049" cy="731444"/>
              <a:chOff x="7664069" y="2928301"/>
              <a:chExt cx="1800200" cy="731444"/>
            </a:xfrm>
          </p:grpSpPr>
          <p:sp>
            <p:nvSpPr>
              <p:cNvPr id="19" name="TextBox 18">
                <a:extLst>
                  <a:ext uri="{FF2B5EF4-FFF2-40B4-BE49-F238E27FC236}">
                    <a16:creationId xmlns:a16="http://schemas.microsoft.com/office/drawing/2014/main" id="{58814F09-2C61-470F-BCC3-D3CBD4B81888}"/>
                  </a:ext>
                </a:extLst>
              </p:cNvPr>
              <p:cNvSpPr txBox="1"/>
              <p:nvPr/>
            </p:nvSpPr>
            <p:spPr>
              <a:xfrm>
                <a:off x="7664069" y="3198080"/>
                <a:ext cx="1800200" cy="461665"/>
              </a:xfrm>
              <a:prstGeom prst="rect">
                <a:avLst/>
              </a:prstGeom>
              <a:noFill/>
            </p:spPr>
            <p:txBody>
              <a:bodyPr wrap="square" rtlCol="0">
                <a:spAutoFit/>
              </a:bodyPr>
              <a:lstStyle/>
              <a:p>
                <a:r>
                  <a:rPr lang="id-ID" sz="1200" dirty="0"/>
                  <a:t>Wakil dari seluruh nasabah dalam menjalankan keputusan yang telah di syahkan dalam MNT</a:t>
                </a:r>
                <a:endParaRPr lang="id-ID" sz="1200" b="1" dirty="0"/>
              </a:p>
            </p:txBody>
          </p:sp>
          <p:sp>
            <p:nvSpPr>
              <p:cNvPr id="20" name="TextBox 19">
                <a:extLst>
                  <a:ext uri="{FF2B5EF4-FFF2-40B4-BE49-F238E27FC236}">
                    <a16:creationId xmlns:a16="http://schemas.microsoft.com/office/drawing/2014/main" id="{19B45653-18BE-42C8-8B91-0E2771990492}"/>
                  </a:ext>
                </a:extLst>
              </p:cNvPr>
              <p:cNvSpPr txBox="1"/>
              <p:nvPr/>
            </p:nvSpPr>
            <p:spPr>
              <a:xfrm>
                <a:off x="7664069" y="2928301"/>
                <a:ext cx="1800200" cy="276999"/>
              </a:xfrm>
              <a:prstGeom prst="rect">
                <a:avLst/>
              </a:prstGeom>
              <a:noFill/>
            </p:spPr>
            <p:txBody>
              <a:bodyPr wrap="square" rtlCol="0">
                <a:spAutoFit/>
              </a:bodyPr>
              <a:lstStyle/>
              <a:p>
                <a:r>
                  <a:rPr lang="en-US" altLang="ko-KR" sz="1200" b="1" dirty="0" err="1"/>
                  <a:t>Dewan</a:t>
                </a:r>
                <a:r>
                  <a:rPr lang="en-US" altLang="ko-KR" sz="1200" b="1" dirty="0"/>
                  <a:t> </a:t>
                </a:r>
                <a:r>
                  <a:rPr lang="en-US" altLang="ko-KR" sz="1200" b="1" dirty="0" err="1"/>
                  <a:t>Pengurus</a:t>
                </a:r>
                <a:endParaRPr lang="ko-KR" altLang="en-US" sz="1200" b="1" dirty="0"/>
              </a:p>
            </p:txBody>
          </p:sp>
        </p:grpSp>
        <p:grpSp>
          <p:nvGrpSpPr>
            <p:cNvPr id="26" name="그룹 24">
              <a:extLst>
                <a:ext uri="{FF2B5EF4-FFF2-40B4-BE49-F238E27FC236}">
                  <a16:creationId xmlns:a16="http://schemas.microsoft.com/office/drawing/2014/main" id="{2D4A384A-392E-452B-8860-583C570F09D4}"/>
                </a:ext>
              </a:extLst>
            </p:cNvPr>
            <p:cNvGrpSpPr/>
            <p:nvPr/>
          </p:nvGrpSpPr>
          <p:grpSpPr>
            <a:xfrm>
              <a:off x="7699235" y="3880711"/>
              <a:ext cx="3634049" cy="731444"/>
              <a:chOff x="7664069" y="4923535"/>
              <a:chExt cx="1800200" cy="731444"/>
            </a:xfrm>
          </p:grpSpPr>
          <p:sp>
            <p:nvSpPr>
              <p:cNvPr id="27" name="TextBox 26">
                <a:extLst>
                  <a:ext uri="{FF2B5EF4-FFF2-40B4-BE49-F238E27FC236}">
                    <a16:creationId xmlns:a16="http://schemas.microsoft.com/office/drawing/2014/main" id="{B2749E5C-E55C-4241-8729-7CA69549A3FD}"/>
                  </a:ext>
                </a:extLst>
              </p:cNvPr>
              <p:cNvSpPr txBox="1"/>
              <p:nvPr/>
            </p:nvSpPr>
            <p:spPr>
              <a:xfrm>
                <a:off x="7664069" y="5193314"/>
                <a:ext cx="1800200" cy="461665"/>
              </a:xfrm>
              <a:prstGeom prst="rect">
                <a:avLst/>
              </a:prstGeom>
              <a:noFill/>
            </p:spPr>
            <p:txBody>
              <a:bodyPr wrap="square" rtlCol="0">
                <a:spAutoFit/>
              </a:bodyPr>
              <a:lstStyle/>
              <a:p>
                <a:r>
                  <a:rPr lang="id-ID" sz="1200" dirty="0"/>
                  <a:t>Tugas utama DPS adalah mengawas BMT terutama yang berkaitan dengan penerapan sistem syariah</a:t>
                </a:r>
              </a:p>
            </p:txBody>
          </p:sp>
          <p:sp>
            <p:nvSpPr>
              <p:cNvPr id="28" name="TextBox 27">
                <a:extLst>
                  <a:ext uri="{FF2B5EF4-FFF2-40B4-BE49-F238E27FC236}">
                    <a16:creationId xmlns:a16="http://schemas.microsoft.com/office/drawing/2014/main" id="{F907B578-AF0C-4CB6-B5BF-617BC0CCDF6A}"/>
                  </a:ext>
                </a:extLst>
              </p:cNvPr>
              <p:cNvSpPr txBox="1"/>
              <p:nvPr/>
            </p:nvSpPr>
            <p:spPr>
              <a:xfrm>
                <a:off x="7664069" y="4923535"/>
                <a:ext cx="1800200" cy="276999"/>
              </a:xfrm>
              <a:prstGeom prst="rect">
                <a:avLst/>
              </a:prstGeom>
              <a:noFill/>
            </p:spPr>
            <p:txBody>
              <a:bodyPr wrap="square" rtlCol="0">
                <a:spAutoFit/>
              </a:bodyPr>
              <a:lstStyle/>
              <a:p>
                <a:r>
                  <a:rPr lang="en-US" altLang="ko-KR" sz="1200" b="1" dirty="0" err="1"/>
                  <a:t>Dewan</a:t>
                </a:r>
                <a:r>
                  <a:rPr lang="en-US" altLang="ko-KR" sz="1200" b="1" dirty="0"/>
                  <a:t> </a:t>
                </a:r>
                <a:r>
                  <a:rPr lang="en-US" altLang="ko-KR" sz="1200" b="1" dirty="0" err="1"/>
                  <a:t>Pengawas</a:t>
                </a:r>
                <a:r>
                  <a:rPr lang="en-US" altLang="ko-KR" sz="1200" b="1" dirty="0"/>
                  <a:t> </a:t>
                </a:r>
                <a:r>
                  <a:rPr lang="en-US" altLang="ko-KR" sz="1200" b="1" dirty="0" err="1"/>
                  <a:t>Syariah</a:t>
                </a:r>
                <a:endParaRPr lang="ko-KR" altLang="en-US" sz="1200" b="1" dirty="0"/>
              </a:p>
            </p:txBody>
          </p:sp>
        </p:grpSp>
        <p:grpSp>
          <p:nvGrpSpPr>
            <p:cNvPr id="55" name="Group 54"/>
            <p:cNvGrpSpPr/>
            <p:nvPr/>
          </p:nvGrpSpPr>
          <p:grpSpPr>
            <a:xfrm>
              <a:off x="6287934" y="1026592"/>
              <a:ext cx="1147040" cy="5210720"/>
              <a:chOff x="6287934" y="1026592"/>
              <a:chExt cx="1147040" cy="5210720"/>
            </a:xfrm>
          </p:grpSpPr>
          <p:grpSp>
            <p:nvGrpSpPr>
              <p:cNvPr id="46" name="Group 45"/>
              <p:cNvGrpSpPr/>
              <p:nvPr/>
            </p:nvGrpSpPr>
            <p:grpSpPr>
              <a:xfrm>
                <a:off x="6287934" y="1026592"/>
                <a:ext cx="1074077" cy="4006616"/>
                <a:chOff x="5987590" y="559632"/>
                <a:chExt cx="1119829" cy="5463678"/>
              </a:xfrm>
            </p:grpSpPr>
            <p:grpSp>
              <p:nvGrpSpPr>
                <p:cNvPr id="2" name="Group 1"/>
                <p:cNvGrpSpPr/>
                <p:nvPr/>
              </p:nvGrpSpPr>
              <p:grpSpPr>
                <a:xfrm>
                  <a:off x="5987590" y="559632"/>
                  <a:ext cx="1119829" cy="1387700"/>
                  <a:chOff x="5987590" y="559632"/>
                  <a:chExt cx="1119829" cy="1387700"/>
                </a:xfrm>
              </p:grpSpPr>
              <p:sp>
                <p:nvSpPr>
                  <p:cNvPr id="6" name="Oval 5">
                    <a:extLst>
                      <a:ext uri="{FF2B5EF4-FFF2-40B4-BE49-F238E27FC236}">
                        <a16:creationId xmlns:a16="http://schemas.microsoft.com/office/drawing/2014/main" id="{ECF4C54B-195A-41AA-91C1-D425B6442608}"/>
                      </a:ext>
                    </a:extLst>
                  </p:cNvPr>
                  <p:cNvSpPr/>
                  <p:nvPr/>
                </p:nvSpPr>
                <p:spPr>
                  <a:xfrm>
                    <a:off x="6293726" y="1133639"/>
                    <a:ext cx="813693" cy="8136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 name="Oval 7">
                    <a:extLst>
                      <a:ext uri="{FF2B5EF4-FFF2-40B4-BE49-F238E27FC236}">
                        <a16:creationId xmlns:a16="http://schemas.microsoft.com/office/drawing/2014/main" id="{26E7CC1E-0924-4290-BD4F-9A42846374D5}"/>
                      </a:ext>
                    </a:extLst>
                  </p:cNvPr>
                  <p:cNvSpPr/>
                  <p:nvPr/>
                </p:nvSpPr>
                <p:spPr>
                  <a:xfrm>
                    <a:off x="5987590" y="559632"/>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 name="TextBox 8">
                    <a:extLst>
                      <a:ext uri="{FF2B5EF4-FFF2-40B4-BE49-F238E27FC236}">
                        <a16:creationId xmlns:a16="http://schemas.microsoft.com/office/drawing/2014/main" id="{4E75D5A8-405A-472D-95DD-09C3F6C07930}"/>
                      </a:ext>
                    </a:extLst>
                  </p:cNvPr>
                  <p:cNvSpPr txBox="1"/>
                  <p:nvPr/>
                </p:nvSpPr>
                <p:spPr>
                  <a:xfrm>
                    <a:off x="6001456" y="683613"/>
                    <a:ext cx="620342"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01</a:t>
                    </a:r>
                    <a:endParaRPr lang="ko-KR" altLang="en-US" sz="1600" b="1" dirty="0">
                      <a:solidFill>
                        <a:schemeClr val="bg1"/>
                      </a:solidFill>
                      <a:cs typeface="Arial" pitchFamily="34" charset="0"/>
                    </a:endParaRPr>
                  </a:p>
                </p:txBody>
              </p:sp>
            </p:grpSp>
            <p:grpSp>
              <p:nvGrpSpPr>
                <p:cNvPr id="44" name="Group 43"/>
                <p:cNvGrpSpPr/>
                <p:nvPr/>
              </p:nvGrpSpPr>
              <p:grpSpPr>
                <a:xfrm>
                  <a:off x="5987590" y="2570655"/>
                  <a:ext cx="1119826" cy="1579009"/>
                  <a:chOff x="5987590" y="2570655"/>
                  <a:chExt cx="1119826" cy="1579009"/>
                </a:xfrm>
              </p:grpSpPr>
              <p:sp>
                <p:nvSpPr>
                  <p:cNvPr id="16" name="Oval 15">
                    <a:extLst>
                      <a:ext uri="{FF2B5EF4-FFF2-40B4-BE49-F238E27FC236}">
                        <a16:creationId xmlns:a16="http://schemas.microsoft.com/office/drawing/2014/main" id="{DFCA9DEF-9F82-4CDA-AD04-46B38CA633D8}"/>
                      </a:ext>
                    </a:extLst>
                  </p:cNvPr>
                  <p:cNvSpPr/>
                  <p:nvPr/>
                </p:nvSpPr>
                <p:spPr>
                  <a:xfrm>
                    <a:off x="5987590" y="2570655"/>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TextBox 16">
                    <a:extLst>
                      <a:ext uri="{FF2B5EF4-FFF2-40B4-BE49-F238E27FC236}">
                        <a16:creationId xmlns:a16="http://schemas.microsoft.com/office/drawing/2014/main" id="{B81FDDB3-A82B-4E40-8988-2E2BDE11C509}"/>
                      </a:ext>
                    </a:extLst>
                  </p:cNvPr>
                  <p:cNvSpPr txBox="1"/>
                  <p:nvPr/>
                </p:nvSpPr>
                <p:spPr>
                  <a:xfrm>
                    <a:off x="6001456" y="2694636"/>
                    <a:ext cx="620342"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02</a:t>
                    </a:r>
                    <a:endParaRPr lang="ko-KR" altLang="en-US" sz="1600" b="1" dirty="0">
                      <a:solidFill>
                        <a:schemeClr val="bg1"/>
                      </a:solidFill>
                      <a:cs typeface="Arial" pitchFamily="34" charset="0"/>
                    </a:endParaRPr>
                  </a:p>
                </p:txBody>
              </p:sp>
              <p:sp>
                <p:nvSpPr>
                  <p:cNvPr id="37" name="Oval 36">
                    <a:extLst>
                      <a:ext uri="{FF2B5EF4-FFF2-40B4-BE49-F238E27FC236}">
                        <a16:creationId xmlns:a16="http://schemas.microsoft.com/office/drawing/2014/main" id="{ECF4C54B-195A-41AA-91C1-D425B6442608}"/>
                      </a:ext>
                    </a:extLst>
                  </p:cNvPr>
                  <p:cNvSpPr/>
                  <p:nvPr/>
                </p:nvSpPr>
                <p:spPr>
                  <a:xfrm>
                    <a:off x="6293723" y="3335971"/>
                    <a:ext cx="813693" cy="8136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45" name="Group 44"/>
                <p:cNvGrpSpPr/>
                <p:nvPr/>
              </p:nvGrpSpPr>
              <p:grpSpPr>
                <a:xfrm>
                  <a:off x="5987590" y="4559028"/>
                  <a:ext cx="1119825" cy="1464282"/>
                  <a:chOff x="5987590" y="4559028"/>
                  <a:chExt cx="1119825" cy="1464282"/>
                </a:xfrm>
              </p:grpSpPr>
              <p:sp>
                <p:nvSpPr>
                  <p:cNvPr id="24" name="Oval 23">
                    <a:extLst>
                      <a:ext uri="{FF2B5EF4-FFF2-40B4-BE49-F238E27FC236}">
                        <a16:creationId xmlns:a16="http://schemas.microsoft.com/office/drawing/2014/main" id="{73CCFDD7-0EB0-4E64-BDB1-540DAB0B9BEC}"/>
                      </a:ext>
                    </a:extLst>
                  </p:cNvPr>
                  <p:cNvSpPr/>
                  <p:nvPr/>
                </p:nvSpPr>
                <p:spPr>
                  <a:xfrm>
                    <a:off x="5987590" y="4559028"/>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TextBox 24">
                    <a:extLst>
                      <a:ext uri="{FF2B5EF4-FFF2-40B4-BE49-F238E27FC236}">
                        <a16:creationId xmlns:a16="http://schemas.microsoft.com/office/drawing/2014/main" id="{E278BC37-1332-44C3-8D79-E84F62CFBCD4}"/>
                      </a:ext>
                    </a:extLst>
                  </p:cNvPr>
                  <p:cNvSpPr txBox="1"/>
                  <p:nvPr/>
                </p:nvSpPr>
                <p:spPr>
                  <a:xfrm>
                    <a:off x="6001456" y="4683009"/>
                    <a:ext cx="620342"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03</a:t>
                    </a:r>
                    <a:endParaRPr lang="ko-KR" altLang="en-US" sz="1600" b="1" dirty="0">
                      <a:solidFill>
                        <a:schemeClr val="bg1"/>
                      </a:solidFill>
                      <a:cs typeface="Arial" pitchFamily="34" charset="0"/>
                    </a:endParaRPr>
                  </a:p>
                </p:txBody>
              </p:sp>
              <p:sp>
                <p:nvSpPr>
                  <p:cNvPr id="39" name="Oval 38">
                    <a:extLst>
                      <a:ext uri="{FF2B5EF4-FFF2-40B4-BE49-F238E27FC236}">
                        <a16:creationId xmlns:a16="http://schemas.microsoft.com/office/drawing/2014/main" id="{ECF4C54B-195A-41AA-91C1-D425B6442608}"/>
                      </a:ext>
                    </a:extLst>
                  </p:cNvPr>
                  <p:cNvSpPr/>
                  <p:nvPr/>
                </p:nvSpPr>
                <p:spPr>
                  <a:xfrm>
                    <a:off x="6293722" y="5209617"/>
                    <a:ext cx="813693" cy="8136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grpSp>
            <p:nvGrpSpPr>
              <p:cNvPr id="40" name="Group 39"/>
              <p:cNvGrpSpPr/>
              <p:nvPr/>
            </p:nvGrpSpPr>
            <p:grpSpPr>
              <a:xfrm>
                <a:off x="6337683" y="5266492"/>
                <a:ext cx="1097291" cy="970820"/>
                <a:chOff x="5987590" y="559632"/>
                <a:chExt cx="1119829" cy="1387700"/>
              </a:xfrm>
            </p:grpSpPr>
            <p:sp>
              <p:nvSpPr>
                <p:cNvPr id="41" name="Oval 40">
                  <a:extLst>
                    <a:ext uri="{FF2B5EF4-FFF2-40B4-BE49-F238E27FC236}">
                      <a16:creationId xmlns:a16="http://schemas.microsoft.com/office/drawing/2014/main" id="{ECF4C54B-195A-41AA-91C1-D425B6442608}"/>
                    </a:ext>
                  </a:extLst>
                </p:cNvPr>
                <p:cNvSpPr/>
                <p:nvPr/>
              </p:nvSpPr>
              <p:spPr>
                <a:xfrm>
                  <a:off x="6293726" y="1133639"/>
                  <a:ext cx="813693" cy="8136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2" name="Oval 41">
                  <a:extLst>
                    <a:ext uri="{FF2B5EF4-FFF2-40B4-BE49-F238E27FC236}">
                      <a16:creationId xmlns:a16="http://schemas.microsoft.com/office/drawing/2014/main" id="{26E7CC1E-0924-4290-BD4F-9A42846374D5}"/>
                    </a:ext>
                  </a:extLst>
                </p:cNvPr>
                <p:cNvSpPr/>
                <p:nvPr/>
              </p:nvSpPr>
              <p:spPr>
                <a:xfrm>
                  <a:off x="5987590" y="559632"/>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3" name="TextBox 42">
                  <a:extLst>
                    <a:ext uri="{FF2B5EF4-FFF2-40B4-BE49-F238E27FC236}">
                      <a16:creationId xmlns:a16="http://schemas.microsoft.com/office/drawing/2014/main" id="{4E75D5A8-405A-472D-95DD-09C3F6C07930}"/>
                    </a:ext>
                  </a:extLst>
                </p:cNvPr>
                <p:cNvSpPr txBox="1"/>
                <p:nvPr/>
              </p:nvSpPr>
              <p:spPr>
                <a:xfrm>
                  <a:off x="6001456" y="683613"/>
                  <a:ext cx="620342" cy="526708"/>
                </a:xfrm>
                <a:prstGeom prst="rect">
                  <a:avLst/>
                </a:prstGeom>
                <a:noFill/>
              </p:spPr>
              <p:txBody>
                <a:bodyPr wrap="square" rtlCol="0">
                  <a:spAutoFit/>
                </a:bodyPr>
                <a:lstStyle/>
                <a:p>
                  <a:pPr algn="ctr"/>
                  <a:r>
                    <a:rPr lang="en-US" altLang="ko-KR" sz="2000" b="1" dirty="0">
                      <a:solidFill>
                        <a:schemeClr val="bg1"/>
                      </a:solidFill>
                      <a:cs typeface="Arial" pitchFamily="34" charset="0"/>
                    </a:rPr>
                    <a:t>04</a:t>
                  </a:r>
                  <a:endParaRPr lang="ko-KR" altLang="en-US" sz="1600" b="1" dirty="0">
                    <a:solidFill>
                      <a:schemeClr val="bg1"/>
                    </a:solidFill>
                    <a:cs typeface="Arial" pitchFamily="34" charset="0"/>
                  </a:endParaRPr>
                </a:p>
              </p:txBody>
            </p:sp>
          </p:grpSp>
        </p:grpSp>
        <p:sp>
          <p:nvSpPr>
            <p:cNvPr id="47" name="Rectangle 46"/>
            <p:cNvSpPr/>
            <p:nvPr/>
          </p:nvSpPr>
          <p:spPr>
            <a:xfrm>
              <a:off x="7734949" y="5266492"/>
              <a:ext cx="4083500" cy="461665"/>
            </a:xfrm>
            <a:prstGeom prst="rect">
              <a:avLst/>
            </a:prstGeom>
          </p:spPr>
          <p:txBody>
            <a:bodyPr wrap="square">
              <a:spAutoFit/>
            </a:bodyPr>
            <a:lstStyle/>
            <a:p>
              <a:r>
                <a:rPr lang="id-ID" sz="1200" b="1" dirty="0"/>
                <a:t>Pengelola yang terdiri minimal Manajer, Marketing, Accounting dan Kasir</a:t>
              </a:r>
            </a:p>
          </p:txBody>
        </p:sp>
        <p:sp>
          <p:nvSpPr>
            <p:cNvPr id="48" name="Rectangle 47"/>
            <p:cNvSpPr/>
            <p:nvPr/>
          </p:nvSpPr>
          <p:spPr>
            <a:xfrm>
              <a:off x="7734949" y="5663962"/>
              <a:ext cx="4083500" cy="461665"/>
            </a:xfrm>
            <a:prstGeom prst="rect">
              <a:avLst/>
            </a:prstGeom>
          </p:spPr>
          <p:txBody>
            <a:bodyPr wrap="square">
              <a:spAutoFit/>
            </a:bodyPr>
            <a:lstStyle/>
            <a:p>
              <a:r>
                <a:rPr lang="id-ID" sz="1200" dirty="0"/>
                <a:t>Merupakan representasi nsabah terutama berkaitan dengan operasional kerja pengurus</a:t>
              </a:r>
            </a:p>
          </p:txBody>
        </p:sp>
      </p:grpSp>
      <p:grpSp>
        <p:nvGrpSpPr>
          <p:cNvPr id="49" name="Group 48"/>
          <p:cNvGrpSpPr/>
          <p:nvPr/>
        </p:nvGrpSpPr>
        <p:grpSpPr>
          <a:xfrm>
            <a:off x="0" y="171338"/>
            <a:ext cx="12207499" cy="6686662"/>
            <a:chOff x="0" y="171338"/>
            <a:chExt cx="12207499" cy="6686662"/>
          </a:xfrm>
        </p:grpSpPr>
        <p:sp>
          <p:nvSpPr>
            <p:cNvPr id="50" name="Rectangle 49">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51" name="Rectangle 50">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2" name="Group 51">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53" name="Picture 52">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54" name="Picture 53">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57" name="TextBox 56"/>
          <p:cNvSpPr txBox="1"/>
          <p:nvPr/>
        </p:nvSpPr>
        <p:spPr>
          <a:xfrm>
            <a:off x="2007120" y="301654"/>
            <a:ext cx="8276095" cy="461665"/>
          </a:xfrm>
          <a:prstGeom prst="rect">
            <a:avLst/>
          </a:prstGeom>
          <a:noFill/>
        </p:spPr>
        <p:txBody>
          <a:bodyPr wrap="square" rtlCol="0">
            <a:spAutoFit/>
          </a:bodyPr>
          <a:lstStyle/>
          <a:p>
            <a:pPr algn="ctr"/>
            <a:r>
              <a:rPr lang="en-ID" sz="2400" dirty="0" err="1">
                <a:solidFill>
                  <a:srgbClr val="002060"/>
                </a:solidFill>
                <a:latin typeface="Arial Black" panose="020B0A04020102020204" pitchFamily="34" charset="0"/>
                <a:cs typeface="Times New Roman" panose="02020603050405020304" pitchFamily="18" charset="0"/>
              </a:rPr>
              <a:t>Struktur</a:t>
            </a:r>
            <a:r>
              <a:rPr lang="en-ID" sz="2400" dirty="0">
                <a:solidFill>
                  <a:srgbClr val="002060"/>
                </a:solidFill>
                <a:latin typeface="Arial Black" panose="020B0A04020102020204" pitchFamily="34" charset="0"/>
                <a:cs typeface="Times New Roman" panose="02020603050405020304" pitchFamily="18" charset="0"/>
              </a:rPr>
              <a:t> BMT</a:t>
            </a:r>
            <a:endParaRPr lang="en-US" sz="1600" dirty="0">
              <a:solidFill>
                <a:srgbClr val="002060"/>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57079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0" y="171338"/>
            <a:ext cx="12207499" cy="6686662"/>
            <a:chOff x="0" y="171338"/>
            <a:chExt cx="12207499" cy="6686662"/>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grpSp>
          <p:nvGrpSpPr>
            <p:cNvPr id="8" name="Group 7"/>
            <p:cNvGrpSpPr/>
            <p:nvPr/>
          </p:nvGrpSpPr>
          <p:grpSpPr>
            <a:xfrm>
              <a:off x="0" y="779863"/>
              <a:ext cx="12192000" cy="4896565"/>
              <a:chOff x="0" y="779863"/>
              <a:chExt cx="12192000" cy="4896565"/>
            </a:xfrm>
          </p:grpSpPr>
          <p:grpSp>
            <p:nvGrpSpPr>
              <p:cNvPr id="9" name="Group 8">
                <a:extLst>
                  <a:ext uri="{FF2B5EF4-FFF2-40B4-BE49-F238E27FC236}">
                    <a16:creationId xmlns:a16="http://schemas.microsoft.com/office/drawing/2014/main" id="{E09F8985-DB9A-450F-AE50-A456FEFCC14B}"/>
                  </a:ext>
                </a:extLst>
              </p:cNvPr>
              <p:cNvGrpSpPr/>
              <p:nvPr/>
            </p:nvGrpSpPr>
            <p:grpSpPr>
              <a:xfrm>
                <a:off x="0" y="2124465"/>
                <a:ext cx="12192000" cy="2597869"/>
                <a:chOff x="0" y="2092574"/>
                <a:chExt cx="12192000" cy="2597869"/>
              </a:xfrm>
              <a:solidFill>
                <a:schemeClr val="accent1">
                  <a:lumMod val="60000"/>
                  <a:lumOff val="40000"/>
                </a:schemeClr>
              </a:solidFill>
            </p:grpSpPr>
            <p:sp>
              <p:nvSpPr>
                <p:cNvPr id="69" name="Rectangle 68">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44828CC-6F61-47EC-85E2-B21863D23656}"/>
                  </a:ext>
                </a:extLst>
              </p:cNvPr>
              <p:cNvGrpSpPr/>
              <p:nvPr/>
            </p:nvGrpSpPr>
            <p:grpSpPr>
              <a:xfrm>
                <a:off x="681925" y="779863"/>
                <a:ext cx="10886262" cy="4896565"/>
                <a:chOff x="681925" y="853605"/>
                <a:chExt cx="10886262" cy="4896565"/>
              </a:xfrm>
            </p:grpSpPr>
            <p:sp>
              <p:nvSpPr>
                <p:cNvPr id="11" name="Freeform: Shape 144">
                  <a:extLst>
                    <a:ext uri="{FF2B5EF4-FFF2-40B4-BE49-F238E27FC236}">
                      <a16:creationId xmlns:a16="http://schemas.microsoft.com/office/drawing/2014/main"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12" name="Group 11">
                  <a:extLst>
                    <a:ext uri="{FF2B5EF4-FFF2-40B4-BE49-F238E27FC236}">
                      <a16:creationId xmlns:a16="http://schemas.microsoft.com/office/drawing/2014/main" id="{653B38FE-2126-4BA6-8C69-473DBAAA5C20}"/>
                    </a:ext>
                  </a:extLst>
                </p:cNvPr>
                <p:cNvGrpSpPr/>
                <p:nvPr/>
              </p:nvGrpSpPr>
              <p:grpSpPr>
                <a:xfrm>
                  <a:off x="5899199" y="853605"/>
                  <a:ext cx="5668988" cy="4846071"/>
                  <a:chOff x="5899199" y="853605"/>
                  <a:chExt cx="5668988" cy="4846071"/>
                </a:xfrm>
              </p:grpSpPr>
              <p:sp>
                <p:nvSpPr>
                  <p:cNvPr id="21" name="Freeform: Shape 143">
                    <a:extLst>
                      <a:ext uri="{FF2B5EF4-FFF2-40B4-BE49-F238E27FC236}">
                        <a16:creationId xmlns:a16="http://schemas.microsoft.com/office/drawing/2014/main"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52">
                    <a:extLst>
                      <a:ext uri="{FF2B5EF4-FFF2-40B4-BE49-F238E27FC236}">
                        <a16:creationId xmlns:a16="http://schemas.microsoft.com/office/drawing/2014/main"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23" name="Freeform: Shape 53">
                    <a:extLst>
                      <a:ext uri="{FF2B5EF4-FFF2-40B4-BE49-F238E27FC236}">
                        <a16:creationId xmlns:a16="http://schemas.microsoft.com/office/drawing/2014/main"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24" name="Freeform: Shape 54">
                    <a:extLst>
                      <a:ext uri="{FF2B5EF4-FFF2-40B4-BE49-F238E27FC236}">
                        <a16:creationId xmlns:a16="http://schemas.microsoft.com/office/drawing/2014/main"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Shape 55">
                    <a:extLst>
                      <a:ext uri="{FF2B5EF4-FFF2-40B4-BE49-F238E27FC236}">
                        <a16:creationId xmlns:a16="http://schemas.microsoft.com/office/drawing/2014/main"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26" name="Freeform: Shape 56">
                    <a:extLst>
                      <a:ext uri="{FF2B5EF4-FFF2-40B4-BE49-F238E27FC236}">
                        <a16:creationId xmlns:a16="http://schemas.microsoft.com/office/drawing/2014/main"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27" name="Freeform: Shape 57">
                    <a:extLst>
                      <a:ext uri="{FF2B5EF4-FFF2-40B4-BE49-F238E27FC236}">
                        <a16:creationId xmlns:a16="http://schemas.microsoft.com/office/drawing/2014/main"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28" name="Freeform: Shape 58">
                    <a:extLst>
                      <a:ext uri="{FF2B5EF4-FFF2-40B4-BE49-F238E27FC236}">
                        <a16:creationId xmlns:a16="http://schemas.microsoft.com/office/drawing/2014/main"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29" name="Freeform: Shape 63">
                    <a:extLst>
                      <a:ext uri="{FF2B5EF4-FFF2-40B4-BE49-F238E27FC236}">
                        <a16:creationId xmlns:a16="http://schemas.microsoft.com/office/drawing/2014/main"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30" name="Freeform: Shape 87">
                    <a:extLst>
                      <a:ext uri="{FF2B5EF4-FFF2-40B4-BE49-F238E27FC236}">
                        <a16:creationId xmlns:a16="http://schemas.microsoft.com/office/drawing/2014/main"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31" name="Freeform: Shape 88">
                    <a:extLst>
                      <a:ext uri="{FF2B5EF4-FFF2-40B4-BE49-F238E27FC236}">
                        <a16:creationId xmlns:a16="http://schemas.microsoft.com/office/drawing/2014/main"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32" name="Freeform: Shape 89">
                    <a:extLst>
                      <a:ext uri="{FF2B5EF4-FFF2-40B4-BE49-F238E27FC236}">
                        <a16:creationId xmlns:a16="http://schemas.microsoft.com/office/drawing/2014/main"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3" name="Freeform: Shape 90">
                    <a:extLst>
                      <a:ext uri="{FF2B5EF4-FFF2-40B4-BE49-F238E27FC236}">
                        <a16:creationId xmlns:a16="http://schemas.microsoft.com/office/drawing/2014/main"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34" name="Freeform: Shape 91">
                    <a:extLst>
                      <a:ext uri="{FF2B5EF4-FFF2-40B4-BE49-F238E27FC236}">
                        <a16:creationId xmlns:a16="http://schemas.microsoft.com/office/drawing/2014/main"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35" name="Freeform: Shape 92">
                    <a:extLst>
                      <a:ext uri="{FF2B5EF4-FFF2-40B4-BE49-F238E27FC236}">
                        <a16:creationId xmlns:a16="http://schemas.microsoft.com/office/drawing/2014/main"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6" name="Freeform: Shape 93">
                    <a:extLst>
                      <a:ext uri="{FF2B5EF4-FFF2-40B4-BE49-F238E27FC236}">
                        <a16:creationId xmlns:a16="http://schemas.microsoft.com/office/drawing/2014/main"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7" name="Freeform: Shape 94">
                    <a:extLst>
                      <a:ext uri="{FF2B5EF4-FFF2-40B4-BE49-F238E27FC236}">
                        <a16:creationId xmlns:a16="http://schemas.microsoft.com/office/drawing/2014/main"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38" name="Freeform: Shape 95">
                    <a:extLst>
                      <a:ext uri="{FF2B5EF4-FFF2-40B4-BE49-F238E27FC236}">
                        <a16:creationId xmlns:a16="http://schemas.microsoft.com/office/drawing/2014/main"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39" name="Freeform: Shape 96">
                    <a:extLst>
                      <a:ext uri="{FF2B5EF4-FFF2-40B4-BE49-F238E27FC236}">
                        <a16:creationId xmlns:a16="http://schemas.microsoft.com/office/drawing/2014/main"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0" name="Freeform: Shape 97">
                    <a:extLst>
                      <a:ext uri="{FF2B5EF4-FFF2-40B4-BE49-F238E27FC236}">
                        <a16:creationId xmlns:a16="http://schemas.microsoft.com/office/drawing/2014/main"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1" name="Freeform: Shape 98">
                    <a:extLst>
                      <a:ext uri="{FF2B5EF4-FFF2-40B4-BE49-F238E27FC236}">
                        <a16:creationId xmlns:a16="http://schemas.microsoft.com/office/drawing/2014/main"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42" name="Freeform: Shape 99">
                    <a:extLst>
                      <a:ext uri="{FF2B5EF4-FFF2-40B4-BE49-F238E27FC236}">
                        <a16:creationId xmlns:a16="http://schemas.microsoft.com/office/drawing/2014/main"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3" name="Freeform: Shape 100">
                    <a:extLst>
                      <a:ext uri="{FF2B5EF4-FFF2-40B4-BE49-F238E27FC236}">
                        <a16:creationId xmlns:a16="http://schemas.microsoft.com/office/drawing/2014/main"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4" name="Freeform: Shape 113">
                    <a:extLst>
                      <a:ext uri="{FF2B5EF4-FFF2-40B4-BE49-F238E27FC236}">
                        <a16:creationId xmlns:a16="http://schemas.microsoft.com/office/drawing/2014/main"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5" name="Freeform: Shape 114">
                    <a:extLst>
                      <a:ext uri="{FF2B5EF4-FFF2-40B4-BE49-F238E27FC236}">
                        <a16:creationId xmlns:a16="http://schemas.microsoft.com/office/drawing/2014/main"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6" name="Freeform: Shape 116">
                    <a:extLst>
                      <a:ext uri="{FF2B5EF4-FFF2-40B4-BE49-F238E27FC236}">
                        <a16:creationId xmlns:a16="http://schemas.microsoft.com/office/drawing/2014/main"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47" name="Freeform: Shape 117">
                    <a:extLst>
                      <a:ext uri="{FF2B5EF4-FFF2-40B4-BE49-F238E27FC236}">
                        <a16:creationId xmlns:a16="http://schemas.microsoft.com/office/drawing/2014/main"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48" name="Freeform: Shape 118">
                    <a:extLst>
                      <a:ext uri="{FF2B5EF4-FFF2-40B4-BE49-F238E27FC236}">
                        <a16:creationId xmlns:a16="http://schemas.microsoft.com/office/drawing/2014/main"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49" name="Freeform: Shape 119">
                    <a:extLst>
                      <a:ext uri="{FF2B5EF4-FFF2-40B4-BE49-F238E27FC236}">
                        <a16:creationId xmlns:a16="http://schemas.microsoft.com/office/drawing/2014/main"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50" name="Freeform: Shape 120">
                    <a:extLst>
                      <a:ext uri="{FF2B5EF4-FFF2-40B4-BE49-F238E27FC236}">
                        <a16:creationId xmlns:a16="http://schemas.microsoft.com/office/drawing/2014/main"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51" name="Freeform: Shape 121">
                    <a:extLst>
                      <a:ext uri="{FF2B5EF4-FFF2-40B4-BE49-F238E27FC236}">
                        <a16:creationId xmlns:a16="http://schemas.microsoft.com/office/drawing/2014/main"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52" name="Freeform: Shape 122">
                    <a:extLst>
                      <a:ext uri="{FF2B5EF4-FFF2-40B4-BE49-F238E27FC236}">
                        <a16:creationId xmlns:a16="http://schemas.microsoft.com/office/drawing/2014/main"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53" name="Freeform: Shape 123">
                    <a:extLst>
                      <a:ext uri="{FF2B5EF4-FFF2-40B4-BE49-F238E27FC236}">
                        <a16:creationId xmlns:a16="http://schemas.microsoft.com/office/drawing/2014/main"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54" name="Freeform: Shape 124">
                    <a:extLst>
                      <a:ext uri="{FF2B5EF4-FFF2-40B4-BE49-F238E27FC236}">
                        <a16:creationId xmlns:a16="http://schemas.microsoft.com/office/drawing/2014/main"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55" name="Freeform: Shape 125">
                    <a:extLst>
                      <a:ext uri="{FF2B5EF4-FFF2-40B4-BE49-F238E27FC236}">
                        <a16:creationId xmlns:a16="http://schemas.microsoft.com/office/drawing/2014/main"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56" name="Freeform: Shape 126">
                    <a:extLst>
                      <a:ext uri="{FF2B5EF4-FFF2-40B4-BE49-F238E27FC236}">
                        <a16:creationId xmlns:a16="http://schemas.microsoft.com/office/drawing/2014/main"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57" name="Freeform: Shape 127">
                    <a:extLst>
                      <a:ext uri="{FF2B5EF4-FFF2-40B4-BE49-F238E27FC236}">
                        <a16:creationId xmlns:a16="http://schemas.microsoft.com/office/drawing/2014/main"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58" name="Freeform: Shape 128">
                    <a:extLst>
                      <a:ext uri="{FF2B5EF4-FFF2-40B4-BE49-F238E27FC236}">
                        <a16:creationId xmlns:a16="http://schemas.microsoft.com/office/drawing/2014/main"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59" name="Freeform: Shape 129">
                    <a:extLst>
                      <a:ext uri="{FF2B5EF4-FFF2-40B4-BE49-F238E27FC236}">
                        <a16:creationId xmlns:a16="http://schemas.microsoft.com/office/drawing/2014/main"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60" name="Freeform: Shape 130">
                    <a:extLst>
                      <a:ext uri="{FF2B5EF4-FFF2-40B4-BE49-F238E27FC236}">
                        <a16:creationId xmlns:a16="http://schemas.microsoft.com/office/drawing/2014/main"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61" name="Freeform: Shape 131">
                    <a:extLst>
                      <a:ext uri="{FF2B5EF4-FFF2-40B4-BE49-F238E27FC236}">
                        <a16:creationId xmlns:a16="http://schemas.microsoft.com/office/drawing/2014/main"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62" name="Freeform: Shape 132">
                    <a:extLst>
                      <a:ext uri="{FF2B5EF4-FFF2-40B4-BE49-F238E27FC236}">
                        <a16:creationId xmlns:a16="http://schemas.microsoft.com/office/drawing/2014/main"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63" name="Freeform: Shape 133">
                    <a:extLst>
                      <a:ext uri="{FF2B5EF4-FFF2-40B4-BE49-F238E27FC236}">
                        <a16:creationId xmlns:a16="http://schemas.microsoft.com/office/drawing/2014/main"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4" name="Freeform: Shape 134">
                    <a:extLst>
                      <a:ext uri="{FF2B5EF4-FFF2-40B4-BE49-F238E27FC236}">
                        <a16:creationId xmlns:a16="http://schemas.microsoft.com/office/drawing/2014/main"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5" name="Freeform: Shape 135">
                    <a:extLst>
                      <a:ext uri="{FF2B5EF4-FFF2-40B4-BE49-F238E27FC236}">
                        <a16:creationId xmlns:a16="http://schemas.microsoft.com/office/drawing/2014/main" id="{CC4075BD-BC71-41DA-A721-E2020562AF33}"/>
                      </a:ext>
                    </a:extLst>
                  </p:cNvPr>
                  <p:cNvSpPr/>
                  <p:nvPr/>
                </p:nvSpPr>
                <p:spPr>
                  <a:xfrm flipH="1">
                    <a:off x="8784570" y="1883600"/>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66" name="Freeform: Shape 136">
                    <a:extLst>
                      <a:ext uri="{FF2B5EF4-FFF2-40B4-BE49-F238E27FC236}">
                        <a16:creationId xmlns:a16="http://schemas.microsoft.com/office/drawing/2014/main"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67" name="Freeform: Shape 137">
                    <a:extLst>
                      <a:ext uri="{FF2B5EF4-FFF2-40B4-BE49-F238E27FC236}">
                        <a16:creationId xmlns:a16="http://schemas.microsoft.com/office/drawing/2014/main"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8" name="Freeform: Shape 138">
                    <a:extLst>
                      <a:ext uri="{FF2B5EF4-FFF2-40B4-BE49-F238E27FC236}">
                        <a16:creationId xmlns:a16="http://schemas.microsoft.com/office/drawing/2014/main" id="{FCF075F2-9A11-40D7-8CBF-B70A5F7E3B16}"/>
                      </a:ext>
                    </a:extLst>
                  </p:cNvPr>
                  <p:cNvSpPr/>
                  <p:nvPr/>
                </p:nvSpPr>
                <p:spPr>
                  <a:xfrm rot="9900000" flipH="1">
                    <a:off x="8046141" y="3975013"/>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E4FFBAE7-B433-4A70-B535-1E9F57F6A05E}"/>
                    </a:ext>
                  </a:extLst>
                </p:cNvPr>
                <p:cNvGrpSpPr/>
                <p:nvPr/>
              </p:nvGrpSpPr>
              <p:grpSpPr>
                <a:xfrm>
                  <a:off x="681925" y="2726920"/>
                  <a:ext cx="9093566" cy="1190495"/>
                  <a:chOff x="-1916909" y="2261078"/>
                  <a:chExt cx="9093566" cy="1190495"/>
                </a:xfrm>
              </p:grpSpPr>
              <p:sp>
                <p:nvSpPr>
                  <p:cNvPr id="14" name="TextBox 13">
                    <a:extLst>
                      <a:ext uri="{FF2B5EF4-FFF2-40B4-BE49-F238E27FC236}">
                        <a16:creationId xmlns:a16="http://schemas.microsoft.com/office/drawing/2014/main" id="{382C8A06-6634-4814-B3BC-5F1014506EE2}"/>
                      </a:ext>
                    </a:extLst>
                  </p:cNvPr>
                  <p:cNvSpPr txBox="1"/>
                  <p:nvPr/>
                </p:nvSpPr>
                <p:spPr>
                  <a:xfrm>
                    <a:off x="-1916909" y="2517279"/>
                    <a:ext cx="5219499" cy="769441"/>
                  </a:xfrm>
                  <a:prstGeom prst="rect">
                    <a:avLst/>
                  </a:prstGeom>
                  <a:noFill/>
                </p:spPr>
                <p:txBody>
                  <a:bodyPr wrap="square" rtlCol="0" anchor="ctr">
                    <a:spAutoFit/>
                  </a:bodyPr>
                  <a:lstStyle/>
                  <a:p>
                    <a:pPr algn="ctr"/>
                    <a:r>
                      <a:rPr lang="en-US" altLang="ko-KR" sz="4400" b="1" dirty="0">
                        <a:solidFill>
                          <a:schemeClr val="accent5">
                            <a:lumMod val="50000"/>
                          </a:schemeClr>
                        </a:solidFill>
                        <a:latin typeface="+mj-lt"/>
                        <a:cs typeface="Arial" pitchFamily="34" charset="0"/>
                      </a:rPr>
                      <a:t>Dana </a:t>
                    </a:r>
                    <a:r>
                      <a:rPr lang="en-US" altLang="ko-KR" sz="4400" b="1" dirty="0" err="1">
                        <a:solidFill>
                          <a:schemeClr val="accent5">
                            <a:lumMod val="50000"/>
                          </a:schemeClr>
                        </a:solidFill>
                        <a:latin typeface="+mj-lt"/>
                        <a:cs typeface="Arial" pitchFamily="34" charset="0"/>
                      </a:rPr>
                      <a:t>Pensiun</a:t>
                    </a:r>
                    <a:r>
                      <a:rPr lang="en-US" altLang="ko-KR" sz="4400" b="1" dirty="0">
                        <a:solidFill>
                          <a:schemeClr val="accent5">
                            <a:lumMod val="50000"/>
                          </a:schemeClr>
                        </a:solidFill>
                        <a:latin typeface="+mj-lt"/>
                        <a:cs typeface="Arial" pitchFamily="34" charset="0"/>
                      </a:rPr>
                      <a:t> </a:t>
                    </a:r>
                    <a:r>
                      <a:rPr lang="en-US" altLang="ko-KR" sz="4400" b="1" dirty="0" err="1">
                        <a:solidFill>
                          <a:schemeClr val="accent5">
                            <a:lumMod val="50000"/>
                          </a:schemeClr>
                        </a:solidFill>
                        <a:latin typeface="+mj-lt"/>
                        <a:cs typeface="Arial" pitchFamily="34" charset="0"/>
                      </a:rPr>
                      <a:t>Syariah</a:t>
                    </a:r>
                    <a:endParaRPr lang="ko-KR" altLang="en-US" sz="4400" b="1" dirty="0">
                      <a:solidFill>
                        <a:schemeClr val="accent5">
                          <a:lumMod val="50000"/>
                        </a:schemeClr>
                      </a:solidFill>
                      <a:latin typeface="+mj-lt"/>
                      <a:cs typeface="Arial" pitchFamily="34" charset="0"/>
                    </a:endParaRPr>
                  </a:p>
                </p:txBody>
              </p:sp>
              <p:grpSp>
                <p:nvGrpSpPr>
                  <p:cNvPr id="15" name="Group 14">
                    <a:extLst>
                      <a:ext uri="{FF2B5EF4-FFF2-40B4-BE49-F238E27FC236}">
                        <a16:creationId xmlns:a16="http://schemas.microsoft.com/office/drawing/2014/main" id="{65E6FB1A-03D9-43E9-B1D6-46060F8AE553}"/>
                      </a:ext>
                    </a:extLst>
                  </p:cNvPr>
                  <p:cNvGrpSpPr/>
                  <p:nvPr/>
                </p:nvGrpSpPr>
                <p:grpSpPr>
                  <a:xfrm rot="10579261" flipH="1">
                    <a:off x="6559487" y="3020135"/>
                    <a:ext cx="617170" cy="431438"/>
                    <a:chOff x="3755403" y="3352246"/>
                    <a:chExt cx="1133941" cy="792691"/>
                  </a:xfrm>
                  <a:solidFill>
                    <a:schemeClr val="accent1"/>
                  </a:solidFill>
                </p:grpSpPr>
                <p:sp>
                  <p:nvSpPr>
                    <p:cNvPr id="19" name="Freeform: Shape 152">
                      <a:extLst>
                        <a:ext uri="{FF2B5EF4-FFF2-40B4-BE49-F238E27FC236}">
                          <a16:creationId xmlns:a16="http://schemas.microsoft.com/office/drawing/2014/main" id="{91C0D289-F389-4B60-874D-B101C7895D36}"/>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20" name="Freeform: Shape 153">
                      <a:extLst>
                        <a:ext uri="{FF2B5EF4-FFF2-40B4-BE49-F238E27FC236}">
                          <a16:creationId xmlns:a16="http://schemas.microsoft.com/office/drawing/2014/main" id="{BC1928D9-0F53-49E1-8BA6-CE932C01E22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84035B4C-47C0-41E0-8ECF-6C711949B901}"/>
                      </a:ext>
                    </a:extLst>
                  </p:cNvPr>
                  <p:cNvGrpSpPr/>
                  <p:nvPr/>
                </p:nvGrpSpPr>
                <p:grpSpPr>
                  <a:xfrm rot="2700000" flipH="1">
                    <a:off x="5029048" y="2353944"/>
                    <a:ext cx="617170" cy="431438"/>
                    <a:chOff x="3755403" y="3352246"/>
                    <a:chExt cx="1133941" cy="792691"/>
                  </a:xfrm>
                  <a:solidFill>
                    <a:schemeClr val="accent1"/>
                  </a:solidFill>
                </p:grpSpPr>
                <p:sp>
                  <p:nvSpPr>
                    <p:cNvPr id="17" name="Freeform: Shape 150">
                      <a:extLst>
                        <a:ext uri="{FF2B5EF4-FFF2-40B4-BE49-F238E27FC236}">
                          <a16:creationId xmlns:a16="http://schemas.microsoft.com/office/drawing/2014/main" id="{11A1A45C-55D3-4EC0-A373-C0B7A2E11607}"/>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8" name="Freeform: Shape 151">
                      <a:extLst>
                        <a:ext uri="{FF2B5EF4-FFF2-40B4-BE49-F238E27FC236}">
                          <a16:creationId xmlns:a16="http://schemas.microsoft.com/office/drawing/2014/main" id="{B43F1755-B952-4492-B071-B8B1B27D92CB}"/>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100533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1338"/>
            <a:ext cx="12207499" cy="6686662"/>
            <a:chOff x="0" y="171338"/>
            <a:chExt cx="12207499" cy="6686662"/>
          </a:xfrm>
        </p:grpSpPr>
        <p:sp>
          <p:nvSpPr>
            <p:cNvPr id="3" name="Rectangle 2">
              <a:extLst>
                <a:ext uri="{FF2B5EF4-FFF2-40B4-BE49-F238E27FC236}">
                  <a16:creationId xmlns:a16="http://schemas.microsoft.com/office/drawing/2014/main" id="{637535EF-6A72-4549-A829-E6D15980B02C}"/>
                </a:ext>
              </a:extLst>
            </p:cNvPr>
            <p:cNvSpPr/>
            <p:nvPr/>
          </p:nvSpPr>
          <p:spPr>
            <a:xfrm>
              <a:off x="0" y="6214820"/>
              <a:ext cx="8446576" cy="6431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latin typeface="Arial Black" panose="020B0A04020102020204" pitchFamily="34" charset="0"/>
                </a:rPr>
                <a:t>EKONOMI DAN BISNIS SYARIAH</a:t>
              </a:r>
              <a:endParaRPr lang="id-ID" sz="14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0650E33A-5A8F-426B-9D46-FE93BBC998EE}"/>
                </a:ext>
              </a:extLst>
            </p:cNvPr>
            <p:cNvSpPr/>
            <p:nvPr/>
          </p:nvSpPr>
          <p:spPr>
            <a:xfrm>
              <a:off x="8446577" y="6214820"/>
              <a:ext cx="3760922" cy="643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Black" panose="020B0A04020102020204" pitchFamily="34" charset="0"/>
                </a:rPr>
                <a:t>Ieki.upi.edu</a:t>
              </a:r>
              <a:endParaRPr lang="id-ID" sz="1400" dirty="0">
                <a:latin typeface="Arial Black" panose="020B0A04020102020204" pitchFamily="34" charset="0"/>
              </a:endParaRPr>
            </a:p>
          </p:txBody>
        </p:sp>
        <p:grpSp>
          <p:nvGrpSpPr>
            <p:cNvPr id="5" name="Group 4">
              <a:extLst>
                <a:ext uri="{FF2B5EF4-FFF2-40B4-BE49-F238E27FC236}">
                  <a16:creationId xmlns:a16="http://schemas.microsoft.com/office/drawing/2014/main" id="{93A252F7-484F-42E9-AEF6-1FB9F707B778}"/>
                </a:ext>
              </a:extLst>
            </p:cNvPr>
            <p:cNvGrpSpPr/>
            <p:nvPr/>
          </p:nvGrpSpPr>
          <p:grpSpPr>
            <a:xfrm>
              <a:off x="10464117" y="171338"/>
              <a:ext cx="1495409" cy="593852"/>
              <a:chOff x="4572001" y="1093721"/>
              <a:chExt cx="1495409" cy="593852"/>
            </a:xfrm>
          </p:grpSpPr>
          <p:pic>
            <p:nvPicPr>
              <p:cNvPr id="6" name="Picture 5">
                <a:extLst>
                  <a:ext uri="{FF2B5EF4-FFF2-40B4-BE49-F238E27FC236}">
                    <a16:creationId xmlns:a16="http://schemas.microsoft.com/office/drawing/2014/main" id="{07C1D7BB-4E83-437E-89D8-033170E4EF0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1" y="1093721"/>
                <a:ext cx="593852" cy="593852"/>
              </a:xfrm>
              <a:prstGeom prst="rect">
                <a:avLst/>
              </a:prstGeom>
            </p:spPr>
          </p:pic>
          <p:pic>
            <p:nvPicPr>
              <p:cNvPr id="7" name="Picture 6">
                <a:extLst>
                  <a:ext uri="{FF2B5EF4-FFF2-40B4-BE49-F238E27FC236}">
                    <a16:creationId xmlns:a16="http://schemas.microsoft.com/office/drawing/2014/main" id="{14DF5991-D49E-495F-AE4E-70827F410690}"/>
                  </a:ext>
                </a:extLst>
              </p:cNvPr>
              <p:cNvPicPr>
                <a:picLocks noChangeAspect="1"/>
              </p:cNvPicPr>
              <p:nvPr/>
            </p:nvPicPr>
            <p:blipFill rotWithShape="1">
              <a:blip r:embed="rId3"/>
              <a:srcRect r="39491"/>
              <a:stretch/>
            </p:blipFill>
            <p:spPr>
              <a:xfrm>
                <a:off x="5277971" y="1110073"/>
                <a:ext cx="789439" cy="576356"/>
              </a:xfrm>
              <a:prstGeom prst="rect">
                <a:avLst/>
              </a:prstGeom>
            </p:spPr>
          </p:pic>
        </p:grpSp>
      </p:grpSp>
      <p:sp>
        <p:nvSpPr>
          <p:cNvPr id="8" name="TextBox 7"/>
          <p:cNvSpPr txBox="1"/>
          <p:nvPr/>
        </p:nvSpPr>
        <p:spPr>
          <a:xfrm>
            <a:off x="2007120" y="301654"/>
            <a:ext cx="8276095" cy="461665"/>
          </a:xfrm>
          <a:prstGeom prst="rect">
            <a:avLst/>
          </a:prstGeom>
          <a:noFill/>
        </p:spPr>
        <p:txBody>
          <a:bodyPr wrap="square" rtlCol="0">
            <a:spAutoFit/>
          </a:bodyPr>
          <a:lstStyle/>
          <a:p>
            <a:pPr algn="ctr"/>
            <a:r>
              <a:rPr lang="en-ID" sz="2400" dirty="0">
                <a:solidFill>
                  <a:srgbClr val="002060"/>
                </a:solidFill>
                <a:latin typeface="Arial Black" panose="020B0A04020102020204" pitchFamily="34" charset="0"/>
                <a:cs typeface="Times New Roman" panose="02020603050405020304" pitchFamily="18" charset="0"/>
              </a:rPr>
              <a:t>Dana </a:t>
            </a:r>
            <a:r>
              <a:rPr lang="en-ID" sz="2400" dirty="0" err="1">
                <a:solidFill>
                  <a:srgbClr val="002060"/>
                </a:solidFill>
                <a:latin typeface="Arial Black" panose="020B0A04020102020204" pitchFamily="34" charset="0"/>
                <a:cs typeface="Times New Roman" panose="02020603050405020304" pitchFamily="18" charset="0"/>
              </a:rPr>
              <a:t>Pensiun</a:t>
            </a:r>
            <a:endParaRPr lang="en-US" sz="1600" dirty="0">
              <a:solidFill>
                <a:srgbClr val="002060"/>
              </a:solidFill>
              <a:latin typeface="Arial Black" panose="020B0A04020102020204" pitchFamily="34" charset="0"/>
              <a:cs typeface="Times New Roman" panose="02020603050405020304" pitchFamily="18" charset="0"/>
            </a:endParaRPr>
          </a:p>
        </p:txBody>
      </p:sp>
      <p:grpSp>
        <p:nvGrpSpPr>
          <p:cNvPr id="522" name="Group 521"/>
          <p:cNvGrpSpPr/>
          <p:nvPr/>
        </p:nvGrpSpPr>
        <p:grpSpPr>
          <a:xfrm>
            <a:off x="181549" y="468264"/>
            <a:ext cx="11705047" cy="5573446"/>
            <a:chOff x="309726" y="654289"/>
            <a:chExt cx="12276742" cy="6159021"/>
          </a:xfrm>
        </p:grpSpPr>
        <p:grpSp>
          <p:nvGrpSpPr>
            <p:cNvPr id="9" name="Group 8">
              <a:extLst>
                <a:ext uri="{FF2B5EF4-FFF2-40B4-BE49-F238E27FC236}">
                  <a16:creationId xmlns:a16="http://schemas.microsoft.com/office/drawing/2014/main" id="{4AE62115-D9DC-4779-88B5-F37A2D8FF445}"/>
                </a:ext>
              </a:extLst>
            </p:cNvPr>
            <p:cNvGrpSpPr/>
            <p:nvPr/>
          </p:nvGrpSpPr>
          <p:grpSpPr>
            <a:xfrm>
              <a:off x="309726" y="654289"/>
              <a:ext cx="2560872" cy="2533978"/>
              <a:chOff x="3175" y="1588"/>
              <a:chExt cx="4686300" cy="4637087"/>
            </a:xfrm>
            <a:solidFill>
              <a:schemeClr val="accent6"/>
            </a:solidFill>
          </p:grpSpPr>
          <p:sp>
            <p:nvSpPr>
              <p:cNvPr id="10" name="Rectangle 5">
                <a:extLst>
                  <a:ext uri="{FF2B5EF4-FFF2-40B4-BE49-F238E27FC236}">
                    <a16:creationId xmlns:a16="http://schemas.microsoft.com/office/drawing/2014/main" id="{389E7FC4-E9E8-4A33-9B88-95FFE70EC49C}"/>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BA63794A-06E2-40DB-A99D-BF5C8D1F0E3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1A8E3E76-5D5B-443A-ACF1-B308051C200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C20395D9-88F1-43AC-9EC9-465DE7ACA3DB}"/>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3BB6FA4A-AD1E-4ED0-9B1B-9F3567B67626}"/>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a:extLst>
                  <a:ext uri="{FF2B5EF4-FFF2-40B4-BE49-F238E27FC236}">
                    <a16:creationId xmlns:a16="http://schemas.microsoft.com/office/drawing/2014/main" id="{155C2FD6-DCE9-4B42-BB0E-FBE54C84B76F}"/>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B20235A0-E1C9-47B5-83AF-E90A2ACDC81C}"/>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6DB63E9-A13D-41E2-8429-C431B4C4C612}"/>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3">
                <a:extLst>
                  <a:ext uri="{FF2B5EF4-FFF2-40B4-BE49-F238E27FC236}">
                    <a16:creationId xmlns:a16="http://schemas.microsoft.com/office/drawing/2014/main" id="{05B0707A-885A-40F3-AA75-D93FFAB0C4F1}"/>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C2F227FA-7D32-45EC-80CE-7E04D4C3DAF6}"/>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BE1E9C3A-B139-4175-8274-7375808754C6}"/>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6">
                <a:extLst>
                  <a:ext uri="{FF2B5EF4-FFF2-40B4-BE49-F238E27FC236}">
                    <a16:creationId xmlns:a16="http://schemas.microsoft.com/office/drawing/2014/main" id="{6492070B-C907-4372-AE16-07EE8B97FADC}"/>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8F1C4E2C-4E26-4A7B-A4BC-E0A0B12679C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481792EE-8674-4427-973E-55E84E3DEF07}"/>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0D993346-5DA3-484E-8F55-D7DF0F0B8368}"/>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0">
                <a:extLst>
                  <a:ext uri="{FF2B5EF4-FFF2-40B4-BE49-F238E27FC236}">
                    <a16:creationId xmlns:a16="http://schemas.microsoft.com/office/drawing/2014/main" id="{84481BDF-2ADF-4F38-847F-3BD94ACC5870}"/>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84E272E8-A717-43F4-BDFB-C023C3F4612E}"/>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79CF1629-B6D8-433B-8F92-9EF76D8DD658}"/>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285FDDE7-4901-430E-8F9C-26EC54D4BF02}"/>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4">
                <a:extLst>
                  <a:ext uri="{FF2B5EF4-FFF2-40B4-BE49-F238E27FC236}">
                    <a16:creationId xmlns:a16="http://schemas.microsoft.com/office/drawing/2014/main" id="{D524EAB0-76B5-45DA-815E-12B3304F9D3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FB7632B5-3271-4740-8520-9222D6962647}"/>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FD18C526-062D-4763-B242-7A1F4FE53523}"/>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7">
                <a:extLst>
                  <a:ext uri="{FF2B5EF4-FFF2-40B4-BE49-F238E27FC236}">
                    <a16:creationId xmlns:a16="http://schemas.microsoft.com/office/drawing/2014/main" id="{295FA73A-2051-478D-91E7-69580A73A9E1}"/>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95046317-602A-49FF-B923-2CDF1BD36F98}"/>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41D4DD24-3100-47E3-8387-7F423200988F}"/>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0">
                <a:extLst>
                  <a:ext uri="{FF2B5EF4-FFF2-40B4-BE49-F238E27FC236}">
                    <a16:creationId xmlns:a16="http://schemas.microsoft.com/office/drawing/2014/main" id="{E93269C9-EF82-458F-9B23-9DE000062B1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13141FC1-1FA1-4D07-945C-3CC973B36FC2}"/>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CDD16EB8-3105-4CC3-BFFC-C8997B51CC75}"/>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3">
                <a:extLst>
                  <a:ext uri="{FF2B5EF4-FFF2-40B4-BE49-F238E27FC236}">
                    <a16:creationId xmlns:a16="http://schemas.microsoft.com/office/drawing/2014/main" id="{938EFD42-63EC-475B-9856-749177C3D75B}"/>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4">
                <a:extLst>
                  <a:ext uri="{FF2B5EF4-FFF2-40B4-BE49-F238E27FC236}">
                    <a16:creationId xmlns:a16="http://schemas.microsoft.com/office/drawing/2014/main" id="{F0AEAE97-4C48-4610-9BD5-C045D0436C52}"/>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a:extLst>
                  <a:ext uri="{FF2B5EF4-FFF2-40B4-BE49-F238E27FC236}">
                    <a16:creationId xmlns:a16="http://schemas.microsoft.com/office/drawing/2014/main" id="{61419118-9F0E-4BFE-82D6-2FFD4D3988D8}"/>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BD4355A1-FF60-4ED5-B2CA-A9BA881F884B}"/>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C38F92DC-3278-4709-A919-DAA0D8FEA232}"/>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a:extLst>
                  <a:ext uri="{FF2B5EF4-FFF2-40B4-BE49-F238E27FC236}">
                    <a16:creationId xmlns:a16="http://schemas.microsoft.com/office/drawing/2014/main" id="{8FB279B1-E574-47CD-BE7D-EE60D4FA5B4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3344E820-E84A-43C1-AF85-0D79E7CFB0A4}"/>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A874E74C-5235-46A6-BAF7-DD5EAEF544DF}"/>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FA6C4602-5F8F-465C-9AA6-132514E480A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63CD1607-F52D-402A-975A-3503418A6FA7}"/>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a:extLst>
                  <a:ext uri="{FF2B5EF4-FFF2-40B4-BE49-F238E27FC236}">
                    <a16:creationId xmlns:a16="http://schemas.microsoft.com/office/drawing/2014/main" id="{D0B23EB1-0B46-4BC5-90F9-73E7BE685988}"/>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a:extLst>
                  <a:ext uri="{FF2B5EF4-FFF2-40B4-BE49-F238E27FC236}">
                    <a16:creationId xmlns:a16="http://schemas.microsoft.com/office/drawing/2014/main" id="{43A9ADEB-51E3-499B-B4F3-979C5D88E3A3}"/>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77986E69-0145-4648-90E7-7314C1969474}"/>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A910AED5-F6FF-459A-AF67-71C70B684599}"/>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7">
                <a:extLst>
                  <a:ext uri="{FF2B5EF4-FFF2-40B4-BE49-F238E27FC236}">
                    <a16:creationId xmlns:a16="http://schemas.microsoft.com/office/drawing/2014/main" id="{8F3F7BF1-839A-4CE2-A2E9-E93BBC44FAEB}"/>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8">
                <a:extLst>
                  <a:ext uri="{FF2B5EF4-FFF2-40B4-BE49-F238E27FC236}">
                    <a16:creationId xmlns:a16="http://schemas.microsoft.com/office/drawing/2014/main" id="{856C3B92-72F9-44BE-B1D5-6C646FACF16E}"/>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a:extLst>
                  <a:ext uri="{FF2B5EF4-FFF2-40B4-BE49-F238E27FC236}">
                    <a16:creationId xmlns:a16="http://schemas.microsoft.com/office/drawing/2014/main" id="{31CED89C-25EB-49A9-BCA2-3801EC540C48}"/>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a:extLst>
                  <a:ext uri="{FF2B5EF4-FFF2-40B4-BE49-F238E27FC236}">
                    <a16:creationId xmlns:a16="http://schemas.microsoft.com/office/drawing/2014/main" id="{F59E1C74-D29D-4127-BC66-4143E4BB7477}"/>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0BF9A2D3-DCDA-4664-9C17-EAE40616A62C}"/>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2">
                <a:extLst>
                  <a:ext uri="{FF2B5EF4-FFF2-40B4-BE49-F238E27FC236}">
                    <a16:creationId xmlns:a16="http://schemas.microsoft.com/office/drawing/2014/main" id="{26E0901E-83BB-4E81-A6EC-5912E46645AC}"/>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47B7F810-29E9-4FFD-AD83-BC623FE528EA}"/>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a:extLst>
                  <a:ext uri="{FF2B5EF4-FFF2-40B4-BE49-F238E27FC236}">
                    <a16:creationId xmlns:a16="http://schemas.microsoft.com/office/drawing/2014/main" id="{5195591D-1470-46F1-A63A-5D8034057F5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5">
                <a:extLst>
                  <a:ext uri="{FF2B5EF4-FFF2-40B4-BE49-F238E27FC236}">
                    <a16:creationId xmlns:a16="http://schemas.microsoft.com/office/drawing/2014/main" id="{5163CFDF-6001-49C3-A1CE-B60A3F37CBE9}"/>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a:extLst>
                  <a:ext uri="{FF2B5EF4-FFF2-40B4-BE49-F238E27FC236}">
                    <a16:creationId xmlns:a16="http://schemas.microsoft.com/office/drawing/2014/main" id="{6375713F-B295-4EB6-B50B-638D4D45A302}"/>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7">
                <a:extLst>
                  <a:ext uri="{FF2B5EF4-FFF2-40B4-BE49-F238E27FC236}">
                    <a16:creationId xmlns:a16="http://schemas.microsoft.com/office/drawing/2014/main" id="{9DAF47E3-5178-4DE9-B381-813780C32B4F}"/>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8">
                <a:extLst>
                  <a:ext uri="{FF2B5EF4-FFF2-40B4-BE49-F238E27FC236}">
                    <a16:creationId xmlns:a16="http://schemas.microsoft.com/office/drawing/2014/main" id="{4BAF8E2D-DDD3-4C71-81AA-F84B2F9DE1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9">
                <a:extLst>
                  <a:ext uri="{FF2B5EF4-FFF2-40B4-BE49-F238E27FC236}">
                    <a16:creationId xmlns:a16="http://schemas.microsoft.com/office/drawing/2014/main" id="{E0239148-3CB5-44D7-8FD4-A83194A6898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0">
                <a:extLst>
                  <a:ext uri="{FF2B5EF4-FFF2-40B4-BE49-F238E27FC236}">
                    <a16:creationId xmlns:a16="http://schemas.microsoft.com/office/drawing/2014/main" id="{407C0262-780A-4200-91A7-EFFC95235FD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a:extLst>
                  <a:ext uri="{FF2B5EF4-FFF2-40B4-BE49-F238E27FC236}">
                    <a16:creationId xmlns:a16="http://schemas.microsoft.com/office/drawing/2014/main" id="{C8239C9D-7633-48F3-8A1E-C78A4FC638B7}"/>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a:extLst>
                  <a:ext uri="{FF2B5EF4-FFF2-40B4-BE49-F238E27FC236}">
                    <a16:creationId xmlns:a16="http://schemas.microsoft.com/office/drawing/2014/main" id="{7C49F158-E475-42B5-8284-396413A5BCF0}"/>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63">
                <a:extLst>
                  <a:ext uri="{FF2B5EF4-FFF2-40B4-BE49-F238E27FC236}">
                    <a16:creationId xmlns:a16="http://schemas.microsoft.com/office/drawing/2014/main" id="{DED02A60-2390-4440-B801-5A0DFD9C5653}"/>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a:extLst>
                  <a:ext uri="{FF2B5EF4-FFF2-40B4-BE49-F238E27FC236}">
                    <a16:creationId xmlns:a16="http://schemas.microsoft.com/office/drawing/2014/main" id="{2A78219C-9B55-4B23-A60C-C57D163F991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a:extLst>
                  <a:ext uri="{FF2B5EF4-FFF2-40B4-BE49-F238E27FC236}">
                    <a16:creationId xmlns:a16="http://schemas.microsoft.com/office/drawing/2014/main" id="{17D09358-19EA-449E-BE49-0B6F120F4006}"/>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6">
                <a:extLst>
                  <a:ext uri="{FF2B5EF4-FFF2-40B4-BE49-F238E27FC236}">
                    <a16:creationId xmlns:a16="http://schemas.microsoft.com/office/drawing/2014/main" id="{5BE2098C-AA6C-478B-ADDB-78F23260D592}"/>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a:extLst>
                  <a:ext uri="{FF2B5EF4-FFF2-40B4-BE49-F238E27FC236}">
                    <a16:creationId xmlns:a16="http://schemas.microsoft.com/office/drawing/2014/main" id="{D43DF0E5-023C-4D9A-A97C-636F0F443128}"/>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a:extLst>
                  <a:ext uri="{FF2B5EF4-FFF2-40B4-BE49-F238E27FC236}">
                    <a16:creationId xmlns:a16="http://schemas.microsoft.com/office/drawing/2014/main" id="{3C348DDE-F82F-4871-8ADC-3989E62B4B09}"/>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9">
                <a:extLst>
                  <a:ext uri="{FF2B5EF4-FFF2-40B4-BE49-F238E27FC236}">
                    <a16:creationId xmlns:a16="http://schemas.microsoft.com/office/drawing/2014/main" id="{0EBB2477-3BA8-42D1-B4F0-D89B3DFA7562}"/>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0">
                <a:extLst>
                  <a:ext uri="{FF2B5EF4-FFF2-40B4-BE49-F238E27FC236}">
                    <a16:creationId xmlns:a16="http://schemas.microsoft.com/office/drawing/2014/main" id="{DB11683F-FB35-4E34-954A-96A377DE2A3D}"/>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a:extLst>
                  <a:ext uri="{FF2B5EF4-FFF2-40B4-BE49-F238E27FC236}">
                    <a16:creationId xmlns:a16="http://schemas.microsoft.com/office/drawing/2014/main" id="{7889B663-B619-40B6-B583-6EDBDAB54E5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72">
                <a:extLst>
                  <a:ext uri="{FF2B5EF4-FFF2-40B4-BE49-F238E27FC236}">
                    <a16:creationId xmlns:a16="http://schemas.microsoft.com/office/drawing/2014/main" id="{5468BEB4-D546-4C5A-A6C1-9D009795076C}"/>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3">
                <a:extLst>
                  <a:ext uri="{FF2B5EF4-FFF2-40B4-BE49-F238E27FC236}">
                    <a16:creationId xmlns:a16="http://schemas.microsoft.com/office/drawing/2014/main" id="{E758E897-A83E-4408-B2AA-9A60A8FAE964}"/>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4">
                <a:extLst>
                  <a:ext uri="{FF2B5EF4-FFF2-40B4-BE49-F238E27FC236}">
                    <a16:creationId xmlns:a16="http://schemas.microsoft.com/office/drawing/2014/main" id="{94152133-0D41-4234-A9CB-E56EC048CECF}"/>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5">
                <a:extLst>
                  <a:ext uri="{FF2B5EF4-FFF2-40B4-BE49-F238E27FC236}">
                    <a16:creationId xmlns:a16="http://schemas.microsoft.com/office/drawing/2014/main" id="{759DED68-85D0-4A5A-A3BB-59A709563D14}"/>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6">
                <a:extLst>
                  <a:ext uri="{FF2B5EF4-FFF2-40B4-BE49-F238E27FC236}">
                    <a16:creationId xmlns:a16="http://schemas.microsoft.com/office/drawing/2014/main" id="{3C295D09-9B36-4C2F-8ADE-2B9D797C81FD}"/>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7">
                <a:extLst>
                  <a:ext uri="{FF2B5EF4-FFF2-40B4-BE49-F238E27FC236}">
                    <a16:creationId xmlns:a16="http://schemas.microsoft.com/office/drawing/2014/main" id="{77A25FD7-4FB5-40C2-9F05-66996BFCC657}"/>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8">
                <a:extLst>
                  <a:ext uri="{FF2B5EF4-FFF2-40B4-BE49-F238E27FC236}">
                    <a16:creationId xmlns:a16="http://schemas.microsoft.com/office/drawing/2014/main" id="{BF5A5E12-17AE-485B-A9AF-0D11C0F96791}"/>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9">
                <a:extLst>
                  <a:ext uri="{FF2B5EF4-FFF2-40B4-BE49-F238E27FC236}">
                    <a16:creationId xmlns:a16="http://schemas.microsoft.com/office/drawing/2014/main" id="{16A06C23-D815-4668-A27D-E77E0C2A34D6}"/>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0">
                <a:extLst>
                  <a:ext uri="{FF2B5EF4-FFF2-40B4-BE49-F238E27FC236}">
                    <a16:creationId xmlns:a16="http://schemas.microsoft.com/office/drawing/2014/main" id="{A368E5D4-35C0-407C-A2AF-ECD0B4C6F5B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1">
                <a:extLst>
                  <a:ext uri="{FF2B5EF4-FFF2-40B4-BE49-F238E27FC236}">
                    <a16:creationId xmlns:a16="http://schemas.microsoft.com/office/drawing/2014/main" id="{645BB36D-36E5-4500-B650-2D9B01042253}"/>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2">
                <a:extLst>
                  <a:ext uri="{FF2B5EF4-FFF2-40B4-BE49-F238E27FC236}">
                    <a16:creationId xmlns:a16="http://schemas.microsoft.com/office/drawing/2014/main" id="{1DCF5AC3-B4D5-4465-8224-206ED85F7526}"/>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3">
                <a:extLst>
                  <a:ext uri="{FF2B5EF4-FFF2-40B4-BE49-F238E27FC236}">
                    <a16:creationId xmlns:a16="http://schemas.microsoft.com/office/drawing/2014/main" id="{C8C8355D-BB1B-428C-B1C1-28E867A83430}"/>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4">
                <a:extLst>
                  <a:ext uri="{FF2B5EF4-FFF2-40B4-BE49-F238E27FC236}">
                    <a16:creationId xmlns:a16="http://schemas.microsoft.com/office/drawing/2014/main" id="{8C46F529-090B-498D-B41D-E2DED3BC2D6E}"/>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71498BFA-0F76-404A-8574-C89E8F0A46C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6">
                <a:extLst>
                  <a:ext uri="{FF2B5EF4-FFF2-40B4-BE49-F238E27FC236}">
                    <a16:creationId xmlns:a16="http://schemas.microsoft.com/office/drawing/2014/main" id="{6DAFC222-065C-4867-B733-60E168E19E13}"/>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7">
                <a:extLst>
                  <a:ext uri="{FF2B5EF4-FFF2-40B4-BE49-F238E27FC236}">
                    <a16:creationId xmlns:a16="http://schemas.microsoft.com/office/drawing/2014/main" id="{A2E7F12E-EF54-4472-A03A-19AFA0E5E40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8">
                <a:extLst>
                  <a:ext uri="{FF2B5EF4-FFF2-40B4-BE49-F238E27FC236}">
                    <a16:creationId xmlns:a16="http://schemas.microsoft.com/office/drawing/2014/main" id="{E508BD47-9136-4175-AD79-BF98314E4B1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9">
                <a:extLst>
                  <a:ext uri="{FF2B5EF4-FFF2-40B4-BE49-F238E27FC236}">
                    <a16:creationId xmlns:a16="http://schemas.microsoft.com/office/drawing/2014/main" id="{120D304E-0FC3-4C34-B738-BDC9D371D1CA}"/>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0">
                <a:extLst>
                  <a:ext uri="{FF2B5EF4-FFF2-40B4-BE49-F238E27FC236}">
                    <a16:creationId xmlns:a16="http://schemas.microsoft.com/office/drawing/2014/main" id="{14012116-E421-4600-B1F2-7A67FDDCB3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1">
                <a:extLst>
                  <a:ext uri="{FF2B5EF4-FFF2-40B4-BE49-F238E27FC236}">
                    <a16:creationId xmlns:a16="http://schemas.microsoft.com/office/drawing/2014/main" id="{A111175B-20E5-49B5-9052-8C140F09E7D0}"/>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92">
                <a:extLst>
                  <a:ext uri="{FF2B5EF4-FFF2-40B4-BE49-F238E27FC236}">
                    <a16:creationId xmlns:a16="http://schemas.microsoft.com/office/drawing/2014/main" id="{4B7C87AC-6CDB-4EF0-AD91-B2FAFD16E863}"/>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3">
                <a:extLst>
                  <a:ext uri="{FF2B5EF4-FFF2-40B4-BE49-F238E27FC236}">
                    <a16:creationId xmlns:a16="http://schemas.microsoft.com/office/drawing/2014/main" id="{EBB1174C-A4D2-469D-9B4E-2B52C686B8E5}"/>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4">
                <a:extLst>
                  <a:ext uri="{FF2B5EF4-FFF2-40B4-BE49-F238E27FC236}">
                    <a16:creationId xmlns:a16="http://schemas.microsoft.com/office/drawing/2014/main" id="{DA56EA5A-F34D-4363-85A2-6E7AFF805A70}"/>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5">
                <a:extLst>
                  <a:ext uri="{FF2B5EF4-FFF2-40B4-BE49-F238E27FC236}">
                    <a16:creationId xmlns:a16="http://schemas.microsoft.com/office/drawing/2014/main" id="{AB525947-C35D-40B0-9772-BB5D29DC8F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
                <a:extLst>
                  <a:ext uri="{FF2B5EF4-FFF2-40B4-BE49-F238E27FC236}">
                    <a16:creationId xmlns:a16="http://schemas.microsoft.com/office/drawing/2014/main" id="{B865C72F-91CC-4075-B386-E777DBFFC5E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7">
                <a:extLst>
                  <a:ext uri="{FF2B5EF4-FFF2-40B4-BE49-F238E27FC236}">
                    <a16:creationId xmlns:a16="http://schemas.microsoft.com/office/drawing/2014/main" id="{DFDD1897-2CFE-4683-8A74-06ECCB5A8A9A}"/>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8">
                <a:extLst>
                  <a:ext uri="{FF2B5EF4-FFF2-40B4-BE49-F238E27FC236}">
                    <a16:creationId xmlns:a16="http://schemas.microsoft.com/office/drawing/2014/main" id="{047AB4A9-125B-41E4-81B9-560FA82392B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9">
                <a:extLst>
                  <a:ext uri="{FF2B5EF4-FFF2-40B4-BE49-F238E27FC236}">
                    <a16:creationId xmlns:a16="http://schemas.microsoft.com/office/drawing/2014/main" id="{33F8BDAD-FA92-4C74-99B5-11B82D8295DF}"/>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0">
                <a:extLst>
                  <a:ext uri="{FF2B5EF4-FFF2-40B4-BE49-F238E27FC236}">
                    <a16:creationId xmlns:a16="http://schemas.microsoft.com/office/drawing/2014/main" id="{E61BBD66-A429-4FEB-995F-A99FEB4D1B15}"/>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1">
                <a:extLst>
                  <a:ext uri="{FF2B5EF4-FFF2-40B4-BE49-F238E27FC236}">
                    <a16:creationId xmlns:a16="http://schemas.microsoft.com/office/drawing/2014/main" id="{8C8E67E3-F866-4E1A-8FB7-8B6827A8B5FE}"/>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2">
                <a:extLst>
                  <a:ext uri="{FF2B5EF4-FFF2-40B4-BE49-F238E27FC236}">
                    <a16:creationId xmlns:a16="http://schemas.microsoft.com/office/drawing/2014/main" id="{81791C7B-B6B5-45EC-B712-1B31D7B7686F}"/>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3">
                <a:extLst>
                  <a:ext uri="{FF2B5EF4-FFF2-40B4-BE49-F238E27FC236}">
                    <a16:creationId xmlns:a16="http://schemas.microsoft.com/office/drawing/2014/main" id="{49D319E8-87E7-49EF-9600-EA86BB2B97EA}"/>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4">
                <a:extLst>
                  <a:ext uri="{FF2B5EF4-FFF2-40B4-BE49-F238E27FC236}">
                    <a16:creationId xmlns:a16="http://schemas.microsoft.com/office/drawing/2014/main" id="{1E76B15E-08AB-4134-85A2-915684B458DD}"/>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5">
                <a:extLst>
                  <a:ext uri="{FF2B5EF4-FFF2-40B4-BE49-F238E27FC236}">
                    <a16:creationId xmlns:a16="http://schemas.microsoft.com/office/drawing/2014/main" id="{E8322965-B91F-401F-AD61-F1A4797A8B3C}"/>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6">
                <a:extLst>
                  <a:ext uri="{FF2B5EF4-FFF2-40B4-BE49-F238E27FC236}">
                    <a16:creationId xmlns:a16="http://schemas.microsoft.com/office/drawing/2014/main" id="{9B598B1A-C016-442D-8EA8-2879513B8C6B}"/>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7">
                <a:extLst>
                  <a:ext uri="{FF2B5EF4-FFF2-40B4-BE49-F238E27FC236}">
                    <a16:creationId xmlns:a16="http://schemas.microsoft.com/office/drawing/2014/main" id="{91CAD16B-5247-46BA-AC52-3709513D923B}"/>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8">
                <a:extLst>
                  <a:ext uri="{FF2B5EF4-FFF2-40B4-BE49-F238E27FC236}">
                    <a16:creationId xmlns:a16="http://schemas.microsoft.com/office/drawing/2014/main" id="{C91F57B6-434E-4B23-99F3-DFE4F411EE36}"/>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9">
                <a:extLst>
                  <a:ext uri="{FF2B5EF4-FFF2-40B4-BE49-F238E27FC236}">
                    <a16:creationId xmlns:a16="http://schemas.microsoft.com/office/drawing/2014/main" id="{67EC64DC-D990-457E-8ACC-13249B287674}"/>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0">
                <a:extLst>
                  <a:ext uri="{FF2B5EF4-FFF2-40B4-BE49-F238E27FC236}">
                    <a16:creationId xmlns:a16="http://schemas.microsoft.com/office/drawing/2014/main" id="{B8F2A068-D1D4-47E4-986C-109F8B98551A}"/>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1">
                <a:extLst>
                  <a:ext uri="{FF2B5EF4-FFF2-40B4-BE49-F238E27FC236}">
                    <a16:creationId xmlns:a16="http://schemas.microsoft.com/office/drawing/2014/main" id="{CE1DB790-ED55-48B8-BB1B-7242651D6CF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2">
                <a:extLst>
                  <a:ext uri="{FF2B5EF4-FFF2-40B4-BE49-F238E27FC236}">
                    <a16:creationId xmlns:a16="http://schemas.microsoft.com/office/drawing/2014/main" id="{43D7C0B1-1309-49A7-B8BB-365269B1D956}"/>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a:extLst>
                  <a:ext uri="{FF2B5EF4-FFF2-40B4-BE49-F238E27FC236}">
                    <a16:creationId xmlns:a16="http://schemas.microsoft.com/office/drawing/2014/main" id="{3646FC93-1502-43B4-B088-112E976D7FFE}"/>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4">
                <a:extLst>
                  <a:ext uri="{FF2B5EF4-FFF2-40B4-BE49-F238E27FC236}">
                    <a16:creationId xmlns:a16="http://schemas.microsoft.com/office/drawing/2014/main" id="{D3A20F94-D56D-4E2D-AB4A-1AA1B6C81131}"/>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5">
                <a:extLst>
                  <a:ext uri="{FF2B5EF4-FFF2-40B4-BE49-F238E27FC236}">
                    <a16:creationId xmlns:a16="http://schemas.microsoft.com/office/drawing/2014/main" id="{836C7709-560E-4438-96B7-29EDC0ABB5F1}"/>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6">
                <a:extLst>
                  <a:ext uri="{FF2B5EF4-FFF2-40B4-BE49-F238E27FC236}">
                    <a16:creationId xmlns:a16="http://schemas.microsoft.com/office/drawing/2014/main" id="{EF3C1148-4310-4FDC-8D84-2BB11E0423BA}"/>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7">
                <a:extLst>
                  <a:ext uri="{FF2B5EF4-FFF2-40B4-BE49-F238E27FC236}">
                    <a16:creationId xmlns:a16="http://schemas.microsoft.com/office/drawing/2014/main" id="{49AA0B3C-D5E0-48D7-9991-45CCDA2E0244}"/>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8">
                <a:extLst>
                  <a:ext uri="{FF2B5EF4-FFF2-40B4-BE49-F238E27FC236}">
                    <a16:creationId xmlns:a16="http://schemas.microsoft.com/office/drawing/2014/main" id="{599105E7-8C00-4B43-8BF6-352D08BE03C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9">
                <a:extLst>
                  <a:ext uri="{FF2B5EF4-FFF2-40B4-BE49-F238E27FC236}">
                    <a16:creationId xmlns:a16="http://schemas.microsoft.com/office/drawing/2014/main" id="{CA0388E3-738A-4B58-91BA-B4899ECDFA5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0">
                <a:extLst>
                  <a:ext uri="{FF2B5EF4-FFF2-40B4-BE49-F238E27FC236}">
                    <a16:creationId xmlns:a16="http://schemas.microsoft.com/office/drawing/2014/main" id="{4948DA8A-F461-4335-91EA-68386A4A91BE}"/>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1">
                <a:extLst>
                  <a:ext uri="{FF2B5EF4-FFF2-40B4-BE49-F238E27FC236}">
                    <a16:creationId xmlns:a16="http://schemas.microsoft.com/office/drawing/2014/main" id="{E5B69A0B-2BEE-4800-B8D2-A1EB9F742F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2">
                <a:extLst>
                  <a:ext uri="{FF2B5EF4-FFF2-40B4-BE49-F238E27FC236}">
                    <a16:creationId xmlns:a16="http://schemas.microsoft.com/office/drawing/2014/main" id="{C428F6EB-42E2-493B-878C-AA6646099C4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3">
                <a:extLst>
                  <a:ext uri="{FF2B5EF4-FFF2-40B4-BE49-F238E27FC236}">
                    <a16:creationId xmlns:a16="http://schemas.microsoft.com/office/drawing/2014/main" id="{58D97922-D891-40A6-9AC4-FE86132FAA45}"/>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4">
                <a:extLst>
                  <a:ext uri="{FF2B5EF4-FFF2-40B4-BE49-F238E27FC236}">
                    <a16:creationId xmlns:a16="http://schemas.microsoft.com/office/drawing/2014/main" id="{E2337A6E-9069-429D-B1F0-7D004F2DF5A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5">
                <a:extLst>
                  <a:ext uri="{FF2B5EF4-FFF2-40B4-BE49-F238E27FC236}">
                    <a16:creationId xmlns:a16="http://schemas.microsoft.com/office/drawing/2014/main" id="{135D5E64-5F4E-4BAF-AE2D-FFE9A8946385}"/>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1" name="Freeform 18">
              <a:extLst>
                <a:ext uri="{FF2B5EF4-FFF2-40B4-BE49-F238E27FC236}">
                  <a16:creationId xmlns:a16="http://schemas.microsoft.com/office/drawing/2014/main" id="{68FC4034-6E33-4408-B2DE-9E9A7A959BCE}"/>
                </a:ext>
              </a:extLst>
            </p:cNvPr>
            <p:cNvSpPr>
              <a:spLocks/>
            </p:cNvSpPr>
            <p:nvPr/>
          </p:nvSpPr>
          <p:spPr bwMode="auto">
            <a:xfrm flipH="1">
              <a:off x="727722" y="3169357"/>
              <a:ext cx="4965655" cy="3643953"/>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32" name="Freeform: Shape 143">
              <a:extLst>
                <a:ext uri="{FF2B5EF4-FFF2-40B4-BE49-F238E27FC236}">
                  <a16:creationId xmlns:a16="http://schemas.microsoft.com/office/drawing/2014/main" id="{736A81DA-5C9D-4B69-ADD7-91BD0DE99B7E}"/>
                </a:ext>
              </a:extLst>
            </p:cNvPr>
            <p:cNvSpPr>
              <a:spLocks/>
            </p:cNvSpPr>
            <p:nvPr/>
          </p:nvSpPr>
          <p:spPr bwMode="auto">
            <a:xfrm flipH="1">
              <a:off x="727720" y="2009777"/>
              <a:ext cx="4375986" cy="1178489"/>
            </a:xfrm>
            <a:custGeom>
              <a:avLst/>
              <a:gdLst>
                <a:gd name="connsiteX0" fmla="*/ 2573224 w 3495477"/>
                <a:gd name="connsiteY0" fmla="*/ 0 h 941361"/>
                <a:gd name="connsiteX1" fmla="*/ 2820155 w 3495477"/>
                <a:gd name="connsiteY1" fmla="*/ 0 h 941361"/>
                <a:gd name="connsiteX2" fmla="*/ 2820155 w 3495477"/>
                <a:gd name="connsiteY2" fmla="*/ 337957 h 941361"/>
                <a:gd name="connsiteX3" fmla="*/ 3000898 w 3495477"/>
                <a:gd name="connsiteY3" fmla="*/ 337957 h 941361"/>
                <a:gd name="connsiteX4" fmla="*/ 3000898 w 3495477"/>
                <a:gd name="connsiteY4" fmla="*/ 642629 h 941361"/>
                <a:gd name="connsiteX5" fmla="*/ 3146003 w 3495477"/>
                <a:gd name="connsiteY5" fmla="*/ 642629 h 941361"/>
                <a:gd name="connsiteX6" fmla="*/ 3146003 w 3495477"/>
                <a:gd name="connsiteY6" fmla="*/ 540218 h 941361"/>
                <a:gd name="connsiteX7" fmla="*/ 3344565 w 3495477"/>
                <a:gd name="connsiteY7" fmla="*/ 540218 h 941361"/>
                <a:gd name="connsiteX8" fmla="*/ 3344565 w 3495477"/>
                <a:gd name="connsiteY8" fmla="*/ 168978 h 941361"/>
                <a:gd name="connsiteX9" fmla="*/ 3410077 w 3495477"/>
                <a:gd name="connsiteY9" fmla="*/ 168978 h 941361"/>
                <a:gd name="connsiteX10" fmla="*/ 3495477 w 3495477"/>
                <a:gd name="connsiteY10" fmla="*/ 168978 h 941361"/>
                <a:gd name="connsiteX11" fmla="*/ 3495477 w 3495477"/>
                <a:gd name="connsiteY11" fmla="*/ 941361 h 941361"/>
                <a:gd name="connsiteX12" fmla="*/ 0 w 3495477"/>
                <a:gd name="connsiteY12" fmla="*/ 941361 h 941361"/>
                <a:gd name="connsiteX13" fmla="*/ 0 w 3495477"/>
                <a:gd name="connsiteY13" fmla="*/ 919498 h 941361"/>
                <a:gd name="connsiteX14" fmla="*/ 0 w 3495477"/>
                <a:gd name="connsiteY14" fmla="*/ 762962 h 941361"/>
                <a:gd name="connsiteX15" fmla="*/ 54708 w 3495477"/>
                <a:gd name="connsiteY15" fmla="*/ 762962 h 941361"/>
                <a:gd name="connsiteX16" fmla="*/ 142096 w 3495477"/>
                <a:gd name="connsiteY16" fmla="*/ 762962 h 941361"/>
                <a:gd name="connsiteX17" fmla="*/ 142096 w 3495477"/>
                <a:gd name="connsiteY17" fmla="*/ 199702 h 941361"/>
                <a:gd name="connsiteX18" fmla="*/ 317748 w 3495477"/>
                <a:gd name="connsiteY18" fmla="*/ 199702 h 941361"/>
                <a:gd name="connsiteX19" fmla="*/ 317748 w 3495477"/>
                <a:gd name="connsiteY19" fmla="*/ 665672 h 941361"/>
                <a:gd name="connsiteX20" fmla="*/ 383936 w 3495477"/>
                <a:gd name="connsiteY20" fmla="*/ 576062 h 941361"/>
                <a:gd name="connsiteX21" fmla="*/ 462852 w 3495477"/>
                <a:gd name="connsiteY21" fmla="*/ 678473 h 941361"/>
                <a:gd name="connsiteX22" fmla="*/ 534131 w 3495477"/>
                <a:gd name="connsiteY22" fmla="*/ 576062 h 941361"/>
                <a:gd name="connsiteX23" fmla="*/ 613048 w 3495477"/>
                <a:gd name="connsiteY23" fmla="*/ 678473 h 941361"/>
                <a:gd name="connsiteX24" fmla="*/ 684326 w 3495477"/>
                <a:gd name="connsiteY24" fmla="*/ 576062 h 941361"/>
                <a:gd name="connsiteX25" fmla="*/ 763243 w 3495477"/>
                <a:gd name="connsiteY25" fmla="*/ 678473 h 941361"/>
                <a:gd name="connsiteX26" fmla="*/ 763243 w 3495477"/>
                <a:gd name="connsiteY26" fmla="*/ 701515 h 941361"/>
                <a:gd name="connsiteX27" fmla="*/ 834522 w 3495477"/>
                <a:gd name="connsiteY27" fmla="*/ 701515 h 941361"/>
                <a:gd name="connsiteX28" fmla="*/ 834522 w 3495477"/>
                <a:gd name="connsiteY28" fmla="*/ 629828 h 941361"/>
                <a:gd name="connsiteX29" fmla="*/ 745423 w 3495477"/>
                <a:gd name="connsiteY29" fmla="*/ 519736 h 941361"/>
                <a:gd name="connsiteX30" fmla="*/ 834522 w 3495477"/>
                <a:gd name="connsiteY30" fmla="*/ 409644 h 941361"/>
                <a:gd name="connsiteX31" fmla="*/ 834522 w 3495477"/>
                <a:gd name="connsiteY31" fmla="*/ 284191 h 941361"/>
                <a:gd name="connsiteX32" fmla="*/ 880344 w 3495477"/>
                <a:gd name="connsiteY32" fmla="*/ 284191 h 941361"/>
                <a:gd name="connsiteX33" fmla="*/ 880344 w 3495477"/>
                <a:gd name="connsiteY33" fmla="*/ 409644 h 941361"/>
                <a:gd name="connsiteX34" fmla="*/ 969443 w 3495477"/>
                <a:gd name="connsiteY34" fmla="*/ 519736 h 941361"/>
                <a:gd name="connsiteX35" fmla="*/ 880344 w 3495477"/>
                <a:gd name="connsiteY35" fmla="*/ 629828 h 941361"/>
                <a:gd name="connsiteX36" fmla="*/ 880344 w 3495477"/>
                <a:gd name="connsiteY36" fmla="*/ 701515 h 941361"/>
                <a:gd name="connsiteX37" fmla="*/ 941440 w 3495477"/>
                <a:gd name="connsiteY37" fmla="*/ 701515 h 941361"/>
                <a:gd name="connsiteX38" fmla="*/ 941440 w 3495477"/>
                <a:gd name="connsiteY38" fmla="*/ 627268 h 941361"/>
                <a:gd name="connsiteX39" fmla="*/ 1017811 w 3495477"/>
                <a:gd name="connsiteY39" fmla="*/ 627268 h 941361"/>
                <a:gd name="connsiteX40" fmla="*/ 1017811 w 3495477"/>
                <a:gd name="connsiteY40" fmla="*/ 529977 h 941361"/>
                <a:gd name="connsiteX41" fmla="*/ 1183281 w 3495477"/>
                <a:gd name="connsiteY41" fmla="*/ 529977 h 941361"/>
                <a:gd name="connsiteX42" fmla="*/ 1183281 w 3495477"/>
                <a:gd name="connsiteY42" fmla="*/ 250907 h 941361"/>
                <a:gd name="connsiteX43" fmla="*/ 1404755 w 3495477"/>
                <a:gd name="connsiteY43" fmla="*/ 250907 h 941361"/>
                <a:gd name="connsiteX44" fmla="*/ 1404755 w 3495477"/>
                <a:gd name="connsiteY44" fmla="*/ 535097 h 941361"/>
                <a:gd name="connsiteX45" fmla="*/ 1631321 w 3495477"/>
                <a:gd name="connsiteY45" fmla="*/ 535097 h 941361"/>
                <a:gd name="connsiteX46" fmla="*/ 1631321 w 3495477"/>
                <a:gd name="connsiteY46" fmla="*/ 358439 h 941361"/>
                <a:gd name="connsiteX47" fmla="*/ 1880797 w 3495477"/>
                <a:gd name="connsiteY47" fmla="*/ 358439 h 941361"/>
                <a:gd name="connsiteX48" fmla="*/ 1880797 w 3495477"/>
                <a:gd name="connsiteY48" fmla="*/ 529977 h 941361"/>
                <a:gd name="connsiteX49" fmla="*/ 2069179 w 3495477"/>
                <a:gd name="connsiteY49" fmla="*/ 529977 h 941361"/>
                <a:gd name="connsiteX50" fmla="*/ 2069179 w 3495477"/>
                <a:gd name="connsiteY50" fmla="*/ 448048 h 941361"/>
                <a:gd name="connsiteX51" fmla="*/ 2196463 w 3495477"/>
                <a:gd name="connsiteY51" fmla="*/ 450608 h 941361"/>
                <a:gd name="connsiteX52" fmla="*/ 2196463 w 3495477"/>
                <a:gd name="connsiteY52" fmla="*/ 378921 h 941361"/>
                <a:gd name="connsiteX53" fmla="*/ 2326293 w 3495477"/>
                <a:gd name="connsiteY53" fmla="*/ 378921 h 941361"/>
                <a:gd name="connsiteX54" fmla="*/ 2326293 w 3495477"/>
                <a:gd name="connsiteY54" fmla="*/ 445488 h 941361"/>
                <a:gd name="connsiteX55" fmla="*/ 2451031 w 3495477"/>
                <a:gd name="connsiteY55" fmla="*/ 445488 h 941361"/>
                <a:gd name="connsiteX56" fmla="*/ 2451031 w 3495477"/>
                <a:gd name="connsiteY56" fmla="*/ 371240 h 941361"/>
                <a:gd name="connsiteX57" fmla="*/ 2573224 w 3495477"/>
                <a:gd name="connsiteY57" fmla="*/ 373801 h 941361"/>
                <a:gd name="connsiteX58" fmla="*/ 2573224 w 3495477"/>
                <a:gd name="connsiteY58" fmla="*/ 0 h 9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95477" h="941361">
                  <a:moveTo>
                    <a:pt x="2573224" y="0"/>
                  </a:moveTo>
                  <a:cubicBezTo>
                    <a:pt x="2573224" y="0"/>
                    <a:pt x="2573224" y="0"/>
                    <a:pt x="2820155" y="0"/>
                  </a:cubicBezTo>
                  <a:cubicBezTo>
                    <a:pt x="2820155" y="0"/>
                    <a:pt x="2820155" y="0"/>
                    <a:pt x="2820155" y="337957"/>
                  </a:cubicBezTo>
                  <a:cubicBezTo>
                    <a:pt x="2820155" y="337957"/>
                    <a:pt x="2820155" y="337957"/>
                    <a:pt x="3000898" y="337957"/>
                  </a:cubicBezTo>
                  <a:cubicBezTo>
                    <a:pt x="3000898" y="337957"/>
                    <a:pt x="3000898" y="337957"/>
                    <a:pt x="3000898" y="642629"/>
                  </a:cubicBezTo>
                  <a:cubicBezTo>
                    <a:pt x="3000898" y="642629"/>
                    <a:pt x="3000898" y="642629"/>
                    <a:pt x="3146003" y="642629"/>
                  </a:cubicBezTo>
                  <a:cubicBezTo>
                    <a:pt x="3146003" y="642629"/>
                    <a:pt x="3146003" y="642629"/>
                    <a:pt x="3146003" y="540218"/>
                  </a:cubicBezTo>
                  <a:cubicBezTo>
                    <a:pt x="3146003" y="540218"/>
                    <a:pt x="3146003" y="540218"/>
                    <a:pt x="3344565" y="540218"/>
                  </a:cubicBezTo>
                  <a:cubicBezTo>
                    <a:pt x="3344565" y="540218"/>
                    <a:pt x="3344565" y="540218"/>
                    <a:pt x="3344565" y="168978"/>
                  </a:cubicBezTo>
                  <a:cubicBezTo>
                    <a:pt x="3344565" y="168978"/>
                    <a:pt x="3344565" y="168978"/>
                    <a:pt x="3410077" y="168978"/>
                  </a:cubicBezTo>
                  <a:lnTo>
                    <a:pt x="3495477" y="168978"/>
                  </a:lnTo>
                  <a:lnTo>
                    <a:pt x="3495477" y="941361"/>
                  </a:lnTo>
                  <a:lnTo>
                    <a:pt x="0" y="941361"/>
                  </a:lnTo>
                  <a:lnTo>
                    <a:pt x="0" y="919498"/>
                  </a:lnTo>
                  <a:lnTo>
                    <a:pt x="0" y="762962"/>
                  </a:lnTo>
                  <a:lnTo>
                    <a:pt x="54708" y="762962"/>
                  </a:lnTo>
                  <a:cubicBezTo>
                    <a:pt x="80045" y="762962"/>
                    <a:pt x="109002" y="762962"/>
                    <a:pt x="142096" y="762962"/>
                  </a:cubicBezTo>
                  <a:cubicBezTo>
                    <a:pt x="142096" y="762962"/>
                    <a:pt x="142096" y="762962"/>
                    <a:pt x="142096" y="199702"/>
                  </a:cubicBezTo>
                  <a:cubicBezTo>
                    <a:pt x="142096" y="199702"/>
                    <a:pt x="142096" y="199702"/>
                    <a:pt x="317748" y="199702"/>
                  </a:cubicBezTo>
                  <a:cubicBezTo>
                    <a:pt x="317748" y="199702"/>
                    <a:pt x="317748" y="199702"/>
                    <a:pt x="317748" y="665672"/>
                  </a:cubicBezTo>
                  <a:cubicBezTo>
                    <a:pt x="327931" y="637509"/>
                    <a:pt x="355933" y="576062"/>
                    <a:pt x="383936" y="576062"/>
                  </a:cubicBezTo>
                  <a:cubicBezTo>
                    <a:pt x="424667" y="576062"/>
                    <a:pt x="462852" y="678473"/>
                    <a:pt x="462852" y="678473"/>
                  </a:cubicBezTo>
                  <a:cubicBezTo>
                    <a:pt x="462852" y="678473"/>
                    <a:pt x="495946" y="576062"/>
                    <a:pt x="534131" y="576062"/>
                  </a:cubicBezTo>
                  <a:cubicBezTo>
                    <a:pt x="572317" y="576062"/>
                    <a:pt x="613048" y="678473"/>
                    <a:pt x="613048" y="678473"/>
                  </a:cubicBezTo>
                  <a:cubicBezTo>
                    <a:pt x="613048" y="678473"/>
                    <a:pt x="646141" y="576062"/>
                    <a:pt x="684326" y="576062"/>
                  </a:cubicBezTo>
                  <a:cubicBezTo>
                    <a:pt x="722512" y="576062"/>
                    <a:pt x="763243" y="678473"/>
                    <a:pt x="763243" y="678473"/>
                  </a:cubicBezTo>
                  <a:cubicBezTo>
                    <a:pt x="763243" y="678473"/>
                    <a:pt x="763243" y="678473"/>
                    <a:pt x="763243" y="701515"/>
                  </a:cubicBezTo>
                  <a:cubicBezTo>
                    <a:pt x="763243" y="701515"/>
                    <a:pt x="763243" y="701515"/>
                    <a:pt x="834522" y="701515"/>
                  </a:cubicBezTo>
                  <a:cubicBezTo>
                    <a:pt x="834522" y="701515"/>
                    <a:pt x="834522" y="701515"/>
                    <a:pt x="834522" y="629828"/>
                  </a:cubicBezTo>
                  <a:cubicBezTo>
                    <a:pt x="783608" y="619587"/>
                    <a:pt x="745423" y="573502"/>
                    <a:pt x="745423" y="519736"/>
                  </a:cubicBezTo>
                  <a:cubicBezTo>
                    <a:pt x="745423" y="465970"/>
                    <a:pt x="783608" y="419886"/>
                    <a:pt x="834522" y="409644"/>
                  </a:cubicBezTo>
                  <a:cubicBezTo>
                    <a:pt x="834522" y="409644"/>
                    <a:pt x="834522" y="409644"/>
                    <a:pt x="834522" y="284191"/>
                  </a:cubicBezTo>
                  <a:cubicBezTo>
                    <a:pt x="834522" y="284191"/>
                    <a:pt x="834522" y="284191"/>
                    <a:pt x="880344" y="284191"/>
                  </a:cubicBezTo>
                  <a:cubicBezTo>
                    <a:pt x="880344" y="284191"/>
                    <a:pt x="880344" y="284191"/>
                    <a:pt x="880344" y="409644"/>
                  </a:cubicBezTo>
                  <a:cubicBezTo>
                    <a:pt x="931258" y="419886"/>
                    <a:pt x="969443" y="465970"/>
                    <a:pt x="969443" y="519736"/>
                  </a:cubicBezTo>
                  <a:cubicBezTo>
                    <a:pt x="969443" y="576062"/>
                    <a:pt x="931258" y="619587"/>
                    <a:pt x="880344" y="629828"/>
                  </a:cubicBezTo>
                  <a:cubicBezTo>
                    <a:pt x="880344" y="629828"/>
                    <a:pt x="880344" y="629828"/>
                    <a:pt x="880344" y="701515"/>
                  </a:cubicBezTo>
                  <a:cubicBezTo>
                    <a:pt x="880344" y="701515"/>
                    <a:pt x="880344" y="701515"/>
                    <a:pt x="941440" y="701515"/>
                  </a:cubicBezTo>
                  <a:cubicBezTo>
                    <a:pt x="941440" y="701515"/>
                    <a:pt x="941440" y="701515"/>
                    <a:pt x="941440" y="627268"/>
                  </a:cubicBezTo>
                  <a:cubicBezTo>
                    <a:pt x="941440" y="627268"/>
                    <a:pt x="941440" y="627268"/>
                    <a:pt x="1017811" y="627268"/>
                  </a:cubicBezTo>
                  <a:cubicBezTo>
                    <a:pt x="1017811" y="627268"/>
                    <a:pt x="1017811" y="627268"/>
                    <a:pt x="1017811" y="529977"/>
                  </a:cubicBezTo>
                  <a:cubicBezTo>
                    <a:pt x="1017811" y="529977"/>
                    <a:pt x="1017811" y="529977"/>
                    <a:pt x="1183281" y="529977"/>
                  </a:cubicBezTo>
                  <a:cubicBezTo>
                    <a:pt x="1183281" y="529977"/>
                    <a:pt x="1183281" y="529977"/>
                    <a:pt x="1183281" y="250907"/>
                  </a:cubicBezTo>
                  <a:cubicBezTo>
                    <a:pt x="1183281" y="250907"/>
                    <a:pt x="1183281" y="250907"/>
                    <a:pt x="1404755" y="250907"/>
                  </a:cubicBezTo>
                  <a:cubicBezTo>
                    <a:pt x="1404755" y="250907"/>
                    <a:pt x="1404755" y="250907"/>
                    <a:pt x="1404755" y="535097"/>
                  </a:cubicBezTo>
                  <a:cubicBezTo>
                    <a:pt x="1404755" y="535097"/>
                    <a:pt x="1404755" y="535097"/>
                    <a:pt x="1631321" y="535097"/>
                  </a:cubicBezTo>
                  <a:cubicBezTo>
                    <a:pt x="1631321" y="535097"/>
                    <a:pt x="1631321" y="535097"/>
                    <a:pt x="1631321" y="358439"/>
                  </a:cubicBezTo>
                  <a:cubicBezTo>
                    <a:pt x="1631321" y="358439"/>
                    <a:pt x="1631321" y="358439"/>
                    <a:pt x="1880797" y="358439"/>
                  </a:cubicBezTo>
                  <a:cubicBezTo>
                    <a:pt x="1880797" y="358439"/>
                    <a:pt x="1880797" y="358439"/>
                    <a:pt x="1880797" y="529977"/>
                  </a:cubicBezTo>
                  <a:cubicBezTo>
                    <a:pt x="1880797" y="529977"/>
                    <a:pt x="1880797" y="529977"/>
                    <a:pt x="2069179" y="529977"/>
                  </a:cubicBezTo>
                  <a:cubicBezTo>
                    <a:pt x="2069179" y="529977"/>
                    <a:pt x="2069179" y="529977"/>
                    <a:pt x="2069179" y="448048"/>
                  </a:cubicBezTo>
                  <a:cubicBezTo>
                    <a:pt x="2069179" y="448048"/>
                    <a:pt x="2069179" y="448048"/>
                    <a:pt x="2196463" y="450608"/>
                  </a:cubicBezTo>
                  <a:cubicBezTo>
                    <a:pt x="2196463" y="450608"/>
                    <a:pt x="2196463" y="450608"/>
                    <a:pt x="2196463" y="378921"/>
                  </a:cubicBezTo>
                  <a:cubicBezTo>
                    <a:pt x="2196463" y="378921"/>
                    <a:pt x="2196463" y="378921"/>
                    <a:pt x="2326293" y="378921"/>
                  </a:cubicBezTo>
                  <a:cubicBezTo>
                    <a:pt x="2326293" y="378921"/>
                    <a:pt x="2326293" y="378921"/>
                    <a:pt x="2326293" y="445488"/>
                  </a:cubicBezTo>
                  <a:cubicBezTo>
                    <a:pt x="2326293" y="445488"/>
                    <a:pt x="2326293" y="445488"/>
                    <a:pt x="2451031" y="445488"/>
                  </a:cubicBezTo>
                  <a:cubicBezTo>
                    <a:pt x="2451031" y="445488"/>
                    <a:pt x="2451031" y="445488"/>
                    <a:pt x="2451031" y="371240"/>
                  </a:cubicBezTo>
                  <a:cubicBezTo>
                    <a:pt x="2451031" y="371240"/>
                    <a:pt x="2451031" y="371240"/>
                    <a:pt x="2573224" y="373801"/>
                  </a:cubicBezTo>
                  <a:cubicBezTo>
                    <a:pt x="2573224" y="373801"/>
                    <a:pt x="2573224" y="373801"/>
                    <a:pt x="2573224"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133" name="Group 132">
              <a:extLst>
                <a:ext uri="{FF2B5EF4-FFF2-40B4-BE49-F238E27FC236}">
                  <a16:creationId xmlns:a16="http://schemas.microsoft.com/office/drawing/2014/main" id="{8550F7AE-0AC9-4859-AF41-B88DC0DAD919}"/>
                </a:ext>
              </a:extLst>
            </p:cNvPr>
            <p:cNvGrpSpPr/>
            <p:nvPr/>
          </p:nvGrpSpPr>
          <p:grpSpPr>
            <a:xfrm flipH="1">
              <a:off x="1427845" y="2844348"/>
              <a:ext cx="712182" cy="343918"/>
              <a:chOff x="2636069" y="5558352"/>
              <a:chExt cx="1341416" cy="647780"/>
            </a:xfrm>
            <a:solidFill>
              <a:schemeClr val="accent6"/>
            </a:solidFill>
          </p:grpSpPr>
          <p:sp>
            <p:nvSpPr>
              <p:cNvPr id="134" name="Rectangle 129">
                <a:extLst>
                  <a:ext uri="{FF2B5EF4-FFF2-40B4-BE49-F238E27FC236}">
                    <a16:creationId xmlns:a16="http://schemas.microsoft.com/office/drawing/2014/main" id="{2FBB13FB-356A-4477-B756-DD233052DA7C}"/>
                  </a:ext>
                </a:extLst>
              </p:cNvPr>
              <p:cNvSpPr>
                <a:spLocks noChangeArrowheads="1"/>
              </p:cNvSpPr>
              <p:nvPr/>
            </p:nvSpPr>
            <p:spPr bwMode="auto">
              <a:xfrm>
                <a:off x="2636071"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Rectangle 129">
                <a:extLst>
                  <a:ext uri="{FF2B5EF4-FFF2-40B4-BE49-F238E27FC236}">
                    <a16:creationId xmlns:a16="http://schemas.microsoft.com/office/drawing/2014/main" id="{9EDBF32B-A66B-4C6C-ABCF-46A03416A9C9}"/>
                  </a:ext>
                </a:extLst>
              </p:cNvPr>
              <p:cNvSpPr>
                <a:spLocks noChangeArrowheads="1"/>
              </p:cNvSpPr>
              <p:nvPr/>
            </p:nvSpPr>
            <p:spPr bwMode="auto">
              <a:xfrm>
                <a:off x="3333216"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9">
                <a:extLst>
                  <a:ext uri="{FF2B5EF4-FFF2-40B4-BE49-F238E27FC236}">
                    <a16:creationId xmlns:a16="http://schemas.microsoft.com/office/drawing/2014/main" id="{2B5F413A-C0D4-4A80-A526-03EC23B9FB8E}"/>
                  </a:ext>
                </a:extLst>
              </p:cNvPr>
              <p:cNvSpPr>
                <a:spLocks noChangeArrowheads="1"/>
              </p:cNvSpPr>
              <p:nvPr/>
            </p:nvSpPr>
            <p:spPr bwMode="auto">
              <a:xfrm>
                <a:off x="2636069"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9">
                <a:extLst>
                  <a:ext uri="{FF2B5EF4-FFF2-40B4-BE49-F238E27FC236}">
                    <a16:creationId xmlns:a16="http://schemas.microsoft.com/office/drawing/2014/main" id="{E86AEFCB-83E9-480B-AE4F-AA2F685D3FE7}"/>
                  </a:ext>
                </a:extLst>
              </p:cNvPr>
              <p:cNvSpPr>
                <a:spLocks noChangeArrowheads="1"/>
              </p:cNvSpPr>
              <p:nvPr/>
            </p:nvSpPr>
            <p:spPr bwMode="auto">
              <a:xfrm>
                <a:off x="3333216"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8" name="Group 137">
              <a:extLst>
                <a:ext uri="{FF2B5EF4-FFF2-40B4-BE49-F238E27FC236}">
                  <a16:creationId xmlns:a16="http://schemas.microsoft.com/office/drawing/2014/main" id="{BF15EB4B-B1C4-4D45-A750-9033BFA0FC61}"/>
                </a:ext>
              </a:extLst>
            </p:cNvPr>
            <p:cNvGrpSpPr/>
            <p:nvPr/>
          </p:nvGrpSpPr>
          <p:grpSpPr>
            <a:xfrm>
              <a:off x="2169794" y="2844348"/>
              <a:ext cx="712181" cy="343918"/>
              <a:chOff x="2633799" y="5558352"/>
              <a:chExt cx="1341414" cy="647780"/>
            </a:xfrm>
            <a:solidFill>
              <a:schemeClr val="accent6"/>
            </a:solidFill>
          </p:grpSpPr>
          <p:sp>
            <p:nvSpPr>
              <p:cNvPr id="139" name="Rectangle 129">
                <a:extLst>
                  <a:ext uri="{FF2B5EF4-FFF2-40B4-BE49-F238E27FC236}">
                    <a16:creationId xmlns:a16="http://schemas.microsoft.com/office/drawing/2014/main" id="{75189223-0759-47C2-A624-48330B814781}"/>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9">
                <a:extLst>
                  <a:ext uri="{FF2B5EF4-FFF2-40B4-BE49-F238E27FC236}">
                    <a16:creationId xmlns:a16="http://schemas.microsoft.com/office/drawing/2014/main" id="{1C1D065A-A728-4447-898A-A63BE81D7ABF}"/>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9">
                <a:extLst>
                  <a:ext uri="{FF2B5EF4-FFF2-40B4-BE49-F238E27FC236}">
                    <a16:creationId xmlns:a16="http://schemas.microsoft.com/office/drawing/2014/main" id="{43D79B84-C03D-4022-8211-2C8638BF1039}"/>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41">
              <a:extLst>
                <a:ext uri="{FF2B5EF4-FFF2-40B4-BE49-F238E27FC236}">
                  <a16:creationId xmlns:a16="http://schemas.microsoft.com/office/drawing/2014/main" id="{ECC80725-04EA-499A-9AC5-AB32370BB9EE}"/>
                </a:ext>
              </a:extLst>
            </p:cNvPr>
            <p:cNvGrpSpPr/>
            <p:nvPr/>
          </p:nvGrpSpPr>
          <p:grpSpPr>
            <a:xfrm flipH="1">
              <a:off x="3595307" y="1642154"/>
              <a:ext cx="1210598" cy="1273372"/>
              <a:chOff x="3175" y="1588"/>
              <a:chExt cx="4408488" cy="4637087"/>
            </a:xfrm>
            <a:solidFill>
              <a:schemeClr val="accent3"/>
            </a:solidFill>
          </p:grpSpPr>
          <p:sp>
            <p:nvSpPr>
              <p:cNvPr id="143" name="Rectangle 5">
                <a:extLst>
                  <a:ext uri="{FF2B5EF4-FFF2-40B4-BE49-F238E27FC236}">
                    <a16:creationId xmlns:a16="http://schemas.microsoft.com/office/drawing/2014/main" id="{CE31D827-E428-4201-B31E-63D813C23E34}"/>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6">
                <a:extLst>
                  <a:ext uri="{FF2B5EF4-FFF2-40B4-BE49-F238E27FC236}">
                    <a16:creationId xmlns:a16="http://schemas.microsoft.com/office/drawing/2014/main" id="{BFF3C33D-6DC3-45AE-96E8-8497F7BC1772}"/>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7">
                <a:extLst>
                  <a:ext uri="{FF2B5EF4-FFF2-40B4-BE49-F238E27FC236}">
                    <a16:creationId xmlns:a16="http://schemas.microsoft.com/office/drawing/2014/main" id="{E03B6B5F-6F32-49C5-8854-C22481E51BE8}"/>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
                <a:extLst>
                  <a:ext uri="{FF2B5EF4-FFF2-40B4-BE49-F238E27FC236}">
                    <a16:creationId xmlns:a16="http://schemas.microsoft.com/office/drawing/2014/main" id="{0B8C6E2A-1221-420D-9D75-C936F4E3E11A}"/>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9">
                <a:extLst>
                  <a:ext uri="{FF2B5EF4-FFF2-40B4-BE49-F238E27FC236}">
                    <a16:creationId xmlns:a16="http://schemas.microsoft.com/office/drawing/2014/main" id="{919FE481-C254-46BC-AEC2-F953853AD082}"/>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0">
                <a:extLst>
                  <a:ext uri="{FF2B5EF4-FFF2-40B4-BE49-F238E27FC236}">
                    <a16:creationId xmlns:a16="http://schemas.microsoft.com/office/drawing/2014/main" id="{2D8C1921-203C-43DA-8D5B-81992E2B1B9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
                <a:extLst>
                  <a:ext uri="{FF2B5EF4-FFF2-40B4-BE49-F238E27FC236}">
                    <a16:creationId xmlns:a16="http://schemas.microsoft.com/office/drawing/2014/main" id="{67CE8565-3E37-4E2E-AD33-FE8CE5BA2C8F}"/>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a16="http://schemas.microsoft.com/office/drawing/2014/main" id="{6981E485-95D0-40C0-9DFA-43B0E7137405}"/>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
                <a:extLst>
                  <a:ext uri="{FF2B5EF4-FFF2-40B4-BE49-F238E27FC236}">
                    <a16:creationId xmlns:a16="http://schemas.microsoft.com/office/drawing/2014/main" id="{589A6CEB-20B5-42EA-8209-E30674B179C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
                <a:extLst>
                  <a:ext uri="{FF2B5EF4-FFF2-40B4-BE49-F238E27FC236}">
                    <a16:creationId xmlns:a16="http://schemas.microsoft.com/office/drawing/2014/main" id="{FE708F2B-31C2-484A-AF09-98F30EE8FCBF}"/>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
                <a:extLst>
                  <a:ext uri="{FF2B5EF4-FFF2-40B4-BE49-F238E27FC236}">
                    <a16:creationId xmlns:a16="http://schemas.microsoft.com/office/drawing/2014/main" id="{0056A9A1-0E5D-4C08-A9BB-E9DAA52390AF}"/>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6">
                <a:extLst>
                  <a:ext uri="{FF2B5EF4-FFF2-40B4-BE49-F238E27FC236}">
                    <a16:creationId xmlns:a16="http://schemas.microsoft.com/office/drawing/2014/main" id="{E685B006-6075-409C-BE43-C5A8A304E92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7">
                <a:extLst>
                  <a:ext uri="{FF2B5EF4-FFF2-40B4-BE49-F238E27FC236}">
                    <a16:creationId xmlns:a16="http://schemas.microsoft.com/office/drawing/2014/main" id="{3D9CEBCA-995F-418A-87B9-E3EC605ED98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8">
                <a:extLst>
                  <a:ext uri="{FF2B5EF4-FFF2-40B4-BE49-F238E27FC236}">
                    <a16:creationId xmlns:a16="http://schemas.microsoft.com/office/drawing/2014/main" id="{958D8980-654D-45B0-AF1C-8F66C37158CF}"/>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9">
                <a:extLst>
                  <a:ext uri="{FF2B5EF4-FFF2-40B4-BE49-F238E27FC236}">
                    <a16:creationId xmlns:a16="http://schemas.microsoft.com/office/drawing/2014/main" id="{FF98E077-8AD3-4F31-95A8-7937B1DA3F1E}"/>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20">
                <a:extLst>
                  <a:ext uri="{FF2B5EF4-FFF2-40B4-BE49-F238E27FC236}">
                    <a16:creationId xmlns:a16="http://schemas.microsoft.com/office/drawing/2014/main" id="{617F9112-554B-488C-ABC2-903EC9A8DA86}"/>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1">
                <a:extLst>
                  <a:ext uri="{FF2B5EF4-FFF2-40B4-BE49-F238E27FC236}">
                    <a16:creationId xmlns:a16="http://schemas.microsoft.com/office/drawing/2014/main" id="{E7610943-5134-4D9F-915F-8063C3A8FC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2">
                <a:extLst>
                  <a:ext uri="{FF2B5EF4-FFF2-40B4-BE49-F238E27FC236}">
                    <a16:creationId xmlns:a16="http://schemas.microsoft.com/office/drawing/2014/main" id="{D476B7B2-355D-4C8B-A61B-B8438BB6F19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3">
                <a:extLst>
                  <a:ext uri="{FF2B5EF4-FFF2-40B4-BE49-F238E27FC236}">
                    <a16:creationId xmlns:a16="http://schemas.microsoft.com/office/drawing/2014/main" id="{2ADE5FFD-3EF6-482E-8842-98D276FE7727}"/>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24">
                <a:extLst>
                  <a:ext uri="{FF2B5EF4-FFF2-40B4-BE49-F238E27FC236}">
                    <a16:creationId xmlns:a16="http://schemas.microsoft.com/office/drawing/2014/main" id="{8C6D5BC0-C6A7-4363-8195-DF3C5C81DE2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5">
                <a:extLst>
                  <a:ext uri="{FF2B5EF4-FFF2-40B4-BE49-F238E27FC236}">
                    <a16:creationId xmlns:a16="http://schemas.microsoft.com/office/drawing/2014/main" id="{64E8B254-ABCB-4F3A-B3EE-0825C1C12AB6}"/>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6">
                <a:extLst>
                  <a:ext uri="{FF2B5EF4-FFF2-40B4-BE49-F238E27FC236}">
                    <a16:creationId xmlns:a16="http://schemas.microsoft.com/office/drawing/2014/main" id="{0BCB7F90-D963-4E65-8CAA-C6A9F495D069}"/>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27">
                <a:extLst>
                  <a:ext uri="{FF2B5EF4-FFF2-40B4-BE49-F238E27FC236}">
                    <a16:creationId xmlns:a16="http://schemas.microsoft.com/office/drawing/2014/main" id="{FC0182EB-93A8-46B8-9E75-6ACBDDEED138}"/>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8">
                <a:extLst>
                  <a:ext uri="{FF2B5EF4-FFF2-40B4-BE49-F238E27FC236}">
                    <a16:creationId xmlns:a16="http://schemas.microsoft.com/office/drawing/2014/main" id="{47440B92-0803-46EC-9429-214C48D8B67A}"/>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9">
                <a:extLst>
                  <a:ext uri="{FF2B5EF4-FFF2-40B4-BE49-F238E27FC236}">
                    <a16:creationId xmlns:a16="http://schemas.microsoft.com/office/drawing/2014/main" id="{29C8DF77-0F92-4FF1-BEC4-F84916F9E94C}"/>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30">
                <a:extLst>
                  <a:ext uri="{FF2B5EF4-FFF2-40B4-BE49-F238E27FC236}">
                    <a16:creationId xmlns:a16="http://schemas.microsoft.com/office/drawing/2014/main" id="{506BE70B-8808-4D41-885F-AB67593A139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1">
                <a:extLst>
                  <a:ext uri="{FF2B5EF4-FFF2-40B4-BE49-F238E27FC236}">
                    <a16:creationId xmlns:a16="http://schemas.microsoft.com/office/drawing/2014/main" id="{4A721456-19A8-4BBA-812C-FECF9458EE7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2">
                <a:extLst>
                  <a:ext uri="{FF2B5EF4-FFF2-40B4-BE49-F238E27FC236}">
                    <a16:creationId xmlns:a16="http://schemas.microsoft.com/office/drawing/2014/main" id="{E939BCD1-1949-464D-922C-F70A5EA509A7}"/>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33">
                <a:extLst>
                  <a:ext uri="{FF2B5EF4-FFF2-40B4-BE49-F238E27FC236}">
                    <a16:creationId xmlns:a16="http://schemas.microsoft.com/office/drawing/2014/main" id="{4A48CCEB-6EC3-4903-8B8F-DDC8B02C99B8}"/>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4">
                <a:extLst>
                  <a:ext uri="{FF2B5EF4-FFF2-40B4-BE49-F238E27FC236}">
                    <a16:creationId xmlns:a16="http://schemas.microsoft.com/office/drawing/2014/main" id="{E1764468-7F84-48DD-9658-146A3E609063}"/>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35">
                <a:extLst>
                  <a:ext uri="{FF2B5EF4-FFF2-40B4-BE49-F238E27FC236}">
                    <a16:creationId xmlns:a16="http://schemas.microsoft.com/office/drawing/2014/main" id="{A159C966-43AF-498C-9EBD-F710105AC97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6">
                <a:extLst>
                  <a:ext uri="{FF2B5EF4-FFF2-40B4-BE49-F238E27FC236}">
                    <a16:creationId xmlns:a16="http://schemas.microsoft.com/office/drawing/2014/main" id="{44CE37F9-095C-4C62-BB2D-CAB288A46CAA}"/>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7">
                <a:extLst>
                  <a:ext uri="{FF2B5EF4-FFF2-40B4-BE49-F238E27FC236}">
                    <a16:creationId xmlns:a16="http://schemas.microsoft.com/office/drawing/2014/main" id="{8D47D4F1-47D3-4E89-9AC7-3D883476B4D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8">
                <a:extLst>
                  <a:ext uri="{FF2B5EF4-FFF2-40B4-BE49-F238E27FC236}">
                    <a16:creationId xmlns:a16="http://schemas.microsoft.com/office/drawing/2014/main" id="{64E2FA30-BF89-4B8F-AD02-02950851218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9">
                <a:extLst>
                  <a:ext uri="{FF2B5EF4-FFF2-40B4-BE49-F238E27FC236}">
                    <a16:creationId xmlns:a16="http://schemas.microsoft.com/office/drawing/2014/main" id="{DA261D97-D3E6-4BD8-ADE1-FFE4B824042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40">
                <a:extLst>
                  <a:ext uri="{FF2B5EF4-FFF2-40B4-BE49-F238E27FC236}">
                    <a16:creationId xmlns:a16="http://schemas.microsoft.com/office/drawing/2014/main" id="{1D3F4B6A-2271-47BA-8B1B-FA4685D1F6DD}"/>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41">
                <a:extLst>
                  <a:ext uri="{FF2B5EF4-FFF2-40B4-BE49-F238E27FC236}">
                    <a16:creationId xmlns:a16="http://schemas.microsoft.com/office/drawing/2014/main" id="{F9EE8AD3-84EB-4F7C-BB42-39C4E457516E}"/>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42">
                <a:extLst>
                  <a:ext uri="{FF2B5EF4-FFF2-40B4-BE49-F238E27FC236}">
                    <a16:creationId xmlns:a16="http://schemas.microsoft.com/office/drawing/2014/main" id="{EB7FDD44-C92F-434B-9ECA-62FD28F495CF}"/>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43">
                <a:extLst>
                  <a:ext uri="{FF2B5EF4-FFF2-40B4-BE49-F238E27FC236}">
                    <a16:creationId xmlns:a16="http://schemas.microsoft.com/office/drawing/2014/main" id="{BACBAB7A-B50B-46CA-B8E7-71A6F87737F1}"/>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4">
                <a:extLst>
                  <a:ext uri="{FF2B5EF4-FFF2-40B4-BE49-F238E27FC236}">
                    <a16:creationId xmlns:a16="http://schemas.microsoft.com/office/drawing/2014/main" id="{93C2755E-90DA-4968-ACA7-DC91725BD91D}"/>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5">
                <a:extLst>
                  <a:ext uri="{FF2B5EF4-FFF2-40B4-BE49-F238E27FC236}">
                    <a16:creationId xmlns:a16="http://schemas.microsoft.com/office/drawing/2014/main" id="{9F240C71-999C-4042-AB09-6E12D951230D}"/>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6">
                <a:extLst>
                  <a:ext uri="{FF2B5EF4-FFF2-40B4-BE49-F238E27FC236}">
                    <a16:creationId xmlns:a16="http://schemas.microsoft.com/office/drawing/2014/main" id="{8BA80CAE-A4DB-41CF-A07A-B45A817A74EF}"/>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7">
                <a:extLst>
                  <a:ext uri="{FF2B5EF4-FFF2-40B4-BE49-F238E27FC236}">
                    <a16:creationId xmlns:a16="http://schemas.microsoft.com/office/drawing/2014/main" id="{5BE0B21E-9DC5-441C-91E0-29BF0C9BA83C}"/>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48">
                <a:extLst>
                  <a:ext uri="{FF2B5EF4-FFF2-40B4-BE49-F238E27FC236}">
                    <a16:creationId xmlns:a16="http://schemas.microsoft.com/office/drawing/2014/main" id="{1A6E7E78-F947-42B0-9FBE-B81E09ECA0E9}"/>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9">
                <a:extLst>
                  <a:ext uri="{FF2B5EF4-FFF2-40B4-BE49-F238E27FC236}">
                    <a16:creationId xmlns:a16="http://schemas.microsoft.com/office/drawing/2014/main" id="{F96D03BC-0771-42C0-AA19-E160D29151DB}"/>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0">
                <a:extLst>
                  <a:ext uri="{FF2B5EF4-FFF2-40B4-BE49-F238E27FC236}">
                    <a16:creationId xmlns:a16="http://schemas.microsoft.com/office/drawing/2014/main" id="{6E939F22-4BBA-4F8E-9FD0-B961330E2753}"/>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51">
                <a:extLst>
                  <a:ext uri="{FF2B5EF4-FFF2-40B4-BE49-F238E27FC236}">
                    <a16:creationId xmlns:a16="http://schemas.microsoft.com/office/drawing/2014/main" id="{D75988F2-15B1-4843-8B89-2A71894DF7E4}"/>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52">
                <a:extLst>
                  <a:ext uri="{FF2B5EF4-FFF2-40B4-BE49-F238E27FC236}">
                    <a16:creationId xmlns:a16="http://schemas.microsoft.com/office/drawing/2014/main" id="{54AF981E-0B3F-4AD9-8CC0-49BC3A64687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3">
                <a:extLst>
                  <a:ext uri="{FF2B5EF4-FFF2-40B4-BE49-F238E27FC236}">
                    <a16:creationId xmlns:a16="http://schemas.microsoft.com/office/drawing/2014/main" id="{E983FF36-51EB-4791-9881-A46D347C9E20}"/>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4">
                <a:extLst>
                  <a:ext uri="{FF2B5EF4-FFF2-40B4-BE49-F238E27FC236}">
                    <a16:creationId xmlns:a16="http://schemas.microsoft.com/office/drawing/2014/main" id="{E0016AAF-09A7-4BAF-B7A1-21DCFE65D397}"/>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55">
                <a:extLst>
                  <a:ext uri="{FF2B5EF4-FFF2-40B4-BE49-F238E27FC236}">
                    <a16:creationId xmlns:a16="http://schemas.microsoft.com/office/drawing/2014/main" id="{7AE04388-1145-43C1-A3FF-537F2DCE7D9B}"/>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6">
                <a:extLst>
                  <a:ext uri="{FF2B5EF4-FFF2-40B4-BE49-F238E27FC236}">
                    <a16:creationId xmlns:a16="http://schemas.microsoft.com/office/drawing/2014/main" id="{97D303A7-EC48-4A20-8D79-D93007BBA653}"/>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7">
                <a:extLst>
                  <a:ext uri="{FF2B5EF4-FFF2-40B4-BE49-F238E27FC236}">
                    <a16:creationId xmlns:a16="http://schemas.microsoft.com/office/drawing/2014/main" id="{99135A0A-2BC8-4D65-80B3-D18BB6B4FEA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58">
                <a:extLst>
                  <a:ext uri="{FF2B5EF4-FFF2-40B4-BE49-F238E27FC236}">
                    <a16:creationId xmlns:a16="http://schemas.microsoft.com/office/drawing/2014/main" id="{8FDD1F1A-1462-4C94-8BE3-D85D2BD5E94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59">
                <a:extLst>
                  <a:ext uri="{FF2B5EF4-FFF2-40B4-BE49-F238E27FC236}">
                    <a16:creationId xmlns:a16="http://schemas.microsoft.com/office/drawing/2014/main" id="{96A4615C-9D41-4966-8B42-D14EFC63163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60">
                <a:extLst>
                  <a:ext uri="{FF2B5EF4-FFF2-40B4-BE49-F238E27FC236}">
                    <a16:creationId xmlns:a16="http://schemas.microsoft.com/office/drawing/2014/main" id="{037E603A-0135-4134-A79E-6E69AFABDD98}"/>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61">
                <a:extLst>
                  <a:ext uri="{FF2B5EF4-FFF2-40B4-BE49-F238E27FC236}">
                    <a16:creationId xmlns:a16="http://schemas.microsoft.com/office/drawing/2014/main" id="{1901FBEA-4B27-4DE0-BDF2-08C5C8299DC1}"/>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62">
                <a:extLst>
                  <a:ext uri="{FF2B5EF4-FFF2-40B4-BE49-F238E27FC236}">
                    <a16:creationId xmlns:a16="http://schemas.microsoft.com/office/drawing/2014/main" id="{F15C2676-E33B-4A08-8518-3B2645B0C7FA}"/>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63">
                <a:extLst>
                  <a:ext uri="{FF2B5EF4-FFF2-40B4-BE49-F238E27FC236}">
                    <a16:creationId xmlns:a16="http://schemas.microsoft.com/office/drawing/2014/main" id="{3E4FBBE4-ECEA-4B48-874B-BD4671703DD7}"/>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64">
                <a:extLst>
                  <a:ext uri="{FF2B5EF4-FFF2-40B4-BE49-F238E27FC236}">
                    <a16:creationId xmlns:a16="http://schemas.microsoft.com/office/drawing/2014/main" id="{359B3C4C-E03A-42D9-8670-048E9DFCABA3}"/>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5">
                <a:extLst>
                  <a:ext uri="{FF2B5EF4-FFF2-40B4-BE49-F238E27FC236}">
                    <a16:creationId xmlns:a16="http://schemas.microsoft.com/office/drawing/2014/main" id="{ACCB0A46-AEE7-4E66-8469-67A6A8074941}"/>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6">
                <a:extLst>
                  <a:ext uri="{FF2B5EF4-FFF2-40B4-BE49-F238E27FC236}">
                    <a16:creationId xmlns:a16="http://schemas.microsoft.com/office/drawing/2014/main" id="{97145421-958E-4B78-8656-250DCD7A6F2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7">
                <a:extLst>
                  <a:ext uri="{FF2B5EF4-FFF2-40B4-BE49-F238E27FC236}">
                    <a16:creationId xmlns:a16="http://schemas.microsoft.com/office/drawing/2014/main" id="{8E3350D9-B4A3-4F69-9962-D69A8FECDD2D}"/>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8">
                <a:extLst>
                  <a:ext uri="{FF2B5EF4-FFF2-40B4-BE49-F238E27FC236}">
                    <a16:creationId xmlns:a16="http://schemas.microsoft.com/office/drawing/2014/main" id="{C9DE6D48-5639-4D81-9D02-807308FA6E24}"/>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69">
                <a:extLst>
                  <a:ext uri="{FF2B5EF4-FFF2-40B4-BE49-F238E27FC236}">
                    <a16:creationId xmlns:a16="http://schemas.microsoft.com/office/drawing/2014/main" id="{D1B6887D-DECC-4947-89DB-F4D9E7198D50}"/>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0">
                <a:extLst>
                  <a:ext uri="{FF2B5EF4-FFF2-40B4-BE49-F238E27FC236}">
                    <a16:creationId xmlns:a16="http://schemas.microsoft.com/office/drawing/2014/main" id="{5BE463FF-E995-47B8-8163-B013D3CE3E05}"/>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1">
                <a:extLst>
                  <a:ext uri="{FF2B5EF4-FFF2-40B4-BE49-F238E27FC236}">
                    <a16:creationId xmlns:a16="http://schemas.microsoft.com/office/drawing/2014/main" id="{D0706C6A-FF9D-4561-AA4D-2AFCC107C9D0}"/>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72">
                <a:extLst>
                  <a:ext uri="{FF2B5EF4-FFF2-40B4-BE49-F238E27FC236}">
                    <a16:creationId xmlns:a16="http://schemas.microsoft.com/office/drawing/2014/main" id="{479C475F-C6A0-4481-8E94-77CE59FDBE00}"/>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73">
                <a:extLst>
                  <a:ext uri="{FF2B5EF4-FFF2-40B4-BE49-F238E27FC236}">
                    <a16:creationId xmlns:a16="http://schemas.microsoft.com/office/drawing/2014/main" id="{F490676E-6F4F-4376-AF09-3BF49E2F348C}"/>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74">
                <a:extLst>
                  <a:ext uri="{FF2B5EF4-FFF2-40B4-BE49-F238E27FC236}">
                    <a16:creationId xmlns:a16="http://schemas.microsoft.com/office/drawing/2014/main" id="{532F3849-E21E-4EF9-A4AD-B313606A8C3C}"/>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75">
                <a:extLst>
                  <a:ext uri="{FF2B5EF4-FFF2-40B4-BE49-F238E27FC236}">
                    <a16:creationId xmlns:a16="http://schemas.microsoft.com/office/drawing/2014/main" id="{C45C3F1F-365B-444C-8A92-0935EF0E5E05}"/>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76">
                <a:extLst>
                  <a:ext uri="{FF2B5EF4-FFF2-40B4-BE49-F238E27FC236}">
                    <a16:creationId xmlns:a16="http://schemas.microsoft.com/office/drawing/2014/main" id="{B9EE3165-ACA6-4746-8CFB-16577D6FB8C8}"/>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7">
                <a:extLst>
                  <a:ext uri="{FF2B5EF4-FFF2-40B4-BE49-F238E27FC236}">
                    <a16:creationId xmlns:a16="http://schemas.microsoft.com/office/drawing/2014/main" id="{EBB31157-1F2E-440F-91FC-350FF688D76E}"/>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8">
                <a:extLst>
                  <a:ext uri="{FF2B5EF4-FFF2-40B4-BE49-F238E27FC236}">
                    <a16:creationId xmlns:a16="http://schemas.microsoft.com/office/drawing/2014/main" id="{B94F34BE-91E2-4DCD-85FE-3A4DBE724674}"/>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9">
                <a:extLst>
                  <a:ext uri="{FF2B5EF4-FFF2-40B4-BE49-F238E27FC236}">
                    <a16:creationId xmlns:a16="http://schemas.microsoft.com/office/drawing/2014/main" id="{305804C4-AE4F-403D-9F65-11CDE327A9B5}"/>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80">
                <a:extLst>
                  <a:ext uri="{FF2B5EF4-FFF2-40B4-BE49-F238E27FC236}">
                    <a16:creationId xmlns:a16="http://schemas.microsoft.com/office/drawing/2014/main" id="{50CD12FA-3D1E-4CC9-9A03-ED9346DEF9DA}"/>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81">
                <a:extLst>
                  <a:ext uri="{FF2B5EF4-FFF2-40B4-BE49-F238E27FC236}">
                    <a16:creationId xmlns:a16="http://schemas.microsoft.com/office/drawing/2014/main" id="{C08DF789-F42D-4A75-8A59-6F642FFB4928}"/>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82">
                <a:extLst>
                  <a:ext uri="{FF2B5EF4-FFF2-40B4-BE49-F238E27FC236}">
                    <a16:creationId xmlns:a16="http://schemas.microsoft.com/office/drawing/2014/main" id="{59D6DF74-8109-4E8B-B90A-FC472E788F1C}"/>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83">
                <a:extLst>
                  <a:ext uri="{FF2B5EF4-FFF2-40B4-BE49-F238E27FC236}">
                    <a16:creationId xmlns:a16="http://schemas.microsoft.com/office/drawing/2014/main" id="{87E6A67A-6898-438E-8D53-DA0737F3997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84">
                <a:extLst>
                  <a:ext uri="{FF2B5EF4-FFF2-40B4-BE49-F238E27FC236}">
                    <a16:creationId xmlns:a16="http://schemas.microsoft.com/office/drawing/2014/main" id="{9C14CE4F-C0BC-440E-B4A6-1BD20D9D2E84}"/>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5">
                <a:extLst>
                  <a:ext uri="{FF2B5EF4-FFF2-40B4-BE49-F238E27FC236}">
                    <a16:creationId xmlns:a16="http://schemas.microsoft.com/office/drawing/2014/main" id="{E1C87B69-A60C-4E27-95C6-717C18C2979E}"/>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86">
                <a:extLst>
                  <a:ext uri="{FF2B5EF4-FFF2-40B4-BE49-F238E27FC236}">
                    <a16:creationId xmlns:a16="http://schemas.microsoft.com/office/drawing/2014/main" id="{971CCF83-EE42-4F76-95C8-A9621054B1AD}"/>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87">
                <a:extLst>
                  <a:ext uri="{FF2B5EF4-FFF2-40B4-BE49-F238E27FC236}">
                    <a16:creationId xmlns:a16="http://schemas.microsoft.com/office/drawing/2014/main" id="{B23C6D77-FEC4-424A-A3E0-1618F6996EA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8">
                <a:extLst>
                  <a:ext uri="{FF2B5EF4-FFF2-40B4-BE49-F238E27FC236}">
                    <a16:creationId xmlns:a16="http://schemas.microsoft.com/office/drawing/2014/main" id="{A8AE05FF-5515-4A23-BA18-E4FAA310D3C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89">
                <a:extLst>
                  <a:ext uri="{FF2B5EF4-FFF2-40B4-BE49-F238E27FC236}">
                    <a16:creationId xmlns:a16="http://schemas.microsoft.com/office/drawing/2014/main" id="{BEE6A485-3292-404F-8F79-4EB010B9BA86}"/>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90">
                <a:extLst>
                  <a:ext uri="{FF2B5EF4-FFF2-40B4-BE49-F238E27FC236}">
                    <a16:creationId xmlns:a16="http://schemas.microsoft.com/office/drawing/2014/main" id="{82771EE6-8DB2-4009-8CAD-F51657C08DC5}"/>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91">
                <a:extLst>
                  <a:ext uri="{FF2B5EF4-FFF2-40B4-BE49-F238E27FC236}">
                    <a16:creationId xmlns:a16="http://schemas.microsoft.com/office/drawing/2014/main" id="{D1808D00-3312-452C-9B95-A692D135FA5A}"/>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92">
                <a:extLst>
                  <a:ext uri="{FF2B5EF4-FFF2-40B4-BE49-F238E27FC236}">
                    <a16:creationId xmlns:a16="http://schemas.microsoft.com/office/drawing/2014/main" id="{49F27C0F-086E-47EA-8662-5094C42F7E1D}"/>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93">
                <a:extLst>
                  <a:ext uri="{FF2B5EF4-FFF2-40B4-BE49-F238E27FC236}">
                    <a16:creationId xmlns:a16="http://schemas.microsoft.com/office/drawing/2014/main" id="{1B60A4B3-592D-480A-B845-2474B8BCCDEF}"/>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4">
                <a:extLst>
                  <a:ext uri="{FF2B5EF4-FFF2-40B4-BE49-F238E27FC236}">
                    <a16:creationId xmlns:a16="http://schemas.microsoft.com/office/drawing/2014/main" id="{E9200476-2398-4382-B244-96B6F097CEED}"/>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5">
                <a:extLst>
                  <a:ext uri="{FF2B5EF4-FFF2-40B4-BE49-F238E27FC236}">
                    <a16:creationId xmlns:a16="http://schemas.microsoft.com/office/drawing/2014/main" id="{D41E6873-E3BB-4596-A43B-5AB9DDFCD3A4}"/>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6">
                <a:extLst>
                  <a:ext uri="{FF2B5EF4-FFF2-40B4-BE49-F238E27FC236}">
                    <a16:creationId xmlns:a16="http://schemas.microsoft.com/office/drawing/2014/main" id="{05A629B7-0CD5-444E-A497-9BD092D36EFD}"/>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97">
                <a:extLst>
                  <a:ext uri="{FF2B5EF4-FFF2-40B4-BE49-F238E27FC236}">
                    <a16:creationId xmlns:a16="http://schemas.microsoft.com/office/drawing/2014/main" id="{05E7CE03-DB34-4833-8B2A-39EFB8FF05B0}"/>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8">
                <a:extLst>
                  <a:ext uri="{FF2B5EF4-FFF2-40B4-BE49-F238E27FC236}">
                    <a16:creationId xmlns:a16="http://schemas.microsoft.com/office/drawing/2014/main" id="{9406A876-4067-4F40-8BD9-A7D6DAE17DD0}"/>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99">
                <a:extLst>
                  <a:ext uri="{FF2B5EF4-FFF2-40B4-BE49-F238E27FC236}">
                    <a16:creationId xmlns:a16="http://schemas.microsoft.com/office/drawing/2014/main" id="{FD6FF524-7AB0-4123-B6E6-A815156D74D4}"/>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00">
                <a:extLst>
                  <a:ext uri="{FF2B5EF4-FFF2-40B4-BE49-F238E27FC236}">
                    <a16:creationId xmlns:a16="http://schemas.microsoft.com/office/drawing/2014/main" id="{10A9455B-4AE7-47AC-938F-4D3431928DE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01">
                <a:extLst>
                  <a:ext uri="{FF2B5EF4-FFF2-40B4-BE49-F238E27FC236}">
                    <a16:creationId xmlns:a16="http://schemas.microsoft.com/office/drawing/2014/main" id="{F75F6BF2-2339-4F9F-A6F5-A81288234A91}"/>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02">
                <a:extLst>
                  <a:ext uri="{FF2B5EF4-FFF2-40B4-BE49-F238E27FC236}">
                    <a16:creationId xmlns:a16="http://schemas.microsoft.com/office/drawing/2014/main" id="{61881AE0-42C7-4832-BACC-A2EBE765372A}"/>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3">
                <a:extLst>
                  <a:ext uri="{FF2B5EF4-FFF2-40B4-BE49-F238E27FC236}">
                    <a16:creationId xmlns:a16="http://schemas.microsoft.com/office/drawing/2014/main" id="{EE58A061-60EA-4F9D-90B4-C25126DE8E3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104">
                <a:extLst>
                  <a:ext uri="{FF2B5EF4-FFF2-40B4-BE49-F238E27FC236}">
                    <a16:creationId xmlns:a16="http://schemas.microsoft.com/office/drawing/2014/main" id="{DE84667D-5110-419F-83E6-CD19F0693040}"/>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06">
                <a:extLst>
                  <a:ext uri="{FF2B5EF4-FFF2-40B4-BE49-F238E27FC236}">
                    <a16:creationId xmlns:a16="http://schemas.microsoft.com/office/drawing/2014/main" id="{8CBDDE9C-D4CC-4B9C-89A1-C313AC850F4C}"/>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07">
                <a:extLst>
                  <a:ext uri="{FF2B5EF4-FFF2-40B4-BE49-F238E27FC236}">
                    <a16:creationId xmlns:a16="http://schemas.microsoft.com/office/drawing/2014/main" id="{4FC6FD36-98EE-4B3B-AC3A-6452F44ED42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08">
                <a:extLst>
                  <a:ext uri="{FF2B5EF4-FFF2-40B4-BE49-F238E27FC236}">
                    <a16:creationId xmlns:a16="http://schemas.microsoft.com/office/drawing/2014/main" id="{F345E1C3-E434-452C-BF10-C204EFC34ADE}"/>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109">
                <a:extLst>
                  <a:ext uri="{FF2B5EF4-FFF2-40B4-BE49-F238E27FC236}">
                    <a16:creationId xmlns:a16="http://schemas.microsoft.com/office/drawing/2014/main" id="{BC4F0B3B-E624-4C47-911F-E9590EA8510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110">
                <a:extLst>
                  <a:ext uri="{FF2B5EF4-FFF2-40B4-BE49-F238E27FC236}">
                    <a16:creationId xmlns:a16="http://schemas.microsoft.com/office/drawing/2014/main" id="{AFAC768D-9B42-4E94-800F-62EE3F459279}"/>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11">
                <a:extLst>
                  <a:ext uri="{FF2B5EF4-FFF2-40B4-BE49-F238E27FC236}">
                    <a16:creationId xmlns:a16="http://schemas.microsoft.com/office/drawing/2014/main" id="{B1D08E7B-5336-4776-B755-1BDBB42ABA54}"/>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12">
                <a:extLst>
                  <a:ext uri="{FF2B5EF4-FFF2-40B4-BE49-F238E27FC236}">
                    <a16:creationId xmlns:a16="http://schemas.microsoft.com/office/drawing/2014/main" id="{895B58B2-2C09-4ABD-B2B1-20DF9BDA4CA2}"/>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13">
                <a:extLst>
                  <a:ext uri="{FF2B5EF4-FFF2-40B4-BE49-F238E27FC236}">
                    <a16:creationId xmlns:a16="http://schemas.microsoft.com/office/drawing/2014/main" id="{88BCB787-F917-485B-A3EC-2F199307E02B}"/>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14">
                <a:extLst>
                  <a:ext uri="{FF2B5EF4-FFF2-40B4-BE49-F238E27FC236}">
                    <a16:creationId xmlns:a16="http://schemas.microsoft.com/office/drawing/2014/main" id="{0449F901-FD83-46C1-8399-39AA30C387C7}"/>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15">
                <a:extLst>
                  <a:ext uri="{FF2B5EF4-FFF2-40B4-BE49-F238E27FC236}">
                    <a16:creationId xmlns:a16="http://schemas.microsoft.com/office/drawing/2014/main" id="{CD365622-9CCC-4990-B5D1-E7C42C73918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16">
                <a:extLst>
                  <a:ext uri="{FF2B5EF4-FFF2-40B4-BE49-F238E27FC236}">
                    <a16:creationId xmlns:a16="http://schemas.microsoft.com/office/drawing/2014/main" id="{61BFB245-8697-454C-8465-60535A09C51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117">
                <a:extLst>
                  <a:ext uri="{FF2B5EF4-FFF2-40B4-BE49-F238E27FC236}">
                    <a16:creationId xmlns:a16="http://schemas.microsoft.com/office/drawing/2014/main" id="{41C08C58-D7CF-4432-BA67-4C3C89281A27}"/>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18">
                <a:extLst>
                  <a:ext uri="{FF2B5EF4-FFF2-40B4-BE49-F238E27FC236}">
                    <a16:creationId xmlns:a16="http://schemas.microsoft.com/office/drawing/2014/main" id="{39DA7C33-0CF7-405F-8534-10D3F1E5935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19">
                <a:extLst>
                  <a:ext uri="{FF2B5EF4-FFF2-40B4-BE49-F238E27FC236}">
                    <a16:creationId xmlns:a16="http://schemas.microsoft.com/office/drawing/2014/main" id="{CF7C0186-0126-4390-966D-D5F1B572EF48}"/>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120">
                <a:extLst>
                  <a:ext uri="{FF2B5EF4-FFF2-40B4-BE49-F238E27FC236}">
                    <a16:creationId xmlns:a16="http://schemas.microsoft.com/office/drawing/2014/main" id="{96D82820-B2B8-424C-B484-711A98C55FC7}"/>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21">
                <a:extLst>
                  <a:ext uri="{FF2B5EF4-FFF2-40B4-BE49-F238E27FC236}">
                    <a16:creationId xmlns:a16="http://schemas.microsoft.com/office/drawing/2014/main" id="{BE6E6497-BD9F-475F-A2E5-E0AF42055F26}"/>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22">
                <a:extLst>
                  <a:ext uri="{FF2B5EF4-FFF2-40B4-BE49-F238E27FC236}">
                    <a16:creationId xmlns:a16="http://schemas.microsoft.com/office/drawing/2014/main" id="{C40A5EFF-BDEB-424C-B1C8-14E6E4D08C3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124">
                <a:extLst>
                  <a:ext uri="{FF2B5EF4-FFF2-40B4-BE49-F238E27FC236}">
                    <a16:creationId xmlns:a16="http://schemas.microsoft.com/office/drawing/2014/main" id="{642A1EB7-DF23-4A02-8690-F1BD178CD6E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5">
                <a:extLst>
                  <a:ext uri="{FF2B5EF4-FFF2-40B4-BE49-F238E27FC236}">
                    <a16:creationId xmlns:a16="http://schemas.microsoft.com/office/drawing/2014/main" id="{771F77C6-201B-4FBF-BEE8-1C31C05192F7}"/>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2" name="Group 261">
              <a:extLst>
                <a:ext uri="{FF2B5EF4-FFF2-40B4-BE49-F238E27FC236}">
                  <a16:creationId xmlns:a16="http://schemas.microsoft.com/office/drawing/2014/main" id="{2EE2CA30-815A-4820-9A05-E73AC74ACD05}"/>
                </a:ext>
              </a:extLst>
            </p:cNvPr>
            <p:cNvGrpSpPr/>
            <p:nvPr/>
          </p:nvGrpSpPr>
          <p:grpSpPr>
            <a:xfrm flipH="1">
              <a:off x="2688718" y="2048733"/>
              <a:ext cx="684426" cy="719916"/>
              <a:chOff x="3175" y="1588"/>
              <a:chExt cx="4408488" cy="4637087"/>
            </a:xfrm>
            <a:solidFill>
              <a:schemeClr val="accent3"/>
            </a:solidFill>
          </p:grpSpPr>
          <p:sp>
            <p:nvSpPr>
              <p:cNvPr id="263" name="Rectangle 5">
                <a:extLst>
                  <a:ext uri="{FF2B5EF4-FFF2-40B4-BE49-F238E27FC236}">
                    <a16:creationId xmlns:a16="http://schemas.microsoft.com/office/drawing/2014/main" id="{2307A802-BD7E-4184-ADC9-F705995C574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6">
                <a:extLst>
                  <a:ext uri="{FF2B5EF4-FFF2-40B4-BE49-F238E27FC236}">
                    <a16:creationId xmlns:a16="http://schemas.microsoft.com/office/drawing/2014/main" id="{5C4265A1-29F0-4B35-A66D-776B785D018B}"/>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7">
                <a:extLst>
                  <a:ext uri="{FF2B5EF4-FFF2-40B4-BE49-F238E27FC236}">
                    <a16:creationId xmlns:a16="http://schemas.microsoft.com/office/drawing/2014/main" id="{BC4C9397-F43E-450F-81FF-987D37913261}"/>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8">
                <a:extLst>
                  <a:ext uri="{FF2B5EF4-FFF2-40B4-BE49-F238E27FC236}">
                    <a16:creationId xmlns:a16="http://schemas.microsoft.com/office/drawing/2014/main" id="{32AC103D-73BD-4C10-8DEF-D45BEC3D7BB0}"/>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9">
                <a:extLst>
                  <a:ext uri="{FF2B5EF4-FFF2-40B4-BE49-F238E27FC236}">
                    <a16:creationId xmlns:a16="http://schemas.microsoft.com/office/drawing/2014/main" id="{C721B79C-98F0-4AE3-B566-B0128F585B8E}"/>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10">
                <a:extLst>
                  <a:ext uri="{FF2B5EF4-FFF2-40B4-BE49-F238E27FC236}">
                    <a16:creationId xmlns:a16="http://schemas.microsoft.com/office/drawing/2014/main" id="{7BEDB3F6-4138-4453-8CB7-9F61AA49558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
                <a:extLst>
                  <a:ext uri="{FF2B5EF4-FFF2-40B4-BE49-F238E27FC236}">
                    <a16:creationId xmlns:a16="http://schemas.microsoft.com/office/drawing/2014/main" id="{178A9E9D-A47F-4149-96F5-17B56DB09A98}"/>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2">
                <a:extLst>
                  <a:ext uri="{FF2B5EF4-FFF2-40B4-BE49-F238E27FC236}">
                    <a16:creationId xmlns:a16="http://schemas.microsoft.com/office/drawing/2014/main" id="{BDEDCFCC-3943-480B-A85C-7806ED7A5DB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13">
                <a:extLst>
                  <a:ext uri="{FF2B5EF4-FFF2-40B4-BE49-F238E27FC236}">
                    <a16:creationId xmlns:a16="http://schemas.microsoft.com/office/drawing/2014/main" id="{66A020E5-8789-4D2F-B57D-7A9EF737D9D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
                <a:extLst>
                  <a:ext uri="{FF2B5EF4-FFF2-40B4-BE49-F238E27FC236}">
                    <a16:creationId xmlns:a16="http://schemas.microsoft.com/office/drawing/2014/main" id="{AF4CB185-4762-4512-B922-A182A744AE38}"/>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5">
                <a:extLst>
                  <a:ext uri="{FF2B5EF4-FFF2-40B4-BE49-F238E27FC236}">
                    <a16:creationId xmlns:a16="http://schemas.microsoft.com/office/drawing/2014/main" id="{A271ADC2-8069-4BF8-9754-5F09BE11907A}"/>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16">
                <a:extLst>
                  <a:ext uri="{FF2B5EF4-FFF2-40B4-BE49-F238E27FC236}">
                    <a16:creationId xmlns:a16="http://schemas.microsoft.com/office/drawing/2014/main" id="{21659BFD-C7B9-45D0-9094-40069BA79AC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7">
                <a:extLst>
                  <a:ext uri="{FF2B5EF4-FFF2-40B4-BE49-F238E27FC236}">
                    <a16:creationId xmlns:a16="http://schemas.microsoft.com/office/drawing/2014/main" id="{AC000EBA-D9A1-4B37-85F4-47AC96CBAC1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8">
                <a:extLst>
                  <a:ext uri="{FF2B5EF4-FFF2-40B4-BE49-F238E27FC236}">
                    <a16:creationId xmlns:a16="http://schemas.microsoft.com/office/drawing/2014/main" id="{9CF3C173-CF0D-429B-B0A2-6FF5A0D56E21}"/>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19">
                <a:extLst>
                  <a:ext uri="{FF2B5EF4-FFF2-40B4-BE49-F238E27FC236}">
                    <a16:creationId xmlns:a16="http://schemas.microsoft.com/office/drawing/2014/main" id="{F99F7F19-0A66-4DD5-AA03-2877682A9ECA}"/>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0">
                <a:extLst>
                  <a:ext uri="{FF2B5EF4-FFF2-40B4-BE49-F238E27FC236}">
                    <a16:creationId xmlns:a16="http://schemas.microsoft.com/office/drawing/2014/main" id="{E8A23EFD-1316-42F9-A9E9-73CED6EFD5B7}"/>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21">
                <a:extLst>
                  <a:ext uri="{FF2B5EF4-FFF2-40B4-BE49-F238E27FC236}">
                    <a16:creationId xmlns:a16="http://schemas.microsoft.com/office/drawing/2014/main" id="{3C52F9DB-E18A-4B47-8902-340E02A7389F}"/>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2">
                <a:extLst>
                  <a:ext uri="{FF2B5EF4-FFF2-40B4-BE49-F238E27FC236}">
                    <a16:creationId xmlns:a16="http://schemas.microsoft.com/office/drawing/2014/main" id="{98F791AD-C226-45E9-A239-6D98BA359C70}"/>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3">
                <a:extLst>
                  <a:ext uri="{FF2B5EF4-FFF2-40B4-BE49-F238E27FC236}">
                    <a16:creationId xmlns:a16="http://schemas.microsoft.com/office/drawing/2014/main" id="{B1B31A9E-757C-4454-92E7-A110885DD0A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24">
                <a:extLst>
                  <a:ext uri="{FF2B5EF4-FFF2-40B4-BE49-F238E27FC236}">
                    <a16:creationId xmlns:a16="http://schemas.microsoft.com/office/drawing/2014/main" id="{1143E536-BF12-466B-86DE-790442BF890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5">
                <a:extLst>
                  <a:ext uri="{FF2B5EF4-FFF2-40B4-BE49-F238E27FC236}">
                    <a16:creationId xmlns:a16="http://schemas.microsoft.com/office/drawing/2014/main" id="{A5DE61E3-D9B8-41A8-9EFC-8CFFD92AEEDD}"/>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6">
                <a:extLst>
                  <a:ext uri="{FF2B5EF4-FFF2-40B4-BE49-F238E27FC236}">
                    <a16:creationId xmlns:a16="http://schemas.microsoft.com/office/drawing/2014/main" id="{F0D35E2B-8057-41D8-BE38-112DC2D85CD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27">
                <a:extLst>
                  <a:ext uri="{FF2B5EF4-FFF2-40B4-BE49-F238E27FC236}">
                    <a16:creationId xmlns:a16="http://schemas.microsoft.com/office/drawing/2014/main" id="{94C861EA-0372-46AE-9D96-8D4B5E06453B}"/>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8">
                <a:extLst>
                  <a:ext uri="{FF2B5EF4-FFF2-40B4-BE49-F238E27FC236}">
                    <a16:creationId xmlns:a16="http://schemas.microsoft.com/office/drawing/2014/main" id="{924890FF-E631-44F5-AEA4-85655EC24183}"/>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9">
                <a:extLst>
                  <a:ext uri="{FF2B5EF4-FFF2-40B4-BE49-F238E27FC236}">
                    <a16:creationId xmlns:a16="http://schemas.microsoft.com/office/drawing/2014/main" id="{B892C980-BACE-498D-A286-DEEC07883D39}"/>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30">
                <a:extLst>
                  <a:ext uri="{FF2B5EF4-FFF2-40B4-BE49-F238E27FC236}">
                    <a16:creationId xmlns:a16="http://schemas.microsoft.com/office/drawing/2014/main" id="{4930FB6A-6779-4BCF-8125-9DAC83BE09AA}"/>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31">
                <a:extLst>
                  <a:ext uri="{FF2B5EF4-FFF2-40B4-BE49-F238E27FC236}">
                    <a16:creationId xmlns:a16="http://schemas.microsoft.com/office/drawing/2014/main" id="{F18839B1-2CA6-40D4-B27C-D2A3D93F8143}"/>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32">
                <a:extLst>
                  <a:ext uri="{FF2B5EF4-FFF2-40B4-BE49-F238E27FC236}">
                    <a16:creationId xmlns:a16="http://schemas.microsoft.com/office/drawing/2014/main" id="{FE02D9CB-1E8D-42C5-8186-99888C345D70}"/>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33">
                <a:extLst>
                  <a:ext uri="{FF2B5EF4-FFF2-40B4-BE49-F238E27FC236}">
                    <a16:creationId xmlns:a16="http://schemas.microsoft.com/office/drawing/2014/main" id="{AD37CCAB-92E8-4631-A12F-6D2943DA83E4}"/>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34">
                <a:extLst>
                  <a:ext uri="{FF2B5EF4-FFF2-40B4-BE49-F238E27FC236}">
                    <a16:creationId xmlns:a16="http://schemas.microsoft.com/office/drawing/2014/main" id="{649AD617-BCE4-482C-A95E-0E7DD24AAE17}"/>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35">
                <a:extLst>
                  <a:ext uri="{FF2B5EF4-FFF2-40B4-BE49-F238E27FC236}">
                    <a16:creationId xmlns:a16="http://schemas.microsoft.com/office/drawing/2014/main" id="{B90C3C8B-C708-45AE-89D4-F6DCDA3239A5}"/>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36">
                <a:extLst>
                  <a:ext uri="{FF2B5EF4-FFF2-40B4-BE49-F238E27FC236}">
                    <a16:creationId xmlns:a16="http://schemas.microsoft.com/office/drawing/2014/main" id="{89952196-49EE-47C0-B851-6A7A199C082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37">
                <a:extLst>
                  <a:ext uri="{FF2B5EF4-FFF2-40B4-BE49-F238E27FC236}">
                    <a16:creationId xmlns:a16="http://schemas.microsoft.com/office/drawing/2014/main" id="{CB7C1898-3CAF-4E96-BF44-3AF07C7FAFEB}"/>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38">
                <a:extLst>
                  <a:ext uri="{FF2B5EF4-FFF2-40B4-BE49-F238E27FC236}">
                    <a16:creationId xmlns:a16="http://schemas.microsoft.com/office/drawing/2014/main" id="{11E0143B-A039-4121-9F2A-14D620680CC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39">
                <a:extLst>
                  <a:ext uri="{FF2B5EF4-FFF2-40B4-BE49-F238E27FC236}">
                    <a16:creationId xmlns:a16="http://schemas.microsoft.com/office/drawing/2014/main" id="{CEB7D894-72D9-4F2A-8518-EC62132787AD}"/>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40">
                <a:extLst>
                  <a:ext uri="{FF2B5EF4-FFF2-40B4-BE49-F238E27FC236}">
                    <a16:creationId xmlns:a16="http://schemas.microsoft.com/office/drawing/2014/main" id="{44D7795B-8695-49D1-B20B-127B9C05DD10}"/>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41">
                <a:extLst>
                  <a:ext uri="{FF2B5EF4-FFF2-40B4-BE49-F238E27FC236}">
                    <a16:creationId xmlns:a16="http://schemas.microsoft.com/office/drawing/2014/main" id="{6AB2E2F8-00EE-4186-BEAA-3D5F2CE580C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42">
                <a:extLst>
                  <a:ext uri="{FF2B5EF4-FFF2-40B4-BE49-F238E27FC236}">
                    <a16:creationId xmlns:a16="http://schemas.microsoft.com/office/drawing/2014/main" id="{3994A64B-6503-4864-BEDB-22C5B67C99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43">
                <a:extLst>
                  <a:ext uri="{FF2B5EF4-FFF2-40B4-BE49-F238E27FC236}">
                    <a16:creationId xmlns:a16="http://schemas.microsoft.com/office/drawing/2014/main" id="{9EAC05DE-85BE-4CA0-8AE0-41797B9B3370}"/>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44">
                <a:extLst>
                  <a:ext uri="{FF2B5EF4-FFF2-40B4-BE49-F238E27FC236}">
                    <a16:creationId xmlns:a16="http://schemas.microsoft.com/office/drawing/2014/main" id="{DE2A101A-8594-4F34-9426-32B273EAAA60}"/>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45">
                <a:extLst>
                  <a:ext uri="{FF2B5EF4-FFF2-40B4-BE49-F238E27FC236}">
                    <a16:creationId xmlns:a16="http://schemas.microsoft.com/office/drawing/2014/main" id="{03B07B99-DBF4-4D16-A044-9D2C2965007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46">
                <a:extLst>
                  <a:ext uri="{FF2B5EF4-FFF2-40B4-BE49-F238E27FC236}">
                    <a16:creationId xmlns:a16="http://schemas.microsoft.com/office/drawing/2014/main" id="{008FE25F-68BC-4FDB-B465-BC8B105DDF5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47">
                <a:extLst>
                  <a:ext uri="{FF2B5EF4-FFF2-40B4-BE49-F238E27FC236}">
                    <a16:creationId xmlns:a16="http://schemas.microsoft.com/office/drawing/2014/main" id="{5F53BA3B-093B-46D0-B44F-466B8F09878F}"/>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48">
                <a:extLst>
                  <a:ext uri="{FF2B5EF4-FFF2-40B4-BE49-F238E27FC236}">
                    <a16:creationId xmlns:a16="http://schemas.microsoft.com/office/drawing/2014/main" id="{0431C4B9-DCB5-4740-BF9C-D0957910BF57}"/>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49">
                <a:extLst>
                  <a:ext uri="{FF2B5EF4-FFF2-40B4-BE49-F238E27FC236}">
                    <a16:creationId xmlns:a16="http://schemas.microsoft.com/office/drawing/2014/main" id="{1882771B-12A3-4D4F-A7C1-5D54D5CC888C}"/>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50">
                <a:extLst>
                  <a:ext uri="{FF2B5EF4-FFF2-40B4-BE49-F238E27FC236}">
                    <a16:creationId xmlns:a16="http://schemas.microsoft.com/office/drawing/2014/main" id="{407511DE-B44C-45ED-8E4F-2C31DB902D72}"/>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51">
                <a:extLst>
                  <a:ext uri="{FF2B5EF4-FFF2-40B4-BE49-F238E27FC236}">
                    <a16:creationId xmlns:a16="http://schemas.microsoft.com/office/drawing/2014/main" id="{67409D5E-5146-4126-8B7D-FC4E8950B03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52">
                <a:extLst>
                  <a:ext uri="{FF2B5EF4-FFF2-40B4-BE49-F238E27FC236}">
                    <a16:creationId xmlns:a16="http://schemas.microsoft.com/office/drawing/2014/main" id="{3D3CC36C-B85F-4181-B303-2F6558092029}"/>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53">
                <a:extLst>
                  <a:ext uri="{FF2B5EF4-FFF2-40B4-BE49-F238E27FC236}">
                    <a16:creationId xmlns:a16="http://schemas.microsoft.com/office/drawing/2014/main" id="{CACF7B7D-CE16-4985-A4F1-28298537F215}"/>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54">
                <a:extLst>
                  <a:ext uri="{FF2B5EF4-FFF2-40B4-BE49-F238E27FC236}">
                    <a16:creationId xmlns:a16="http://schemas.microsoft.com/office/drawing/2014/main" id="{5EE1C935-ADAD-4A5B-8555-03C8BE21228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55">
                <a:extLst>
                  <a:ext uri="{FF2B5EF4-FFF2-40B4-BE49-F238E27FC236}">
                    <a16:creationId xmlns:a16="http://schemas.microsoft.com/office/drawing/2014/main" id="{7EF3FE80-0B66-434E-A866-4AB21A6F95D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56">
                <a:extLst>
                  <a:ext uri="{FF2B5EF4-FFF2-40B4-BE49-F238E27FC236}">
                    <a16:creationId xmlns:a16="http://schemas.microsoft.com/office/drawing/2014/main" id="{D1A5F58D-1BAD-47C5-BF39-60E1449731BD}"/>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57">
                <a:extLst>
                  <a:ext uri="{FF2B5EF4-FFF2-40B4-BE49-F238E27FC236}">
                    <a16:creationId xmlns:a16="http://schemas.microsoft.com/office/drawing/2014/main" id="{A916CD17-92AD-4CC7-857B-F9FD45D80D4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58">
                <a:extLst>
                  <a:ext uri="{FF2B5EF4-FFF2-40B4-BE49-F238E27FC236}">
                    <a16:creationId xmlns:a16="http://schemas.microsoft.com/office/drawing/2014/main" id="{55D51CF6-6B6E-42EC-A89F-05C55F383079}"/>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59">
                <a:extLst>
                  <a:ext uri="{FF2B5EF4-FFF2-40B4-BE49-F238E27FC236}">
                    <a16:creationId xmlns:a16="http://schemas.microsoft.com/office/drawing/2014/main" id="{CCD9A50E-5867-451A-AAEC-6FBECD141EC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60">
                <a:extLst>
                  <a:ext uri="{FF2B5EF4-FFF2-40B4-BE49-F238E27FC236}">
                    <a16:creationId xmlns:a16="http://schemas.microsoft.com/office/drawing/2014/main" id="{36618456-CE41-46AE-A461-BC9C7D0D4169}"/>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61">
                <a:extLst>
                  <a:ext uri="{FF2B5EF4-FFF2-40B4-BE49-F238E27FC236}">
                    <a16:creationId xmlns:a16="http://schemas.microsoft.com/office/drawing/2014/main" id="{8048D2F7-B81F-4FC9-B919-C6260D979639}"/>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62">
                <a:extLst>
                  <a:ext uri="{FF2B5EF4-FFF2-40B4-BE49-F238E27FC236}">
                    <a16:creationId xmlns:a16="http://schemas.microsoft.com/office/drawing/2014/main" id="{753884F5-8CA9-4165-915F-DF2D399AC471}"/>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63">
                <a:extLst>
                  <a:ext uri="{FF2B5EF4-FFF2-40B4-BE49-F238E27FC236}">
                    <a16:creationId xmlns:a16="http://schemas.microsoft.com/office/drawing/2014/main" id="{56375A9F-43CD-4D39-8C32-CF9F499E19D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64">
                <a:extLst>
                  <a:ext uri="{FF2B5EF4-FFF2-40B4-BE49-F238E27FC236}">
                    <a16:creationId xmlns:a16="http://schemas.microsoft.com/office/drawing/2014/main" id="{2381D289-451B-4BE4-9B25-DA5897343FF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65">
                <a:extLst>
                  <a:ext uri="{FF2B5EF4-FFF2-40B4-BE49-F238E27FC236}">
                    <a16:creationId xmlns:a16="http://schemas.microsoft.com/office/drawing/2014/main" id="{8FBE05ED-56F0-475C-BA30-3C58619F52ED}"/>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66">
                <a:extLst>
                  <a:ext uri="{FF2B5EF4-FFF2-40B4-BE49-F238E27FC236}">
                    <a16:creationId xmlns:a16="http://schemas.microsoft.com/office/drawing/2014/main" id="{7D34A7D3-A63E-478F-9C4F-2A53285AFEEA}"/>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67">
                <a:extLst>
                  <a:ext uri="{FF2B5EF4-FFF2-40B4-BE49-F238E27FC236}">
                    <a16:creationId xmlns:a16="http://schemas.microsoft.com/office/drawing/2014/main" id="{6B9CFBAE-BD08-4579-B93D-5948E15CE68B}"/>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68">
                <a:extLst>
                  <a:ext uri="{FF2B5EF4-FFF2-40B4-BE49-F238E27FC236}">
                    <a16:creationId xmlns:a16="http://schemas.microsoft.com/office/drawing/2014/main" id="{AB17920E-FCAF-43A1-ABB3-D5DE7C54F56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69">
                <a:extLst>
                  <a:ext uri="{FF2B5EF4-FFF2-40B4-BE49-F238E27FC236}">
                    <a16:creationId xmlns:a16="http://schemas.microsoft.com/office/drawing/2014/main" id="{FFFD132F-C076-4A08-96A0-F4606F23228F}"/>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70">
                <a:extLst>
                  <a:ext uri="{FF2B5EF4-FFF2-40B4-BE49-F238E27FC236}">
                    <a16:creationId xmlns:a16="http://schemas.microsoft.com/office/drawing/2014/main" id="{5AB20303-B394-42CC-B988-C144DA19E38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71">
                <a:extLst>
                  <a:ext uri="{FF2B5EF4-FFF2-40B4-BE49-F238E27FC236}">
                    <a16:creationId xmlns:a16="http://schemas.microsoft.com/office/drawing/2014/main" id="{496CF763-8DFF-4535-B928-A81F20C3B90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72">
                <a:extLst>
                  <a:ext uri="{FF2B5EF4-FFF2-40B4-BE49-F238E27FC236}">
                    <a16:creationId xmlns:a16="http://schemas.microsoft.com/office/drawing/2014/main" id="{E1D03B9E-254D-4B31-8FD2-6A2439DD81B1}"/>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73">
                <a:extLst>
                  <a:ext uri="{FF2B5EF4-FFF2-40B4-BE49-F238E27FC236}">
                    <a16:creationId xmlns:a16="http://schemas.microsoft.com/office/drawing/2014/main" id="{184BC70E-2AFA-4F82-A4C9-4EDDDCC27FF2}"/>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74">
                <a:extLst>
                  <a:ext uri="{FF2B5EF4-FFF2-40B4-BE49-F238E27FC236}">
                    <a16:creationId xmlns:a16="http://schemas.microsoft.com/office/drawing/2014/main" id="{68277E52-8253-4BC6-8031-AE2635AAE1E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75">
                <a:extLst>
                  <a:ext uri="{FF2B5EF4-FFF2-40B4-BE49-F238E27FC236}">
                    <a16:creationId xmlns:a16="http://schemas.microsoft.com/office/drawing/2014/main" id="{C38F0AA8-9F71-4B70-8A51-52B6FE0C26E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76">
                <a:extLst>
                  <a:ext uri="{FF2B5EF4-FFF2-40B4-BE49-F238E27FC236}">
                    <a16:creationId xmlns:a16="http://schemas.microsoft.com/office/drawing/2014/main" id="{B81004EC-1A5C-4FFA-805F-D6C1F5100D22}"/>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77">
                <a:extLst>
                  <a:ext uri="{FF2B5EF4-FFF2-40B4-BE49-F238E27FC236}">
                    <a16:creationId xmlns:a16="http://schemas.microsoft.com/office/drawing/2014/main" id="{977E42CD-4409-4567-9371-09F7149A8D85}"/>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78">
                <a:extLst>
                  <a:ext uri="{FF2B5EF4-FFF2-40B4-BE49-F238E27FC236}">
                    <a16:creationId xmlns:a16="http://schemas.microsoft.com/office/drawing/2014/main" id="{755FFB6E-89A7-4D08-A71C-8BD9062393E2}"/>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79">
                <a:extLst>
                  <a:ext uri="{FF2B5EF4-FFF2-40B4-BE49-F238E27FC236}">
                    <a16:creationId xmlns:a16="http://schemas.microsoft.com/office/drawing/2014/main" id="{F4AE9CE0-B17F-4620-8BD5-02DAEFB6CE3C}"/>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80">
                <a:extLst>
                  <a:ext uri="{FF2B5EF4-FFF2-40B4-BE49-F238E27FC236}">
                    <a16:creationId xmlns:a16="http://schemas.microsoft.com/office/drawing/2014/main" id="{DF879D99-FF6B-4E77-AC6A-32E157B8B95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81">
                <a:extLst>
                  <a:ext uri="{FF2B5EF4-FFF2-40B4-BE49-F238E27FC236}">
                    <a16:creationId xmlns:a16="http://schemas.microsoft.com/office/drawing/2014/main" id="{CB0C3D2F-0687-4F8A-A393-859EE12E6F2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82">
                <a:extLst>
                  <a:ext uri="{FF2B5EF4-FFF2-40B4-BE49-F238E27FC236}">
                    <a16:creationId xmlns:a16="http://schemas.microsoft.com/office/drawing/2014/main" id="{758EB424-5530-4545-B377-7FAAA4F44989}"/>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83">
                <a:extLst>
                  <a:ext uri="{FF2B5EF4-FFF2-40B4-BE49-F238E27FC236}">
                    <a16:creationId xmlns:a16="http://schemas.microsoft.com/office/drawing/2014/main" id="{222A4C7F-45B6-48F8-969F-A0ED702B272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84">
                <a:extLst>
                  <a:ext uri="{FF2B5EF4-FFF2-40B4-BE49-F238E27FC236}">
                    <a16:creationId xmlns:a16="http://schemas.microsoft.com/office/drawing/2014/main" id="{7AD84548-1C27-4A8C-9156-2E712F1F873A}"/>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85">
                <a:extLst>
                  <a:ext uri="{FF2B5EF4-FFF2-40B4-BE49-F238E27FC236}">
                    <a16:creationId xmlns:a16="http://schemas.microsoft.com/office/drawing/2014/main" id="{C8E6ED72-A3BC-4E69-9AF8-14C93C85F13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86">
                <a:extLst>
                  <a:ext uri="{FF2B5EF4-FFF2-40B4-BE49-F238E27FC236}">
                    <a16:creationId xmlns:a16="http://schemas.microsoft.com/office/drawing/2014/main" id="{DD094ED1-779E-4638-A814-EF455566E911}"/>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87">
                <a:extLst>
                  <a:ext uri="{FF2B5EF4-FFF2-40B4-BE49-F238E27FC236}">
                    <a16:creationId xmlns:a16="http://schemas.microsoft.com/office/drawing/2014/main" id="{85CE1300-3CA3-41A5-B55C-68F012962D95}"/>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88">
                <a:extLst>
                  <a:ext uri="{FF2B5EF4-FFF2-40B4-BE49-F238E27FC236}">
                    <a16:creationId xmlns:a16="http://schemas.microsoft.com/office/drawing/2014/main" id="{4E3A1077-96A4-4F64-8625-DC5327EE2239}"/>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89">
                <a:extLst>
                  <a:ext uri="{FF2B5EF4-FFF2-40B4-BE49-F238E27FC236}">
                    <a16:creationId xmlns:a16="http://schemas.microsoft.com/office/drawing/2014/main" id="{76E1DA5A-C75A-4E3B-8B30-063915F3FF30}"/>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90">
                <a:extLst>
                  <a:ext uri="{FF2B5EF4-FFF2-40B4-BE49-F238E27FC236}">
                    <a16:creationId xmlns:a16="http://schemas.microsoft.com/office/drawing/2014/main" id="{C47F8C6C-8ADB-49CE-B35C-48B517E6930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91">
                <a:extLst>
                  <a:ext uri="{FF2B5EF4-FFF2-40B4-BE49-F238E27FC236}">
                    <a16:creationId xmlns:a16="http://schemas.microsoft.com/office/drawing/2014/main" id="{20B0AFEB-7911-48B7-B555-9D940843A36F}"/>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92">
                <a:extLst>
                  <a:ext uri="{FF2B5EF4-FFF2-40B4-BE49-F238E27FC236}">
                    <a16:creationId xmlns:a16="http://schemas.microsoft.com/office/drawing/2014/main" id="{7277BAB0-C697-4BD9-AFDE-17805528A7CB}"/>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93">
                <a:extLst>
                  <a:ext uri="{FF2B5EF4-FFF2-40B4-BE49-F238E27FC236}">
                    <a16:creationId xmlns:a16="http://schemas.microsoft.com/office/drawing/2014/main" id="{7E2128AD-36BB-41FD-A8BE-BE12BD34910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94">
                <a:extLst>
                  <a:ext uri="{FF2B5EF4-FFF2-40B4-BE49-F238E27FC236}">
                    <a16:creationId xmlns:a16="http://schemas.microsoft.com/office/drawing/2014/main" id="{27847E83-7631-4900-9AAE-73AA893E6FE1}"/>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95">
                <a:extLst>
                  <a:ext uri="{FF2B5EF4-FFF2-40B4-BE49-F238E27FC236}">
                    <a16:creationId xmlns:a16="http://schemas.microsoft.com/office/drawing/2014/main" id="{4388014C-1157-420A-B856-6454391EADCD}"/>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96">
                <a:extLst>
                  <a:ext uri="{FF2B5EF4-FFF2-40B4-BE49-F238E27FC236}">
                    <a16:creationId xmlns:a16="http://schemas.microsoft.com/office/drawing/2014/main" id="{0A6B2207-34F1-472B-B573-FC6FEABBBB2C}"/>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97">
                <a:extLst>
                  <a:ext uri="{FF2B5EF4-FFF2-40B4-BE49-F238E27FC236}">
                    <a16:creationId xmlns:a16="http://schemas.microsoft.com/office/drawing/2014/main" id="{B573A820-A88B-47FC-AA81-C1768C682525}"/>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98">
                <a:extLst>
                  <a:ext uri="{FF2B5EF4-FFF2-40B4-BE49-F238E27FC236}">
                    <a16:creationId xmlns:a16="http://schemas.microsoft.com/office/drawing/2014/main" id="{F5C19D17-E379-48A2-BE18-DCBDBD8BBD28}"/>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99">
                <a:extLst>
                  <a:ext uri="{FF2B5EF4-FFF2-40B4-BE49-F238E27FC236}">
                    <a16:creationId xmlns:a16="http://schemas.microsoft.com/office/drawing/2014/main" id="{21DF0F68-4059-48D3-B8D6-32A248C8EE5B}"/>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00">
                <a:extLst>
                  <a:ext uri="{FF2B5EF4-FFF2-40B4-BE49-F238E27FC236}">
                    <a16:creationId xmlns:a16="http://schemas.microsoft.com/office/drawing/2014/main" id="{5A42AD5D-C5C1-4DB3-A589-E1C1DEF05B8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01">
                <a:extLst>
                  <a:ext uri="{FF2B5EF4-FFF2-40B4-BE49-F238E27FC236}">
                    <a16:creationId xmlns:a16="http://schemas.microsoft.com/office/drawing/2014/main" id="{18849F1C-DFE2-45CC-AF2B-24D3E5BA7247}"/>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02">
                <a:extLst>
                  <a:ext uri="{FF2B5EF4-FFF2-40B4-BE49-F238E27FC236}">
                    <a16:creationId xmlns:a16="http://schemas.microsoft.com/office/drawing/2014/main" id="{85A38925-4B19-4FAC-ABCE-A0D7F45EB7A7}"/>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03">
                <a:extLst>
                  <a:ext uri="{FF2B5EF4-FFF2-40B4-BE49-F238E27FC236}">
                    <a16:creationId xmlns:a16="http://schemas.microsoft.com/office/drawing/2014/main" id="{448B5A79-4B61-4E94-B5D2-E0F91F84E14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104">
                <a:extLst>
                  <a:ext uri="{FF2B5EF4-FFF2-40B4-BE49-F238E27FC236}">
                    <a16:creationId xmlns:a16="http://schemas.microsoft.com/office/drawing/2014/main" id="{BAAB6963-F107-45DC-B4FE-2885A7D88234}"/>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106">
                <a:extLst>
                  <a:ext uri="{FF2B5EF4-FFF2-40B4-BE49-F238E27FC236}">
                    <a16:creationId xmlns:a16="http://schemas.microsoft.com/office/drawing/2014/main" id="{0054496F-C418-4F1A-B938-1218B44B78FF}"/>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07">
                <a:extLst>
                  <a:ext uri="{FF2B5EF4-FFF2-40B4-BE49-F238E27FC236}">
                    <a16:creationId xmlns:a16="http://schemas.microsoft.com/office/drawing/2014/main" id="{7E3A7FC7-99EB-41C2-887D-8B13B004BB6A}"/>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08">
                <a:extLst>
                  <a:ext uri="{FF2B5EF4-FFF2-40B4-BE49-F238E27FC236}">
                    <a16:creationId xmlns:a16="http://schemas.microsoft.com/office/drawing/2014/main" id="{5BF13673-A1B8-4A5D-B546-C3AA91B0D9AD}"/>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109">
                <a:extLst>
                  <a:ext uri="{FF2B5EF4-FFF2-40B4-BE49-F238E27FC236}">
                    <a16:creationId xmlns:a16="http://schemas.microsoft.com/office/drawing/2014/main" id="{6E870427-1024-406E-ABB3-95ACA354D395}"/>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10">
                <a:extLst>
                  <a:ext uri="{FF2B5EF4-FFF2-40B4-BE49-F238E27FC236}">
                    <a16:creationId xmlns:a16="http://schemas.microsoft.com/office/drawing/2014/main" id="{D215EA37-B5C3-4AFB-8013-41D2258A6611}"/>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11">
                <a:extLst>
                  <a:ext uri="{FF2B5EF4-FFF2-40B4-BE49-F238E27FC236}">
                    <a16:creationId xmlns:a16="http://schemas.microsoft.com/office/drawing/2014/main" id="{C94E66D9-5209-427B-9908-C7C9E57E149E}"/>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12">
                <a:extLst>
                  <a:ext uri="{FF2B5EF4-FFF2-40B4-BE49-F238E27FC236}">
                    <a16:creationId xmlns:a16="http://schemas.microsoft.com/office/drawing/2014/main" id="{9F9C5B3E-A974-4FE2-9DF6-FD24B27A150A}"/>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13">
                <a:extLst>
                  <a:ext uri="{FF2B5EF4-FFF2-40B4-BE49-F238E27FC236}">
                    <a16:creationId xmlns:a16="http://schemas.microsoft.com/office/drawing/2014/main" id="{F41638F3-62FA-4F89-92CA-19781C7B0551}"/>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14">
                <a:extLst>
                  <a:ext uri="{FF2B5EF4-FFF2-40B4-BE49-F238E27FC236}">
                    <a16:creationId xmlns:a16="http://schemas.microsoft.com/office/drawing/2014/main" id="{B21D4263-FEDD-431C-823A-9382E72F354D}"/>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15">
                <a:extLst>
                  <a:ext uri="{FF2B5EF4-FFF2-40B4-BE49-F238E27FC236}">
                    <a16:creationId xmlns:a16="http://schemas.microsoft.com/office/drawing/2014/main" id="{32304F0D-5AC3-4960-A6CF-7045D352A2F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16">
                <a:extLst>
                  <a:ext uri="{FF2B5EF4-FFF2-40B4-BE49-F238E27FC236}">
                    <a16:creationId xmlns:a16="http://schemas.microsoft.com/office/drawing/2014/main" id="{4B4A9379-6F23-44C7-9837-A2FC37326B5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17">
                <a:extLst>
                  <a:ext uri="{FF2B5EF4-FFF2-40B4-BE49-F238E27FC236}">
                    <a16:creationId xmlns:a16="http://schemas.microsoft.com/office/drawing/2014/main" id="{D3581CB2-F158-44CC-B966-BC39D618ECF6}"/>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18">
                <a:extLst>
                  <a:ext uri="{FF2B5EF4-FFF2-40B4-BE49-F238E27FC236}">
                    <a16:creationId xmlns:a16="http://schemas.microsoft.com/office/drawing/2014/main" id="{50B644E2-923E-4A1B-8CDE-4BC40FB0BBA0}"/>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19">
                <a:extLst>
                  <a:ext uri="{FF2B5EF4-FFF2-40B4-BE49-F238E27FC236}">
                    <a16:creationId xmlns:a16="http://schemas.microsoft.com/office/drawing/2014/main" id="{E495A529-E797-4390-ABCD-F121DC300F8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120">
                <a:extLst>
                  <a:ext uri="{FF2B5EF4-FFF2-40B4-BE49-F238E27FC236}">
                    <a16:creationId xmlns:a16="http://schemas.microsoft.com/office/drawing/2014/main" id="{5DF7FA59-61F2-49F0-9DDA-FC57EDE42112}"/>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21">
                <a:extLst>
                  <a:ext uri="{FF2B5EF4-FFF2-40B4-BE49-F238E27FC236}">
                    <a16:creationId xmlns:a16="http://schemas.microsoft.com/office/drawing/2014/main" id="{AEC9F658-D897-4186-B0FA-BD51DF40C25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22">
                <a:extLst>
                  <a:ext uri="{FF2B5EF4-FFF2-40B4-BE49-F238E27FC236}">
                    <a16:creationId xmlns:a16="http://schemas.microsoft.com/office/drawing/2014/main" id="{B9C23EC1-4D48-468A-A421-7BE7F4A75B6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124">
                <a:extLst>
                  <a:ext uri="{FF2B5EF4-FFF2-40B4-BE49-F238E27FC236}">
                    <a16:creationId xmlns:a16="http://schemas.microsoft.com/office/drawing/2014/main" id="{BCDF4F47-02F7-4261-A292-63B24BE8BFF1}"/>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25">
                <a:extLst>
                  <a:ext uri="{FF2B5EF4-FFF2-40B4-BE49-F238E27FC236}">
                    <a16:creationId xmlns:a16="http://schemas.microsoft.com/office/drawing/2014/main" id="{F55C5ADE-54DB-4F03-83AE-02BE490E59BB}"/>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2" name="Group 381">
              <a:extLst>
                <a:ext uri="{FF2B5EF4-FFF2-40B4-BE49-F238E27FC236}">
                  <a16:creationId xmlns:a16="http://schemas.microsoft.com/office/drawing/2014/main" id="{D5A944FD-8120-4C15-A95A-DD0B60C21366}"/>
                </a:ext>
              </a:extLst>
            </p:cNvPr>
            <p:cNvGrpSpPr/>
            <p:nvPr/>
          </p:nvGrpSpPr>
          <p:grpSpPr>
            <a:xfrm>
              <a:off x="1897887" y="2084236"/>
              <a:ext cx="699165" cy="735418"/>
              <a:chOff x="3175" y="1588"/>
              <a:chExt cx="4408488" cy="4637087"/>
            </a:xfrm>
            <a:solidFill>
              <a:schemeClr val="accent3"/>
            </a:solidFill>
          </p:grpSpPr>
          <p:sp>
            <p:nvSpPr>
              <p:cNvPr id="383" name="Rectangle 5">
                <a:extLst>
                  <a:ext uri="{FF2B5EF4-FFF2-40B4-BE49-F238E27FC236}">
                    <a16:creationId xmlns:a16="http://schemas.microsoft.com/office/drawing/2014/main" id="{7DCC7190-BE3B-41D9-936D-F909B971DF78}"/>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6">
                <a:extLst>
                  <a:ext uri="{FF2B5EF4-FFF2-40B4-BE49-F238E27FC236}">
                    <a16:creationId xmlns:a16="http://schemas.microsoft.com/office/drawing/2014/main" id="{44B6D9E2-2539-4833-9751-7F681AF42E11}"/>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7">
                <a:extLst>
                  <a:ext uri="{FF2B5EF4-FFF2-40B4-BE49-F238E27FC236}">
                    <a16:creationId xmlns:a16="http://schemas.microsoft.com/office/drawing/2014/main" id="{F40AD5FA-087D-478E-A140-2A2FD92542E0}"/>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8">
                <a:extLst>
                  <a:ext uri="{FF2B5EF4-FFF2-40B4-BE49-F238E27FC236}">
                    <a16:creationId xmlns:a16="http://schemas.microsoft.com/office/drawing/2014/main" id="{A4EE6E56-FB69-446A-B1DC-7D64FEB1E6DF}"/>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9">
                <a:extLst>
                  <a:ext uri="{FF2B5EF4-FFF2-40B4-BE49-F238E27FC236}">
                    <a16:creationId xmlns:a16="http://schemas.microsoft.com/office/drawing/2014/main" id="{5F1899FA-6D1E-4AE5-B8D4-498EA9234E7B}"/>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10">
                <a:extLst>
                  <a:ext uri="{FF2B5EF4-FFF2-40B4-BE49-F238E27FC236}">
                    <a16:creationId xmlns:a16="http://schemas.microsoft.com/office/drawing/2014/main" id="{F5F70106-7521-4339-B2F9-8C502EE12845}"/>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1">
                <a:extLst>
                  <a:ext uri="{FF2B5EF4-FFF2-40B4-BE49-F238E27FC236}">
                    <a16:creationId xmlns:a16="http://schemas.microsoft.com/office/drawing/2014/main" id="{90C89CA6-A386-4909-AEDC-9DAECC5A3895}"/>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2">
                <a:extLst>
                  <a:ext uri="{FF2B5EF4-FFF2-40B4-BE49-F238E27FC236}">
                    <a16:creationId xmlns:a16="http://schemas.microsoft.com/office/drawing/2014/main" id="{29D91B8E-3FB8-4EF8-A267-003E4AB3474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13">
                <a:extLst>
                  <a:ext uri="{FF2B5EF4-FFF2-40B4-BE49-F238E27FC236}">
                    <a16:creationId xmlns:a16="http://schemas.microsoft.com/office/drawing/2014/main" id="{FE1200BC-15AF-4367-9131-B3AF45CEAF08}"/>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4">
                <a:extLst>
                  <a:ext uri="{FF2B5EF4-FFF2-40B4-BE49-F238E27FC236}">
                    <a16:creationId xmlns:a16="http://schemas.microsoft.com/office/drawing/2014/main" id="{61F35D3E-3D9B-44EF-BFCA-492867297127}"/>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15">
                <a:extLst>
                  <a:ext uri="{FF2B5EF4-FFF2-40B4-BE49-F238E27FC236}">
                    <a16:creationId xmlns:a16="http://schemas.microsoft.com/office/drawing/2014/main" id="{EC45BB79-C698-436D-87C5-A1A991B81FE0}"/>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16">
                <a:extLst>
                  <a:ext uri="{FF2B5EF4-FFF2-40B4-BE49-F238E27FC236}">
                    <a16:creationId xmlns:a16="http://schemas.microsoft.com/office/drawing/2014/main" id="{1BC37256-8942-4BD5-BAEF-66A1F9DD5202}"/>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7">
                <a:extLst>
                  <a:ext uri="{FF2B5EF4-FFF2-40B4-BE49-F238E27FC236}">
                    <a16:creationId xmlns:a16="http://schemas.microsoft.com/office/drawing/2014/main" id="{A10FE0DE-598B-4369-9AB6-D717C3BC2EE8}"/>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8">
                <a:extLst>
                  <a:ext uri="{FF2B5EF4-FFF2-40B4-BE49-F238E27FC236}">
                    <a16:creationId xmlns:a16="http://schemas.microsoft.com/office/drawing/2014/main" id="{58AC74A6-D1AA-4E0C-B7A1-5BAA1159618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19">
                <a:extLst>
                  <a:ext uri="{FF2B5EF4-FFF2-40B4-BE49-F238E27FC236}">
                    <a16:creationId xmlns:a16="http://schemas.microsoft.com/office/drawing/2014/main" id="{C9701728-EDC5-4D82-8C36-19906DD39DB0}"/>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20">
                <a:extLst>
                  <a:ext uri="{FF2B5EF4-FFF2-40B4-BE49-F238E27FC236}">
                    <a16:creationId xmlns:a16="http://schemas.microsoft.com/office/drawing/2014/main" id="{2D105B0E-77CF-4EDD-B203-C406B59A034A}"/>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21">
                <a:extLst>
                  <a:ext uri="{FF2B5EF4-FFF2-40B4-BE49-F238E27FC236}">
                    <a16:creationId xmlns:a16="http://schemas.microsoft.com/office/drawing/2014/main" id="{8A85BAC1-BA6F-4DA0-AC5F-EC45D54862E1}"/>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2">
                <a:extLst>
                  <a:ext uri="{FF2B5EF4-FFF2-40B4-BE49-F238E27FC236}">
                    <a16:creationId xmlns:a16="http://schemas.microsoft.com/office/drawing/2014/main" id="{663CADCD-656A-42E4-B1F3-78E93F1504B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3">
                <a:extLst>
                  <a:ext uri="{FF2B5EF4-FFF2-40B4-BE49-F238E27FC236}">
                    <a16:creationId xmlns:a16="http://schemas.microsoft.com/office/drawing/2014/main" id="{0BCC5B0C-4327-4118-B0F8-CB645A01291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24">
                <a:extLst>
                  <a:ext uri="{FF2B5EF4-FFF2-40B4-BE49-F238E27FC236}">
                    <a16:creationId xmlns:a16="http://schemas.microsoft.com/office/drawing/2014/main" id="{53513656-9C06-4E8F-A1EC-572BEBFD5201}"/>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5">
                <a:extLst>
                  <a:ext uri="{FF2B5EF4-FFF2-40B4-BE49-F238E27FC236}">
                    <a16:creationId xmlns:a16="http://schemas.microsoft.com/office/drawing/2014/main" id="{5F436ED8-6DC5-465F-896F-3FD66E5A7703}"/>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26">
                <a:extLst>
                  <a:ext uri="{FF2B5EF4-FFF2-40B4-BE49-F238E27FC236}">
                    <a16:creationId xmlns:a16="http://schemas.microsoft.com/office/drawing/2014/main" id="{9E138D37-F19D-49EE-8906-8E3603E35B2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27">
                <a:extLst>
                  <a:ext uri="{FF2B5EF4-FFF2-40B4-BE49-F238E27FC236}">
                    <a16:creationId xmlns:a16="http://schemas.microsoft.com/office/drawing/2014/main" id="{E2BE8C65-7CCE-434A-A9FD-EA2009C45CC3}"/>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8">
                <a:extLst>
                  <a:ext uri="{FF2B5EF4-FFF2-40B4-BE49-F238E27FC236}">
                    <a16:creationId xmlns:a16="http://schemas.microsoft.com/office/drawing/2014/main" id="{3187B38E-A87B-453E-97DE-3331DB000C5E}"/>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9">
                <a:extLst>
                  <a:ext uri="{FF2B5EF4-FFF2-40B4-BE49-F238E27FC236}">
                    <a16:creationId xmlns:a16="http://schemas.microsoft.com/office/drawing/2014/main" id="{F521E83F-A0CA-417C-AF3E-777A55502EC0}"/>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0">
                <a:extLst>
                  <a:ext uri="{FF2B5EF4-FFF2-40B4-BE49-F238E27FC236}">
                    <a16:creationId xmlns:a16="http://schemas.microsoft.com/office/drawing/2014/main" id="{E78E45DE-D55B-4228-97C3-30DD9D89A462}"/>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31">
                <a:extLst>
                  <a:ext uri="{FF2B5EF4-FFF2-40B4-BE49-F238E27FC236}">
                    <a16:creationId xmlns:a16="http://schemas.microsoft.com/office/drawing/2014/main" id="{432EBF0F-7FC4-40EF-8CF2-0CCB9654ED69}"/>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32">
                <a:extLst>
                  <a:ext uri="{FF2B5EF4-FFF2-40B4-BE49-F238E27FC236}">
                    <a16:creationId xmlns:a16="http://schemas.microsoft.com/office/drawing/2014/main" id="{9B8E11DD-E795-4217-8A4C-44BEA9B771D2}"/>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33">
                <a:extLst>
                  <a:ext uri="{FF2B5EF4-FFF2-40B4-BE49-F238E27FC236}">
                    <a16:creationId xmlns:a16="http://schemas.microsoft.com/office/drawing/2014/main" id="{38AE8155-76FD-455C-A045-2159B0DA7F8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34">
                <a:extLst>
                  <a:ext uri="{FF2B5EF4-FFF2-40B4-BE49-F238E27FC236}">
                    <a16:creationId xmlns:a16="http://schemas.microsoft.com/office/drawing/2014/main" id="{88917FDB-02A3-4602-91CC-C2C8DB2D8C8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35">
                <a:extLst>
                  <a:ext uri="{FF2B5EF4-FFF2-40B4-BE49-F238E27FC236}">
                    <a16:creationId xmlns:a16="http://schemas.microsoft.com/office/drawing/2014/main" id="{2313E28C-7010-451C-A616-D26682372F0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6">
                <a:extLst>
                  <a:ext uri="{FF2B5EF4-FFF2-40B4-BE49-F238E27FC236}">
                    <a16:creationId xmlns:a16="http://schemas.microsoft.com/office/drawing/2014/main" id="{F880F728-EBC5-4B9C-92B1-F2A7A661BE37}"/>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7">
                <a:extLst>
                  <a:ext uri="{FF2B5EF4-FFF2-40B4-BE49-F238E27FC236}">
                    <a16:creationId xmlns:a16="http://schemas.microsoft.com/office/drawing/2014/main" id="{FFBB0A77-E540-4B88-8A27-9886135E68C0}"/>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8">
                <a:extLst>
                  <a:ext uri="{FF2B5EF4-FFF2-40B4-BE49-F238E27FC236}">
                    <a16:creationId xmlns:a16="http://schemas.microsoft.com/office/drawing/2014/main" id="{F85F26BB-F3AA-47DC-B3F4-570C15854DD9}"/>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39">
                <a:extLst>
                  <a:ext uri="{FF2B5EF4-FFF2-40B4-BE49-F238E27FC236}">
                    <a16:creationId xmlns:a16="http://schemas.microsoft.com/office/drawing/2014/main" id="{D45F38C2-C070-4368-B5BA-5C47B74C7B65}"/>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40">
                <a:extLst>
                  <a:ext uri="{FF2B5EF4-FFF2-40B4-BE49-F238E27FC236}">
                    <a16:creationId xmlns:a16="http://schemas.microsoft.com/office/drawing/2014/main" id="{5CEEEF01-134E-4E96-BDD9-B376C719DF31}"/>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41">
                <a:extLst>
                  <a:ext uri="{FF2B5EF4-FFF2-40B4-BE49-F238E27FC236}">
                    <a16:creationId xmlns:a16="http://schemas.microsoft.com/office/drawing/2014/main" id="{21365FAD-D566-4B06-8E6C-D031B4B9789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42">
                <a:extLst>
                  <a:ext uri="{FF2B5EF4-FFF2-40B4-BE49-F238E27FC236}">
                    <a16:creationId xmlns:a16="http://schemas.microsoft.com/office/drawing/2014/main" id="{6E39D64A-0AB3-4445-AF59-3045A343F3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43">
                <a:extLst>
                  <a:ext uri="{FF2B5EF4-FFF2-40B4-BE49-F238E27FC236}">
                    <a16:creationId xmlns:a16="http://schemas.microsoft.com/office/drawing/2014/main" id="{AEC49F02-A814-4A51-B803-99FB3357CD2E}"/>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44">
                <a:extLst>
                  <a:ext uri="{FF2B5EF4-FFF2-40B4-BE49-F238E27FC236}">
                    <a16:creationId xmlns:a16="http://schemas.microsoft.com/office/drawing/2014/main" id="{83595EBC-800B-4494-BE87-EAF0FA28A18B}"/>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45">
                <a:extLst>
                  <a:ext uri="{FF2B5EF4-FFF2-40B4-BE49-F238E27FC236}">
                    <a16:creationId xmlns:a16="http://schemas.microsoft.com/office/drawing/2014/main" id="{26601021-8C2B-4FCD-87E8-2BABFB1E4ED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46">
                <a:extLst>
                  <a:ext uri="{FF2B5EF4-FFF2-40B4-BE49-F238E27FC236}">
                    <a16:creationId xmlns:a16="http://schemas.microsoft.com/office/drawing/2014/main" id="{52C2BC3C-A666-4D26-87F8-08DB91EAAFBE}"/>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47">
                <a:extLst>
                  <a:ext uri="{FF2B5EF4-FFF2-40B4-BE49-F238E27FC236}">
                    <a16:creationId xmlns:a16="http://schemas.microsoft.com/office/drawing/2014/main" id="{744965F8-8597-4D75-98F1-CBA1878F1995}"/>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48">
                <a:extLst>
                  <a:ext uri="{FF2B5EF4-FFF2-40B4-BE49-F238E27FC236}">
                    <a16:creationId xmlns:a16="http://schemas.microsoft.com/office/drawing/2014/main" id="{A0DFCD05-F8FB-43C3-BEC3-4E2944259BFC}"/>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49">
                <a:extLst>
                  <a:ext uri="{FF2B5EF4-FFF2-40B4-BE49-F238E27FC236}">
                    <a16:creationId xmlns:a16="http://schemas.microsoft.com/office/drawing/2014/main" id="{FA7BE2F1-4409-4D49-BCB6-BB74048F0613}"/>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50">
                <a:extLst>
                  <a:ext uri="{FF2B5EF4-FFF2-40B4-BE49-F238E27FC236}">
                    <a16:creationId xmlns:a16="http://schemas.microsoft.com/office/drawing/2014/main" id="{628180C6-69C9-463C-ADC9-7337381A812A}"/>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51">
                <a:extLst>
                  <a:ext uri="{FF2B5EF4-FFF2-40B4-BE49-F238E27FC236}">
                    <a16:creationId xmlns:a16="http://schemas.microsoft.com/office/drawing/2014/main" id="{02E11FE3-2C11-48BF-B37D-5C159545E65D}"/>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52">
                <a:extLst>
                  <a:ext uri="{FF2B5EF4-FFF2-40B4-BE49-F238E27FC236}">
                    <a16:creationId xmlns:a16="http://schemas.microsoft.com/office/drawing/2014/main" id="{4980C3FB-D03A-4EDB-8F3F-F60DD875B01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53">
                <a:extLst>
                  <a:ext uri="{FF2B5EF4-FFF2-40B4-BE49-F238E27FC236}">
                    <a16:creationId xmlns:a16="http://schemas.microsoft.com/office/drawing/2014/main" id="{B9EC7889-B36C-485A-A3CB-6FC10D496172}"/>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54">
                <a:extLst>
                  <a:ext uri="{FF2B5EF4-FFF2-40B4-BE49-F238E27FC236}">
                    <a16:creationId xmlns:a16="http://schemas.microsoft.com/office/drawing/2014/main" id="{249FB9D6-053D-4FF4-8D74-9F191BAFC8D0}"/>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55">
                <a:extLst>
                  <a:ext uri="{FF2B5EF4-FFF2-40B4-BE49-F238E27FC236}">
                    <a16:creationId xmlns:a16="http://schemas.microsoft.com/office/drawing/2014/main" id="{438A1CA9-1494-4FEB-A416-0689F72DB7B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56">
                <a:extLst>
                  <a:ext uri="{FF2B5EF4-FFF2-40B4-BE49-F238E27FC236}">
                    <a16:creationId xmlns:a16="http://schemas.microsoft.com/office/drawing/2014/main" id="{78DE74D4-7188-4182-87F6-5BB99493C4D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57">
                <a:extLst>
                  <a:ext uri="{FF2B5EF4-FFF2-40B4-BE49-F238E27FC236}">
                    <a16:creationId xmlns:a16="http://schemas.microsoft.com/office/drawing/2014/main" id="{860D9928-8F4A-4186-87F5-68CAA999C251}"/>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58">
                <a:extLst>
                  <a:ext uri="{FF2B5EF4-FFF2-40B4-BE49-F238E27FC236}">
                    <a16:creationId xmlns:a16="http://schemas.microsoft.com/office/drawing/2014/main" id="{DC81E4A4-3A21-4D60-9B5B-4FB1F2573C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59">
                <a:extLst>
                  <a:ext uri="{FF2B5EF4-FFF2-40B4-BE49-F238E27FC236}">
                    <a16:creationId xmlns:a16="http://schemas.microsoft.com/office/drawing/2014/main" id="{2901846D-F573-4C9C-965B-FF5BC8FD2367}"/>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60">
                <a:extLst>
                  <a:ext uri="{FF2B5EF4-FFF2-40B4-BE49-F238E27FC236}">
                    <a16:creationId xmlns:a16="http://schemas.microsoft.com/office/drawing/2014/main" id="{B8A776E4-2692-406F-86ED-6740717108D2}"/>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61">
                <a:extLst>
                  <a:ext uri="{FF2B5EF4-FFF2-40B4-BE49-F238E27FC236}">
                    <a16:creationId xmlns:a16="http://schemas.microsoft.com/office/drawing/2014/main" id="{A9E999EF-F04D-4582-A2E3-C10EC6452D2D}"/>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62">
                <a:extLst>
                  <a:ext uri="{FF2B5EF4-FFF2-40B4-BE49-F238E27FC236}">
                    <a16:creationId xmlns:a16="http://schemas.microsoft.com/office/drawing/2014/main" id="{23CEA852-EC61-4BBD-8C24-52F3E323A0D7}"/>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63">
                <a:extLst>
                  <a:ext uri="{FF2B5EF4-FFF2-40B4-BE49-F238E27FC236}">
                    <a16:creationId xmlns:a16="http://schemas.microsoft.com/office/drawing/2014/main" id="{F0712D3F-2E34-4653-BE04-838044DEDCE9}"/>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64">
                <a:extLst>
                  <a:ext uri="{FF2B5EF4-FFF2-40B4-BE49-F238E27FC236}">
                    <a16:creationId xmlns:a16="http://schemas.microsoft.com/office/drawing/2014/main" id="{4E1A48F6-B12C-4326-9567-2015BE59B73A}"/>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65">
                <a:extLst>
                  <a:ext uri="{FF2B5EF4-FFF2-40B4-BE49-F238E27FC236}">
                    <a16:creationId xmlns:a16="http://schemas.microsoft.com/office/drawing/2014/main" id="{D54CC944-E50B-43C1-BA9E-320597812808}"/>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66">
                <a:extLst>
                  <a:ext uri="{FF2B5EF4-FFF2-40B4-BE49-F238E27FC236}">
                    <a16:creationId xmlns:a16="http://schemas.microsoft.com/office/drawing/2014/main" id="{86AEE3AE-05F6-479A-AD99-33AE5C8972A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67">
                <a:extLst>
                  <a:ext uri="{FF2B5EF4-FFF2-40B4-BE49-F238E27FC236}">
                    <a16:creationId xmlns:a16="http://schemas.microsoft.com/office/drawing/2014/main" id="{F568C49A-DBB0-4E1E-A3B3-06D3294C75E7}"/>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68">
                <a:extLst>
                  <a:ext uri="{FF2B5EF4-FFF2-40B4-BE49-F238E27FC236}">
                    <a16:creationId xmlns:a16="http://schemas.microsoft.com/office/drawing/2014/main" id="{B4823ED2-B5FD-4B39-AF86-552DAB283EC1}"/>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69">
                <a:extLst>
                  <a:ext uri="{FF2B5EF4-FFF2-40B4-BE49-F238E27FC236}">
                    <a16:creationId xmlns:a16="http://schemas.microsoft.com/office/drawing/2014/main" id="{A3D1C92D-B666-44AC-84B6-88E9B05290FD}"/>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70">
                <a:extLst>
                  <a:ext uri="{FF2B5EF4-FFF2-40B4-BE49-F238E27FC236}">
                    <a16:creationId xmlns:a16="http://schemas.microsoft.com/office/drawing/2014/main" id="{53241714-6684-4884-86E6-4FB71C24302F}"/>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71">
                <a:extLst>
                  <a:ext uri="{FF2B5EF4-FFF2-40B4-BE49-F238E27FC236}">
                    <a16:creationId xmlns:a16="http://schemas.microsoft.com/office/drawing/2014/main" id="{FE898F7A-B71B-4902-BC28-D01733EC11A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72">
                <a:extLst>
                  <a:ext uri="{FF2B5EF4-FFF2-40B4-BE49-F238E27FC236}">
                    <a16:creationId xmlns:a16="http://schemas.microsoft.com/office/drawing/2014/main" id="{E7CFDDD0-30EB-4185-A456-A6571A69742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73">
                <a:extLst>
                  <a:ext uri="{FF2B5EF4-FFF2-40B4-BE49-F238E27FC236}">
                    <a16:creationId xmlns:a16="http://schemas.microsoft.com/office/drawing/2014/main" id="{AAAFCC04-F1E3-4569-9193-1DA44E7E808B}"/>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74">
                <a:extLst>
                  <a:ext uri="{FF2B5EF4-FFF2-40B4-BE49-F238E27FC236}">
                    <a16:creationId xmlns:a16="http://schemas.microsoft.com/office/drawing/2014/main" id="{144CC0AA-58B9-484D-ADEA-62F4DB315FB2}"/>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75">
                <a:extLst>
                  <a:ext uri="{FF2B5EF4-FFF2-40B4-BE49-F238E27FC236}">
                    <a16:creationId xmlns:a16="http://schemas.microsoft.com/office/drawing/2014/main" id="{CAEFC868-1A1E-425A-8658-E18783010570}"/>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76">
                <a:extLst>
                  <a:ext uri="{FF2B5EF4-FFF2-40B4-BE49-F238E27FC236}">
                    <a16:creationId xmlns:a16="http://schemas.microsoft.com/office/drawing/2014/main" id="{2C829F24-AA54-43BA-97CC-13FCBD4BC6A3}"/>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77">
                <a:extLst>
                  <a:ext uri="{FF2B5EF4-FFF2-40B4-BE49-F238E27FC236}">
                    <a16:creationId xmlns:a16="http://schemas.microsoft.com/office/drawing/2014/main" id="{E5C623B0-CF43-424E-80F3-FFF67D064F02}"/>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78">
                <a:extLst>
                  <a:ext uri="{FF2B5EF4-FFF2-40B4-BE49-F238E27FC236}">
                    <a16:creationId xmlns:a16="http://schemas.microsoft.com/office/drawing/2014/main" id="{43F76292-7C13-48F3-B877-E0A987BD0A30}"/>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79">
                <a:extLst>
                  <a:ext uri="{FF2B5EF4-FFF2-40B4-BE49-F238E27FC236}">
                    <a16:creationId xmlns:a16="http://schemas.microsoft.com/office/drawing/2014/main" id="{CE756B14-1F83-4747-A26E-85540AF04274}"/>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80">
                <a:extLst>
                  <a:ext uri="{FF2B5EF4-FFF2-40B4-BE49-F238E27FC236}">
                    <a16:creationId xmlns:a16="http://schemas.microsoft.com/office/drawing/2014/main" id="{D2651C32-0C56-4215-9496-57A1E86DD16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81">
                <a:extLst>
                  <a:ext uri="{FF2B5EF4-FFF2-40B4-BE49-F238E27FC236}">
                    <a16:creationId xmlns:a16="http://schemas.microsoft.com/office/drawing/2014/main" id="{2379398D-F003-4C39-986A-85AF509FA5D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82">
                <a:extLst>
                  <a:ext uri="{FF2B5EF4-FFF2-40B4-BE49-F238E27FC236}">
                    <a16:creationId xmlns:a16="http://schemas.microsoft.com/office/drawing/2014/main" id="{596073FE-60C2-4881-8AD3-01852FD8CDF0}"/>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83">
                <a:extLst>
                  <a:ext uri="{FF2B5EF4-FFF2-40B4-BE49-F238E27FC236}">
                    <a16:creationId xmlns:a16="http://schemas.microsoft.com/office/drawing/2014/main" id="{A10F6D0D-DB52-4B35-8865-4127386F1355}"/>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84">
                <a:extLst>
                  <a:ext uri="{FF2B5EF4-FFF2-40B4-BE49-F238E27FC236}">
                    <a16:creationId xmlns:a16="http://schemas.microsoft.com/office/drawing/2014/main" id="{AD3091DD-41BA-4DD4-9833-ADBAB1CA249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85">
                <a:extLst>
                  <a:ext uri="{FF2B5EF4-FFF2-40B4-BE49-F238E27FC236}">
                    <a16:creationId xmlns:a16="http://schemas.microsoft.com/office/drawing/2014/main" id="{AEB975A6-28E4-40E1-ACB4-DF6663CF6E4A}"/>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86">
                <a:extLst>
                  <a:ext uri="{FF2B5EF4-FFF2-40B4-BE49-F238E27FC236}">
                    <a16:creationId xmlns:a16="http://schemas.microsoft.com/office/drawing/2014/main" id="{FC7D3E92-B73B-4CD4-BB3D-067304B9D4FF}"/>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87">
                <a:extLst>
                  <a:ext uri="{FF2B5EF4-FFF2-40B4-BE49-F238E27FC236}">
                    <a16:creationId xmlns:a16="http://schemas.microsoft.com/office/drawing/2014/main" id="{14051EB1-DFA7-4811-9E53-D8FB6212300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88">
                <a:extLst>
                  <a:ext uri="{FF2B5EF4-FFF2-40B4-BE49-F238E27FC236}">
                    <a16:creationId xmlns:a16="http://schemas.microsoft.com/office/drawing/2014/main" id="{FA722EF7-CDDA-48A8-A05E-9BE60691E87B}"/>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89">
                <a:extLst>
                  <a:ext uri="{FF2B5EF4-FFF2-40B4-BE49-F238E27FC236}">
                    <a16:creationId xmlns:a16="http://schemas.microsoft.com/office/drawing/2014/main" id="{E8ED8109-63AC-47CC-BA02-0F831302B172}"/>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90">
                <a:extLst>
                  <a:ext uri="{FF2B5EF4-FFF2-40B4-BE49-F238E27FC236}">
                    <a16:creationId xmlns:a16="http://schemas.microsoft.com/office/drawing/2014/main" id="{AD2DD2A8-B060-4A7B-8729-A592C96D97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91">
                <a:extLst>
                  <a:ext uri="{FF2B5EF4-FFF2-40B4-BE49-F238E27FC236}">
                    <a16:creationId xmlns:a16="http://schemas.microsoft.com/office/drawing/2014/main" id="{6DCCE7D5-20FB-4018-B1DD-D032A2A43B9E}"/>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92">
                <a:extLst>
                  <a:ext uri="{FF2B5EF4-FFF2-40B4-BE49-F238E27FC236}">
                    <a16:creationId xmlns:a16="http://schemas.microsoft.com/office/drawing/2014/main" id="{EDB075B6-2579-4B50-B06C-9026224010CE}"/>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93">
                <a:extLst>
                  <a:ext uri="{FF2B5EF4-FFF2-40B4-BE49-F238E27FC236}">
                    <a16:creationId xmlns:a16="http://schemas.microsoft.com/office/drawing/2014/main" id="{170927CA-5F1B-427C-ABFD-049DE81421E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94">
                <a:extLst>
                  <a:ext uri="{FF2B5EF4-FFF2-40B4-BE49-F238E27FC236}">
                    <a16:creationId xmlns:a16="http://schemas.microsoft.com/office/drawing/2014/main" id="{75446E72-E27F-4C30-B07D-C1CDCECE9209}"/>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Rectangle 95">
                <a:extLst>
                  <a:ext uri="{FF2B5EF4-FFF2-40B4-BE49-F238E27FC236}">
                    <a16:creationId xmlns:a16="http://schemas.microsoft.com/office/drawing/2014/main" id="{182789AB-9EA1-4202-A1A4-71C1245C66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96">
                <a:extLst>
                  <a:ext uri="{FF2B5EF4-FFF2-40B4-BE49-F238E27FC236}">
                    <a16:creationId xmlns:a16="http://schemas.microsoft.com/office/drawing/2014/main" id="{5CB328D0-1AA5-4701-9355-206BC09E88B7}"/>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97">
                <a:extLst>
                  <a:ext uri="{FF2B5EF4-FFF2-40B4-BE49-F238E27FC236}">
                    <a16:creationId xmlns:a16="http://schemas.microsoft.com/office/drawing/2014/main" id="{E8551DF9-6AF1-4BFB-938E-018AA21324A2}"/>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98">
                <a:extLst>
                  <a:ext uri="{FF2B5EF4-FFF2-40B4-BE49-F238E27FC236}">
                    <a16:creationId xmlns:a16="http://schemas.microsoft.com/office/drawing/2014/main" id="{F44B04EA-4105-40C8-BF76-CB684B7F71E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99">
                <a:extLst>
                  <a:ext uri="{FF2B5EF4-FFF2-40B4-BE49-F238E27FC236}">
                    <a16:creationId xmlns:a16="http://schemas.microsoft.com/office/drawing/2014/main" id="{0B922907-18FD-4BE3-A0B5-45470A7E56AE}"/>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100">
                <a:extLst>
                  <a:ext uri="{FF2B5EF4-FFF2-40B4-BE49-F238E27FC236}">
                    <a16:creationId xmlns:a16="http://schemas.microsoft.com/office/drawing/2014/main" id="{49AB77BE-7819-4882-ACEC-41BC94E1D88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01">
                <a:extLst>
                  <a:ext uri="{FF2B5EF4-FFF2-40B4-BE49-F238E27FC236}">
                    <a16:creationId xmlns:a16="http://schemas.microsoft.com/office/drawing/2014/main" id="{1B14B1E7-F825-4826-833A-5941647C998C}"/>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Rectangle 102">
                <a:extLst>
                  <a:ext uri="{FF2B5EF4-FFF2-40B4-BE49-F238E27FC236}">
                    <a16:creationId xmlns:a16="http://schemas.microsoft.com/office/drawing/2014/main" id="{64FAFF4E-3012-48B4-A306-412760F8563D}"/>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03">
                <a:extLst>
                  <a:ext uri="{FF2B5EF4-FFF2-40B4-BE49-F238E27FC236}">
                    <a16:creationId xmlns:a16="http://schemas.microsoft.com/office/drawing/2014/main" id="{790DB4EA-C01B-4623-8A8C-01D0219E108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104">
                <a:extLst>
                  <a:ext uri="{FF2B5EF4-FFF2-40B4-BE49-F238E27FC236}">
                    <a16:creationId xmlns:a16="http://schemas.microsoft.com/office/drawing/2014/main" id="{DBF213AB-DDB8-4E52-AEBF-2FA80D900D98}"/>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106">
                <a:extLst>
                  <a:ext uri="{FF2B5EF4-FFF2-40B4-BE49-F238E27FC236}">
                    <a16:creationId xmlns:a16="http://schemas.microsoft.com/office/drawing/2014/main" id="{4FC409F8-522B-401F-AEBC-48CA0452A585}"/>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107">
                <a:extLst>
                  <a:ext uri="{FF2B5EF4-FFF2-40B4-BE49-F238E27FC236}">
                    <a16:creationId xmlns:a16="http://schemas.microsoft.com/office/drawing/2014/main" id="{ABA85166-C5B8-473D-9EE9-F04C781EB0E5}"/>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08">
                <a:extLst>
                  <a:ext uri="{FF2B5EF4-FFF2-40B4-BE49-F238E27FC236}">
                    <a16:creationId xmlns:a16="http://schemas.microsoft.com/office/drawing/2014/main" id="{B9DBC7E5-529D-49FA-AB86-6CFBBEF67CA4}"/>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109">
                <a:extLst>
                  <a:ext uri="{FF2B5EF4-FFF2-40B4-BE49-F238E27FC236}">
                    <a16:creationId xmlns:a16="http://schemas.microsoft.com/office/drawing/2014/main" id="{4EF004C1-5ECD-443C-B352-2B119409E0C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110">
                <a:extLst>
                  <a:ext uri="{FF2B5EF4-FFF2-40B4-BE49-F238E27FC236}">
                    <a16:creationId xmlns:a16="http://schemas.microsoft.com/office/drawing/2014/main" id="{442CC873-4E15-4132-8EE2-82F3AC7891A7}"/>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111">
                <a:extLst>
                  <a:ext uri="{FF2B5EF4-FFF2-40B4-BE49-F238E27FC236}">
                    <a16:creationId xmlns:a16="http://schemas.microsoft.com/office/drawing/2014/main" id="{0B4815C0-1BE4-4BB5-AF7B-15BA445C68E5}"/>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112">
                <a:extLst>
                  <a:ext uri="{FF2B5EF4-FFF2-40B4-BE49-F238E27FC236}">
                    <a16:creationId xmlns:a16="http://schemas.microsoft.com/office/drawing/2014/main" id="{C13D8027-DF8B-4A08-BD77-7E3BAC3E50E1}"/>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13">
                <a:extLst>
                  <a:ext uri="{FF2B5EF4-FFF2-40B4-BE49-F238E27FC236}">
                    <a16:creationId xmlns:a16="http://schemas.microsoft.com/office/drawing/2014/main" id="{621563EC-AFE7-410B-AF00-CD6C3FBF554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114">
                <a:extLst>
                  <a:ext uri="{FF2B5EF4-FFF2-40B4-BE49-F238E27FC236}">
                    <a16:creationId xmlns:a16="http://schemas.microsoft.com/office/drawing/2014/main" id="{4AE80560-F012-48C2-95E7-424EE46E4C58}"/>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115">
                <a:extLst>
                  <a:ext uri="{FF2B5EF4-FFF2-40B4-BE49-F238E27FC236}">
                    <a16:creationId xmlns:a16="http://schemas.microsoft.com/office/drawing/2014/main" id="{98AD0A6E-771B-4710-92D4-165C63BDB909}"/>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16">
                <a:extLst>
                  <a:ext uri="{FF2B5EF4-FFF2-40B4-BE49-F238E27FC236}">
                    <a16:creationId xmlns:a16="http://schemas.microsoft.com/office/drawing/2014/main" id="{590B19EA-6076-4473-925A-87952651DA5F}"/>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117">
                <a:extLst>
                  <a:ext uri="{FF2B5EF4-FFF2-40B4-BE49-F238E27FC236}">
                    <a16:creationId xmlns:a16="http://schemas.microsoft.com/office/drawing/2014/main" id="{745DF3C7-4F3E-42E0-8082-A6777E3C4ACD}"/>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18">
                <a:extLst>
                  <a:ext uri="{FF2B5EF4-FFF2-40B4-BE49-F238E27FC236}">
                    <a16:creationId xmlns:a16="http://schemas.microsoft.com/office/drawing/2014/main" id="{E63F5171-3BDE-4643-B04B-8E7E45481CD5}"/>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19">
                <a:extLst>
                  <a:ext uri="{FF2B5EF4-FFF2-40B4-BE49-F238E27FC236}">
                    <a16:creationId xmlns:a16="http://schemas.microsoft.com/office/drawing/2014/main" id="{FD4545E8-0FF2-447D-BE72-8487F4F94A99}"/>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120">
                <a:extLst>
                  <a:ext uri="{FF2B5EF4-FFF2-40B4-BE49-F238E27FC236}">
                    <a16:creationId xmlns:a16="http://schemas.microsoft.com/office/drawing/2014/main" id="{2A5880CB-C09D-4404-87EC-E7F0788C9F3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121">
                <a:extLst>
                  <a:ext uri="{FF2B5EF4-FFF2-40B4-BE49-F238E27FC236}">
                    <a16:creationId xmlns:a16="http://schemas.microsoft.com/office/drawing/2014/main" id="{2FBBAAC1-524F-4FDC-94E7-D2E6C23719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122">
                <a:extLst>
                  <a:ext uri="{FF2B5EF4-FFF2-40B4-BE49-F238E27FC236}">
                    <a16:creationId xmlns:a16="http://schemas.microsoft.com/office/drawing/2014/main" id="{3F9FFF77-6A5E-44F8-B3DD-2AEB38E659F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124">
                <a:extLst>
                  <a:ext uri="{FF2B5EF4-FFF2-40B4-BE49-F238E27FC236}">
                    <a16:creationId xmlns:a16="http://schemas.microsoft.com/office/drawing/2014/main" id="{27D0E5C5-F03F-41EB-9E0E-BCBD1849F72F}"/>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125">
                <a:extLst>
                  <a:ext uri="{FF2B5EF4-FFF2-40B4-BE49-F238E27FC236}">
                    <a16:creationId xmlns:a16="http://schemas.microsoft.com/office/drawing/2014/main" id="{22185B56-6BD2-498E-8E12-74705B5FFF73}"/>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5" name="Rectangle 504">
              <a:extLst>
                <a:ext uri="{FF2B5EF4-FFF2-40B4-BE49-F238E27FC236}">
                  <a16:creationId xmlns:a16="http://schemas.microsoft.com/office/drawing/2014/main" id="{C37AF990-B783-4A09-B0E6-903E9343EF49}"/>
                </a:ext>
              </a:extLst>
            </p:cNvPr>
            <p:cNvSpPr/>
            <p:nvPr/>
          </p:nvSpPr>
          <p:spPr>
            <a:xfrm>
              <a:off x="6231974" y="5080824"/>
              <a:ext cx="816225" cy="816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06" name="Rectangle 505">
              <a:extLst>
                <a:ext uri="{FF2B5EF4-FFF2-40B4-BE49-F238E27FC236}">
                  <a16:creationId xmlns:a16="http://schemas.microsoft.com/office/drawing/2014/main" id="{E3DDDD26-B2CD-473A-B4ED-B06F1EDC8144}"/>
                </a:ext>
              </a:extLst>
            </p:cNvPr>
            <p:cNvSpPr/>
            <p:nvPr/>
          </p:nvSpPr>
          <p:spPr>
            <a:xfrm>
              <a:off x="6231974" y="3683304"/>
              <a:ext cx="816225" cy="816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07" name="Rectangle 506">
              <a:extLst>
                <a:ext uri="{FF2B5EF4-FFF2-40B4-BE49-F238E27FC236}">
                  <a16:creationId xmlns:a16="http://schemas.microsoft.com/office/drawing/2014/main" id="{D89C7403-8BCF-4EBD-A5ED-FD44C426CE34}"/>
                </a:ext>
              </a:extLst>
            </p:cNvPr>
            <p:cNvSpPr/>
            <p:nvPr/>
          </p:nvSpPr>
          <p:spPr>
            <a:xfrm>
              <a:off x="6231974" y="2285784"/>
              <a:ext cx="816225" cy="816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508" name="Group 507">
              <a:extLst>
                <a:ext uri="{FF2B5EF4-FFF2-40B4-BE49-F238E27FC236}">
                  <a16:creationId xmlns:a16="http://schemas.microsoft.com/office/drawing/2014/main" id="{19CE1D26-AF9A-43F3-BB43-74C2AEB881AD}"/>
                </a:ext>
              </a:extLst>
            </p:cNvPr>
            <p:cNvGrpSpPr/>
            <p:nvPr/>
          </p:nvGrpSpPr>
          <p:grpSpPr>
            <a:xfrm rot="19735476">
              <a:off x="6344060" y="5434588"/>
              <a:ext cx="585583" cy="177624"/>
              <a:chOff x="-730383" y="1118519"/>
              <a:chExt cx="2541408" cy="770866"/>
            </a:xfrm>
          </p:grpSpPr>
          <p:sp>
            <p:nvSpPr>
              <p:cNvPr id="509" name="Freeform: Shape 523">
                <a:extLst>
                  <a:ext uri="{FF2B5EF4-FFF2-40B4-BE49-F238E27FC236}">
                    <a16:creationId xmlns:a16="http://schemas.microsoft.com/office/drawing/2014/main" id="{DC51AB90-DB29-4C96-87D4-8DB285665798}"/>
                  </a:ext>
                </a:extLst>
              </p:cNvPr>
              <p:cNvSpPr/>
              <p:nvPr/>
            </p:nvSpPr>
            <p:spPr>
              <a:xfrm>
                <a:off x="-730383" y="1118519"/>
                <a:ext cx="1749381" cy="730495"/>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bg1"/>
              </a:solidFill>
              <a:ln w="9525" cap="flat">
                <a:solidFill>
                  <a:schemeClr val="accent1"/>
                </a:solidFill>
                <a:prstDash val="solid"/>
                <a:miter/>
              </a:ln>
            </p:spPr>
            <p:txBody>
              <a:bodyPr rtlCol="0" anchor="ctr"/>
              <a:lstStyle/>
              <a:p>
                <a:endParaRPr lang="en-US"/>
              </a:p>
            </p:txBody>
          </p:sp>
          <p:sp>
            <p:nvSpPr>
              <p:cNvPr id="510" name="Freeform: Shape 524">
                <a:extLst>
                  <a:ext uri="{FF2B5EF4-FFF2-40B4-BE49-F238E27FC236}">
                    <a16:creationId xmlns:a16="http://schemas.microsoft.com/office/drawing/2014/main" id="{28269E9E-9AD2-412F-BE52-24F20DC687FE}"/>
                  </a:ext>
                </a:extLst>
              </p:cNvPr>
              <p:cNvSpPr/>
              <p:nvPr/>
            </p:nvSpPr>
            <p:spPr>
              <a:xfrm>
                <a:off x="984394" y="1120439"/>
                <a:ext cx="826631" cy="768946"/>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bg1"/>
              </a:solidFill>
              <a:ln w="9525" cap="flat">
                <a:noFill/>
                <a:prstDash val="solid"/>
                <a:miter/>
              </a:ln>
            </p:spPr>
            <p:txBody>
              <a:bodyPr rtlCol="0" anchor="ctr"/>
              <a:lstStyle/>
              <a:p>
                <a:endParaRPr lang="en-US"/>
              </a:p>
            </p:txBody>
          </p:sp>
        </p:grpSp>
        <p:grpSp>
          <p:nvGrpSpPr>
            <p:cNvPr id="511" name="Group 510">
              <a:extLst>
                <a:ext uri="{FF2B5EF4-FFF2-40B4-BE49-F238E27FC236}">
                  <a16:creationId xmlns:a16="http://schemas.microsoft.com/office/drawing/2014/main" id="{FB257297-86FE-4F98-B934-13C4DEBF982A}"/>
                </a:ext>
              </a:extLst>
            </p:cNvPr>
            <p:cNvGrpSpPr/>
            <p:nvPr/>
          </p:nvGrpSpPr>
          <p:grpSpPr>
            <a:xfrm>
              <a:off x="6534210" y="2361009"/>
              <a:ext cx="511201" cy="639440"/>
              <a:chOff x="7732780" y="1606357"/>
              <a:chExt cx="1045068" cy="1307232"/>
            </a:xfrm>
            <a:solidFill>
              <a:schemeClr val="bg1"/>
            </a:solidFill>
          </p:grpSpPr>
          <p:sp>
            <p:nvSpPr>
              <p:cNvPr id="512" name="Freeform: Shape 526">
                <a:extLst>
                  <a:ext uri="{FF2B5EF4-FFF2-40B4-BE49-F238E27FC236}">
                    <a16:creationId xmlns:a16="http://schemas.microsoft.com/office/drawing/2014/main" id="{88701BC6-91B1-4B4B-8E4B-418EE5B01404}"/>
                  </a:ext>
                </a:extLst>
              </p:cNvPr>
              <p:cNvSpPr/>
              <p:nvPr/>
            </p:nvSpPr>
            <p:spPr>
              <a:xfrm>
                <a:off x="7732780" y="1606357"/>
                <a:ext cx="595946"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grpFill/>
              <a:ln w="9525" cap="flat">
                <a:solidFill>
                  <a:schemeClr val="accent1"/>
                </a:solidFill>
                <a:prstDash val="solid"/>
                <a:miter/>
              </a:ln>
            </p:spPr>
            <p:txBody>
              <a:bodyPr rtlCol="0" anchor="ctr"/>
              <a:lstStyle/>
              <a:p>
                <a:endParaRPr lang="en-US"/>
              </a:p>
            </p:txBody>
          </p:sp>
          <p:sp>
            <p:nvSpPr>
              <p:cNvPr id="513" name="Freeform: Shape 527">
                <a:extLst>
                  <a:ext uri="{FF2B5EF4-FFF2-40B4-BE49-F238E27FC236}">
                    <a16:creationId xmlns:a16="http://schemas.microsoft.com/office/drawing/2014/main" id="{6C7D9895-D82F-45DD-ABCD-56B8FC5A15DC}"/>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grpFill/>
              <a:ln w="9525" cap="flat">
                <a:solidFill>
                  <a:schemeClr val="accent1"/>
                </a:solidFill>
                <a:prstDash val="solid"/>
                <a:miter/>
              </a:ln>
            </p:spPr>
            <p:txBody>
              <a:bodyPr rtlCol="0" anchor="ctr"/>
              <a:lstStyle/>
              <a:p>
                <a:endParaRPr lang="en-US"/>
              </a:p>
            </p:txBody>
          </p:sp>
          <p:sp>
            <p:nvSpPr>
              <p:cNvPr id="514" name="Freeform: Shape 528">
                <a:extLst>
                  <a:ext uri="{FF2B5EF4-FFF2-40B4-BE49-F238E27FC236}">
                    <a16:creationId xmlns:a16="http://schemas.microsoft.com/office/drawing/2014/main" id="{ADCB71B3-AE25-4E2D-B294-B4F33D043406}"/>
                  </a:ext>
                </a:extLst>
              </p:cNvPr>
              <p:cNvSpPr/>
              <p:nvPr/>
            </p:nvSpPr>
            <p:spPr>
              <a:xfrm>
                <a:off x="7859652" y="1938932"/>
                <a:ext cx="134569" cy="134567"/>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grpFill/>
              <a:ln w="19209" cap="flat">
                <a:solidFill>
                  <a:schemeClr val="accent1"/>
                </a:solidFill>
                <a:prstDash val="solid"/>
                <a:miter/>
              </a:ln>
            </p:spPr>
            <p:txBody>
              <a:bodyPr rtlCol="0" anchor="ctr"/>
              <a:lstStyle/>
              <a:p>
                <a:endParaRPr lang="en-US"/>
              </a:p>
            </p:txBody>
          </p:sp>
          <p:sp>
            <p:nvSpPr>
              <p:cNvPr id="515" name="Freeform: Shape 529">
                <a:extLst>
                  <a:ext uri="{FF2B5EF4-FFF2-40B4-BE49-F238E27FC236}">
                    <a16:creationId xmlns:a16="http://schemas.microsoft.com/office/drawing/2014/main" id="{2F798C59-D336-4E58-86C7-B1F7B5053B31}"/>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grpFill/>
              <a:ln w="9525" cap="flat">
                <a:solidFill>
                  <a:schemeClr val="accent1"/>
                </a:solidFill>
                <a:prstDash val="solid"/>
                <a:miter/>
              </a:ln>
            </p:spPr>
            <p:txBody>
              <a:bodyPr rtlCol="0" anchor="ctr"/>
              <a:lstStyle/>
              <a:p>
                <a:endParaRPr lang="en-US"/>
              </a:p>
            </p:txBody>
          </p:sp>
          <p:sp>
            <p:nvSpPr>
              <p:cNvPr id="516" name="Freeform: Shape 530">
                <a:extLst>
                  <a:ext uri="{FF2B5EF4-FFF2-40B4-BE49-F238E27FC236}">
                    <a16:creationId xmlns:a16="http://schemas.microsoft.com/office/drawing/2014/main" id="{D6854C30-F137-42A9-8118-B89F8D80E136}"/>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grpFill/>
              <a:ln w="9525" cap="flat">
                <a:solidFill>
                  <a:schemeClr val="accent1"/>
                </a:solidFill>
                <a:prstDash val="solid"/>
                <a:miter/>
              </a:ln>
            </p:spPr>
            <p:txBody>
              <a:bodyPr rtlCol="0" anchor="ctr"/>
              <a:lstStyle/>
              <a:p>
                <a:endParaRPr lang="en-US"/>
              </a:p>
            </p:txBody>
          </p:sp>
        </p:grpSp>
        <p:grpSp>
          <p:nvGrpSpPr>
            <p:cNvPr id="517" name="Group 516">
              <a:extLst>
                <a:ext uri="{FF2B5EF4-FFF2-40B4-BE49-F238E27FC236}">
                  <a16:creationId xmlns:a16="http://schemas.microsoft.com/office/drawing/2014/main" id="{40132F00-12F3-4758-A64F-3C1C4CF39B3E}"/>
                </a:ext>
              </a:extLst>
            </p:cNvPr>
            <p:cNvGrpSpPr/>
            <p:nvPr/>
          </p:nvGrpSpPr>
          <p:grpSpPr>
            <a:xfrm>
              <a:off x="6530952" y="3878696"/>
              <a:ext cx="485785" cy="488746"/>
              <a:chOff x="7780006" y="4216977"/>
              <a:chExt cx="1754066" cy="1764763"/>
            </a:xfrm>
            <a:solidFill>
              <a:schemeClr val="bg1"/>
            </a:solidFill>
          </p:grpSpPr>
          <p:sp>
            <p:nvSpPr>
              <p:cNvPr id="518" name="Freeform: Shape 532">
                <a:extLst>
                  <a:ext uri="{FF2B5EF4-FFF2-40B4-BE49-F238E27FC236}">
                    <a16:creationId xmlns:a16="http://schemas.microsoft.com/office/drawing/2014/main" id="{95AA41C8-0A03-4BA9-8851-6E89A7AA5BF5}"/>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2700" cap="flat">
                <a:solidFill>
                  <a:schemeClr val="accent1"/>
                </a:solidFill>
                <a:prstDash val="solid"/>
                <a:miter/>
              </a:ln>
            </p:spPr>
            <p:txBody>
              <a:bodyPr rtlCol="0" anchor="ctr"/>
              <a:lstStyle/>
              <a:p>
                <a:endParaRPr lang="en-US"/>
              </a:p>
            </p:txBody>
          </p:sp>
          <p:sp>
            <p:nvSpPr>
              <p:cNvPr id="519" name="Freeform: Shape 533">
                <a:extLst>
                  <a:ext uri="{FF2B5EF4-FFF2-40B4-BE49-F238E27FC236}">
                    <a16:creationId xmlns:a16="http://schemas.microsoft.com/office/drawing/2014/main" id="{5AC791E5-E560-4A1D-9392-2005AA9C1323}"/>
                  </a:ext>
                </a:extLst>
              </p:cNvPr>
              <p:cNvSpPr/>
              <p:nvPr/>
            </p:nvSpPr>
            <p:spPr>
              <a:xfrm>
                <a:off x="7780006" y="4216977"/>
                <a:ext cx="788181" cy="1038098"/>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2700" cap="flat">
                <a:solidFill>
                  <a:schemeClr val="accent1"/>
                </a:solidFill>
                <a:prstDash val="solid"/>
                <a:miter/>
              </a:ln>
            </p:spPr>
            <p:txBody>
              <a:bodyPr rtlCol="0" anchor="ctr"/>
              <a:lstStyle/>
              <a:p>
                <a:endParaRPr lang="en-US"/>
              </a:p>
            </p:txBody>
          </p:sp>
        </p:grpSp>
        <p:sp>
          <p:nvSpPr>
            <p:cNvPr id="521" name="TextBox 520">
              <a:extLst>
                <a:ext uri="{FF2B5EF4-FFF2-40B4-BE49-F238E27FC236}">
                  <a16:creationId xmlns:a16="http://schemas.microsoft.com/office/drawing/2014/main" id="{D17559D4-B591-4B32-A8CF-79631D375236}"/>
                </a:ext>
              </a:extLst>
            </p:cNvPr>
            <p:cNvSpPr txBox="1"/>
            <p:nvPr/>
          </p:nvSpPr>
          <p:spPr>
            <a:xfrm>
              <a:off x="7307238" y="2250722"/>
              <a:ext cx="5277659" cy="918306"/>
            </a:xfrm>
            <a:prstGeom prst="rect">
              <a:avLst/>
            </a:prstGeom>
            <a:noFill/>
          </p:spPr>
          <p:txBody>
            <a:bodyPr wrap="square" rtlCol="0">
              <a:spAutoFit/>
            </a:bodyPr>
            <a:lstStyle/>
            <a:p>
              <a:pPr algn="just"/>
              <a:r>
                <a:rPr lang="id-ID" sz="1200" dirty="0"/>
                <a:t>Dana pensiun adalah sekumpulan aset yang dikelola dan dijalankan oleh suatu lembaga untuk menghasilkan manfaat pensiun, yaitu pembayaran berkalayang dibayarkan kepada peserta pada saat dan dengan cara yang ditetapkan dalam ketentuan yang menjadi dasar penyelenggaraan program pensiun</a:t>
              </a:r>
            </a:p>
          </p:txBody>
        </p:sp>
        <p:sp>
          <p:nvSpPr>
            <p:cNvPr id="524" name="TextBox 523">
              <a:extLst>
                <a:ext uri="{FF2B5EF4-FFF2-40B4-BE49-F238E27FC236}">
                  <a16:creationId xmlns:a16="http://schemas.microsoft.com/office/drawing/2014/main" id="{D17559D4-B591-4B32-A8CF-79631D375236}"/>
                </a:ext>
              </a:extLst>
            </p:cNvPr>
            <p:cNvSpPr txBox="1"/>
            <p:nvPr/>
          </p:nvSpPr>
          <p:spPr>
            <a:xfrm>
              <a:off x="7307241" y="3797673"/>
              <a:ext cx="5277659" cy="510170"/>
            </a:xfrm>
            <a:prstGeom prst="rect">
              <a:avLst/>
            </a:prstGeom>
            <a:noFill/>
          </p:spPr>
          <p:txBody>
            <a:bodyPr wrap="square" rtlCol="0">
              <a:spAutoFit/>
            </a:bodyPr>
            <a:lstStyle/>
            <a:p>
              <a:pPr algn="just"/>
              <a:r>
                <a:rPr lang="id-ID" sz="1200" dirty="0"/>
                <a:t>Dana pensiun syariah adalah dana pensiun yang dikelola dan dijalankan berdasarkan prinsip syariah</a:t>
              </a:r>
            </a:p>
          </p:txBody>
        </p:sp>
        <p:sp>
          <p:nvSpPr>
            <p:cNvPr id="525" name="TextBox 524">
              <a:extLst>
                <a:ext uri="{FF2B5EF4-FFF2-40B4-BE49-F238E27FC236}">
                  <a16:creationId xmlns:a16="http://schemas.microsoft.com/office/drawing/2014/main" id="{D17559D4-B591-4B32-A8CF-79631D375236}"/>
                </a:ext>
              </a:extLst>
            </p:cNvPr>
            <p:cNvSpPr txBox="1"/>
            <p:nvPr/>
          </p:nvSpPr>
          <p:spPr>
            <a:xfrm>
              <a:off x="7308809" y="5182813"/>
              <a:ext cx="5277659" cy="714238"/>
            </a:xfrm>
            <a:prstGeom prst="rect">
              <a:avLst/>
            </a:prstGeom>
            <a:noFill/>
          </p:spPr>
          <p:txBody>
            <a:bodyPr wrap="square" rtlCol="0">
              <a:spAutoFit/>
            </a:bodyPr>
            <a:lstStyle/>
            <a:p>
              <a:pPr algn="just"/>
              <a:r>
                <a:rPr lang="id-ID" sz="1200" dirty="0"/>
                <a:t>Dasar Hukum : UU No. 11 Tahun 1992 dan Fatwa MUI No.88 tentang pedoman umum penyelenggaraan program pensiun berdasarkan prinsip-prinsip syariah</a:t>
              </a:r>
            </a:p>
          </p:txBody>
        </p:sp>
      </p:grpSp>
    </p:spTree>
    <p:extLst>
      <p:ext uri="{BB962C8B-B14F-4D97-AF65-F5344CB8AC3E}">
        <p14:creationId xmlns:p14="http://schemas.microsoft.com/office/powerpoint/2010/main" val="1584173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2316</Words>
  <Application>Microsoft Office PowerPoint</Application>
  <PresentationFormat>Widescreen</PresentationFormat>
  <Paragraphs>347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Neni Sri Wulandari</cp:lastModifiedBy>
  <cp:revision>39</cp:revision>
  <dcterms:created xsi:type="dcterms:W3CDTF">2019-11-03T01:49:40Z</dcterms:created>
  <dcterms:modified xsi:type="dcterms:W3CDTF">2019-11-12T11:14:10Z</dcterms:modified>
</cp:coreProperties>
</file>