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72" r:id="rId5"/>
    <p:sldId id="263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7CA255"/>
    <a:srgbClr val="ADADAD"/>
    <a:srgbClr val="FFFFFF"/>
    <a:srgbClr val="0000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2" autoAdjust="0"/>
    <p:restoredTop sz="91734" autoAdjust="0"/>
  </p:normalViewPr>
  <p:slideViewPr>
    <p:cSldViewPr snapToObjects="1">
      <p:cViewPr varScale="1">
        <p:scale>
          <a:sx n="65" d="100"/>
          <a:sy n="65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4FECE5-F0EB-494A-B49C-68CD316A6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4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837CD4-D458-4A57-8FC1-7E9E8D1D6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93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425C4-2413-45E9-A408-7A7A6F633B80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176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777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5297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458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0061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2424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027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9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2613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26236-C718-4121-B0D4-A7FC354415E6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18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blue-pattern"/>
          <p:cNvPicPr>
            <a:picLocks noChangeAspect="1" noChangeArrowheads="1"/>
          </p:cNvPicPr>
          <p:nvPr userDrawn="1"/>
        </p:nvPicPr>
        <p:blipFill>
          <a:blip r:embed="rId2"/>
          <a:srcRect l="6474" r="7195" b="690"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AB213A-0A6C-4B50-B7FC-6BD0C7A7D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36F1A-5A94-49B4-99B9-5A8FE8789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4FDAB-7AC7-4C3D-B64B-9DBE90227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268C61-9BED-4F90-9E4D-8281F49A4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36D23C-5042-4A02-ACF1-CB367DED5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52762-C705-4EF7-B80B-6CB6BBD92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CAC60-1D8C-4514-8DCB-594F50D17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E75EA-BE05-49B7-A4F7-8A48B94B3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AB565-EEFB-435A-B611-47D2C519A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D8686-453F-4239-AC54-36AC7F5FF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27228-7E11-4E88-B72F-E37D637A6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B0570-9485-48FD-9B8D-288D70F6B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A39A8-502C-43F5-868A-BB5ECC4E8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blue-pattern"/>
          <p:cNvPicPr>
            <a:picLocks noChangeAspect="1" noChangeArrowheads="1"/>
          </p:cNvPicPr>
          <p:nvPr userDrawn="1"/>
        </p:nvPicPr>
        <p:blipFill>
          <a:blip r:embed="rId15"/>
          <a:srcRect l="6474" r="7195" b="690"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313A41-8B58-40B6-9947-2801F4A59F1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109" y="2001838"/>
            <a:ext cx="7772400" cy="1470025"/>
          </a:xfrm>
        </p:spPr>
        <p:txBody>
          <a:bodyPr/>
          <a:lstStyle/>
          <a:p>
            <a:r>
              <a:rPr lang="id-ID" sz="7200" b="1" smtClean="0">
                <a:solidFill>
                  <a:schemeClr val="bg1"/>
                </a:solidFill>
              </a:rPr>
              <a:t>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2001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870325" y="4558518"/>
            <a:ext cx="52530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Andian</a:t>
            </a:r>
            <a:r>
              <a:rPr lang="en-US" sz="2800" dirty="0" smtClean="0">
                <a:solidFill>
                  <a:schemeClr val="bg1"/>
                </a:solidFill>
              </a:rPr>
              <a:t> Ari </a:t>
            </a:r>
            <a:r>
              <a:rPr lang="en-US" sz="2800" dirty="0" err="1" smtClean="0">
                <a:solidFill>
                  <a:schemeClr val="bg1"/>
                </a:solidFill>
              </a:rPr>
              <a:t>Anggraeni</a:t>
            </a:r>
            <a:r>
              <a:rPr lang="en-US" sz="2800" dirty="0" smtClean="0">
                <a:solidFill>
                  <a:schemeClr val="bg1"/>
                </a:solidFill>
              </a:rPr>
              <a:t>, M.Sc.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Ichda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Chayati</a:t>
            </a:r>
            <a:r>
              <a:rPr lang="en-US" sz="2800" dirty="0" smtClean="0">
                <a:solidFill>
                  <a:schemeClr val="bg1"/>
                </a:solidFill>
              </a:rPr>
              <a:t>, M.P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Air dalam Bahan Makanan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Air Tipe I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Air Tipe II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Air Tipe III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Air Tipe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32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Aw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Pertumbuhan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Mikroorganisme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68479"/>
            <a:ext cx="43164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Bakteri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0"/>
            <a:r>
              <a:rPr lang="en-US" sz="3600" i="1" dirty="0" smtClean="0">
                <a:solidFill>
                  <a:schemeClr val="bg1"/>
                </a:solidFill>
              </a:rPr>
              <a:t>    aw </a:t>
            </a:r>
            <a:r>
              <a:rPr lang="en-US" sz="3600" dirty="0" smtClean="0">
                <a:solidFill>
                  <a:schemeClr val="bg1"/>
                </a:solidFill>
              </a:rPr>
              <a:t>= 0,9</a:t>
            </a:r>
          </a:p>
          <a:p>
            <a:pPr lvl="0">
              <a:buFont typeface="Wingdings" pitchFamily="2" charset="2"/>
              <a:buChar char="v"/>
            </a:pPr>
            <a:endParaRPr lang="en-US" sz="36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Khamir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3600" dirty="0" err="1" smtClean="0">
                <a:solidFill>
                  <a:schemeClr val="bg1"/>
                </a:solidFill>
              </a:rPr>
              <a:t>ragi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0"/>
            <a:r>
              <a:rPr lang="en-US" sz="3600" i="1" dirty="0" smtClean="0">
                <a:solidFill>
                  <a:schemeClr val="bg1"/>
                </a:solidFill>
              </a:rPr>
              <a:t>    aw </a:t>
            </a:r>
            <a:r>
              <a:rPr lang="en-US" sz="3600" dirty="0" smtClean="0">
                <a:solidFill>
                  <a:schemeClr val="bg1"/>
                </a:solidFill>
              </a:rPr>
              <a:t>= 0,8 – 0,9</a:t>
            </a:r>
          </a:p>
          <a:p>
            <a:pPr lvl="0"/>
            <a:endParaRPr lang="en-US" sz="36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Kapang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0"/>
            <a:r>
              <a:rPr lang="en-US" sz="3600" i="1" dirty="0" smtClean="0">
                <a:solidFill>
                  <a:schemeClr val="bg1"/>
                </a:solidFill>
              </a:rPr>
              <a:t>    aw </a:t>
            </a:r>
            <a:r>
              <a:rPr lang="en-US" sz="3600" dirty="0" smtClean="0">
                <a:solidFill>
                  <a:schemeClr val="bg1"/>
                </a:solidFill>
              </a:rPr>
              <a:t>= 0,6 – 0,7</a:t>
            </a:r>
            <a:endParaRPr lang="id-ID" sz="3600" dirty="0" smtClean="0">
              <a:solidFill>
                <a:schemeClr val="bg1"/>
              </a:solidFill>
            </a:endParaRPr>
          </a:p>
          <a:p>
            <a:endParaRPr lang="id-ID" sz="3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6409" y="1948901"/>
            <a:ext cx="4600638" cy="47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Fungsi 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Pembawa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zat-zat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makanan</a:t>
            </a:r>
            <a:endParaRPr lang="id-ID" sz="4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Pembawa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sisa</a:t>
            </a:r>
            <a:r>
              <a:rPr lang="en-US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metabolisme</a:t>
            </a:r>
            <a:endParaRPr lang="id-ID" sz="4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Media </a:t>
            </a:r>
            <a:r>
              <a:rPr lang="id-ID" sz="4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reaksi yang menstabilkan pembentukan biopolimer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Kandungan 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Tomat, semangka, kol 90%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Susu, nanas, apel 80%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Daging sapi 66%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Roti 36%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Susu Bubuk 14%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91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Peran</a:t>
            </a:r>
            <a:r>
              <a:rPr lang="en-US" dirty="0" smtClean="0">
                <a:solidFill>
                  <a:schemeClr val="bg1"/>
                </a:solidFill>
              </a:rPr>
              <a:t> Air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Pengolahan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64" y="1128681"/>
            <a:ext cx="9144000" cy="5257872"/>
          </a:xfrm>
        </p:spPr>
        <p:txBody>
          <a:bodyPr/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Melunakkan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serat</a:t>
            </a:r>
            <a:endParaRPr lang="id-ID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Mematangkan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pati</a:t>
            </a:r>
            <a:endParaRPr lang="id-ID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pelarut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gula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garam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gelatin</a:t>
            </a:r>
            <a:endParaRPr lang="id-ID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basis </a:t>
            </a:r>
            <a:r>
              <a:rPr lang="en-US" sz="2800" dirty="0" err="1" smtClean="0">
                <a:solidFill>
                  <a:schemeClr val="bg1"/>
                </a:solidFill>
              </a:rPr>
              <a:t>pembuatan</a:t>
            </a:r>
            <a:r>
              <a:rPr lang="en-US" sz="2800" dirty="0" smtClean="0">
                <a:solidFill>
                  <a:schemeClr val="bg1"/>
                </a:solidFill>
              </a:rPr>
              <a:t> sup</a:t>
            </a:r>
            <a:endParaRPr lang="id-ID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pelarut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berbagai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komponen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bahan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pangan</a:t>
            </a:r>
            <a:endParaRPr lang="id-ID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pengekstrak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flavor</a:t>
            </a:r>
            <a:r>
              <a:rPr lang="en-US" sz="2800" dirty="0" smtClean="0">
                <a:solidFill>
                  <a:schemeClr val="bg1"/>
                </a:solidFill>
              </a:rPr>
              <a:t> kopi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t</a:t>
            </a:r>
            <a:r>
              <a:rPr lang="id-ID" sz="2800" dirty="0" smtClean="0">
                <a:solidFill>
                  <a:schemeClr val="bg1"/>
                </a:solidFill>
              </a:rPr>
              <a:t>eh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media </a:t>
            </a:r>
            <a:r>
              <a:rPr lang="en-US" sz="2800" dirty="0" err="1" smtClean="0">
                <a:solidFill>
                  <a:schemeClr val="bg1"/>
                </a:solidFill>
              </a:rPr>
              <a:t>pemasakan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panas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mengukus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merebus</a:t>
            </a:r>
            <a:endParaRPr lang="id-ID" sz="2800" dirty="0" smtClean="0">
              <a:solidFill>
                <a:schemeClr val="bg1"/>
              </a:solidFill>
            </a:endParaRPr>
          </a:p>
          <a:p>
            <a:pPr lvl="0"/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media </a:t>
            </a:r>
            <a:r>
              <a:rPr lang="en-US" sz="2800" dirty="0" err="1" smtClean="0">
                <a:solidFill>
                  <a:schemeClr val="bg1"/>
                </a:solidFill>
              </a:rPr>
              <a:t>pembekuan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dicampur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garam</a:t>
            </a:r>
            <a:endParaRPr lang="id-ID" sz="2800" dirty="0" smtClean="0">
              <a:solidFill>
                <a:schemeClr val="bg1"/>
              </a:solidFill>
            </a:endParaRPr>
          </a:p>
          <a:p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Kimia Air (1)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22" name="Picture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570" y="1563689"/>
            <a:ext cx="8184578" cy="45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Kimia Air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0301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Ikatan kovalen H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 molekul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ikatan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id-ID" dirty="0" smtClean="0">
                <a:solidFill>
                  <a:schemeClr val="bg1"/>
                </a:solidFill>
              </a:rPr>
              <a:t>KUAT</a:t>
            </a:r>
            <a:endParaRPr lang="id-ID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dirty="0" smtClean="0">
                <a:solidFill>
                  <a:schemeClr val="bg1"/>
                </a:solidFill>
              </a:rPr>
              <a:t>Ikatan hidrogen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H dan O beda molekul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molekul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ikatan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id-ID" dirty="0" smtClean="0">
                <a:solidFill>
                  <a:schemeClr val="bg1"/>
                </a:solidFill>
              </a:rPr>
              <a:t>LEBIH LEMAH</a:t>
            </a:r>
          </a:p>
          <a:p>
            <a:pPr lvl="0"/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Sisi H 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muatan positif (+)</a:t>
            </a:r>
          </a:p>
          <a:p>
            <a:pPr lvl="0"/>
            <a:r>
              <a:rPr lang="id-ID" dirty="0" smtClean="0">
                <a:solidFill>
                  <a:schemeClr val="bg1"/>
                </a:solidFill>
              </a:rPr>
              <a:t>Sisi O 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id-ID" dirty="0" smtClean="0">
                <a:solidFill>
                  <a:schemeClr val="bg1"/>
                </a:solidFill>
              </a:rPr>
              <a:t>muatan negatif (-)</a:t>
            </a:r>
          </a:p>
          <a:p>
            <a:pPr lvl="0"/>
            <a:r>
              <a:rPr lang="id-ID" dirty="0" smtClean="0">
                <a:solidFill>
                  <a:schemeClr val="bg1"/>
                </a:solidFill>
              </a:rPr>
              <a:t>Ikatan – putus &amp; sambung – energi </a:t>
            </a:r>
          </a:p>
          <a:p>
            <a:pPr lvl="0"/>
            <a:endParaRPr lang="id-ID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Wujud 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Padat</a:t>
            </a:r>
            <a:r>
              <a:rPr lang="en-US" sz="4000" dirty="0" smtClean="0">
                <a:solidFill>
                  <a:schemeClr val="bg1"/>
                </a:solidFill>
              </a:rPr>
              <a:t> (</a:t>
            </a:r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es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): </a:t>
            </a:r>
            <a:r>
              <a:rPr lang="id-ID" sz="4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energi rendah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Cair</a:t>
            </a:r>
            <a:r>
              <a:rPr lang="en-US" sz="4000" dirty="0" smtClean="0">
                <a:solidFill>
                  <a:schemeClr val="bg1"/>
                </a:solidFill>
              </a:rPr>
              <a:t>:</a:t>
            </a:r>
            <a:r>
              <a:rPr lang="id-ID" sz="4000" dirty="0" smtClean="0">
                <a:solidFill>
                  <a:schemeClr val="bg1"/>
                </a:solidFill>
              </a:rPr>
              <a:t> energi sedang</a:t>
            </a:r>
          </a:p>
          <a:p>
            <a:pPr lvl="0"/>
            <a:r>
              <a:rPr lang="id-ID" sz="4000" dirty="0" smtClean="0">
                <a:solidFill>
                  <a:schemeClr val="bg1"/>
                </a:solidFill>
              </a:rPr>
              <a:t>Gas (uap air)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r>
              <a:rPr lang="id-ID" sz="4000" dirty="0" smtClean="0">
                <a:solidFill>
                  <a:schemeClr val="bg1"/>
                </a:solidFill>
              </a:rPr>
              <a:t>energi 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9735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Larutan dalam 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46116"/>
            <a:ext cx="8229600" cy="3700463"/>
          </a:xfrm>
        </p:spPr>
        <p:txBody>
          <a:bodyPr/>
          <a:lstStyle/>
          <a:p>
            <a:pPr lvl="0"/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Larutan Ionik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misal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larutan garam</a:t>
            </a:r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 smtClean="0">
              <a:solidFill>
                <a:schemeClr val="bg1"/>
              </a:solidFill>
            </a:endParaRPr>
          </a:p>
          <a:p>
            <a:pPr lvl="0"/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 smtClean="0">
              <a:solidFill>
                <a:schemeClr val="bg1"/>
              </a:solidFill>
            </a:endParaRPr>
          </a:p>
          <a:p>
            <a:pPr lvl="0"/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endParaRPr lang="id-ID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dirty="0" smtClean="0">
                <a:solidFill>
                  <a:schemeClr val="bg1"/>
                </a:solidFill>
              </a:rPr>
              <a:t>Larutan molekuler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misal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larutan gula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Dispersi</a:t>
            </a:r>
            <a:endParaRPr lang="id-ID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931" y="1603350"/>
            <a:ext cx="5537728" cy="30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Air dalam Bahan Makanan (1)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1746" name="Picture 2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4188" y="1417638"/>
            <a:ext cx="6791418" cy="501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0080FF"/>
      </a:lt1>
      <a:dk2>
        <a:srgbClr val="000000"/>
      </a:dk2>
      <a:lt2>
        <a:srgbClr val="66FFCC"/>
      </a:lt2>
      <a:accent1>
        <a:srgbClr val="66CCFF"/>
      </a:accent1>
      <a:accent2>
        <a:srgbClr val="333399"/>
      </a:accent2>
      <a:accent3>
        <a:srgbClr val="AAAAAA"/>
      </a:accent3>
      <a:accent4>
        <a:srgbClr val="006CDA"/>
      </a:accent4>
      <a:accent5>
        <a:srgbClr val="B8E2FF"/>
      </a:accent5>
      <a:accent6>
        <a:srgbClr val="2D2D8A"/>
      </a:accent6>
      <a:hlink>
        <a:srgbClr val="008080"/>
      </a:hlink>
      <a:folHlink>
        <a:srgbClr val="004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2004:Templates:Presentations:Designs:Clipboard</Template>
  <TotalTime>1286</TotalTime>
  <Words>261</Words>
  <Application>Microsoft Office PowerPoint</Application>
  <PresentationFormat>On-screen Show (4:3)</PresentationFormat>
  <Paragraphs>67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Default Design</vt:lpstr>
      <vt:lpstr>Air</vt:lpstr>
      <vt:lpstr>Fungsi Air</vt:lpstr>
      <vt:lpstr>Kandungan Air</vt:lpstr>
      <vt:lpstr>Peran Air Selama Pengolahan</vt:lpstr>
      <vt:lpstr>Kimia Air (1)</vt:lpstr>
      <vt:lpstr>Kimia Air (2)</vt:lpstr>
      <vt:lpstr>Wujud Air</vt:lpstr>
      <vt:lpstr>Larutan dalam Air</vt:lpstr>
      <vt:lpstr>Air dalam Bahan Makanan (1)</vt:lpstr>
      <vt:lpstr>Air dalam Bahan Makanan (2)</vt:lpstr>
      <vt:lpstr>Aw untuk Pertumbuhan Mikroorganisme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 Pattern Template</dc:title>
  <dc:creator>Presentation Helper</dc:creator>
  <cp:lastModifiedBy>Inspiron</cp:lastModifiedBy>
  <cp:revision>56</cp:revision>
  <dcterms:modified xsi:type="dcterms:W3CDTF">2018-09-19T10:39:17Z</dcterms:modified>
</cp:coreProperties>
</file>