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2" r:id="rId4"/>
    <p:sldId id="290" r:id="rId5"/>
    <p:sldId id="25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8" r:id="rId15"/>
    <p:sldId id="309" r:id="rId16"/>
    <p:sldId id="267" r:id="rId17"/>
  </p:sldIdLst>
  <p:sldSz cx="18288000" cy="10287000"/>
  <p:notesSz cx="6858000" cy="9144000"/>
  <p:embeddedFontLst>
    <p:embeddedFont>
      <p:font typeface="Annai MN" pitchFamily="2" charset="7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rmorant Garamond Bold Italics" pitchFamily="2" charset="77"/>
      <p:regular r:id="rId24"/>
      <p:bold r:id="rId25"/>
      <p:italic r:id="rId26"/>
      <p:boldItalic r:id="rId27"/>
    </p:embeddedFont>
    <p:embeddedFont>
      <p:font typeface="Quicksand" pitchFamily="2" charset="77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9" autoAdjust="0"/>
    <p:restoredTop sz="74500" autoAdjust="0"/>
  </p:normalViewPr>
  <p:slideViewPr>
    <p:cSldViewPr>
      <p:cViewPr varScale="1">
        <p:scale>
          <a:sx n="38" d="100"/>
          <a:sy n="38" d="100"/>
        </p:scale>
        <p:origin x="18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B08C8-30F5-1C48-83EC-272282AE4F2C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5A4A5-9FD6-EA40-957D-46B82CEB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Proses Awal Dataset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cleaning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transformation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reduction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integration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85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3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7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7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0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4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2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0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56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64" y="3165524"/>
            <a:ext cx="1579643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Data Cleaning dan Data Transformation</a:t>
            </a:r>
            <a:endParaRPr lang="en-US" sz="4800" b="1" u="sng" dirty="0">
              <a:solidFill>
                <a:srgbClr val="0F4662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09896" y="7382110"/>
            <a:ext cx="15011399" cy="1714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844"/>
              </a:lnSpc>
              <a:spcBef>
                <a:spcPct val="0"/>
              </a:spcBef>
            </a:pP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Pembelajaran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Daring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Kolaboratif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2024</a:t>
            </a:r>
            <a:b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</a:b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ITG dan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Undana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2179" y="1967581"/>
            <a:ext cx="11643643" cy="52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3141" b="1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Pertemuan</a:t>
            </a:r>
            <a:r>
              <a:rPr lang="en-US" sz="3141" b="1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4</a:t>
            </a:r>
          </a:p>
        </p:txBody>
      </p:sp>
      <p:sp>
        <p:nvSpPr>
          <p:cNvPr id="9" name="Freeform 9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0804A3-9D49-73C2-9A44-DE55E657C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7397796"/>
            <a:ext cx="1454897" cy="1479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738D02-4684-CB36-8DE0-0CCADD481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703" y="7429500"/>
            <a:ext cx="1454897" cy="1454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FE7239-9157-B78A-EED1-E2389305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" y="238626"/>
            <a:ext cx="1522137" cy="1546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4B130-B74F-33AA-62B5-2AF534D065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08" y="296577"/>
            <a:ext cx="3106384" cy="1649266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837F80C6-2BCB-5C64-DB80-B1024B073332}"/>
              </a:ext>
            </a:extLst>
          </p:cNvPr>
          <p:cNvSpPr txBox="1"/>
          <p:nvPr/>
        </p:nvSpPr>
        <p:spPr>
          <a:xfrm>
            <a:off x="1260517" y="4923592"/>
            <a:ext cx="1579643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Dosen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: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Nelci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Dessy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Rumlaklak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S.Kom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M.Kom</a:t>
            </a:r>
            <a:endParaRPr lang="en-US" sz="4400" b="1" u="sng" dirty="0">
              <a:solidFill>
                <a:srgbClr val="0F4662"/>
              </a:solidFill>
              <a:latin typeface="Beirut" pitchFamily="2" charset="-78"/>
              <a:ea typeface="Annai MN" pitchFamily="2" charset="77"/>
              <a:cs typeface="Beirut" pitchFamily="2" charset="-78"/>
              <a:sym typeface="Cormorant Garamond Bold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38200" y="635258"/>
            <a:ext cx="100203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Pengenalan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Transformation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A922F8-DAFF-75BF-971C-B8741BFAEE5F}"/>
              </a:ext>
            </a:extLst>
          </p:cNvPr>
          <p:cNvSpPr txBox="1"/>
          <p:nvPr/>
        </p:nvSpPr>
        <p:spPr>
          <a:xfrm>
            <a:off x="1058826" y="2247900"/>
            <a:ext cx="161925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Transformation:</a:t>
            </a:r>
            <a:endParaRPr lang="en-ID" sz="40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Proses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mengubah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format,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struktur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agar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mudah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dianalisis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lvl="1" algn="l"/>
            <a:endParaRPr lang="en-ID" sz="40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40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Alasan</a:t>
            </a:r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Transformation </a:t>
            </a:r>
            <a:r>
              <a:rPr lang="en-ID" sz="40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Penting</a:t>
            </a:r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dilakukan</a:t>
            </a:r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ID" sz="40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Menyiapkan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model machine learning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statistik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Mengubah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mentah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bentuk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terstruktur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siap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pakai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84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00100" y="647700"/>
            <a:ext cx="123825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Langkah-Langkah Data Transformation: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4E4614-AB5F-44FE-D96B-CD1A4F0014F0}"/>
              </a:ext>
            </a:extLst>
          </p:cNvPr>
          <p:cNvSpPr txBox="1"/>
          <p:nvPr/>
        </p:nvSpPr>
        <p:spPr>
          <a:xfrm>
            <a:off x="1047516" y="1943100"/>
            <a:ext cx="1512569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b="1" dirty="0">
                <a:solidFill>
                  <a:srgbClr val="000000"/>
                </a:solidFill>
                <a:latin typeface="Beirut" pitchFamily="2" charset="-78"/>
                <a:cs typeface="Beirut" pitchFamily="2" charset="-78"/>
              </a:rPr>
              <a:t>1. </a:t>
            </a: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Normalisasi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Mengubah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skala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keseragaman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Min-Max scaling).</a:t>
            </a:r>
          </a:p>
          <a:p>
            <a:pPr lvl="1" algn="just"/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/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2. </a:t>
            </a: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Standarisasi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Mengubah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agar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memiliki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distribusi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standar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(mean 0,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standar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deviasi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1).</a:t>
            </a:r>
          </a:p>
          <a:p>
            <a:pPr lvl="1" algn="just"/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/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3. Encoding:</a:t>
            </a: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Merubah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kategorikal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numerik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One-Hot Encoding, Label Encoding).</a:t>
            </a:r>
          </a:p>
          <a:p>
            <a:pPr lvl="1" algn="just"/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/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4. Aggregating:</a:t>
            </a: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Menggabungkan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unit yang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bulanan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tahunan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).</a:t>
            </a:r>
          </a:p>
          <a:p>
            <a:pPr lvl="1" algn="just"/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/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5. Feature Engineering:</a:t>
            </a:r>
            <a:endParaRPr lang="en-ID" sz="28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just"/>
            <a:r>
              <a:rPr lang="en-ID" sz="2800" dirty="0" err="1">
                <a:solidFill>
                  <a:srgbClr val="000000"/>
                </a:solidFill>
                <a:latin typeface="Beirut" pitchFamily="2" charset="-78"/>
                <a:cs typeface="Beirut" pitchFamily="2" charset="-78"/>
              </a:rPr>
              <a:t>M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embuat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fitur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baru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meningkatkan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kinerja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model.</a:t>
            </a:r>
          </a:p>
        </p:txBody>
      </p:sp>
    </p:spTree>
    <p:extLst>
      <p:ext uri="{BB962C8B-B14F-4D97-AF65-F5344CB8AC3E}">
        <p14:creationId xmlns:p14="http://schemas.microsoft.com/office/powerpoint/2010/main" val="66192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4330382" cy="1062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transformation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menggunakan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SQL: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447799" y="1930404"/>
            <a:ext cx="161058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1.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Normalisasi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Data:</a:t>
            </a:r>
          </a:p>
          <a:p>
            <a:pPr algn="l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Kasus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kriteria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berbagai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ingin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menormalkan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skala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0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hingga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1.</a:t>
            </a:r>
          </a:p>
          <a:p>
            <a:pPr algn="l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Solusi di SQL:</a:t>
            </a:r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l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Membuat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query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normalisasi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782FB-D0CE-E13F-CB35-C89280EE6418}"/>
              </a:ext>
            </a:extLst>
          </p:cNvPr>
          <p:cNvSpPr txBox="1"/>
          <p:nvPr/>
        </p:nvSpPr>
        <p:spPr>
          <a:xfrm>
            <a:off x="2313604" y="5309609"/>
            <a:ext cx="15240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SELECT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id_kriteria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bobot_kriteria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bobot_kriteria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/ (SELECT SUM(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bobot_kriteria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) 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kriteria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) AS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bobot_normalized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912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4330382" cy="1062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transformation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menggunakan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SQL: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447799" y="1930404"/>
            <a:ext cx="1610580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2. Encoding Data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Kategorikal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(One-Hot Encoding):</a:t>
            </a:r>
          </a:p>
          <a:p>
            <a:pPr algn="l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Kasus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Kolom </a:t>
            </a:r>
            <a:r>
              <a:rPr lang="en-ID" sz="3200" dirty="0" err="1">
                <a:solidFill>
                  <a:srgbClr val="000000"/>
                </a:solidFill>
                <a:latin typeface="Beirut" pitchFamily="2" charset="-78"/>
                <a:cs typeface="Beirut" pitchFamily="2" charset="-78"/>
              </a:rPr>
              <a:t>kategori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_produk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memiliki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kategorikal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seperti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”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Minuman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", "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Pakaian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", dan "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Makanan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".</a:t>
            </a:r>
          </a:p>
          <a:p>
            <a:pPr algn="l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Solusi di SQL:</a:t>
            </a:r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CASE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membuat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kolom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baru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merepresentasikan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encoding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kategorikal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782FB-D0CE-E13F-CB35-C89280EE6418}"/>
              </a:ext>
            </a:extLst>
          </p:cNvPr>
          <p:cNvSpPr txBox="1"/>
          <p:nvPr/>
        </p:nvSpPr>
        <p:spPr>
          <a:xfrm>
            <a:off x="2313604" y="6304875"/>
            <a:ext cx="15240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SELECT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id_produk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kategori_produk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 CASE WHEN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kategori_produk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= ‘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Minuman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' THEN 1 ELSE 0 END AS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is_minuman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 CASE WHEN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kategori_produk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= '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Pakaian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' THEN 1 ELSE 0 END AS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is_pakaian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 CASE WHEN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kategori_produk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= '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Makanan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' THEN 1 ELSE 0 END AS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is_makanan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4221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4330382" cy="1062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transformation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menggunakan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SQL: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447799" y="1930404"/>
            <a:ext cx="161058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3. Aggregating Data:</a:t>
            </a:r>
          </a:p>
          <a:p>
            <a:pPr algn="l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Kasus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harian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ingin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diubah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bulanan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l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Solusi di SQL:</a:t>
            </a:r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l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fungsi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DATE_FORMAT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EXTRACT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mengelompokkan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berdasarkan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bulan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lalu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menjumlahkan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bulanan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782FB-D0CE-E13F-CB35-C89280EE6418}"/>
              </a:ext>
            </a:extLst>
          </p:cNvPr>
          <p:cNvSpPr txBox="1"/>
          <p:nvPr/>
        </p:nvSpPr>
        <p:spPr>
          <a:xfrm>
            <a:off x="2345502" y="5763625"/>
            <a:ext cx="15240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SELECT EXTRACT(YEAR 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tanggal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) AS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tahun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EXTRACT(MONTH 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tanggal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) AS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bulan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      SUM(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total_penjualan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) AS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total_penjualan_bulanan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penjualan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GROUP BY EXTRACT(YEAR 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tanggal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), EXTRACT(MONTH 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tanggal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56719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4330382" cy="1062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transformation </a:t>
            </a:r>
            <a:r>
              <a:rPr lang="en-US" sz="5400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menggunakan</a:t>
            </a: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SQL: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447799" y="1930404"/>
            <a:ext cx="161058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4. Feature Engineering:</a:t>
            </a:r>
          </a:p>
          <a:p>
            <a:pPr algn="l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Kasus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membuat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kelompok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kelas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Weekend dan Weekdays.</a:t>
            </a:r>
          </a:p>
          <a:p>
            <a:pPr algn="l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Solusi di SQL:</a:t>
            </a:r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 algn="l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fungsi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DAYOFWEEK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membuat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fitur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baru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782FB-D0CE-E13F-CB35-C89280EE6418}"/>
              </a:ext>
            </a:extLst>
          </p:cNvPr>
          <p:cNvSpPr txBox="1"/>
          <p:nvPr/>
        </p:nvSpPr>
        <p:spPr>
          <a:xfrm>
            <a:off x="1880701" y="5449220"/>
            <a:ext cx="15240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SELECT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tanggal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total_penjualan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 CASE WHEN DAYOFWEEK(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tanggal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) IN (1, 7) THEN 'Weekend' ELSE 'Weekday' END AS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hari_penjualan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penjualan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6371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Terimakasih</a:t>
            </a:r>
            <a:endParaRPr lang="en-US" sz="18577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35195"/>
            <a:ext cx="18288000" cy="4099486"/>
            <a:chOff x="0" y="0"/>
            <a:chExt cx="4816593" cy="1079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48000" y="2985619"/>
            <a:ext cx="1189348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Kemampuan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akhir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yang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diharapkan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09780" y="4915507"/>
            <a:ext cx="15159019" cy="1213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Mahasiswa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mampu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melakukan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proses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awal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dataset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sehingga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menjadi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inputan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yang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baik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dalam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proses data mining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20C66B-5CE0-F102-8074-9B27E5BC7043}"/>
              </a:ext>
            </a:extLst>
          </p:cNvPr>
          <p:cNvGrpSpPr/>
          <p:nvPr/>
        </p:nvGrpSpPr>
        <p:grpSpPr>
          <a:xfrm>
            <a:off x="13411200" y="8758572"/>
            <a:ext cx="4142404" cy="914400"/>
            <a:chOff x="918462" y="8496300"/>
            <a:chExt cx="4142404" cy="9144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CC4235F-3010-8190-D46D-ABF12668A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E67DD6B-93E9-83EF-6389-36061CBEC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17BDDDC-7E04-1915-FC72-F6FD9AFC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D469815-870F-D8BF-64FA-EA3752D01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Pengenalan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Cleaning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A922F8-DAFF-75BF-971C-B8741BFAEE5F}"/>
              </a:ext>
            </a:extLst>
          </p:cNvPr>
          <p:cNvSpPr txBox="1"/>
          <p:nvPr/>
        </p:nvSpPr>
        <p:spPr>
          <a:xfrm>
            <a:off x="1028700" y="1937683"/>
            <a:ext cx="1512569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000" b="1" dirty="0">
                <a:latin typeface="Beirut" pitchFamily="2" charset="-78"/>
                <a:cs typeface="Beirut" pitchFamily="2" charset="-78"/>
              </a:rPr>
              <a:t>Data Cleaning: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ID" sz="4000" dirty="0"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identifikasi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dan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perbaikan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kesalahan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,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inkonsistensi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, dan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nilai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yang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hilang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(missing values)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dalam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dataset.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ID" sz="4000" dirty="0" err="1">
                <a:latin typeface="Beirut" pitchFamily="2" charset="-78"/>
                <a:cs typeface="Beirut" pitchFamily="2" charset="-78"/>
              </a:rPr>
              <a:t>Menghapus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duplikasi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data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atau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menangani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outliers yang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tidak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relevan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.</a:t>
            </a:r>
          </a:p>
          <a:p>
            <a:endParaRPr lang="en-ID" sz="4000" b="1" dirty="0">
              <a:latin typeface="Beirut" pitchFamily="2" charset="-78"/>
              <a:cs typeface="Beirut" pitchFamily="2" charset="-78"/>
            </a:endParaRPr>
          </a:p>
          <a:p>
            <a:r>
              <a:rPr lang="en-ID" sz="4000" b="1" dirty="0" err="1">
                <a:latin typeface="Beirut" pitchFamily="2" charset="-78"/>
                <a:cs typeface="Beirut" pitchFamily="2" charset="-78"/>
              </a:rPr>
              <a:t>Alasan</a:t>
            </a:r>
            <a:r>
              <a:rPr lang="en-ID" sz="4000" b="1" dirty="0">
                <a:latin typeface="Beirut" pitchFamily="2" charset="-78"/>
                <a:cs typeface="Beirut" pitchFamily="2" charset="-78"/>
              </a:rPr>
              <a:t>: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ID" sz="4000" dirty="0" err="1">
                <a:latin typeface="Beirut" pitchFamily="2" charset="-78"/>
                <a:cs typeface="Beirut" pitchFamily="2" charset="-78"/>
              </a:rPr>
              <a:t>Memastikan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kualitas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tinggi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ID" sz="4000" dirty="0">
                <a:latin typeface="Beirut" pitchFamily="2" charset="-78"/>
                <a:cs typeface="Beirut" pitchFamily="2" charset="-78"/>
              </a:rPr>
              <a:t>Data yang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bersih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menghasilkan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yang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lebih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akurat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ID" sz="4000" dirty="0" err="1">
                <a:latin typeface="Beirut" pitchFamily="2" charset="-78"/>
                <a:cs typeface="Beirut" pitchFamily="2" charset="-78"/>
              </a:rPr>
              <a:t>Mengurangi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noise (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gangguan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) yang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bisa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mempengaruhi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hasil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dirty="0" err="1"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4000" dirty="0">
                <a:latin typeface="Beirut" pitchFamily="2" charset="-78"/>
                <a:cs typeface="Beirut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81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33400" y="419100"/>
            <a:ext cx="123825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Langkah-Langkah Data Cleaning: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4E4614-AB5F-44FE-D96B-CD1A4F0014F0}"/>
              </a:ext>
            </a:extLst>
          </p:cNvPr>
          <p:cNvSpPr txBox="1"/>
          <p:nvPr/>
        </p:nvSpPr>
        <p:spPr>
          <a:xfrm>
            <a:off x="1028700" y="1638300"/>
            <a:ext cx="1512569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ID" sz="3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Handling Missing Data:</a:t>
            </a:r>
            <a:endParaRPr lang="en-ID" sz="36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Menghapus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menginput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hilang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lvl="1" algn="l"/>
            <a:endParaRPr lang="en-ID" sz="36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>
              <a:buFont typeface="+mj-lt"/>
              <a:buAutoNum type="arabicPeriod"/>
            </a:pPr>
            <a:r>
              <a:rPr lang="en-ID" sz="3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Removing Duplicates:</a:t>
            </a:r>
            <a:endParaRPr lang="en-ID" sz="36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Identifikasi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hapus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entri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duplikat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lvl="1" algn="l"/>
            <a:endParaRPr lang="en-ID" sz="36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>
              <a:buFont typeface="+mj-lt"/>
              <a:buAutoNum type="arabicPeriod"/>
            </a:pPr>
            <a:r>
              <a:rPr lang="en-ID" sz="3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Handling Outliers:</a:t>
            </a:r>
            <a:endParaRPr lang="en-ID" sz="36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Deteksi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penanganan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outliers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metode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statistik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lvl="1" algn="l"/>
            <a:endParaRPr lang="en-ID" sz="36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>
              <a:buFont typeface="+mj-lt"/>
              <a:buAutoNum type="arabicPeriod"/>
            </a:pPr>
            <a:r>
              <a:rPr lang="en-ID" sz="3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Fixing Structural Errors:</a:t>
            </a:r>
            <a:endParaRPr lang="en-ID" sz="36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Mengoreksi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kesalahan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ejaan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format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tanggal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inkonsistensi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371197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Tools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untuk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cleaning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447799" y="2324100"/>
            <a:ext cx="14330382" cy="2983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32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Software yang </a:t>
            </a:r>
            <a:r>
              <a:rPr lang="en-ID" sz="32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Umum</a:t>
            </a:r>
            <a:r>
              <a:rPr lang="en-ID" sz="32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1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Digunakan</a:t>
            </a:r>
            <a:r>
              <a:rPr lang="en-ID" sz="32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ID" sz="32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Excel: Fitur 'Remove Duplicates', 'Conditional Formatting'.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Python (pandas): </a:t>
            </a:r>
            <a:r>
              <a:rPr lang="en-ID" sz="32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dropna</a:t>
            </a:r>
            <a:r>
              <a:rPr lang="en-ID" sz="3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(), </a:t>
            </a:r>
            <a:r>
              <a:rPr lang="en-ID" sz="32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fillna</a:t>
            </a:r>
            <a:r>
              <a:rPr lang="en-ID" sz="3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(), duplicated().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3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SQL: DELETE, UPDATE </a:t>
            </a:r>
            <a:r>
              <a:rPr lang="en-ID" sz="32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menghapus</a:t>
            </a:r>
            <a:r>
              <a:rPr lang="en-ID" sz="3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memperbaiki</a:t>
            </a:r>
            <a:r>
              <a:rPr lang="en-ID" sz="32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cs typeface="Beirut" pitchFamily="2" charset="-78"/>
              </a:rPr>
              <a:t> data.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4330382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cleaning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menggunakan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SQL: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447798" y="2324100"/>
            <a:ext cx="161058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Handling Missing Data:</a:t>
            </a:r>
          </a:p>
          <a:p>
            <a:pPr lvl="1"/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Kasus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Kolom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harga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pada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memiliki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beberapa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hilang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(NULL).</a:t>
            </a:r>
          </a:p>
          <a:p>
            <a:pPr lvl="1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Solusi di SQL:</a:t>
            </a:r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Mengganti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hilang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rata-rata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harga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3CDC9-5164-F882-469C-FE88279DD92C}"/>
              </a:ext>
            </a:extLst>
          </p:cNvPr>
          <p:cNvSpPr txBox="1"/>
          <p:nvPr/>
        </p:nvSpPr>
        <p:spPr>
          <a:xfrm>
            <a:off x="3124200" y="5098312"/>
            <a:ext cx="12567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UPDATE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penjualan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SET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harga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= (SELECT AVG(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harga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) 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penjualan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WHERE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harga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IS NOT NULL)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WHERE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harga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IS NULL;</a:t>
            </a:r>
          </a:p>
        </p:txBody>
      </p:sp>
    </p:spTree>
    <p:extLst>
      <p:ext uri="{BB962C8B-B14F-4D97-AF65-F5344CB8AC3E}">
        <p14:creationId xmlns:p14="http://schemas.microsoft.com/office/powerpoint/2010/main" val="150064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4330382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cleaning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menggunakan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SQL: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447799" y="1930404"/>
            <a:ext cx="161058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Handling Missing Data:</a:t>
            </a:r>
          </a:p>
          <a:p>
            <a:pPr lvl="1"/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Kasus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dirty="0" err="1">
                <a:solidFill>
                  <a:srgbClr val="000000"/>
                </a:solidFill>
                <a:latin typeface="Beirut" pitchFamily="2" charset="-78"/>
                <a:cs typeface="Beirut" pitchFamily="2" charset="-78"/>
              </a:rPr>
              <a:t>kolom</a:t>
            </a:r>
            <a:r>
              <a:rPr lang="en-ID" sz="3200" dirty="0">
                <a:solidFill>
                  <a:srgbClr val="000000"/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Beirut" pitchFamily="2" charset="-78"/>
                <a:cs typeface="Beirut" pitchFamily="2" charset="-78"/>
              </a:rPr>
              <a:t>kategori</a:t>
            </a:r>
            <a:r>
              <a:rPr lang="en-ID" sz="3200" dirty="0">
                <a:solidFill>
                  <a:srgbClr val="000000"/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dirty="0" err="1">
                <a:solidFill>
                  <a:srgbClr val="000000"/>
                </a:solidFill>
                <a:latin typeface="Beirut" pitchFamily="2" charset="-78"/>
                <a:cs typeface="Beirut" pitchFamily="2" charset="-78"/>
              </a:rPr>
              <a:t>produk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pada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memiliki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beberapa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hilang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(NULL).</a:t>
            </a:r>
          </a:p>
          <a:p>
            <a:pPr lvl="1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lvl="1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Solusi di SQL:</a:t>
            </a:r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Mengganti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tetap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kategori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'Unknown'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kolom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kategori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produk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tidak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nilainya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782FB-D0CE-E13F-CB35-C89280EE6418}"/>
              </a:ext>
            </a:extLst>
          </p:cNvPr>
          <p:cNvSpPr txBox="1"/>
          <p:nvPr/>
        </p:nvSpPr>
        <p:spPr>
          <a:xfrm>
            <a:off x="3124200" y="5788571"/>
            <a:ext cx="9829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UPDATE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penjualan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SET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kategori_produk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= 'Unknown'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WHERE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kategori_produk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IS NULL;</a:t>
            </a:r>
          </a:p>
        </p:txBody>
      </p:sp>
    </p:spTree>
    <p:extLst>
      <p:ext uri="{BB962C8B-B14F-4D97-AF65-F5344CB8AC3E}">
        <p14:creationId xmlns:p14="http://schemas.microsoft.com/office/powerpoint/2010/main" val="234838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4330382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cleaning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menggunakan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SQL: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447799" y="1930404"/>
            <a:ext cx="161058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2.  Removing Duplicates:</a:t>
            </a:r>
          </a:p>
          <a:p>
            <a:pPr algn="l"/>
            <a:endParaRPr lang="en-ID" sz="3200" b="1" dirty="0">
              <a:solidFill>
                <a:srgbClr val="000000"/>
              </a:solidFill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Kasus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pelanggan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memiliki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beberapa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entri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duplikat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l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Solusi di SQL:</a:t>
            </a:r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menemukan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duplikasi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8D8AA-74D3-28EE-CD5D-DADCD4A7BB5A}"/>
              </a:ext>
            </a:extLst>
          </p:cNvPr>
          <p:cNvSpPr txBox="1"/>
          <p:nvPr/>
        </p:nvSpPr>
        <p:spPr>
          <a:xfrm>
            <a:off x="2514600" y="4997772"/>
            <a:ext cx="11277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SELECT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nama_pelanggan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email, COUNT(*) 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pelanggan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GROUP BY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nama_pelanggan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email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HAVING COUNT(*) &gt; 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169C0-83DA-0504-E867-D5D526DC15B1}"/>
              </a:ext>
            </a:extLst>
          </p:cNvPr>
          <p:cNvSpPr txBox="1"/>
          <p:nvPr/>
        </p:nvSpPr>
        <p:spPr>
          <a:xfrm>
            <a:off x="2514600" y="7032668"/>
            <a:ext cx="11049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DELETE 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pelanggan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WHERE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id_pelanggan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NOT IN ( SELECT MIN(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id_pelanggan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)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 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pelanggan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 GROUP BY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nama_pelanggan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email);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2C2E21-BA1E-2001-E6F3-797CD25E2391}"/>
              </a:ext>
            </a:extLst>
          </p:cNvPr>
          <p:cNvSpPr txBox="1"/>
          <p:nvPr/>
        </p:nvSpPr>
        <p:spPr>
          <a:xfrm>
            <a:off x="1905000" y="6403147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Menghapus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duplikat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endParaRPr lang="en-US" sz="3200" dirty="0">
              <a:latin typeface="Beirut" pitchFamily="2" charset="-78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037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86343" y="892621"/>
            <a:ext cx="14330382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cleaning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menggunakan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SQL: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998262" y="2476500"/>
            <a:ext cx="161058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3. Fixing Structural Errors:</a:t>
            </a:r>
          </a:p>
          <a:p>
            <a:pPr algn="l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Kasus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Terdapat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kesalahan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format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penulisan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ejaan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l"/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l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Solusi di SQL:</a:t>
            </a:r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UPDATE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REPLACE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memperbaiki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kesalahan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ejaan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169C0-83DA-0504-E867-D5D526DC15B1}"/>
              </a:ext>
            </a:extLst>
          </p:cNvPr>
          <p:cNvSpPr txBox="1"/>
          <p:nvPr/>
        </p:nvSpPr>
        <p:spPr>
          <a:xfrm>
            <a:off x="1905000" y="5905500"/>
            <a:ext cx="11049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UPDATE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produk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SET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nama_produk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= REPLACE(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nama_produk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'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Elektro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', '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Elektronik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')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WHERE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nama_produk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 LIKE '%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Elektro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%';</a:t>
            </a:r>
          </a:p>
        </p:txBody>
      </p:sp>
    </p:spTree>
    <p:extLst>
      <p:ext uri="{BB962C8B-B14F-4D97-AF65-F5344CB8AC3E}">
        <p14:creationId xmlns:p14="http://schemas.microsoft.com/office/powerpoint/2010/main" val="85598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8101</TotalTime>
  <Words>997</Words>
  <Application>Microsoft Macintosh PowerPoint</Application>
  <PresentationFormat>Custom</PresentationFormat>
  <Paragraphs>160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Cormorant Garamond Bold Italics</vt:lpstr>
      <vt:lpstr>Wingdings</vt:lpstr>
      <vt:lpstr>Beirut</vt:lpstr>
      <vt:lpstr>Annai MN</vt:lpstr>
      <vt:lpstr>Arial</vt:lpstr>
      <vt:lpstr>Quicksand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Modern Business Infographic Presentation</dc:title>
  <cp:lastModifiedBy>Microsoft Office User</cp:lastModifiedBy>
  <cp:revision>32</cp:revision>
  <dcterms:created xsi:type="dcterms:W3CDTF">2006-08-16T00:00:00Z</dcterms:created>
  <dcterms:modified xsi:type="dcterms:W3CDTF">2024-09-21T07:10:59Z</dcterms:modified>
  <dc:identifier>DAGQsQo1AXU</dc:identifier>
</cp:coreProperties>
</file>