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5"/>
  </p:notesMasterIdLst>
  <p:handoutMasterIdLst>
    <p:handoutMasterId r:id="rId36"/>
  </p:handoutMasterIdLst>
  <p:sldIdLst>
    <p:sldId id="345" r:id="rId2"/>
    <p:sldId id="25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01" autoAdjust="0"/>
    <p:restoredTop sz="94660"/>
  </p:normalViewPr>
  <p:slideViewPr>
    <p:cSldViewPr>
      <p:cViewPr varScale="1">
        <p:scale>
          <a:sx n="98" d="100"/>
          <a:sy n="98" d="100"/>
        </p:scale>
        <p:origin x="2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9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29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49.wmf"/><Relationship Id="rId4" Type="http://schemas.openxmlformats.org/officeDocument/2006/relationships/image" Target="../media/image6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85EC-E1D3-6446-B8B7-14966A6F6100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1E3C-1418-2A48-AE70-3AF2D90B2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697134" y="1766888"/>
            <a:ext cx="5077884" cy="19796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697134" y="3898900"/>
            <a:ext cx="5077884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176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0" y="64008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347200" y="64008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CDC9179-B77B-4D96-A618-D3E918D090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66.bin"/><Relationship Id="rId4" Type="http://schemas.openxmlformats.org/officeDocument/2006/relationships/image" Target="../media/image5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6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66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69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7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Fundamental Solution,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Wronskians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and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Linearly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Independence</a:t>
            </a: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 Wronskian Determinant 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(2 of 3)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Solving the equations, we obtain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In terms of determinants:</a:t>
            </a:r>
            <a:endParaRPr lang="en-US" sz="2400" u="sng"/>
          </a:p>
        </p:txBody>
      </p:sp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2819400" y="2209801"/>
          <a:ext cx="3429000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3" imgW="1879560" imgH="888840" progId="Equation.3">
                  <p:embed/>
                </p:oleObj>
              </mc:Choice>
              <mc:Fallback>
                <p:oleObj name="Equation" r:id="rId3" imgW="1879560" imgH="888840" progId="Equation.3">
                  <p:embed/>
                  <p:pic>
                    <p:nvPicPr>
                      <p:cNvPr id="1269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09801"/>
                        <a:ext cx="3429000" cy="162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5" name="Object 9"/>
          <p:cNvGraphicFramePr>
            <a:graphicFrameLocks noChangeAspect="1"/>
          </p:cNvGraphicFramePr>
          <p:nvPr/>
        </p:nvGraphicFramePr>
        <p:xfrm>
          <a:off x="3124200" y="4572000"/>
          <a:ext cx="467995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5" imgW="2565360" imgH="914400" progId="Equation.3">
                  <p:embed/>
                </p:oleObj>
              </mc:Choice>
              <mc:Fallback>
                <p:oleObj name="Equation" r:id="rId5" imgW="2565360" imgH="914400" progId="Equation.3">
                  <p:embed/>
                  <p:pic>
                    <p:nvPicPr>
                      <p:cNvPr id="12698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572000"/>
                        <a:ext cx="467995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330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 Wronskian Determinant 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(3 of 3)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In order for these formulas to be valid, the determinant </a:t>
            </a:r>
            <a:r>
              <a:rPr lang="en-US" sz="2400" i="1" dirty="0"/>
              <a:t>W</a:t>
            </a:r>
            <a:r>
              <a:rPr lang="en-US" sz="2400" dirty="0"/>
              <a:t> in the denominator cannot be zero: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1200" dirty="0"/>
          </a:p>
          <a:p>
            <a:r>
              <a:rPr lang="en-US" sz="2400" i="1" dirty="0"/>
              <a:t>W</a:t>
            </a:r>
            <a:r>
              <a:rPr lang="en-US" sz="2400" dirty="0"/>
              <a:t> is called the </a:t>
            </a:r>
            <a:r>
              <a:rPr lang="en-US" sz="2400" b="1" dirty="0"/>
              <a:t>Wronskian determinant</a:t>
            </a:r>
            <a:r>
              <a:rPr lang="en-US" sz="2400" dirty="0"/>
              <a:t>, or more simply, the Wronskian of the solutions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.  We will sometimes use the notation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3276601" y="3886200"/>
          <a:ext cx="53054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2908080" imgH="482400" progId="Equation.3">
                  <p:embed/>
                </p:oleObj>
              </mc:Choice>
              <mc:Fallback>
                <p:oleObj name="Equation" r:id="rId3" imgW="2908080" imgH="482400" progId="Equation.3">
                  <p:embed/>
                  <p:pic>
                    <p:nvPicPr>
                      <p:cNvPr id="1280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3886200"/>
                        <a:ext cx="53054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3344864" y="2514600"/>
          <a:ext cx="45624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5" imgW="2501640" imgH="647640" progId="Equation.3">
                  <p:embed/>
                </p:oleObj>
              </mc:Choice>
              <mc:Fallback>
                <p:oleObj name="Equation" r:id="rId5" imgW="2501640" imgH="647640" progId="Equation.3">
                  <p:embed/>
                  <p:pic>
                    <p:nvPicPr>
                      <p:cNvPr id="1280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4" y="2514600"/>
                        <a:ext cx="45624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613540"/>
              </p:ext>
            </p:extLst>
          </p:nvPr>
        </p:nvGraphicFramePr>
        <p:xfrm>
          <a:off x="5257800" y="6323012"/>
          <a:ext cx="1600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7" imgW="799920" imgH="228600" progId="Equation.3">
                  <p:embed/>
                </p:oleObj>
              </mc:Choice>
              <mc:Fallback>
                <p:oleObj name="Equation" r:id="rId7" imgW="799920" imgH="228600" progId="Equation.3">
                  <p:embed/>
                  <p:pic>
                    <p:nvPicPr>
                      <p:cNvPr id="1280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6323012"/>
                        <a:ext cx="16002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418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3.2.3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Suppose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solutions to the equation</a:t>
            </a:r>
          </a:p>
          <a:p>
            <a:endParaRPr lang="en-US" sz="2400"/>
          </a:p>
          <a:p>
            <a:endParaRPr lang="en-US" sz="1000"/>
          </a:p>
          <a:p>
            <a:pPr>
              <a:buFontTx/>
              <a:buNone/>
            </a:pPr>
            <a:r>
              <a:rPr lang="en-US" sz="2400"/>
              <a:t>	and that the Wronskian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is not zero at the point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where the initial conditions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are assigned.  Then there is a choice of constants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,</a:t>
            </a:r>
            <a:r>
              <a:rPr lang="en-US" sz="2400"/>
              <a:t>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 for which 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a solution to the differential equation (1) and initial conditions (2). 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3810000" y="2286001"/>
          <a:ext cx="44402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3" imgW="2158920" imgH="203040" progId="Equation.3">
                  <p:embed/>
                </p:oleObj>
              </mc:Choice>
              <mc:Fallback>
                <p:oleObj name="Equation" r:id="rId3" imgW="2158920" imgH="203040" progId="Equation.3">
                  <p:embed/>
                  <p:pic>
                    <p:nvPicPr>
                      <p:cNvPr id="130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286001"/>
                        <a:ext cx="4440238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7"/>
          <p:cNvGraphicFramePr>
            <a:graphicFrameLocks noChangeAspect="1"/>
          </p:cNvGraphicFramePr>
          <p:nvPr/>
        </p:nvGraphicFramePr>
        <p:xfrm>
          <a:off x="4069557" y="3366766"/>
          <a:ext cx="19812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5" imgW="990360" imgH="215640" progId="Equation.3">
                  <p:embed/>
                </p:oleObj>
              </mc:Choice>
              <mc:Fallback>
                <p:oleObj name="Equation" r:id="rId5" imgW="990360" imgH="215640" progId="Equation.3">
                  <p:embed/>
                  <p:pic>
                    <p:nvPicPr>
                      <p:cNvPr id="130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557" y="3366766"/>
                        <a:ext cx="19812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566914"/>
              </p:ext>
            </p:extLst>
          </p:nvPr>
        </p:nvGraphicFramePr>
        <p:xfrm>
          <a:off x="4069557" y="4730750"/>
          <a:ext cx="43291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7" imgW="2184120" imgH="228600" progId="Equation.3">
                  <p:embed/>
                </p:oleObj>
              </mc:Choice>
              <mc:Fallback>
                <p:oleObj name="Equation" r:id="rId7" imgW="2184120" imgH="228600" progId="Equation.3">
                  <p:embed/>
                  <p:pic>
                    <p:nvPicPr>
                      <p:cNvPr id="130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557" y="4730750"/>
                        <a:ext cx="4329113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671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4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954741"/>
            <a:ext cx="8001000" cy="5750859"/>
          </a:xfrm>
        </p:spPr>
        <p:txBody>
          <a:bodyPr/>
          <a:lstStyle/>
          <a:p>
            <a:r>
              <a:rPr lang="en-US" sz="2400" dirty="0"/>
              <a:t>Recall the following initial value problem and its solution:</a:t>
            </a:r>
          </a:p>
          <a:p>
            <a:endParaRPr lang="en-US" sz="2800" dirty="0"/>
          </a:p>
          <a:p>
            <a:r>
              <a:rPr lang="en-US" sz="2400" dirty="0"/>
              <a:t>Note that the two functions below are solutions to the differential equation: </a:t>
            </a:r>
          </a:p>
          <a:p>
            <a:endParaRPr lang="en-US" sz="2800" dirty="0"/>
          </a:p>
          <a:p>
            <a:r>
              <a:rPr lang="en-US" sz="2400" dirty="0"/>
              <a:t>The </a:t>
            </a:r>
            <a:r>
              <a:rPr lang="en-US" sz="2400" dirty="0" err="1"/>
              <a:t>Wronskian</a:t>
            </a:r>
            <a:r>
              <a:rPr lang="en-US" sz="2400" dirty="0"/>
              <a:t> of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is</a:t>
            </a:r>
            <a:endParaRPr lang="id-ID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Since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</a:t>
            </a:r>
            <a:r>
              <a:rPr lang="en-US" sz="2400" dirty="0"/>
              <a:t> 0 for all </a:t>
            </a:r>
            <a:r>
              <a:rPr lang="en-US" sz="2400" i="1" dirty="0"/>
              <a:t>t</a:t>
            </a:r>
            <a:r>
              <a:rPr lang="en-US" sz="2400" dirty="0"/>
              <a:t>, linear combinations of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can be used to construct solutions of the IVP for any initial value </a:t>
            </a:r>
            <a:r>
              <a:rPr lang="en-US" sz="2400" i="1" dirty="0"/>
              <a:t>t</a:t>
            </a:r>
            <a:r>
              <a:rPr lang="en-US" sz="2400" baseline="-25000" dirty="0"/>
              <a:t>0</a:t>
            </a:r>
            <a:r>
              <a:rPr lang="en-US" sz="2400" dirty="0"/>
              <a:t>.</a:t>
            </a: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821024"/>
              </p:ext>
            </p:extLst>
          </p:nvPr>
        </p:nvGraphicFramePr>
        <p:xfrm>
          <a:off x="3998259" y="3111500"/>
          <a:ext cx="1981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131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259" y="3111500"/>
                        <a:ext cx="1981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63142"/>
              </p:ext>
            </p:extLst>
          </p:nvPr>
        </p:nvGraphicFramePr>
        <p:xfrm>
          <a:off x="3446929" y="4137025"/>
          <a:ext cx="66294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5" imgW="3314520" imgH="482400" progId="Equation.3">
                  <p:embed/>
                </p:oleObj>
              </mc:Choice>
              <mc:Fallback>
                <p:oleObj name="Equation" r:id="rId5" imgW="3314520" imgH="482400" progId="Equation.3">
                  <p:embed/>
                  <p:pic>
                    <p:nvPicPr>
                      <p:cNvPr id="131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929" y="4137025"/>
                        <a:ext cx="66294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53274"/>
              </p:ext>
            </p:extLst>
          </p:nvPr>
        </p:nvGraphicFramePr>
        <p:xfrm>
          <a:off x="3176157" y="1735137"/>
          <a:ext cx="63293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7" imgW="3035160" imgH="228600" progId="Equation.3">
                  <p:embed/>
                </p:oleObj>
              </mc:Choice>
              <mc:Fallback>
                <p:oleObj name="Equation" r:id="rId7" imgW="3035160" imgH="228600" progId="Equation.3">
                  <p:embed/>
                  <p:pic>
                    <p:nvPicPr>
                      <p:cNvPr id="131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157" y="1735137"/>
                        <a:ext cx="632936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58307"/>
              </p:ext>
            </p:extLst>
          </p:nvPr>
        </p:nvGraphicFramePr>
        <p:xfrm>
          <a:off x="5334000" y="6288087"/>
          <a:ext cx="17526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9" imgW="901440" imgH="215640" progId="Equation.3">
                  <p:embed/>
                </p:oleObj>
              </mc:Choice>
              <mc:Fallback>
                <p:oleObj name="Equation" r:id="rId9" imgW="901440" imgH="215640" progId="Equation.3">
                  <p:embed/>
                  <p:pic>
                    <p:nvPicPr>
                      <p:cNvPr id="131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288087"/>
                        <a:ext cx="1752600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68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3.2.4 (Fundamental Solutions)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Suppose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solutions to the equation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If there is a point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such that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0, then the family of solutions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with arbitrary coefficients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 includes every solution to the differential equation. </a:t>
            </a:r>
          </a:p>
          <a:p>
            <a:endParaRPr lang="en-US" sz="2400"/>
          </a:p>
          <a:p>
            <a:r>
              <a:rPr lang="en-US" sz="2400"/>
              <a:t>The expression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called the </a:t>
            </a:r>
            <a:r>
              <a:rPr lang="en-US" sz="2400" b="1"/>
              <a:t>general solution</a:t>
            </a:r>
            <a:r>
              <a:rPr lang="en-US" sz="2400"/>
              <a:t> of the differential equation above, and in this case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said to form a </a:t>
            </a:r>
            <a:r>
              <a:rPr lang="en-US" sz="2400" b="1"/>
              <a:t>fundamental set of solutions</a:t>
            </a:r>
            <a:r>
              <a:rPr lang="en-US" sz="2400"/>
              <a:t> to the differential equation.</a:t>
            </a:r>
            <a:r>
              <a:rPr lang="en-US" sz="2800"/>
              <a:t>  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3860800" y="2133601"/>
          <a:ext cx="39179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1904760" imgH="203040" progId="Equation.3">
                  <p:embed/>
                </p:oleObj>
              </mc:Choice>
              <mc:Fallback>
                <p:oleObj name="Equation" r:id="rId3" imgW="1904760" imgH="203040" progId="Equation.3">
                  <p:embed/>
                  <p:pic>
                    <p:nvPicPr>
                      <p:cNvPr id="133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2133601"/>
                        <a:ext cx="39179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012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5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Recall the equation below, with the two solutions indicated:</a:t>
            </a:r>
          </a:p>
          <a:p>
            <a:endParaRPr lang="en-US" sz="2800"/>
          </a:p>
          <a:p>
            <a:r>
              <a:rPr lang="en-US" sz="2400"/>
              <a:t>The Wronskian of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 to the differential equation above, and can be used to construct all of its solutions. </a:t>
            </a:r>
          </a:p>
          <a:p>
            <a:r>
              <a:rPr lang="en-US" sz="2400"/>
              <a:t>The general solution is 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653610"/>
              </p:ext>
            </p:extLst>
          </p:nvPr>
        </p:nvGraphicFramePr>
        <p:xfrm>
          <a:off x="3886200" y="2349500"/>
          <a:ext cx="3519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1714320" imgH="228600" progId="Equation.3">
                  <p:embed/>
                </p:oleObj>
              </mc:Choice>
              <mc:Fallback>
                <p:oleObj name="Equation" r:id="rId3" imgW="1714320" imgH="228600" progId="Equation.3">
                  <p:embed/>
                  <p:pic>
                    <p:nvPicPr>
                      <p:cNvPr id="134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349500"/>
                        <a:ext cx="3519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947051"/>
              </p:ext>
            </p:extLst>
          </p:nvPr>
        </p:nvGraphicFramePr>
        <p:xfrm>
          <a:off x="2971800" y="3375025"/>
          <a:ext cx="6477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5" imgW="3238200" imgH="482400" progId="Equation.3">
                  <p:embed/>
                </p:oleObj>
              </mc:Choice>
              <mc:Fallback>
                <p:oleObj name="Equation" r:id="rId5" imgW="3238200" imgH="482400" progId="Equation.3">
                  <p:embed/>
                  <p:pic>
                    <p:nvPicPr>
                      <p:cNvPr id="134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375025"/>
                        <a:ext cx="6477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626324"/>
              </p:ext>
            </p:extLst>
          </p:nvPr>
        </p:nvGraphicFramePr>
        <p:xfrm>
          <a:off x="5760198" y="6262687"/>
          <a:ext cx="17764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13415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0198" y="6262687"/>
                        <a:ext cx="17764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2550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6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Consider the general second order linear equation below, with the two solutions indicated:</a:t>
            </a:r>
          </a:p>
          <a:p>
            <a:endParaRPr lang="en-US" sz="2400" dirty="0"/>
          </a:p>
          <a:p>
            <a:r>
              <a:rPr lang="en-US" sz="2400" dirty="0"/>
              <a:t>Suppose the functions below are solutions to this equation: </a:t>
            </a:r>
          </a:p>
          <a:p>
            <a:endParaRPr lang="en-US" sz="2400" dirty="0"/>
          </a:p>
          <a:p>
            <a:r>
              <a:rPr lang="en-US" sz="2400" dirty="0"/>
              <a:t>The Wronskian of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is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Thus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form a fundamental set of solutions to the equation, and can be used to construct all of its solutions.</a:t>
            </a:r>
          </a:p>
          <a:p>
            <a:r>
              <a:rPr lang="en-US" sz="2400" dirty="0"/>
              <a:t>The general solution is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903117"/>
              </p:ext>
            </p:extLst>
          </p:nvPr>
        </p:nvGraphicFramePr>
        <p:xfrm>
          <a:off x="3429000" y="3200400"/>
          <a:ext cx="3200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3" imgW="1523880" imgH="228600" progId="Equation.3">
                  <p:embed/>
                </p:oleObj>
              </mc:Choice>
              <mc:Fallback>
                <p:oleObj name="Equation" r:id="rId3" imgW="1523880" imgH="228600" progId="Equation.3">
                  <p:embed/>
                  <p:pic>
                    <p:nvPicPr>
                      <p:cNvPr id="135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00400"/>
                        <a:ext cx="32004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053172"/>
              </p:ext>
            </p:extLst>
          </p:nvPr>
        </p:nvGraphicFramePr>
        <p:xfrm>
          <a:off x="2971800" y="4114800"/>
          <a:ext cx="64770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5" imgW="3377880" imgH="482400" progId="Equation.3">
                  <p:embed/>
                </p:oleObj>
              </mc:Choice>
              <mc:Fallback>
                <p:oleObj name="Equation" r:id="rId5" imgW="3377880" imgH="482400" progId="Equation.3">
                  <p:embed/>
                  <p:pic>
                    <p:nvPicPr>
                      <p:cNvPr id="1351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14800"/>
                        <a:ext cx="64770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18622"/>
              </p:ext>
            </p:extLst>
          </p:nvPr>
        </p:nvGraphicFramePr>
        <p:xfrm>
          <a:off x="3505200" y="2286000"/>
          <a:ext cx="28194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7" imgW="1422360" imgH="203040" progId="Equation.3">
                  <p:embed/>
                </p:oleObj>
              </mc:Choice>
              <mc:Fallback>
                <p:oleObj name="Equation" r:id="rId7" imgW="1422360" imgH="203040" progId="Equation.3">
                  <p:embed/>
                  <p:pic>
                    <p:nvPicPr>
                      <p:cNvPr id="1351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286000"/>
                        <a:ext cx="28194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4343401" y="6248401"/>
          <a:ext cx="205422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9" imgW="977760" imgH="228600" progId="Equation.3">
                  <p:embed/>
                </p:oleObj>
              </mc:Choice>
              <mc:Fallback>
                <p:oleObj name="Equation" r:id="rId9" imgW="977760" imgH="228600" progId="Equation.3">
                  <p:embed/>
                  <p:pic>
                    <p:nvPicPr>
                      <p:cNvPr id="13517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6248401"/>
                        <a:ext cx="205422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384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7: Solutions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(1 of 2)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1816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Consider the following differential equation:</a:t>
            </a:r>
          </a:p>
          <a:p>
            <a:endParaRPr lang="en-US" sz="2400"/>
          </a:p>
          <a:p>
            <a:r>
              <a:rPr lang="en-US" sz="2400"/>
              <a:t>Show that the functions below are fundamental solutions: </a:t>
            </a:r>
          </a:p>
          <a:p>
            <a:endParaRPr lang="en-US" sz="2400"/>
          </a:p>
          <a:p>
            <a:r>
              <a:rPr lang="en-US" sz="2400"/>
              <a:t>To show this, first substitute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into the equation:</a:t>
            </a:r>
          </a:p>
          <a:p>
            <a:endParaRPr lang="en-US" sz="2400"/>
          </a:p>
          <a:p>
            <a:endParaRPr lang="en-US" sz="2800"/>
          </a:p>
          <a:p>
            <a:r>
              <a:rPr lang="en-US" sz="2400"/>
              <a:t>Thus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is a indeed a solution of the differential equation. </a:t>
            </a:r>
          </a:p>
          <a:p>
            <a:r>
              <a:rPr lang="en-US" sz="2400"/>
              <a:t>Similarly,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also a solution: </a:t>
            </a:r>
          </a:p>
        </p:txBody>
      </p:sp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3890683" y="3189858"/>
          <a:ext cx="20859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3" imgW="1015920" imgH="228600" progId="Equation.3">
                  <p:embed/>
                </p:oleObj>
              </mc:Choice>
              <mc:Fallback>
                <p:oleObj name="Equation" r:id="rId3" imgW="1015920" imgH="228600" progId="Equation.3">
                  <p:embed/>
                  <p:pic>
                    <p:nvPicPr>
                      <p:cNvPr id="136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683" y="3189858"/>
                        <a:ext cx="20859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198" name="Object 6"/>
          <p:cNvGraphicFramePr>
            <a:graphicFrameLocks noChangeAspect="1"/>
          </p:cNvGraphicFramePr>
          <p:nvPr/>
        </p:nvGraphicFramePr>
        <p:xfrm>
          <a:off x="3581400" y="2133601"/>
          <a:ext cx="3124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5" imgW="1587240" imgH="228600" progId="Equation.3">
                  <p:embed/>
                </p:oleObj>
              </mc:Choice>
              <mc:Fallback>
                <p:oleObj name="Equation" r:id="rId5" imgW="1587240" imgH="228600" progId="Equation.3">
                  <p:embed/>
                  <p:pic>
                    <p:nvPicPr>
                      <p:cNvPr id="1361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1"/>
                        <a:ext cx="3124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0" name="Object 8"/>
          <p:cNvGraphicFramePr>
            <a:graphicFrameLocks noChangeAspect="1"/>
          </p:cNvGraphicFramePr>
          <p:nvPr/>
        </p:nvGraphicFramePr>
        <p:xfrm>
          <a:off x="3204882" y="4267200"/>
          <a:ext cx="52578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5" name="Equation" r:id="rId7" imgW="3124080" imgH="482400" progId="Equation.3">
                  <p:embed/>
                </p:oleObj>
              </mc:Choice>
              <mc:Fallback>
                <p:oleObj name="Equation" r:id="rId7" imgW="3124080" imgH="482400" progId="Equation.3">
                  <p:embed/>
                  <p:pic>
                    <p:nvPicPr>
                      <p:cNvPr id="1362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4882" y="4267200"/>
                        <a:ext cx="52578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647727"/>
              </p:ext>
            </p:extLst>
          </p:nvPr>
        </p:nvGraphicFramePr>
        <p:xfrm>
          <a:off x="3419476" y="6399212"/>
          <a:ext cx="43164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9" imgW="2565360" imgH="228600" progId="Equation.3">
                  <p:embed/>
                </p:oleObj>
              </mc:Choice>
              <mc:Fallback>
                <p:oleObj name="Equation" r:id="rId9" imgW="2565360" imgH="228600" progId="Equation.3">
                  <p:embed/>
                  <p:pic>
                    <p:nvPicPr>
                      <p:cNvPr id="1362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6" y="6399212"/>
                        <a:ext cx="43164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7437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7:  Fundamental Solutions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(2 of 2)</a:t>
            </a:r>
          </a:p>
        </p:txBody>
      </p:sp>
      <p:sp>
        <p:nvSpPr>
          <p:cNvPr id="144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181600"/>
          </a:xfrm>
        </p:spPr>
        <p:txBody>
          <a:bodyPr/>
          <a:lstStyle/>
          <a:p>
            <a:r>
              <a:rPr lang="en-US" sz="2400"/>
              <a:t>Recall that</a:t>
            </a:r>
          </a:p>
          <a:p>
            <a:endParaRPr lang="en-US" sz="2400"/>
          </a:p>
          <a:p>
            <a:r>
              <a:rPr lang="en-US" sz="2400"/>
              <a:t>To show that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solutions, we evaluate the Wronskian of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: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Since </a:t>
            </a:r>
            <a:r>
              <a:rPr lang="en-US" sz="2400" i="1"/>
              <a:t>W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 0 for </a:t>
            </a:r>
            <a:r>
              <a:rPr lang="en-US" sz="2400" i="1">
                <a:sym typeface="Symbol" panose="05050102010706020507" pitchFamily="18" charset="2"/>
              </a:rPr>
              <a:t>t</a:t>
            </a:r>
            <a:r>
              <a:rPr lang="en-US" sz="2400">
                <a:sym typeface="Symbol" panose="05050102010706020507" pitchFamily="18" charset="2"/>
              </a:rPr>
              <a:t> &gt; 0,</a:t>
            </a:r>
            <a:r>
              <a:rPr lang="en-US" sz="2400"/>
              <a:t>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 for the differential equation</a:t>
            </a:r>
          </a:p>
        </p:txBody>
      </p:sp>
      <p:graphicFrame>
        <p:nvGraphicFramePr>
          <p:cNvPr id="144389" name="Object 1029"/>
          <p:cNvGraphicFramePr>
            <a:graphicFrameLocks noChangeAspect="1"/>
          </p:cNvGraphicFramePr>
          <p:nvPr/>
        </p:nvGraphicFramePr>
        <p:xfrm>
          <a:off x="2971800" y="3763168"/>
          <a:ext cx="69342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4025880" imgH="583920" progId="Equation.3">
                  <p:embed/>
                </p:oleObj>
              </mc:Choice>
              <mc:Fallback>
                <p:oleObj name="Equation" r:id="rId3" imgW="4025880" imgH="583920" progId="Equation.3">
                  <p:embed/>
                  <p:pic>
                    <p:nvPicPr>
                      <p:cNvPr id="144389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763168"/>
                        <a:ext cx="6934200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2" name="Object 1032"/>
          <p:cNvGraphicFramePr>
            <a:graphicFrameLocks noChangeAspect="1"/>
          </p:cNvGraphicFramePr>
          <p:nvPr/>
        </p:nvGraphicFramePr>
        <p:xfrm>
          <a:off x="3733801" y="2133600"/>
          <a:ext cx="20859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5" imgW="1015920" imgH="228600" progId="Equation.3">
                  <p:embed/>
                </p:oleObj>
              </mc:Choice>
              <mc:Fallback>
                <p:oleObj name="Equation" r:id="rId5" imgW="1015920" imgH="228600" progId="Equation.3">
                  <p:embed/>
                  <p:pic>
                    <p:nvPicPr>
                      <p:cNvPr id="144392" name="Object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2133600"/>
                        <a:ext cx="20859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3" name="Object 1033"/>
          <p:cNvGraphicFramePr>
            <a:graphicFrameLocks noChangeAspect="1"/>
          </p:cNvGraphicFramePr>
          <p:nvPr/>
        </p:nvGraphicFramePr>
        <p:xfrm>
          <a:off x="4016188" y="5991548"/>
          <a:ext cx="3124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7" imgW="1587240" imgH="228600" progId="Equation.3">
                  <p:embed/>
                </p:oleObj>
              </mc:Choice>
              <mc:Fallback>
                <p:oleObj name="Equation" r:id="rId7" imgW="1587240" imgH="228600" progId="Equation.3">
                  <p:embed/>
                  <p:pic>
                    <p:nvPicPr>
                      <p:cNvPr id="144393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188" y="5991548"/>
                        <a:ext cx="3124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54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3.2.5: Existence of Fundamental Set of Solutions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Consider the differential equation below, whose coefficients </a:t>
            </a:r>
            <a:r>
              <a:rPr lang="en-US" sz="2400" i="1"/>
              <a:t>p</a:t>
            </a:r>
            <a:r>
              <a:rPr lang="en-US" sz="2400"/>
              <a:t> and </a:t>
            </a:r>
            <a:r>
              <a:rPr lang="en-US" sz="2400" i="1"/>
              <a:t>q</a:t>
            </a:r>
            <a:r>
              <a:rPr lang="en-US" sz="2400"/>
              <a:t> are continuous on some open interval </a:t>
            </a:r>
            <a:r>
              <a:rPr lang="en-US" sz="2400" i="1"/>
              <a:t>I</a:t>
            </a:r>
            <a:r>
              <a:rPr lang="en-US" sz="2400"/>
              <a:t>:</a:t>
            </a:r>
          </a:p>
          <a:p>
            <a:endParaRPr lang="en-US" sz="2400"/>
          </a:p>
          <a:p>
            <a:endParaRPr lang="en-US" sz="1000"/>
          </a:p>
          <a:p>
            <a:r>
              <a:rPr lang="en-US" sz="2400"/>
              <a:t>Let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be a point in </a:t>
            </a:r>
            <a:r>
              <a:rPr lang="en-US" sz="2400" i="1"/>
              <a:t>I</a:t>
            </a:r>
            <a:r>
              <a:rPr lang="en-US" sz="2400"/>
              <a:t>, and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solutions of the equation with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satisfying initial conditions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satisfying initial conditions </a:t>
            </a:r>
          </a:p>
          <a:p>
            <a:endParaRPr lang="en-US" sz="2400"/>
          </a:p>
          <a:p>
            <a:r>
              <a:rPr lang="en-US" sz="2400"/>
              <a:t>Then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 to the given differential equation.</a:t>
            </a:r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3983039" y="2590801"/>
          <a:ext cx="3787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1841400" imgH="203040" progId="Equation.3">
                  <p:embed/>
                </p:oleObj>
              </mc:Choice>
              <mc:Fallback>
                <p:oleObj name="Equation" r:id="rId3" imgW="1841400" imgH="203040" progId="Equation.3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9" y="2590801"/>
                        <a:ext cx="37877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83378"/>
              </p:ext>
            </p:extLst>
          </p:nvPr>
        </p:nvGraphicFramePr>
        <p:xfrm>
          <a:off x="4568826" y="4191000"/>
          <a:ext cx="25511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5" imgW="1231560" imgH="228600" progId="Equation.3">
                  <p:embed/>
                </p:oleObj>
              </mc:Choice>
              <mc:Fallback>
                <p:oleObj name="Equation" r:id="rId5" imgW="1231560" imgH="228600" progId="Equation.3">
                  <p:embed/>
                  <p:pic>
                    <p:nvPicPr>
                      <p:cNvPr id="137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6" y="4191000"/>
                        <a:ext cx="25511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040522"/>
              </p:ext>
            </p:extLst>
          </p:nvPr>
        </p:nvGraphicFramePr>
        <p:xfrm>
          <a:off x="4572000" y="5092700"/>
          <a:ext cx="2630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7" imgW="1269720" imgH="228600" progId="Equation.3">
                  <p:embed/>
                </p:oleObj>
              </mc:Choice>
              <mc:Fallback>
                <p:oleObj name="Equation" r:id="rId7" imgW="1269720" imgH="228600" progId="Equation.3">
                  <p:embed/>
                  <p:pic>
                    <p:nvPicPr>
                      <p:cNvPr id="137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92700"/>
                        <a:ext cx="2630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268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Ch 3.2:  Fundamental Solutions of Linear Homogeneous Equations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8153400" cy="4876800"/>
          </a:xfrm>
        </p:spPr>
        <p:txBody>
          <a:bodyPr/>
          <a:lstStyle/>
          <a:p>
            <a:r>
              <a:rPr lang="en-US" sz="2400"/>
              <a:t>Let </a:t>
            </a:r>
            <a:r>
              <a:rPr lang="en-US" sz="2400" i="1"/>
              <a:t>p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/>
              <a:t> be continuous functions on an interval </a:t>
            </a:r>
            <a:r>
              <a:rPr lang="en-US" sz="2400" i="1"/>
              <a:t>I</a:t>
            </a:r>
            <a:r>
              <a:rPr lang="en-US" sz="2400"/>
              <a:t> = (</a:t>
            </a:r>
            <a:r>
              <a:rPr lang="en-US" sz="2400" i="1">
                <a:sym typeface="Symbol" panose="05050102010706020507" pitchFamily="18" charset="2"/>
              </a:rPr>
              <a:t></a:t>
            </a:r>
            <a:r>
              <a:rPr lang="en-US" sz="2400"/>
              <a:t>, </a:t>
            </a:r>
            <a:r>
              <a:rPr lang="en-US" sz="2400" i="1">
                <a:sym typeface="Symbol" panose="05050102010706020507" pitchFamily="18" charset="2"/>
              </a:rPr>
              <a:t></a:t>
            </a:r>
            <a:r>
              <a:rPr lang="en-US" sz="2400"/>
              <a:t>), which could be infinite.  For any function </a:t>
            </a:r>
            <a:r>
              <a:rPr lang="en-US" sz="2400" i="1"/>
              <a:t>y</a:t>
            </a:r>
            <a:r>
              <a:rPr lang="en-US" sz="2400"/>
              <a:t> that is twice differentiable on </a:t>
            </a:r>
            <a:r>
              <a:rPr lang="en-US" sz="2400" i="1"/>
              <a:t>I</a:t>
            </a:r>
            <a:r>
              <a:rPr lang="en-US" sz="2400"/>
              <a:t>, define the differential operator </a:t>
            </a:r>
            <a:r>
              <a:rPr lang="en-US" sz="2400" i="1"/>
              <a:t>L</a:t>
            </a:r>
            <a:r>
              <a:rPr lang="en-US" sz="2400"/>
              <a:t> by</a:t>
            </a:r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Note that </a:t>
            </a:r>
            <a:r>
              <a:rPr lang="en-US" sz="2400" i="1"/>
              <a:t>L</a:t>
            </a:r>
            <a:r>
              <a:rPr lang="en-US" sz="2400"/>
              <a:t>[</a:t>
            </a:r>
            <a:r>
              <a:rPr lang="en-US" sz="2400" i="1"/>
              <a:t>y</a:t>
            </a:r>
            <a:r>
              <a:rPr lang="en-US" sz="2400"/>
              <a:t>] is a function on </a:t>
            </a:r>
            <a:r>
              <a:rPr lang="en-US" sz="2400" i="1"/>
              <a:t>I</a:t>
            </a:r>
            <a:r>
              <a:rPr lang="en-US" sz="2400"/>
              <a:t>, with output value</a:t>
            </a:r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For example,   </a:t>
            </a:r>
          </a:p>
        </p:txBody>
      </p:sp>
      <p:graphicFrame>
        <p:nvGraphicFramePr>
          <p:cNvPr id="747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977357"/>
              </p:ext>
            </p:extLst>
          </p:nvPr>
        </p:nvGraphicFramePr>
        <p:xfrm>
          <a:off x="4419601" y="3355975"/>
          <a:ext cx="27352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747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1" y="3355975"/>
                        <a:ext cx="27352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157291"/>
              </p:ext>
            </p:extLst>
          </p:nvPr>
        </p:nvGraphicFramePr>
        <p:xfrm>
          <a:off x="3814483" y="4586287"/>
          <a:ext cx="4572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5" imgW="2222280" imgH="215640" progId="Equation.3">
                  <p:embed/>
                </p:oleObj>
              </mc:Choice>
              <mc:Fallback>
                <p:oleObj name="Equation" r:id="rId5" imgW="2222280" imgH="215640" progId="Equation.3">
                  <p:embed/>
                  <p:pic>
                    <p:nvPicPr>
                      <p:cNvPr id="7476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483" y="4586287"/>
                        <a:ext cx="4572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214033"/>
              </p:ext>
            </p:extLst>
          </p:nvPr>
        </p:nvGraphicFramePr>
        <p:xfrm>
          <a:off x="3671047" y="5791200"/>
          <a:ext cx="5589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7" imgW="2717640" imgH="482400" progId="Equation.3">
                  <p:embed/>
                </p:oleObj>
              </mc:Choice>
              <mc:Fallback>
                <p:oleObj name="Equation" r:id="rId7" imgW="2717640" imgH="482400" progId="Equation.3">
                  <p:embed/>
                  <p:pic>
                    <p:nvPicPr>
                      <p:cNvPr id="7476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047" y="5791200"/>
                        <a:ext cx="558958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926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7:  Theorem 3.2.5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(1 of 3)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fontScale="92500"/>
          </a:bodyPr>
          <a:lstStyle/>
          <a:p>
            <a:r>
              <a:rPr lang="en-US" sz="2400"/>
              <a:t>Find the fundamental set specified by Theorem 3.2.5 for the differential equation and initial point</a:t>
            </a:r>
          </a:p>
          <a:p>
            <a:endParaRPr lang="en-US" sz="2400"/>
          </a:p>
          <a:p>
            <a:r>
              <a:rPr lang="en-US" sz="2400"/>
              <a:t>We showed previously that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were fundamental solutions, since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= -2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0.</a:t>
            </a:r>
          </a:p>
          <a:p>
            <a:r>
              <a:rPr lang="en-US" sz="2400"/>
              <a:t>But these two solutions don’t satisfy the initial conditions stated in Theorem 3.2.5, and thus they do not form the fundamental set of solutions mentioned in that theorem. </a:t>
            </a:r>
          </a:p>
          <a:p>
            <a:r>
              <a:rPr lang="en-US" sz="2400"/>
              <a:t>Let </a:t>
            </a:r>
            <a:r>
              <a:rPr lang="en-US" sz="2400" i="1"/>
              <a:t>y</a:t>
            </a:r>
            <a:r>
              <a:rPr lang="en-US" sz="2400" baseline="-25000"/>
              <a:t>3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4</a:t>
            </a:r>
            <a:r>
              <a:rPr lang="en-US" sz="2400"/>
              <a:t> be the fundamental solutions of Thm 3.2.5.</a:t>
            </a:r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16024"/>
              </p:ext>
            </p:extLst>
          </p:nvPr>
        </p:nvGraphicFramePr>
        <p:xfrm>
          <a:off x="4114800" y="3352800"/>
          <a:ext cx="20574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3" imgW="965160" imgH="228600" progId="Equation.3">
                  <p:embed/>
                </p:oleObj>
              </mc:Choice>
              <mc:Fallback>
                <p:oleObj name="Equation" r:id="rId3" imgW="965160" imgH="228600" progId="Equation.3">
                  <p:embed/>
                  <p:pic>
                    <p:nvPicPr>
                      <p:cNvPr id="139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52800"/>
                        <a:ext cx="20574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3886200" y="2438400"/>
          <a:ext cx="2286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139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438400"/>
                        <a:ext cx="22860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6"/>
          <p:cNvGraphicFramePr>
            <a:graphicFrameLocks noChangeAspect="1"/>
          </p:cNvGraphicFramePr>
          <p:nvPr/>
        </p:nvGraphicFramePr>
        <p:xfrm>
          <a:off x="3605213" y="6269037"/>
          <a:ext cx="48863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7" imgW="2539800" imgH="228600" progId="Equation.3">
                  <p:embed/>
                </p:oleObj>
              </mc:Choice>
              <mc:Fallback>
                <p:oleObj name="Equation" r:id="rId7" imgW="2539800" imgH="228600" progId="Equation.3">
                  <p:embed/>
                  <p:pic>
                    <p:nvPicPr>
                      <p:cNvPr id="139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6269037"/>
                        <a:ext cx="48863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0483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7:  General Solution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(2 of 3)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fontScale="92500"/>
          </a:bodyPr>
          <a:lstStyle/>
          <a:p>
            <a:r>
              <a:rPr lang="en-US" sz="2400"/>
              <a:t>Since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solutions, </a:t>
            </a:r>
          </a:p>
          <a:p>
            <a:endParaRPr lang="en-US" sz="2400"/>
          </a:p>
          <a:p>
            <a:endParaRPr lang="en-US" sz="2800"/>
          </a:p>
          <a:p>
            <a:r>
              <a:rPr lang="en-US" sz="2400"/>
              <a:t>Solving each equation, we obtain </a:t>
            </a:r>
          </a:p>
          <a:p>
            <a:endParaRPr lang="en-US"/>
          </a:p>
          <a:p>
            <a:r>
              <a:rPr lang="en-US" sz="2400"/>
              <a:t>The Wronskian of </a:t>
            </a:r>
            <a:r>
              <a:rPr lang="en-US" sz="2400" i="1"/>
              <a:t>y</a:t>
            </a:r>
            <a:r>
              <a:rPr lang="en-US" sz="2400" baseline="-25000"/>
              <a:t>3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4</a:t>
            </a:r>
            <a:r>
              <a:rPr lang="en-US" sz="2400"/>
              <a:t> is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</a:t>
            </a:r>
            <a:r>
              <a:rPr lang="en-US" sz="2400" i="1"/>
              <a:t>y</a:t>
            </a:r>
            <a:r>
              <a:rPr lang="en-US" sz="2400" baseline="-25000"/>
              <a:t>3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4</a:t>
            </a:r>
            <a:r>
              <a:rPr lang="en-US" sz="2400"/>
              <a:t> forms the fundamental set of solutions indicated in Theorem 3.2.5, with general solution in this case</a:t>
            </a:r>
          </a:p>
        </p:txBody>
      </p:sp>
      <p:graphicFrame>
        <p:nvGraphicFramePr>
          <p:cNvPr id="140292" name="Object 4"/>
          <p:cNvGraphicFramePr>
            <a:graphicFrameLocks noChangeAspect="1"/>
          </p:cNvGraphicFramePr>
          <p:nvPr/>
        </p:nvGraphicFramePr>
        <p:xfrm>
          <a:off x="3352800" y="2057401"/>
          <a:ext cx="44196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tion" r:id="rId3" imgW="2273040" imgH="482400" progId="Equation.3">
                  <p:embed/>
                </p:oleObj>
              </mc:Choice>
              <mc:Fallback>
                <p:oleObj name="Equation" r:id="rId3" imgW="2273040" imgH="482400" progId="Equation.3">
                  <p:embed/>
                  <p:pic>
                    <p:nvPicPr>
                      <p:cNvPr id="1402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057401"/>
                        <a:ext cx="44196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233220"/>
              </p:ext>
            </p:extLst>
          </p:nvPr>
        </p:nvGraphicFramePr>
        <p:xfrm>
          <a:off x="3352800" y="3429000"/>
          <a:ext cx="59436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5" imgW="3555720" imgH="393480" progId="Equation.3">
                  <p:embed/>
                </p:oleObj>
              </mc:Choice>
              <mc:Fallback>
                <p:oleObj name="Equation" r:id="rId5" imgW="3555720" imgH="393480" progId="Equation.3">
                  <p:embed/>
                  <p:pic>
                    <p:nvPicPr>
                      <p:cNvPr id="140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429000"/>
                        <a:ext cx="59436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714185"/>
              </p:ext>
            </p:extLst>
          </p:nvPr>
        </p:nvGraphicFramePr>
        <p:xfrm>
          <a:off x="3200400" y="4495800"/>
          <a:ext cx="5943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7" imgW="3365280" imgH="482400" progId="Equation.3">
                  <p:embed/>
                </p:oleObj>
              </mc:Choice>
              <mc:Fallback>
                <p:oleObj name="Equation" r:id="rId7" imgW="3365280" imgH="482400" progId="Equation.3">
                  <p:embed/>
                  <p:pic>
                    <p:nvPicPr>
                      <p:cNvPr id="1402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95800"/>
                        <a:ext cx="59436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2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945964"/>
              </p:ext>
            </p:extLst>
          </p:nvPr>
        </p:nvGraphicFramePr>
        <p:xfrm>
          <a:off x="4114800" y="6324600"/>
          <a:ext cx="32766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9" imgW="1701720" imgH="215640" progId="Equation.3">
                  <p:embed/>
                </p:oleObj>
              </mc:Choice>
              <mc:Fallback>
                <p:oleObj name="Equation" r:id="rId9" imgW="1701720" imgH="215640" progId="Equation.3">
                  <p:embed/>
                  <p:pic>
                    <p:nvPicPr>
                      <p:cNvPr id="1402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6324600"/>
                        <a:ext cx="32766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7987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7:  </a:t>
            </a:r>
            <a:b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</a:br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Many Fundamental Solution Sets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(3 of 3)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/>
          <a:lstStyle/>
          <a:p>
            <a:r>
              <a:rPr lang="en-US" sz="2400"/>
              <a:t>Thus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both form fundamental solution sets to the differential equation and initial point</a:t>
            </a:r>
          </a:p>
          <a:p>
            <a:endParaRPr lang="en-US" sz="2400"/>
          </a:p>
          <a:p>
            <a:r>
              <a:rPr lang="en-US" sz="2400"/>
              <a:t>In general, a differential equation will have infinitely many different fundamental solution sets. Typically, we pick the one that is most convenient or useful. 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3733800" y="2133600"/>
          <a:ext cx="4038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3" imgW="2095200" imgH="228600" progId="Equation.3">
                  <p:embed/>
                </p:oleObj>
              </mc:Choice>
              <mc:Fallback>
                <p:oleObj name="Equation" r:id="rId3" imgW="2095200" imgH="228600" progId="Equation.3">
                  <p:embed/>
                  <p:pic>
                    <p:nvPicPr>
                      <p:cNvPr id="141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133600"/>
                        <a:ext cx="40386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4325471" y="3606639"/>
          <a:ext cx="22098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Equation" r:id="rId5" imgW="1104840" imgH="228600" progId="Equation.3">
                  <p:embed/>
                </p:oleObj>
              </mc:Choice>
              <mc:Fallback>
                <p:oleObj name="Equation" r:id="rId5" imgW="1104840" imgH="228600" progId="Equation.3">
                  <p:embed/>
                  <p:pic>
                    <p:nvPicPr>
                      <p:cNvPr id="14131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471" y="3606639"/>
                        <a:ext cx="22098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750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To find a general solution of the differential equation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we first find two solutions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.</a:t>
            </a:r>
          </a:p>
          <a:p>
            <a:r>
              <a:rPr lang="en-US" sz="2400"/>
              <a:t>Then make sure there is a point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in the interval such that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0.</a:t>
            </a:r>
          </a:p>
          <a:p>
            <a:r>
              <a:rPr lang="en-US" sz="2400"/>
              <a:t>It follows that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form a fundamental set of solutions to the equation, with general solution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.</a:t>
            </a:r>
          </a:p>
          <a:p>
            <a:r>
              <a:rPr lang="en-US" sz="2400"/>
              <a:t>If initial conditions are prescribed at a point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in the interval where </a:t>
            </a:r>
            <a:r>
              <a:rPr lang="en-US" sz="2400" i="1"/>
              <a:t>W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 0</a:t>
            </a:r>
            <a:r>
              <a:rPr lang="en-US" sz="2400"/>
              <a:t>, then </a:t>
            </a:r>
            <a:r>
              <a:rPr lang="en-US" sz="2400" i="1"/>
              <a:t>c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 can be chosen to satisfy those conditions. </a:t>
            </a:r>
          </a:p>
        </p:txBody>
      </p:sp>
      <p:graphicFrame>
        <p:nvGraphicFramePr>
          <p:cNvPr id="1423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616765"/>
              </p:ext>
            </p:extLst>
          </p:nvPr>
        </p:nvGraphicFramePr>
        <p:xfrm>
          <a:off x="3352800" y="2330450"/>
          <a:ext cx="42672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3" imgW="2095200" imgH="203040" progId="Equation.3">
                  <p:embed/>
                </p:oleObj>
              </mc:Choice>
              <mc:Fallback>
                <p:oleObj name="Equation" r:id="rId3" imgW="2095200" imgH="203040" progId="Equation.3">
                  <p:embed/>
                  <p:pic>
                    <p:nvPicPr>
                      <p:cNvPr id="1423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330450"/>
                        <a:ext cx="4267200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0174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Ch 3.3:  </a:t>
            </a:r>
            <a:br>
              <a:rPr lang="en-US" sz="3200" b="1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Linear Independence and the Wronskian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86038" y="1766888"/>
            <a:ext cx="7777162" cy="4938712"/>
          </a:xfrm>
        </p:spPr>
        <p:txBody>
          <a:bodyPr>
            <a:normAutofit fontScale="92500"/>
          </a:bodyPr>
          <a:lstStyle/>
          <a:p>
            <a:r>
              <a:rPr lang="en-US" sz="2400"/>
              <a:t>Two functions </a:t>
            </a:r>
            <a:r>
              <a:rPr lang="en-US" sz="2400" i="1"/>
              <a:t>f 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</a:t>
            </a:r>
            <a:r>
              <a:rPr lang="en-US" sz="2400" b="1"/>
              <a:t>linearly dependent</a:t>
            </a:r>
            <a:r>
              <a:rPr lang="en-US" sz="2400"/>
              <a:t> if there exist constants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and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, not both zero, such that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for all </a:t>
            </a:r>
            <a:r>
              <a:rPr lang="en-US" sz="2400" i="1"/>
              <a:t>t</a:t>
            </a:r>
            <a:r>
              <a:rPr lang="en-US" sz="2400"/>
              <a:t> in </a:t>
            </a:r>
            <a:r>
              <a:rPr lang="en-US" sz="2400" i="1"/>
              <a:t>I</a:t>
            </a:r>
            <a:r>
              <a:rPr lang="en-US" sz="2400"/>
              <a:t>.  Note that this reduces to determining whether </a:t>
            </a:r>
            <a:r>
              <a:rPr lang="en-US" sz="2400" i="1"/>
              <a:t>f 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multiples of each other. </a:t>
            </a:r>
          </a:p>
          <a:p>
            <a:r>
              <a:rPr lang="en-US" sz="2400"/>
              <a:t>If the only solution to this equation is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= 0, then </a:t>
            </a:r>
            <a:r>
              <a:rPr lang="en-US" sz="2400" i="1"/>
              <a:t>f 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</a:t>
            </a:r>
            <a:r>
              <a:rPr lang="en-US" sz="2400" b="1"/>
              <a:t>linearly independent</a:t>
            </a:r>
            <a:r>
              <a:rPr lang="en-US" sz="2400"/>
              <a:t>. </a:t>
            </a:r>
          </a:p>
          <a:p>
            <a:r>
              <a:rPr lang="en-US" sz="2400"/>
              <a:t>For example, let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sin2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= sin</a:t>
            </a:r>
            <a:r>
              <a:rPr lang="en-US" sz="2400" i="1"/>
              <a:t>x</a:t>
            </a:r>
            <a:r>
              <a:rPr lang="en-US" sz="2400"/>
              <a:t>cos</a:t>
            </a:r>
            <a:r>
              <a:rPr lang="en-US" sz="2400" i="1"/>
              <a:t>x</a:t>
            </a:r>
            <a:r>
              <a:rPr lang="en-US" sz="2400"/>
              <a:t>, and consider the linear combination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This equation is satisfied if we choose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</a:t>
            </a:r>
            <a:r>
              <a:rPr lang="en-US" sz="2400" i="1"/>
              <a:t> </a:t>
            </a:r>
            <a:r>
              <a:rPr lang="en-US" sz="2400"/>
              <a:t>1</a:t>
            </a:r>
            <a:r>
              <a:rPr lang="en-US" sz="2400" i="1"/>
              <a:t>, c</a:t>
            </a:r>
            <a:r>
              <a:rPr lang="en-US" sz="2400" baseline="-25000"/>
              <a:t>2</a:t>
            </a:r>
            <a:r>
              <a:rPr lang="en-US" sz="2400"/>
              <a:t> = -2, and hence </a:t>
            </a:r>
            <a:r>
              <a:rPr lang="en-US" sz="2400" i="1"/>
              <a:t>f </a:t>
            </a:r>
            <a:r>
              <a:rPr lang="en-US" sz="2400"/>
              <a:t>and </a:t>
            </a:r>
            <a:r>
              <a:rPr lang="en-US" sz="2400" i="1"/>
              <a:t>g</a:t>
            </a:r>
            <a:r>
              <a:rPr lang="en-US" sz="2400"/>
              <a:t> are linearly dependent. </a:t>
            </a:r>
          </a:p>
        </p:txBody>
      </p:sp>
      <p:graphicFrame>
        <p:nvGraphicFramePr>
          <p:cNvPr id="74768" name="Object 16"/>
          <p:cNvGraphicFramePr>
            <a:graphicFrameLocks noChangeAspect="1"/>
          </p:cNvGraphicFramePr>
          <p:nvPr/>
        </p:nvGraphicFramePr>
        <p:xfrm>
          <a:off x="4495800" y="2590801"/>
          <a:ext cx="21717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Equation" r:id="rId3" imgW="1143000" imgH="215640" progId="Equation.3">
                  <p:embed/>
                </p:oleObj>
              </mc:Choice>
              <mc:Fallback>
                <p:oleObj name="Equation" r:id="rId3" imgW="1143000" imgH="215640" progId="Equation.3">
                  <p:embed/>
                  <p:pic>
                    <p:nvPicPr>
                      <p:cNvPr id="7476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1"/>
                        <a:ext cx="21717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3" name="Object 2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267200" y="5271247"/>
          <a:ext cx="327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Equation" r:id="rId5" imgW="1638000" imgH="215640" progId="Equation.3">
                  <p:embed/>
                </p:oleObj>
              </mc:Choice>
              <mc:Fallback>
                <p:oleObj name="Equation" r:id="rId5" imgW="1638000" imgH="215640" progId="Equation.3">
                  <p:embed/>
                  <p:pic>
                    <p:nvPicPr>
                      <p:cNvPr id="747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271247"/>
                        <a:ext cx="3276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3266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Solutions of 2 x 2 Systems of Equations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When solving</a:t>
            </a:r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for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and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, it can be shown that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r>
              <a:rPr lang="en-US" sz="2400"/>
              <a:t>Note that if </a:t>
            </a:r>
            <a:r>
              <a:rPr lang="en-US" sz="2400" i="1"/>
              <a:t>a</a:t>
            </a:r>
            <a:r>
              <a:rPr lang="en-US" sz="2400"/>
              <a:t> = </a:t>
            </a:r>
            <a:r>
              <a:rPr lang="en-US" sz="2400" i="1"/>
              <a:t>b</a:t>
            </a:r>
            <a:r>
              <a:rPr lang="en-US" sz="2400"/>
              <a:t> = 0, then the only solution to this system of equations is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= 0, provided </a:t>
            </a:r>
            <a:r>
              <a:rPr lang="en-US" sz="2400" i="1"/>
              <a:t>D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0.</a:t>
            </a: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3505200" y="2133600"/>
          <a:ext cx="17526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3" imgW="901440" imgH="457200" progId="Equation.3">
                  <p:embed/>
                </p:oleObj>
              </mc:Choice>
              <mc:Fallback>
                <p:oleObj name="Equation" r:id="rId3" imgW="901440" imgH="457200" progId="Equation.3">
                  <p:embed/>
                  <p:pic>
                    <p:nvPicPr>
                      <p:cNvPr id="1454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3600"/>
                        <a:ext cx="17526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3124201" y="3505200"/>
          <a:ext cx="5368925" cy="158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5" imgW="3098520" imgH="914400" progId="Equation.3">
                  <p:embed/>
                </p:oleObj>
              </mc:Choice>
              <mc:Fallback>
                <p:oleObj name="Equation" r:id="rId5" imgW="3098520" imgH="914400" progId="Equation.3">
                  <p:embed/>
                  <p:pic>
                    <p:nvPicPr>
                      <p:cNvPr id="14541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1" y="3505200"/>
                        <a:ext cx="5368925" cy="158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20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1:  Linear Independence 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(1 of 2)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Show that the following two functions are linearly independent on any interval:</a:t>
            </a:r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Let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and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be scalars, and suppose 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for all </a:t>
            </a:r>
            <a:r>
              <a:rPr lang="en-US" sz="2400" i="1"/>
              <a:t>t</a:t>
            </a:r>
            <a:r>
              <a:rPr lang="en-US" sz="2400"/>
              <a:t> in an arbitrary interval (</a:t>
            </a:r>
            <a:r>
              <a:rPr lang="en-US" sz="2400" i="1">
                <a:sym typeface="Symbol" panose="05050102010706020507" pitchFamily="18" charset="2"/>
              </a:rPr>
              <a:t></a:t>
            </a:r>
            <a:r>
              <a:rPr lang="en-US" sz="2400"/>
              <a:t>, </a:t>
            </a:r>
            <a:r>
              <a:rPr lang="en-US" sz="2400" i="1">
                <a:sym typeface="Symbol" panose="05050102010706020507" pitchFamily="18" charset="2"/>
              </a:rPr>
              <a:t></a:t>
            </a:r>
            <a:r>
              <a:rPr lang="en-US" sz="800" i="1">
                <a:sym typeface="Symbol" panose="05050102010706020507" pitchFamily="18" charset="2"/>
              </a:rPr>
              <a:t> </a:t>
            </a:r>
            <a:r>
              <a:rPr lang="en-US" sz="2400"/>
              <a:t>).   </a:t>
            </a:r>
          </a:p>
          <a:p>
            <a:r>
              <a:rPr lang="en-US" sz="2400"/>
              <a:t>We want to show</a:t>
            </a:r>
            <a:r>
              <a:rPr lang="en-US" sz="2800"/>
              <a:t>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= 0.  Since the equation holds for all </a:t>
            </a:r>
            <a:r>
              <a:rPr lang="en-US" sz="2400" i="1"/>
              <a:t>t</a:t>
            </a:r>
            <a:r>
              <a:rPr lang="en-US" sz="2400"/>
              <a:t> in (</a:t>
            </a:r>
            <a:r>
              <a:rPr lang="en-US" sz="2400" i="1">
                <a:sym typeface="Symbol" panose="05050102010706020507" pitchFamily="18" charset="2"/>
              </a:rPr>
              <a:t></a:t>
            </a:r>
            <a:r>
              <a:rPr lang="en-US" sz="2400"/>
              <a:t>, </a:t>
            </a:r>
            <a:r>
              <a:rPr lang="en-US" sz="2400" i="1">
                <a:sym typeface="Symbol" panose="05050102010706020507" pitchFamily="18" charset="2"/>
              </a:rPr>
              <a:t></a:t>
            </a:r>
            <a:r>
              <a:rPr lang="en-US" sz="800" i="1">
                <a:sym typeface="Symbol" panose="05050102010706020507" pitchFamily="18" charset="2"/>
              </a:rPr>
              <a:t> </a:t>
            </a:r>
            <a:r>
              <a:rPr lang="en-US" sz="2400"/>
              <a:t>), choose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 and </a:t>
            </a:r>
            <a:r>
              <a:rPr lang="en-US" sz="2400" i="1"/>
              <a:t>t</a:t>
            </a:r>
            <a:r>
              <a:rPr lang="en-US" sz="2400" baseline="-25000"/>
              <a:t>1 </a:t>
            </a:r>
            <a:r>
              <a:rPr lang="en-US" sz="2400"/>
              <a:t>in (</a:t>
            </a:r>
            <a:r>
              <a:rPr lang="en-US" sz="2400" i="1">
                <a:sym typeface="Symbol" panose="05050102010706020507" pitchFamily="18" charset="2"/>
              </a:rPr>
              <a:t></a:t>
            </a:r>
            <a:r>
              <a:rPr lang="en-US" sz="2400"/>
              <a:t>, </a:t>
            </a:r>
            <a:r>
              <a:rPr lang="en-US" sz="2400" i="1">
                <a:sym typeface="Symbol" panose="05050102010706020507" pitchFamily="18" charset="2"/>
              </a:rPr>
              <a:t></a:t>
            </a:r>
            <a:r>
              <a:rPr lang="en-US" sz="800" i="1">
                <a:sym typeface="Symbol" panose="05050102010706020507" pitchFamily="18" charset="2"/>
              </a:rPr>
              <a:t> </a:t>
            </a:r>
            <a:r>
              <a:rPr lang="en-US" sz="2400"/>
              <a:t>), where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t</a:t>
            </a:r>
            <a:r>
              <a:rPr lang="en-US" sz="2400" baseline="-25000"/>
              <a:t>1</a:t>
            </a:r>
            <a:r>
              <a:rPr lang="en-US" sz="2400"/>
              <a:t>. Then</a:t>
            </a:r>
          </a:p>
        </p:txBody>
      </p:sp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4659314" y="2578100"/>
          <a:ext cx="25685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Equation" r:id="rId3" imgW="1257120" imgH="228600" progId="Equation.3">
                  <p:embed/>
                </p:oleObj>
              </mc:Choice>
              <mc:Fallback>
                <p:oleObj name="Equation" r:id="rId3" imgW="1257120" imgH="228600" progId="Equation.3">
                  <p:embed/>
                  <p:pic>
                    <p:nvPicPr>
                      <p:cNvPr id="1136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4" y="2578100"/>
                        <a:ext cx="25685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9" name="Object 15"/>
          <p:cNvGraphicFramePr>
            <a:graphicFrameLocks noChangeAspect="1"/>
          </p:cNvGraphicFramePr>
          <p:nvPr/>
        </p:nvGraphicFramePr>
        <p:xfrm>
          <a:off x="4659314" y="3823967"/>
          <a:ext cx="2209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Equation" r:id="rId5" imgW="1143000" imgH="215640" progId="Equation.3">
                  <p:embed/>
                </p:oleObj>
              </mc:Choice>
              <mc:Fallback>
                <p:oleObj name="Equation" r:id="rId5" imgW="1143000" imgH="215640" progId="Equation.3">
                  <p:embed/>
                  <p:pic>
                    <p:nvPicPr>
                      <p:cNvPr id="1136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4" y="3823967"/>
                        <a:ext cx="2209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8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987544"/>
              </p:ext>
            </p:extLst>
          </p:nvPr>
        </p:nvGraphicFramePr>
        <p:xfrm>
          <a:off x="5729287" y="5715000"/>
          <a:ext cx="204311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Equation" r:id="rId7" imgW="1002960" imgH="482400" progId="Equation.3">
                  <p:embed/>
                </p:oleObj>
              </mc:Choice>
              <mc:Fallback>
                <p:oleObj name="Equation" r:id="rId7" imgW="1002960" imgH="482400" progId="Equation.3">
                  <p:embed/>
                  <p:pic>
                    <p:nvPicPr>
                      <p:cNvPr id="1136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7" y="5715000"/>
                        <a:ext cx="204311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1652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1:  Linear Independence 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(2 of 2)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181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 solution to our system of equations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will be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= 0, provided the determinant </a:t>
            </a:r>
            <a:r>
              <a:rPr lang="en-US" sz="2400" i="1"/>
              <a:t>D</a:t>
            </a:r>
            <a:r>
              <a:rPr lang="en-US" sz="2400"/>
              <a:t> is nonzero: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900"/>
          </a:p>
          <a:p>
            <a:pPr>
              <a:lnSpc>
                <a:spcPct val="90000"/>
              </a:lnSpc>
            </a:pPr>
            <a:r>
              <a:rPr lang="en-US" sz="2400"/>
              <a:t>Then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Since </a:t>
            </a:r>
            <a:r>
              <a:rPr lang="en-US" sz="2400" i="1"/>
              <a:t>t</a:t>
            </a:r>
            <a:r>
              <a:rPr lang="en-US" sz="2400" baseline="-25000"/>
              <a:t>0 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</a:t>
            </a:r>
            <a:r>
              <a:rPr lang="en-US" sz="2400" i="1"/>
              <a:t>t</a:t>
            </a:r>
            <a:r>
              <a:rPr lang="en-US" sz="2400" baseline="-25000"/>
              <a:t>1</a:t>
            </a:r>
            <a:r>
              <a:rPr lang="en-US" sz="2400"/>
              <a:t>, it follows that </a:t>
            </a:r>
            <a:r>
              <a:rPr lang="en-US" sz="2400" i="1"/>
              <a:t>D</a:t>
            </a:r>
            <a:r>
              <a:rPr lang="en-US" sz="2400"/>
              <a:t> </a:t>
            </a:r>
            <a:r>
              <a:rPr lang="en-US" sz="2400">
                <a:sym typeface="Symbol" panose="05050102010706020507" pitchFamily="18" charset="2"/>
              </a:rPr>
              <a:t></a:t>
            </a:r>
            <a:r>
              <a:rPr lang="en-US" sz="2400"/>
              <a:t> 0, and therefore </a:t>
            </a:r>
            <a:r>
              <a:rPr lang="en-US" sz="2400" i="1"/>
              <a:t>f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linearly independent.  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3429000" y="3352800"/>
          <a:ext cx="48768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Equation" r:id="rId3" imgW="2666880" imgH="482400" progId="Equation.3">
                  <p:embed/>
                </p:oleObj>
              </mc:Choice>
              <mc:Fallback>
                <p:oleObj name="Equation" r:id="rId3" imgW="2666880" imgH="482400" progId="Equation.3">
                  <p:embed/>
                  <p:pic>
                    <p:nvPicPr>
                      <p:cNvPr id="144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352800"/>
                        <a:ext cx="48768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2882901" y="4495800"/>
          <a:ext cx="7161213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Equation" r:id="rId5" imgW="3530520" imgH="660240" progId="Equation.3">
                  <p:embed/>
                </p:oleObj>
              </mc:Choice>
              <mc:Fallback>
                <p:oleObj name="Equation" r:id="rId5" imgW="3530520" imgH="660240" progId="Equation.3">
                  <p:embed/>
                  <p:pic>
                    <p:nvPicPr>
                      <p:cNvPr id="1443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1" y="4495800"/>
                        <a:ext cx="7161213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4343400" y="2057400"/>
          <a:ext cx="17526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7" imgW="1002960" imgH="482400" progId="Equation.3">
                  <p:embed/>
                </p:oleObj>
              </mc:Choice>
              <mc:Fallback>
                <p:oleObj name="Equation" r:id="rId7" imgW="1002960" imgH="482400" progId="Equation.3">
                  <p:embed/>
                  <p:pic>
                    <p:nvPicPr>
                      <p:cNvPr id="144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057400"/>
                        <a:ext cx="17526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9360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3.3.1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7696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2400"/>
              <a:t>If </a:t>
            </a:r>
            <a:r>
              <a:rPr lang="en-US" sz="2400" i="1"/>
              <a:t>f </a:t>
            </a:r>
            <a:r>
              <a:rPr lang="en-US" sz="2400"/>
              <a:t>and </a:t>
            </a:r>
            <a:r>
              <a:rPr lang="en-US" sz="2400" i="1"/>
              <a:t>g</a:t>
            </a:r>
            <a:r>
              <a:rPr lang="en-US" sz="2400"/>
              <a:t> are differentiable functions on an open interval </a:t>
            </a:r>
            <a:r>
              <a:rPr lang="en-US" sz="2400" i="1"/>
              <a:t>I</a:t>
            </a:r>
            <a:r>
              <a:rPr lang="en-US" sz="2400"/>
              <a:t> and if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f</a:t>
            </a:r>
            <a:r>
              <a:rPr lang="en-US" sz="2400"/>
              <a:t>, </a:t>
            </a:r>
            <a:r>
              <a:rPr lang="en-US" sz="2400" i="1"/>
              <a:t>g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 0 for some point 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>
                <a:sym typeface="Symbol" panose="05050102010706020507" pitchFamily="18" charset="2"/>
              </a:rPr>
              <a:t> in </a:t>
            </a:r>
            <a:r>
              <a:rPr lang="en-US" sz="2400" i="1">
                <a:sym typeface="Symbol" panose="05050102010706020507" pitchFamily="18" charset="2"/>
              </a:rPr>
              <a:t>I</a:t>
            </a:r>
            <a:r>
              <a:rPr lang="en-US" sz="2400">
                <a:sym typeface="Symbol" panose="05050102010706020507" pitchFamily="18" charset="2"/>
              </a:rPr>
              <a:t>, then </a:t>
            </a:r>
            <a:r>
              <a:rPr lang="en-US" sz="2400" i="1"/>
              <a:t>f </a:t>
            </a:r>
            <a:r>
              <a:rPr lang="en-US" sz="2400"/>
              <a:t>and </a:t>
            </a:r>
            <a:r>
              <a:rPr lang="en-US" sz="2400" i="1"/>
              <a:t>g</a:t>
            </a:r>
            <a:r>
              <a:rPr lang="en-US" sz="2400"/>
              <a:t> are linearly independent on </a:t>
            </a:r>
            <a:r>
              <a:rPr lang="en-US" sz="2400" i="1"/>
              <a:t>I</a:t>
            </a:r>
            <a:r>
              <a:rPr lang="en-US" sz="2400"/>
              <a:t>.  Moreover, if </a:t>
            </a:r>
            <a:r>
              <a:rPr lang="en-US" sz="2400" i="1"/>
              <a:t>f </a:t>
            </a:r>
            <a:r>
              <a:rPr lang="en-US" sz="2400"/>
              <a:t>and </a:t>
            </a:r>
            <a:r>
              <a:rPr lang="en-US" sz="2400" i="1"/>
              <a:t>g</a:t>
            </a:r>
            <a:r>
              <a:rPr lang="en-US" sz="2400"/>
              <a:t> are linearly dependent on </a:t>
            </a:r>
            <a:r>
              <a:rPr lang="en-US" sz="2400" i="1"/>
              <a:t>I</a:t>
            </a:r>
            <a:r>
              <a:rPr lang="en-US" sz="2400"/>
              <a:t>, then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f</a:t>
            </a:r>
            <a:r>
              <a:rPr lang="en-US" sz="2400"/>
              <a:t>, </a:t>
            </a:r>
            <a:r>
              <a:rPr lang="en-US" sz="2400" i="1"/>
              <a:t>g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/>
              <a:t>) =</a:t>
            </a:r>
            <a:r>
              <a:rPr lang="en-US" sz="2400">
                <a:sym typeface="Symbol" panose="05050102010706020507" pitchFamily="18" charset="2"/>
              </a:rPr>
              <a:t> 0 for all </a:t>
            </a:r>
            <a:r>
              <a:rPr lang="en-US" sz="2400" i="1"/>
              <a:t>t</a:t>
            </a:r>
            <a:r>
              <a:rPr lang="en-US" sz="2400">
                <a:sym typeface="Symbol" panose="05050102010706020507" pitchFamily="18" charset="2"/>
              </a:rPr>
              <a:t> in </a:t>
            </a:r>
            <a:r>
              <a:rPr lang="en-US" sz="2400" i="1">
                <a:sym typeface="Symbol" panose="05050102010706020507" pitchFamily="18" charset="2"/>
              </a:rPr>
              <a:t>I</a:t>
            </a:r>
            <a:r>
              <a:rPr lang="en-US" sz="2400">
                <a:sym typeface="Symbol" panose="05050102010706020507" pitchFamily="18" charset="2"/>
              </a:rPr>
              <a:t>. </a:t>
            </a:r>
          </a:p>
          <a:p>
            <a:endParaRPr lang="en-US" sz="2400"/>
          </a:p>
          <a:p>
            <a:r>
              <a:rPr lang="en-US" sz="2400"/>
              <a:t>Proof (outline): Let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and</a:t>
            </a:r>
            <a:r>
              <a:rPr lang="en-US" sz="2400" i="1"/>
              <a:t> c</a:t>
            </a:r>
            <a:r>
              <a:rPr lang="en-US" sz="2400" baseline="-25000"/>
              <a:t>2</a:t>
            </a:r>
            <a:r>
              <a:rPr lang="en-US" sz="2400"/>
              <a:t> be scalars, and suppose</a:t>
            </a:r>
          </a:p>
          <a:p>
            <a:endParaRPr lang="en-US" sz="2400"/>
          </a:p>
          <a:p>
            <a:r>
              <a:rPr lang="en-US" sz="2400"/>
              <a:t>for all </a:t>
            </a:r>
            <a:r>
              <a:rPr lang="en-US" sz="2400" i="1"/>
              <a:t>t</a:t>
            </a:r>
            <a:r>
              <a:rPr lang="en-US" sz="2400">
                <a:sym typeface="Symbol" panose="05050102010706020507" pitchFamily="18" charset="2"/>
              </a:rPr>
              <a:t> in </a:t>
            </a:r>
            <a:r>
              <a:rPr lang="en-US" sz="2400" i="1">
                <a:sym typeface="Symbol" panose="05050102010706020507" pitchFamily="18" charset="2"/>
              </a:rPr>
              <a:t>I</a:t>
            </a:r>
            <a:r>
              <a:rPr lang="en-US" sz="2400">
                <a:sym typeface="Symbol" panose="05050102010706020507" pitchFamily="18" charset="2"/>
              </a:rPr>
              <a:t>.  </a:t>
            </a:r>
            <a:r>
              <a:rPr lang="en-US" sz="2400"/>
              <a:t>In particular, when</a:t>
            </a:r>
            <a:r>
              <a:rPr lang="en-US" sz="2400">
                <a:sym typeface="Symbol" panose="05050102010706020507" pitchFamily="18" charset="2"/>
              </a:rPr>
              <a:t> </a:t>
            </a:r>
            <a:r>
              <a:rPr lang="en-US" sz="2400" i="1"/>
              <a:t>t</a:t>
            </a:r>
            <a:r>
              <a:rPr lang="en-US" sz="2400">
                <a:sym typeface="Symbol" panose="05050102010706020507" pitchFamily="18" charset="2"/>
              </a:rPr>
              <a:t> = 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>
                <a:sym typeface="Symbol" panose="05050102010706020507" pitchFamily="18" charset="2"/>
              </a:rPr>
              <a:t> we have</a:t>
            </a:r>
          </a:p>
          <a:p>
            <a:endParaRPr lang="en-US" sz="2400">
              <a:sym typeface="Symbol" panose="05050102010706020507" pitchFamily="18" charset="2"/>
            </a:endParaRPr>
          </a:p>
          <a:p>
            <a:endParaRPr lang="en-US" sz="2400">
              <a:sym typeface="Symbol" panose="05050102010706020507" pitchFamily="18" charset="2"/>
            </a:endParaRPr>
          </a:p>
          <a:p>
            <a:r>
              <a:rPr lang="en-US" sz="2400"/>
              <a:t>Since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f</a:t>
            </a:r>
            <a:r>
              <a:rPr lang="en-US" sz="2400"/>
              <a:t>, </a:t>
            </a:r>
            <a:r>
              <a:rPr lang="en-US" sz="2400" i="1"/>
              <a:t>g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 0, it follows that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2</a:t>
            </a:r>
            <a:r>
              <a:rPr lang="en-US" sz="2400"/>
              <a:t> = 0, and hence </a:t>
            </a:r>
            <a:r>
              <a:rPr lang="en-US" sz="2400" i="1"/>
              <a:t>f</a:t>
            </a:r>
            <a:r>
              <a:rPr lang="en-US" sz="2400"/>
              <a:t> and </a:t>
            </a:r>
            <a:r>
              <a:rPr lang="en-US" sz="2400" i="1"/>
              <a:t>g</a:t>
            </a:r>
            <a:r>
              <a:rPr lang="en-US" sz="2400"/>
              <a:t> are linearly independent.</a:t>
            </a:r>
          </a:p>
        </p:txBody>
      </p:sp>
      <p:graphicFrame>
        <p:nvGraphicFramePr>
          <p:cNvPr id="130057" name="Object 9"/>
          <p:cNvGraphicFramePr>
            <a:graphicFrameLocks noChangeAspect="1"/>
          </p:cNvGraphicFramePr>
          <p:nvPr/>
        </p:nvGraphicFramePr>
        <p:xfrm>
          <a:off x="4343400" y="3995737"/>
          <a:ext cx="2057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Equation" r:id="rId3" imgW="1143000" imgH="215640" progId="Equation.3">
                  <p:embed/>
                </p:oleObj>
              </mc:Choice>
              <mc:Fallback>
                <p:oleObj name="Equation" r:id="rId3" imgW="1143000" imgH="215640" progId="Equation.3">
                  <p:embed/>
                  <p:pic>
                    <p:nvPicPr>
                      <p:cNvPr id="130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995737"/>
                        <a:ext cx="2057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369162"/>
              </p:ext>
            </p:extLst>
          </p:nvPr>
        </p:nvGraphicFramePr>
        <p:xfrm>
          <a:off x="4152900" y="4867275"/>
          <a:ext cx="2438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Equation" r:id="rId5" imgW="1320480" imgH="457200" progId="Equation.3">
                  <p:embed/>
                </p:oleObj>
              </mc:Choice>
              <mc:Fallback>
                <p:oleObj name="Equation" r:id="rId5" imgW="1320480" imgH="457200" progId="Equation.3">
                  <p:embed/>
                  <p:pic>
                    <p:nvPicPr>
                      <p:cNvPr id="130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4867275"/>
                        <a:ext cx="24384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9448800" y="6248400"/>
            <a:ext cx="457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897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3.3.2 (Abel’s Theorem)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 dirty="0"/>
              <a:t>Suppose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are solutions to the equation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where</a:t>
            </a:r>
            <a:r>
              <a:rPr lang="en-US" sz="2400" i="1" dirty="0"/>
              <a:t> p</a:t>
            </a:r>
            <a:r>
              <a:rPr lang="en-US" sz="2400" dirty="0"/>
              <a:t> and </a:t>
            </a:r>
            <a:r>
              <a:rPr lang="en-US" sz="2400" i="1" dirty="0"/>
              <a:t>q</a:t>
            </a:r>
            <a:r>
              <a:rPr lang="en-US" sz="2400" dirty="0"/>
              <a:t> are continuous on some open interval </a:t>
            </a:r>
            <a:r>
              <a:rPr lang="en-US" sz="2400" i="1" dirty="0"/>
              <a:t>I</a:t>
            </a:r>
            <a:r>
              <a:rPr lang="en-US" sz="2400" dirty="0"/>
              <a:t>.  Then </a:t>
            </a:r>
            <a:r>
              <a:rPr lang="en-US" sz="2400" i="1" dirty="0"/>
              <a:t>W</a:t>
            </a:r>
            <a:r>
              <a:rPr lang="en-US" sz="2400" dirty="0"/>
              <a:t>(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)(</a:t>
            </a:r>
            <a:r>
              <a:rPr lang="en-US" sz="2400" i="1" dirty="0"/>
              <a:t>t</a:t>
            </a:r>
            <a:r>
              <a:rPr lang="en-US" sz="2400" dirty="0"/>
              <a:t>) </a:t>
            </a:r>
            <a:r>
              <a:rPr lang="en-US" sz="2400" dirty="0">
                <a:sym typeface="Symbol" panose="05050102010706020507" pitchFamily="18" charset="2"/>
              </a:rPr>
              <a:t>is given by</a:t>
            </a:r>
          </a:p>
          <a:p>
            <a:endParaRPr lang="en-US" sz="2800" dirty="0">
              <a:sym typeface="Symbol" panose="05050102010706020507" pitchFamily="18" charset="2"/>
            </a:endParaRPr>
          </a:p>
          <a:p>
            <a:pPr>
              <a:buFontTx/>
              <a:buNone/>
            </a:pPr>
            <a:r>
              <a:rPr lang="en-US" sz="2400" dirty="0"/>
              <a:t>	where</a:t>
            </a:r>
            <a:r>
              <a:rPr lang="en-US" sz="2400" i="1" dirty="0"/>
              <a:t> c</a:t>
            </a:r>
            <a:r>
              <a:rPr lang="en-US" sz="2400" dirty="0"/>
              <a:t> is a constant that depends on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but not on </a:t>
            </a:r>
            <a:r>
              <a:rPr lang="en-US" sz="2400" i="1" dirty="0"/>
              <a:t>t</a:t>
            </a:r>
            <a:r>
              <a:rPr lang="en-US" sz="2400" dirty="0"/>
              <a:t>.  </a:t>
            </a:r>
          </a:p>
          <a:p>
            <a:r>
              <a:rPr lang="en-US" sz="2400" dirty="0"/>
              <a:t>Note that </a:t>
            </a:r>
            <a:r>
              <a:rPr lang="en-US" sz="2400" i="1" dirty="0"/>
              <a:t>W</a:t>
            </a:r>
            <a:r>
              <a:rPr lang="en-US" sz="2400" dirty="0"/>
              <a:t>(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,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)(</a:t>
            </a:r>
            <a:r>
              <a:rPr lang="en-US" sz="2400" i="1" dirty="0"/>
              <a:t>t</a:t>
            </a:r>
            <a:r>
              <a:rPr lang="en-US" sz="2400" dirty="0"/>
              <a:t>) is either zero for all </a:t>
            </a:r>
            <a:r>
              <a:rPr lang="en-US" sz="2400" i="1" dirty="0"/>
              <a:t>t</a:t>
            </a:r>
            <a:r>
              <a:rPr lang="en-US" sz="2400" dirty="0"/>
              <a:t> in </a:t>
            </a:r>
            <a:r>
              <a:rPr lang="en-US" sz="2400" i="1" dirty="0"/>
              <a:t>I</a:t>
            </a:r>
            <a:r>
              <a:rPr lang="en-US" sz="2400" dirty="0"/>
              <a:t> (if </a:t>
            </a:r>
            <a:r>
              <a:rPr lang="en-US" sz="2400" i="1" dirty="0"/>
              <a:t>c</a:t>
            </a:r>
            <a:r>
              <a:rPr lang="en-US" sz="2400" dirty="0"/>
              <a:t> = 0) or else is never zero in </a:t>
            </a:r>
            <a:r>
              <a:rPr lang="en-US" sz="2400" i="1" dirty="0"/>
              <a:t>I</a:t>
            </a:r>
            <a:r>
              <a:rPr lang="en-US" sz="2400" dirty="0"/>
              <a:t> (if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  <a:r>
              <a:rPr lang="en-US" sz="2400" dirty="0">
                <a:cs typeface="Times New Roman" panose="02020603050405020304" pitchFamily="18" charset="0"/>
              </a:rPr>
              <a:t>≠ </a:t>
            </a:r>
            <a:r>
              <a:rPr lang="en-US" sz="2400" dirty="0"/>
              <a:t>0).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4038601" y="2209801"/>
          <a:ext cx="38655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59" name="Equation" r:id="rId3" imgW="1879560" imgH="203040" progId="Equation.3">
                  <p:embed/>
                </p:oleObj>
              </mc:Choice>
              <mc:Fallback>
                <p:oleObj name="Equation" r:id="rId3" imgW="1879560" imgH="203040" progId="Equation.3">
                  <p:embed/>
                  <p:pic>
                    <p:nvPicPr>
                      <p:cNvPr id="133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1" y="2209801"/>
                        <a:ext cx="3865563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169992"/>
              </p:ext>
            </p:extLst>
          </p:nvPr>
        </p:nvGraphicFramePr>
        <p:xfrm>
          <a:off x="4343401" y="3513137"/>
          <a:ext cx="29194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5" imgW="1409400" imgH="291960" progId="Equation.3">
                  <p:embed/>
                </p:oleObj>
              </mc:Choice>
              <mc:Fallback>
                <p:oleObj name="Equation" r:id="rId5" imgW="1409400" imgH="291960" progId="Equation.3">
                  <p:embed/>
                  <p:pic>
                    <p:nvPicPr>
                      <p:cNvPr id="133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3513137"/>
                        <a:ext cx="291941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084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Differential Operator Notation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77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/>
              <a:t>In this section we will discuss the second order linear homogeneous equation </a:t>
            </a:r>
            <a:r>
              <a:rPr lang="en-US" sz="2400" i="1"/>
              <a:t>L</a:t>
            </a:r>
            <a:r>
              <a:rPr lang="en-US" sz="2400"/>
              <a:t>[</a:t>
            </a:r>
            <a:r>
              <a:rPr lang="en-US" sz="2400" i="1"/>
              <a:t>y</a:t>
            </a:r>
            <a:r>
              <a:rPr lang="en-US" sz="2400"/>
              <a:t>](</a:t>
            </a:r>
            <a:r>
              <a:rPr lang="en-US" sz="2400" i="1"/>
              <a:t>t</a:t>
            </a:r>
            <a:r>
              <a:rPr lang="en-US" sz="2400"/>
              <a:t>) = 0, along with initial conditions as indicated below:  </a:t>
            </a:r>
          </a:p>
          <a:p>
            <a:endParaRPr lang="en-US" sz="2400"/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We would like to know if there are solutions to this initial value problem, and if so, are they unique.  </a:t>
            </a:r>
          </a:p>
          <a:p>
            <a:r>
              <a:rPr lang="en-US" sz="2400"/>
              <a:t>Also, we would like to know what can be said about the form and structure of solutions that might be helpful in finding solutions to particular problems.   </a:t>
            </a:r>
          </a:p>
          <a:p>
            <a:r>
              <a:rPr lang="en-US" sz="2400"/>
              <a:t>These questions are addressed in the theorems of this section.</a:t>
            </a:r>
            <a:endParaRPr lang="en-US" sz="2400" i="1"/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070793"/>
              </p:ext>
            </p:extLst>
          </p:nvPr>
        </p:nvGraphicFramePr>
        <p:xfrm>
          <a:off x="3657601" y="2819400"/>
          <a:ext cx="37623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828800" imgH="457200" progId="Equation.3">
                  <p:embed/>
                </p:oleObj>
              </mc:Choice>
              <mc:Fallback>
                <p:oleObj name="Equation" r:id="rId3" imgW="1828800" imgH="457200" progId="Equation.3">
                  <p:embed/>
                  <p:pic>
                    <p:nvPicPr>
                      <p:cNvPr id="1218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2819400"/>
                        <a:ext cx="37623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5283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2:  Wronskian and Abel’s Theorem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fontScale="92500"/>
          </a:bodyPr>
          <a:lstStyle/>
          <a:p>
            <a:r>
              <a:rPr lang="en-US" sz="2400"/>
              <a:t>Recall the following equation and two of its solutions: </a:t>
            </a:r>
          </a:p>
          <a:p>
            <a:endParaRPr lang="en-US" sz="2800"/>
          </a:p>
          <a:p>
            <a:r>
              <a:rPr lang="en-US" sz="2400"/>
              <a:t>The Wronskian of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</a:t>
            </a:r>
          </a:p>
          <a:p>
            <a:endParaRPr lang="en-US" sz="2400"/>
          </a:p>
          <a:p>
            <a:endParaRPr lang="en-US" sz="2800"/>
          </a:p>
          <a:p>
            <a:r>
              <a:rPr lang="en-US" sz="2400"/>
              <a:t>Thus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linearly independent on any interval </a:t>
            </a:r>
            <a:r>
              <a:rPr lang="en-US" sz="2400" i="1"/>
              <a:t>I</a:t>
            </a:r>
            <a:r>
              <a:rPr lang="en-US" sz="2400"/>
              <a:t>, by Theorem 3.3.1.  Now compare </a:t>
            </a:r>
            <a:r>
              <a:rPr lang="en-US" sz="2400" i="1"/>
              <a:t>W</a:t>
            </a:r>
            <a:r>
              <a:rPr lang="en-US" sz="2400"/>
              <a:t> with Abel’s Theorem: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Choosing </a:t>
            </a:r>
            <a:r>
              <a:rPr lang="en-US" sz="2400" i="1"/>
              <a:t>c</a:t>
            </a:r>
            <a:r>
              <a:rPr lang="en-US" sz="2400"/>
              <a:t> = -2, we get the same </a:t>
            </a:r>
            <a:r>
              <a:rPr lang="en-US" sz="2400" i="1"/>
              <a:t>W</a:t>
            </a:r>
            <a:r>
              <a:rPr lang="en-US" sz="2400"/>
              <a:t> as above.  </a:t>
            </a:r>
          </a:p>
        </p:txBody>
      </p:sp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3657601" y="2133600"/>
          <a:ext cx="34147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3" imgW="1663560" imgH="228600" progId="Equation.3">
                  <p:embed/>
                </p:oleObj>
              </mc:Choice>
              <mc:Fallback>
                <p:oleObj name="Equation" r:id="rId3" imgW="1663560" imgH="228600" progId="Equation.3">
                  <p:embed/>
                  <p:pic>
                    <p:nvPicPr>
                      <p:cNvPr id="134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1" y="2133600"/>
                        <a:ext cx="341471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3048000" y="3124201"/>
          <a:ext cx="64770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Equation" r:id="rId5" imgW="3238200" imgH="482400" progId="Equation.3">
                  <p:embed/>
                </p:oleObj>
              </mc:Choice>
              <mc:Fallback>
                <p:oleObj name="Equation" r:id="rId5" imgW="3238200" imgH="482400" progId="Equation.3">
                  <p:embed/>
                  <p:pic>
                    <p:nvPicPr>
                      <p:cNvPr id="134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1"/>
                        <a:ext cx="6477000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3523130" y="5195048"/>
          <a:ext cx="45243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Equation" r:id="rId7" imgW="2184120" imgH="291960" progId="Equation.3">
                  <p:embed/>
                </p:oleObj>
              </mc:Choice>
              <mc:Fallback>
                <p:oleObj name="Equation" r:id="rId7" imgW="2184120" imgH="291960" progId="Equation.3">
                  <p:embed/>
                  <p:pic>
                    <p:nvPicPr>
                      <p:cNvPr id="134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130" y="5195048"/>
                        <a:ext cx="4524375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7633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3.3.3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76400"/>
            <a:ext cx="8153400" cy="4876800"/>
          </a:xfrm>
        </p:spPr>
        <p:txBody>
          <a:bodyPr/>
          <a:lstStyle/>
          <a:p>
            <a:r>
              <a:rPr lang="en-US" sz="2400"/>
              <a:t>Suppose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solutions to equation below, whose coefficients </a:t>
            </a:r>
            <a:r>
              <a:rPr lang="en-US" sz="2400" i="1"/>
              <a:t>p</a:t>
            </a:r>
            <a:r>
              <a:rPr lang="en-US" sz="2400"/>
              <a:t> and </a:t>
            </a:r>
            <a:r>
              <a:rPr lang="en-US" sz="2400" i="1"/>
              <a:t>q</a:t>
            </a:r>
            <a:r>
              <a:rPr lang="en-US" sz="2400"/>
              <a:t> are continuous on some open interval </a:t>
            </a:r>
            <a:r>
              <a:rPr lang="en-US" sz="2400" i="1"/>
              <a:t>I</a:t>
            </a:r>
            <a:r>
              <a:rPr lang="en-US" sz="2400"/>
              <a:t>: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/>
              <a:t>	Then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linearly dependent on </a:t>
            </a:r>
            <a:r>
              <a:rPr lang="en-US" sz="2400" i="1"/>
              <a:t>I </a:t>
            </a:r>
            <a:r>
              <a:rPr lang="en-US" sz="2400"/>
              <a:t> iff 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= 0 for all </a:t>
            </a:r>
            <a:r>
              <a:rPr lang="en-US" sz="2400" i="1"/>
              <a:t>t</a:t>
            </a:r>
            <a:r>
              <a:rPr lang="en-US" sz="2400">
                <a:sym typeface="Symbol" panose="05050102010706020507" pitchFamily="18" charset="2"/>
              </a:rPr>
              <a:t> in </a:t>
            </a:r>
            <a:r>
              <a:rPr lang="en-US" sz="2400" i="1">
                <a:sym typeface="Symbol" panose="05050102010706020507" pitchFamily="18" charset="2"/>
              </a:rPr>
              <a:t>I</a:t>
            </a:r>
            <a:r>
              <a:rPr lang="en-US" sz="2400">
                <a:sym typeface="Symbol" panose="05050102010706020507" pitchFamily="18" charset="2"/>
              </a:rPr>
              <a:t>.  Also, </a:t>
            </a:r>
            <a:r>
              <a:rPr lang="en-US" sz="2400" i="1"/>
              <a:t>y</a:t>
            </a:r>
            <a:r>
              <a:rPr lang="en-US" sz="2400" baseline="-25000"/>
              <a:t>1 </a:t>
            </a:r>
            <a:r>
              <a:rPr lang="en-US" sz="2400"/>
              <a:t>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linearly independent on </a:t>
            </a:r>
            <a:r>
              <a:rPr lang="en-US" sz="2400" i="1"/>
              <a:t>I </a:t>
            </a:r>
            <a:r>
              <a:rPr lang="en-US" sz="2400"/>
              <a:t> iff </a:t>
            </a:r>
            <a:r>
              <a:rPr lang="en-US" sz="2400" i="1"/>
              <a:t>W</a:t>
            </a:r>
            <a:r>
              <a:rPr lang="en-US" sz="2400"/>
              <a:t>(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,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)(</a:t>
            </a:r>
            <a:r>
              <a:rPr lang="en-US" sz="2400" i="1"/>
              <a:t>t</a:t>
            </a:r>
            <a:r>
              <a:rPr lang="en-US" sz="2400"/>
              <a:t>) </a:t>
            </a:r>
            <a:r>
              <a:rPr lang="en-US" sz="2400">
                <a:sym typeface="Symbol" panose="05050102010706020507" pitchFamily="18" charset="2"/>
              </a:rPr>
              <a:t> 0 for all </a:t>
            </a:r>
            <a:r>
              <a:rPr lang="en-US" sz="2400" i="1"/>
              <a:t>t</a:t>
            </a:r>
            <a:r>
              <a:rPr lang="en-US" sz="2400">
                <a:sym typeface="Symbol" panose="05050102010706020507" pitchFamily="18" charset="2"/>
              </a:rPr>
              <a:t> in </a:t>
            </a:r>
            <a:r>
              <a:rPr lang="en-US" sz="2400" i="1">
                <a:sym typeface="Symbol" panose="05050102010706020507" pitchFamily="18" charset="2"/>
              </a:rPr>
              <a:t>I</a:t>
            </a:r>
            <a:r>
              <a:rPr lang="en-US" sz="2400">
                <a:sym typeface="Symbol" panose="05050102010706020507" pitchFamily="18" charset="2"/>
              </a:rPr>
              <a:t>.</a:t>
            </a:r>
          </a:p>
          <a:p>
            <a:endParaRPr lang="en-US" sz="2400">
              <a:sym typeface="Symbol" panose="05050102010706020507" pitchFamily="18" charset="2"/>
            </a:endParaRPr>
          </a:p>
        </p:txBody>
      </p:sp>
      <p:graphicFrame>
        <p:nvGraphicFramePr>
          <p:cNvPr id="137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39716"/>
              </p:ext>
            </p:extLst>
          </p:nvPr>
        </p:nvGraphicFramePr>
        <p:xfrm>
          <a:off x="3810000" y="2943225"/>
          <a:ext cx="3810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Equation" r:id="rId3" imgW="1879560" imgH="203040" progId="Equation.3">
                  <p:embed/>
                </p:oleObj>
              </mc:Choice>
              <mc:Fallback>
                <p:oleObj name="Equation" r:id="rId3" imgW="1879560" imgH="203040" progId="Equation.3">
                  <p:embed/>
                  <p:pic>
                    <p:nvPicPr>
                      <p:cNvPr id="137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943225"/>
                        <a:ext cx="38100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96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/>
          <a:lstStyle/>
          <a:p>
            <a:r>
              <a:rPr lang="en-US" sz="2400"/>
              <a:t>Let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be solutions of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where </a:t>
            </a:r>
            <a:r>
              <a:rPr lang="en-US" sz="2400" i="1"/>
              <a:t>p</a:t>
            </a:r>
            <a:r>
              <a:rPr lang="en-US" sz="2400"/>
              <a:t> and </a:t>
            </a:r>
            <a:r>
              <a:rPr lang="en-US" sz="2400" i="1"/>
              <a:t>q</a:t>
            </a:r>
            <a:r>
              <a:rPr lang="en-US" sz="2400"/>
              <a:t> are continuous on an open interval </a:t>
            </a:r>
            <a:r>
              <a:rPr lang="en-US" sz="2400" i="1"/>
              <a:t>I</a:t>
            </a:r>
            <a:r>
              <a:rPr lang="en-US" sz="2400"/>
              <a:t>.  </a:t>
            </a:r>
          </a:p>
          <a:p>
            <a:r>
              <a:rPr lang="en-US" sz="2400"/>
              <a:t>Then the following statements are equivalent:</a:t>
            </a:r>
          </a:p>
          <a:p>
            <a:pPr lvl="1"/>
            <a:r>
              <a:rPr lang="en-US" sz="2000"/>
              <a:t>The functions 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 form a fundamental set of solutions on </a:t>
            </a:r>
            <a:r>
              <a:rPr lang="en-US" sz="2000" i="1"/>
              <a:t>I</a:t>
            </a:r>
            <a:r>
              <a:rPr lang="en-US" sz="2000"/>
              <a:t>.</a:t>
            </a:r>
          </a:p>
          <a:p>
            <a:pPr lvl="1"/>
            <a:r>
              <a:rPr lang="en-US" sz="2000"/>
              <a:t>The functions 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 and 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 are linearly independent on </a:t>
            </a:r>
            <a:r>
              <a:rPr lang="en-US" sz="2000" i="1"/>
              <a:t>I</a:t>
            </a:r>
            <a:r>
              <a:rPr lang="en-US" sz="2000"/>
              <a:t>.</a:t>
            </a:r>
          </a:p>
          <a:p>
            <a:pPr lvl="1"/>
            <a:r>
              <a:rPr lang="en-US" sz="2000" i="1"/>
              <a:t>W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,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)(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/>
              <a:t>) </a:t>
            </a:r>
            <a:r>
              <a:rPr lang="en-US" sz="2000">
                <a:sym typeface="Symbol" panose="05050102010706020507" pitchFamily="18" charset="2"/>
              </a:rPr>
              <a:t> 0 for some </a:t>
            </a:r>
            <a:r>
              <a:rPr lang="en-US" sz="2000" i="1"/>
              <a:t>t</a:t>
            </a:r>
            <a:r>
              <a:rPr lang="en-US" sz="2000" baseline="-25000"/>
              <a:t>0</a:t>
            </a:r>
            <a:r>
              <a:rPr lang="en-US" sz="2000">
                <a:sym typeface="Symbol" panose="05050102010706020507" pitchFamily="18" charset="2"/>
              </a:rPr>
              <a:t> in </a:t>
            </a:r>
            <a:r>
              <a:rPr lang="en-US" sz="2000" i="1">
                <a:sym typeface="Symbol" panose="05050102010706020507" pitchFamily="18" charset="2"/>
              </a:rPr>
              <a:t>I.</a:t>
            </a:r>
            <a:endParaRPr lang="en-US" sz="2000"/>
          </a:p>
          <a:p>
            <a:pPr lvl="1"/>
            <a:r>
              <a:rPr lang="en-US" sz="2000" i="1"/>
              <a:t>W</a:t>
            </a:r>
            <a:r>
              <a:rPr lang="en-US" sz="2000"/>
              <a:t>(</a:t>
            </a:r>
            <a:r>
              <a:rPr lang="en-US" sz="2000" i="1"/>
              <a:t>y</a:t>
            </a:r>
            <a:r>
              <a:rPr lang="en-US" sz="2000" baseline="-25000"/>
              <a:t>1</a:t>
            </a:r>
            <a:r>
              <a:rPr lang="en-US" sz="2000"/>
              <a:t>,</a:t>
            </a:r>
            <a:r>
              <a:rPr lang="en-US" sz="2000" i="1"/>
              <a:t>y</a:t>
            </a:r>
            <a:r>
              <a:rPr lang="en-US" sz="2000" baseline="-25000"/>
              <a:t>2</a:t>
            </a:r>
            <a:r>
              <a:rPr lang="en-US" sz="2000"/>
              <a:t>)(</a:t>
            </a:r>
            <a:r>
              <a:rPr lang="en-US" sz="2000" i="1"/>
              <a:t>t</a:t>
            </a:r>
            <a:r>
              <a:rPr lang="en-US" sz="2000"/>
              <a:t>) </a:t>
            </a:r>
            <a:r>
              <a:rPr lang="en-US" sz="2000">
                <a:sym typeface="Symbol" panose="05050102010706020507" pitchFamily="18" charset="2"/>
              </a:rPr>
              <a:t> 0 for all </a:t>
            </a:r>
            <a:r>
              <a:rPr lang="en-US" sz="2000" i="1"/>
              <a:t>t</a:t>
            </a:r>
            <a:r>
              <a:rPr lang="en-US" sz="2000">
                <a:sym typeface="Symbol" panose="05050102010706020507" pitchFamily="18" charset="2"/>
              </a:rPr>
              <a:t> in </a:t>
            </a:r>
            <a:r>
              <a:rPr lang="en-US" sz="2000" i="1">
                <a:sym typeface="Symbol" panose="05050102010706020507" pitchFamily="18" charset="2"/>
              </a:rPr>
              <a:t>I</a:t>
            </a:r>
            <a:r>
              <a:rPr lang="en-US" sz="2000">
                <a:sym typeface="Symbol" panose="05050102010706020507" pitchFamily="18" charset="2"/>
              </a:rPr>
              <a:t>.</a:t>
            </a:r>
          </a:p>
        </p:txBody>
      </p:sp>
      <p:graphicFrame>
        <p:nvGraphicFramePr>
          <p:cNvPr id="146437" name="Object 5"/>
          <p:cNvGraphicFramePr>
            <a:graphicFrameLocks noChangeAspect="1"/>
          </p:cNvGraphicFramePr>
          <p:nvPr/>
        </p:nvGraphicFramePr>
        <p:xfrm>
          <a:off x="4343400" y="2133600"/>
          <a:ext cx="28194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Equation" r:id="rId3" imgW="1422360" imgH="203040" progId="Equation.3">
                  <p:embed/>
                </p:oleObj>
              </mc:Choice>
              <mc:Fallback>
                <p:oleObj name="Equation" r:id="rId3" imgW="1422360" imgH="203040" progId="Equation.3">
                  <p:embed/>
                  <p:pic>
                    <p:nvPicPr>
                      <p:cNvPr id="146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33600"/>
                        <a:ext cx="281940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320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Linear Algebra Note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5029200"/>
          </a:xfrm>
        </p:spPr>
        <p:txBody>
          <a:bodyPr>
            <a:normAutofit lnSpcReduction="10000"/>
          </a:bodyPr>
          <a:lstStyle/>
          <a:p>
            <a:r>
              <a:rPr lang="en-US" sz="2400"/>
              <a:t>Let </a:t>
            </a:r>
            <a:r>
              <a:rPr lang="en-US" sz="2400" i="1"/>
              <a:t>V</a:t>
            </a:r>
            <a:r>
              <a:rPr lang="en-US" sz="2400"/>
              <a:t> be the set  </a:t>
            </a:r>
          </a:p>
          <a:p>
            <a:endParaRPr lang="en-US" sz="2400"/>
          </a:p>
          <a:p>
            <a:endParaRPr lang="en-US" sz="1200"/>
          </a:p>
          <a:p>
            <a:pPr>
              <a:buFontTx/>
              <a:buNone/>
            </a:pPr>
            <a:r>
              <a:rPr lang="en-US" sz="2400"/>
              <a:t>	Then </a:t>
            </a:r>
            <a:r>
              <a:rPr lang="en-US" sz="2400" i="1"/>
              <a:t>V</a:t>
            </a:r>
            <a:r>
              <a:rPr lang="en-US" sz="2400"/>
              <a:t> is a vector space of dimension two, whose bases are given by any fundamental set of solutions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. </a:t>
            </a:r>
          </a:p>
          <a:p>
            <a:r>
              <a:rPr lang="en-US" sz="2400"/>
              <a:t>For example, the solution space </a:t>
            </a:r>
            <a:r>
              <a:rPr lang="en-US" sz="2400" i="1"/>
              <a:t>V</a:t>
            </a:r>
            <a:r>
              <a:rPr lang="en-US" sz="2400"/>
              <a:t> to the differential equation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has bases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	with 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958115"/>
              </p:ext>
            </p:extLst>
          </p:nvPr>
        </p:nvGraphicFramePr>
        <p:xfrm>
          <a:off x="4572000" y="5215731"/>
          <a:ext cx="38100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3" imgW="2095200" imgH="228600" progId="Equation.3">
                  <p:embed/>
                </p:oleObj>
              </mc:Choice>
              <mc:Fallback>
                <p:oleObj name="Equation" r:id="rId3" imgW="2095200" imgH="228600" progId="Equation.3">
                  <p:embed/>
                  <p:pic>
                    <p:nvPicPr>
                      <p:cNvPr id="1413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215731"/>
                        <a:ext cx="381000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3505201" y="2286001"/>
          <a:ext cx="54641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5" imgW="2628720" imgH="215640" progId="Equation.3">
                  <p:embed/>
                </p:oleObj>
              </mc:Choice>
              <mc:Fallback>
                <p:oleObj name="Equation" r:id="rId5" imgW="2628720" imgH="215640" progId="Equation.3">
                  <p:embed/>
                  <p:pic>
                    <p:nvPicPr>
                      <p:cNvPr id="1413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2286001"/>
                        <a:ext cx="54641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266355"/>
              </p:ext>
            </p:extLst>
          </p:nvPr>
        </p:nvGraphicFramePr>
        <p:xfrm>
          <a:off x="4495800" y="4678362"/>
          <a:ext cx="13398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7" imgW="634680" imgH="203040" progId="Equation.3">
                  <p:embed/>
                </p:oleObj>
              </mc:Choice>
              <mc:Fallback>
                <p:oleObj name="Equation" r:id="rId7" imgW="634680" imgH="203040" progId="Equation.3">
                  <p:embed/>
                  <p:pic>
                    <p:nvPicPr>
                      <p:cNvPr id="14132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678362"/>
                        <a:ext cx="133985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677125"/>
              </p:ext>
            </p:extLst>
          </p:nvPr>
        </p:nvGraphicFramePr>
        <p:xfrm>
          <a:off x="3733800" y="6159500"/>
          <a:ext cx="25098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9" imgW="1371600" imgH="215640" progId="Equation.3">
                  <p:embed/>
                </p:oleObj>
              </mc:Choice>
              <mc:Fallback>
                <p:oleObj name="Equation" r:id="rId9" imgW="1371600" imgH="215640" progId="Equation.3">
                  <p:embed/>
                  <p:pic>
                    <p:nvPicPr>
                      <p:cNvPr id="14132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159500"/>
                        <a:ext cx="25098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45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3.2.1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Consider the initial value problem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where </a:t>
            </a:r>
            <a:r>
              <a:rPr lang="en-US" sz="2400" i="1" dirty="0"/>
              <a:t>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, and </a:t>
            </a:r>
            <a:r>
              <a:rPr lang="en-US" sz="2400" i="1" dirty="0"/>
              <a:t>g</a:t>
            </a:r>
            <a:r>
              <a:rPr lang="en-US" sz="2400" dirty="0"/>
              <a:t> are continuous on an </a:t>
            </a:r>
            <a:r>
              <a:rPr lang="en-US" sz="2400" dirty="0">
                <a:solidFill>
                  <a:srgbClr val="00B0F0"/>
                </a:solidFill>
              </a:rPr>
              <a:t>open interval </a:t>
            </a:r>
            <a:r>
              <a:rPr lang="en-US" sz="2400" i="1" dirty="0">
                <a:solidFill>
                  <a:srgbClr val="00B0F0"/>
                </a:solidFill>
              </a:rPr>
              <a:t>I</a:t>
            </a:r>
            <a:r>
              <a:rPr lang="en-US" sz="2400" dirty="0">
                <a:solidFill>
                  <a:srgbClr val="00B0F0"/>
                </a:solidFill>
              </a:rPr>
              <a:t> that contains </a:t>
            </a:r>
            <a:r>
              <a:rPr lang="en-US" sz="2400" i="1" dirty="0">
                <a:solidFill>
                  <a:srgbClr val="00B0F0"/>
                </a:solidFill>
              </a:rPr>
              <a:t>t</a:t>
            </a:r>
            <a:r>
              <a:rPr lang="en-US" sz="2400" baseline="-25000" dirty="0">
                <a:solidFill>
                  <a:srgbClr val="00B0F0"/>
                </a:solidFill>
              </a:rPr>
              <a:t>0</a:t>
            </a:r>
            <a:r>
              <a:rPr lang="en-US" sz="2400" dirty="0"/>
              <a:t>. Then there exists a unique solution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anose="05050102010706020507" pitchFamily="18" charset="2"/>
              </a:rPr>
              <a:t></a:t>
            </a:r>
            <a:r>
              <a:rPr lang="en-US" sz="2400" dirty="0">
                <a:sym typeface="Symbol" panose="05050102010706020507" pitchFamily="18" charset="2"/>
              </a:rPr>
              <a:t>(</a:t>
            </a:r>
            <a:r>
              <a:rPr lang="en-US" sz="2400" i="1" dirty="0">
                <a:sym typeface="Symbol" panose="05050102010706020507" pitchFamily="18" charset="2"/>
              </a:rPr>
              <a:t>t</a:t>
            </a:r>
            <a:r>
              <a:rPr lang="en-US" sz="2400" dirty="0">
                <a:sym typeface="Symbol" panose="05050102010706020507" pitchFamily="18" charset="2"/>
              </a:rPr>
              <a:t>) </a:t>
            </a:r>
            <a:r>
              <a:rPr lang="en-US" sz="2400" dirty="0"/>
              <a:t>on </a:t>
            </a:r>
            <a:r>
              <a:rPr lang="en-US" sz="2400" i="1" dirty="0"/>
              <a:t>I.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Note:  While this theorem says that a solution to the initial value problem above exists, it is often not possible to write down a useful expression for the solution.  This is a major difference between first and second order linear equations.  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/>
        </p:nvGraphicFramePr>
        <p:xfrm>
          <a:off x="3816351" y="2235200"/>
          <a:ext cx="32924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600200" imgH="431640" progId="Equation.3">
                  <p:embed/>
                </p:oleObj>
              </mc:Choice>
              <mc:Fallback>
                <p:oleObj name="Equation" r:id="rId3" imgW="1600200" imgH="431640" progId="Equation.3">
                  <p:embed/>
                  <p:pic>
                    <p:nvPicPr>
                      <p:cNvPr id="1228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1" y="2235200"/>
                        <a:ext cx="329247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Example 1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Consider the second order linear initial value problem</a:t>
            </a:r>
          </a:p>
          <a:p>
            <a:endParaRPr lang="en-US" sz="2800"/>
          </a:p>
          <a:p>
            <a:r>
              <a:rPr lang="en-US" sz="2400"/>
              <a:t>In Section 3.1, we showed that this initial value problem had the following solution:</a:t>
            </a:r>
          </a:p>
          <a:p>
            <a:endParaRPr lang="en-US" sz="2800"/>
          </a:p>
          <a:p>
            <a:r>
              <a:rPr lang="en-US" sz="2400"/>
              <a:t>Note that </a:t>
            </a:r>
            <a:r>
              <a:rPr lang="en-US" sz="2400" i="1"/>
              <a:t>p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0, </a:t>
            </a:r>
            <a:r>
              <a:rPr lang="en-US" sz="2400" i="1"/>
              <a:t>q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-1,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t</a:t>
            </a:r>
            <a:r>
              <a:rPr lang="en-US" sz="2400"/>
              <a:t>) = 0 are each continuous on (-</a:t>
            </a:r>
            <a:r>
              <a:rPr lang="en-US" sz="2400">
                <a:sym typeface="Symbol" panose="05050102010706020507" pitchFamily="18" charset="2"/>
              </a:rPr>
              <a:t>, )</a:t>
            </a:r>
            <a:r>
              <a:rPr lang="en-US" sz="2400"/>
              <a:t>, and the solution </a:t>
            </a:r>
            <a:r>
              <a:rPr lang="en-US" sz="2400" i="1"/>
              <a:t>y</a:t>
            </a:r>
            <a:r>
              <a:rPr lang="en-US" sz="2400"/>
              <a:t> is defined and twice differentiable on (-</a:t>
            </a:r>
            <a:r>
              <a:rPr lang="en-US" sz="2400">
                <a:sym typeface="Symbol" panose="05050102010706020507" pitchFamily="18" charset="2"/>
              </a:rPr>
              <a:t>, )</a:t>
            </a:r>
            <a:r>
              <a:rPr lang="en-US" sz="2400"/>
              <a:t>.</a:t>
            </a:r>
            <a:r>
              <a:rPr lang="en-US" sz="2800"/>
              <a:t> </a:t>
            </a:r>
          </a:p>
        </p:txBody>
      </p:sp>
      <p:graphicFrame>
        <p:nvGraphicFramePr>
          <p:cNvPr id="1136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754342"/>
              </p:ext>
            </p:extLst>
          </p:nvPr>
        </p:nvGraphicFramePr>
        <p:xfrm>
          <a:off x="4191000" y="3886200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3" imgW="939600" imgH="228600" progId="Equation.3">
                  <p:embed/>
                </p:oleObj>
              </mc:Choice>
              <mc:Fallback>
                <p:oleObj name="Equation" r:id="rId3" imgW="939600" imgH="228600" progId="Equation.3">
                  <p:embed/>
                  <p:pic>
                    <p:nvPicPr>
                      <p:cNvPr id="1136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886200"/>
                        <a:ext cx="1981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114437"/>
              </p:ext>
            </p:extLst>
          </p:nvPr>
        </p:nvGraphicFramePr>
        <p:xfrm>
          <a:off x="3962400" y="2533650"/>
          <a:ext cx="3657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5" imgW="1790640" imgH="215640" progId="Equation.3">
                  <p:embed/>
                </p:oleObj>
              </mc:Choice>
              <mc:Fallback>
                <p:oleObj name="Equation" r:id="rId5" imgW="1790640" imgH="215640" progId="Equation.3">
                  <p:embed/>
                  <p:pic>
                    <p:nvPicPr>
                      <p:cNvPr id="1136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33650"/>
                        <a:ext cx="36576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323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latin typeface="Times" panose="02020603050405020304" pitchFamily="18" charset="0"/>
                <a:cs typeface="Times New Roman" panose="02020603050405020304" pitchFamily="18" charset="0"/>
              </a:rPr>
              <a:t>Example 2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/>
          <a:lstStyle/>
          <a:p>
            <a:r>
              <a:rPr lang="en-US" sz="2400"/>
              <a:t>Consider the second order linear initial value problem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400" i="1"/>
              <a:t>	</a:t>
            </a:r>
            <a:r>
              <a:rPr lang="en-US" sz="2400"/>
              <a:t>where</a:t>
            </a:r>
            <a:r>
              <a:rPr lang="en-US" sz="2400" i="1"/>
              <a:t> p</a:t>
            </a:r>
            <a:r>
              <a:rPr lang="en-US" sz="2400"/>
              <a:t>, </a:t>
            </a:r>
            <a:r>
              <a:rPr lang="en-US" sz="2400" i="1"/>
              <a:t>q</a:t>
            </a:r>
            <a:r>
              <a:rPr lang="en-US" sz="2400"/>
              <a:t> are continuous on an open interval </a:t>
            </a:r>
            <a:r>
              <a:rPr lang="en-US" sz="2400" i="1"/>
              <a:t>I</a:t>
            </a:r>
            <a:r>
              <a:rPr lang="en-US" sz="2400"/>
              <a:t> containing </a:t>
            </a:r>
            <a:r>
              <a:rPr lang="en-US" sz="2400" i="1"/>
              <a:t>t</a:t>
            </a:r>
            <a:r>
              <a:rPr lang="en-US" sz="2400" baseline="-25000"/>
              <a:t>0</a:t>
            </a:r>
            <a:r>
              <a:rPr lang="en-US" sz="2400"/>
              <a:t>. </a:t>
            </a:r>
          </a:p>
          <a:p>
            <a:r>
              <a:rPr lang="en-US" sz="2400"/>
              <a:t>In light of the initial conditions, note that </a:t>
            </a:r>
            <a:r>
              <a:rPr lang="en-US" sz="2400" i="1"/>
              <a:t>y</a:t>
            </a:r>
            <a:r>
              <a:rPr lang="en-US" sz="2400"/>
              <a:t> = 0 is a solution to this homogeneous initial value problem.  </a:t>
            </a:r>
          </a:p>
          <a:p>
            <a:r>
              <a:rPr lang="en-US" sz="2400"/>
              <a:t>Since the hypotheses of Theorem 3.2.1 are satisfied, it follows that </a:t>
            </a:r>
            <a:r>
              <a:rPr lang="en-US" sz="2400" i="1"/>
              <a:t>y</a:t>
            </a:r>
            <a:r>
              <a:rPr lang="en-US" sz="2400"/>
              <a:t> = 0 is the only solution of this problem.</a:t>
            </a:r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264215"/>
              </p:ext>
            </p:extLst>
          </p:nvPr>
        </p:nvGraphicFramePr>
        <p:xfrm>
          <a:off x="3200401" y="2457450"/>
          <a:ext cx="5267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2577960" imgH="215640" progId="Equation.3">
                  <p:embed/>
                </p:oleObj>
              </mc:Choice>
              <mc:Fallback>
                <p:oleObj name="Equation" r:id="rId3" imgW="2577960" imgH="215640" progId="Equation.3">
                  <p:embed/>
                  <p:pic>
                    <p:nvPicPr>
                      <p:cNvPr id="1433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2457450"/>
                        <a:ext cx="52673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617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Example 3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Determine the longest interval on which the given initial value problem is certain to have a unique twice differentiable solution.  Do not attempt to find the solution.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2400"/>
              <a:t>First put differential equation into standard form: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The longest interval containing the point </a:t>
            </a:r>
            <a:r>
              <a:rPr lang="en-US" sz="2400" i="1"/>
              <a:t>t</a:t>
            </a:r>
            <a:r>
              <a:rPr lang="en-US" sz="2400"/>
              <a:t> = 0 on which the coefficient functions are continuous is (-1, </a:t>
            </a:r>
            <a:r>
              <a:rPr lang="en-US" sz="2400">
                <a:sym typeface="Symbol" panose="05050102010706020507" pitchFamily="18" charset="2"/>
              </a:rPr>
              <a:t>).</a:t>
            </a:r>
            <a:r>
              <a:rPr lang="en-US" sz="2400"/>
              <a:t>  </a:t>
            </a:r>
          </a:p>
          <a:p>
            <a:pPr>
              <a:lnSpc>
                <a:spcPct val="90000"/>
              </a:lnSpc>
            </a:pPr>
            <a:r>
              <a:rPr lang="en-US" sz="2400"/>
              <a:t>It follows from Theorem 3.2.1 that the longest interval on which this initial value problem is certain to have a twice differentiable solution is also (-1, </a:t>
            </a:r>
            <a:r>
              <a:rPr lang="en-US" sz="2400">
                <a:sym typeface="Symbol" panose="05050102010706020507" pitchFamily="18" charset="2"/>
              </a:rPr>
              <a:t>).</a:t>
            </a:r>
            <a:endParaRPr lang="en-US" sz="2400"/>
          </a:p>
        </p:txBody>
      </p:sp>
      <p:graphicFrame>
        <p:nvGraphicFramePr>
          <p:cNvPr id="123909" name="Object 5"/>
          <p:cNvGraphicFramePr>
            <a:graphicFrameLocks noChangeAspect="1"/>
          </p:cNvGraphicFramePr>
          <p:nvPr/>
        </p:nvGraphicFramePr>
        <p:xfrm>
          <a:off x="3262313" y="2819400"/>
          <a:ext cx="570706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3" imgW="2793960" imgH="215640" progId="Equation.3">
                  <p:embed/>
                </p:oleObj>
              </mc:Choice>
              <mc:Fallback>
                <p:oleObj name="Equation" r:id="rId3" imgW="2793960" imgH="215640" progId="Equation.3">
                  <p:embed/>
                  <p:pic>
                    <p:nvPicPr>
                      <p:cNvPr id="1239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2819400"/>
                        <a:ext cx="570706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1" name="Object 7"/>
          <p:cNvGraphicFramePr>
            <a:graphicFrameLocks noChangeAspect="1"/>
          </p:cNvGraphicFramePr>
          <p:nvPr/>
        </p:nvGraphicFramePr>
        <p:xfrm>
          <a:off x="3200400" y="3810001"/>
          <a:ext cx="581025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5" imgW="2844720" imgH="393480" progId="Equation.3">
                  <p:embed/>
                </p:oleObj>
              </mc:Choice>
              <mc:Fallback>
                <p:oleObj name="Equation" r:id="rId5" imgW="2844720" imgH="393480" progId="Equation.3">
                  <p:embed/>
                  <p:pic>
                    <p:nvPicPr>
                      <p:cNvPr id="1239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810001"/>
                        <a:ext cx="581025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245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Theorem 3.2.2 (Principle of Superposition)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76400"/>
            <a:ext cx="8001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If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are solutions to the equation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then the linear combination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is also a solution, for all constants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.</a:t>
            </a:r>
          </a:p>
          <a:p>
            <a:endParaRPr lang="en-US" sz="1200" dirty="0"/>
          </a:p>
          <a:p>
            <a:r>
              <a:rPr lang="en-US" sz="2400" dirty="0"/>
              <a:t>To prove this theorem, substitute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in for </a:t>
            </a:r>
            <a:r>
              <a:rPr lang="en-US" sz="2400" i="1" dirty="0"/>
              <a:t>y </a:t>
            </a:r>
            <a:r>
              <a:rPr lang="en-US" sz="2400" dirty="0"/>
              <a:t>in the equation above, and use the fact that 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 are solutions.  </a:t>
            </a:r>
          </a:p>
          <a:p>
            <a:r>
              <a:rPr lang="en-US" sz="2400" dirty="0"/>
              <a:t>Thus for any two solutions </a:t>
            </a:r>
            <a:r>
              <a:rPr lang="en-US" sz="2400" i="1" dirty="0"/>
              <a:t>y</a:t>
            </a:r>
            <a:r>
              <a:rPr lang="en-US" sz="2400" baseline="-25000" dirty="0"/>
              <a:t>1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, we can construct an infinite family of solutions, each of the form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i="1" dirty="0"/>
              <a:t>y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baseline="-25000" dirty="0"/>
              <a:t>2 </a:t>
            </a:r>
            <a:r>
              <a:rPr lang="en-US" sz="2400" i="1" dirty="0"/>
              <a:t>y</a:t>
            </a:r>
            <a:r>
              <a:rPr lang="en-US" sz="2400" baseline="-25000" dirty="0"/>
              <a:t>2</a:t>
            </a:r>
            <a:r>
              <a:rPr lang="en-US" sz="2400" dirty="0"/>
              <a:t>.  </a:t>
            </a:r>
          </a:p>
          <a:p>
            <a:r>
              <a:rPr lang="en-US" sz="2400" dirty="0">
                <a:solidFill>
                  <a:srgbClr val="00B0F0"/>
                </a:solidFill>
              </a:rPr>
              <a:t>Can all solutions can be written this way, or do some solutions have a different form altogether? To answer this question, we use the Wronskian determinant.</a:t>
            </a:r>
            <a:endParaRPr lang="en-US" sz="2800" dirty="0">
              <a:solidFill>
                <a:srgbClr val="00B0F0"/>
              </a:solidFill>
            </a:endParaRPr>
          </a:p>
        </p:txBody>
      </p:sp>
      <p:graphicFrame>
        <p:nvGraphicFramePr>
          <p:cNvPr id="1249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290397"/>
              </p:ext>
            </p:extLst>
          </p:nvPr>
        </p:nvGraphicFramePr>
        <p:xfrm>
          <a:off x="3810001" y="2057400"/>
          <a:ext cx="3787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841400" imgH="203040" progId="Equation.3">
                  <p:embed/>
                </p:oleObj>
              </mc:Choice>
              <mc:Fallback>
                <p:oleObj name="Equation" r:id="rId3" imgW="1841400" imgH="203040" progId="Equation.3">
                  <p:embed/>
                  <p:pic>
                    <p:nvPicPr>
                      <p:cNvPr id="1249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057400"/>
                        <a:ext cx="37877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853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2125D7"/>
                </a:solidFill>
                <a:cs typeface="Times New Roman" panose="02020603050405020304" pitchFamily="18" charset="0"/>
              </a:rPr>
              <a:t>The Wronskian Determinant   </a:t>
            </a:r>
            <a:r>
              <a:rPr lang="en-US" sz="2400">
                <a:solidFill>
                  <a:srgbClr val="2125D7"/>
                </a:solidFill>
                <a:cs typeface="Times New Roman" panose="02020603050405020304" pitchFamily="18" charset="0"/>
              </a:rPr>
              <a:t>(1 of 3)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676400"/>
            <a:ext cx="8077200" cy="4876800"/>
          </a:xfrm>
        </p:spPr>
        <p:txBody>
          <a:bodyPr/>
          <a:lstStyle/>
          <a:p>
            <a:r>
              <a:rPr lang="en-US" sz="2400"/>
              <a:t>Suppose 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and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are solutions to the equation</a:t>
            </a:r>
          </a:p>
          <a:p>
            <a:endParaRPr lang="en-US" sz="2400"/>
          </a:p>
          <a:p>
            <a:endParaRPr lang="en-US" sz="1000"/>
          </a:p>
          <a:p>
            <a:r>
              <a:rPr lang="en-US" sz="2400"/>
              <a:t>From Theorem 3.2.2, we know that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is a solution to this equation.  </a:t>
            </a:r>
          </a:p>
          <a:p>
            <a:r>
              <a:rPr lang="en-US" sz="2400"/>
              <a:t>Next, find coefficients such that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 baseline="-25000"/>
              <a:t>1</a:t>
            </a:r>
            <a:r>
              <a:rPr lang="en-US" sz="2400" i="1"/>
              <a:t>y</a:t>
            </a:r>
            <a:r>
              <a:rPr lang="en-US" sz="2400" baseline="-25000"/>
              <a:t>1</a:t>
            </a:r>
            <a:r>
              <a:rPr lang="en-US" sz="2400"/>
              <a:t> + </a:t>
            </a:r>
            <a:r>
              <a:rPr lang="en-US" sz="2400" i="1"/>
              <a:t>c</a:t>
            </a:r>
            <a:r>
              <a:rPr lang="en-US" sz="2400" baseline="-25000"/>
              <a:t>2 </a:t>
            </a:r>
            <a:r>
              <a:rPr lang="en-US" sz="2400" i="1"/>
              <a:t>y</a:t>
            </a:r>
            <a:r>
              <a:rPr lang="en-US" sz="2400" baseline="-25000"/>
              <a:t>2</a:t>
            </a:r>
            <a:r>
              <a:rPr lang="en-US" sz="2400"/>
              <a:t> satisfies the initial conditions </a:t>
            </a:r>
          </a:p>
          <a:p>
            <a:endParaRPr lang="en-US" sz="2800"/>
          </a:p>
          <a:p>
            <a:r>
              <a:rPr lang="en-US" sz="2400"/>
              <a:t>To do so, we need to solve the following equations:</a:t>
            </a: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/>
        </p:nvGraphicFramePr>
        <p:xfrm>
          <a:off x="3886201" y="2286001"/>
          <a:ext cx="3787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1841400" imgH="203040" progId="Equation.3">
                  <p:embed/>
                </p:oleObj>
              </mc:Choice>
              <mc:Fallback>
                <p:oleObj name="Equation" r:id="rId3" imgW="1841400" imgH="203040" progId="Equation.3">
                  <p:embed/>
                  <p:pic>
                    <p:nvPicPr>
                      <p:cNvPr id="1259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2286001"/>
                        <a:ext cx="37877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7" name="Object 5"/>
          <p:cNvGraphicFramePr>
            <a:graphicFrameLocks noChangeAspect="1"/>
          </p:cNvGraphicFramePr>
          <p:nvPr/>
        </p:nvGraphicFramePr>
        <p:xfrm>
          <a:off x="4267200" y="4593903"/>
          <a:ext cx="26685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5" imgW="1346040" imgH="228600" progId="Equation.3">
                  <p:embed/>
                </p:oleObj>
              </mc:Choice>
              <mc:Fallback>
                <p:oleObj name="Equation" r:id="rId5" imgW="1346040" imgH="228600" progId="Equation.3">
                  <p:embed/>
                  <p:pic>
                    <p:nvPicPr>
                      <p:cNvPr id="1259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93903"/>
                        <a:ext cx="266858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9" name="Object 7"/>
          <p:cNvGraphicFramePr>
            <a:graphicFrameLocks noChangeAspect="1"/>
          </p:cNvGraphicFramePr>
          <p:nvPr/>
        </p:nvGraphicFramePr>
        <p:xfrm>
          <a:off x="4267200" y="5646737"/>
          <a:ext cx="27432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Equation" r:id="rId7" imgW="1384200" imgH="457200" progId="Equation.3">
                  <p:embed/>
                </p:oleObj>
              </mc:Choice>
              <mc:Fallback>
                <p:oleObj name="Equation" r:id="rId7" imgW="1384200" imgH="457200" progId="Equation.3">
                  <p:embed/>
                  <p:pic>
                    <p:nvPicPr>
                      <p:cNvPr id="12595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646737"/>
                        <a:ext cx="2743200" cy="90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2448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4348</TotalTime>
  <Words>2392</Words>
  <Application>Microsoft Macintosh PowerPoint</Application>
  <PresentationFormat>Widescreen</PresentationFormat>
  <Paragraphs>267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Century Gothic</vt:lpstr>
      <vt:lpstr>Times</vt:lpstr>
      <vt:lpstr>Wingdings 3</vt:lpstr>
      <vt:lpstr>Wisp</vt:lpstr>
      <vt:lpstr>Equation</vt:lpstr>
      <vt:lpstr>Ordinary Differential Equations Fundamental Solution, Wronskians, and Linearly Independence Abadi Universitas Negeri Surabaya </vt:lpstr>
      <vt:lpstr>Ch 3.2:  Fundamental Solutions of Linear Homogeneous Equations</vt:lpstr>
      <vt:lpstr>Differential Operator Notation</vt:lpstr>
      <vt:lpstr>Theorem 3.2.1</vt:lpstr>
      <vt:lpstr>Example 1</vt:lpstr>
      <vt:lpstr>Example 2</vt:lpstr>
      <vt:lpstr>Example 3</vt:lpstr>
      <vt:lpstr>Theorem 3.2.2 (Principle of Superposition)</vt:lpstr>
      <vt:lpstr>The Wronskian Determinant   (1 of 3)</vt:lpstr>
      <vt:lpstr>The Wronskian Determinant   (2 of 3)</vt:lpstr>
      <vt:lpstr>The Wronskian Determinant   (3 of 3)</vt:lpstr>
      <vt:lpstr>Theorem 3.2.3</vt:lpstr>
      <vt:lpstr>Example 4</vt:lpstr>
      <vt:lpstr>Theorem 3.2.4 (Fundamental Solutions)</vt:lpstr>
      <vt:lpstr>Example 5</vt:lpstr>
      <vt:lpstr>Example 6</vt:lpstr>
      <vt:lpstr>Example 7: Solutions  (1 of 2)</vt:lpstr>
      <vt:lpstr>Example 7:  Fundamental Solutions  (2 of 2)</vt:lpstr>
      <vt:lpstr>Theorem 3.2.5: Existence of Fundamental Set of Solutions</vt:lpstr>
      <vt:lpstr>Example 7:  Theorem 3.2.5  (1 of 3)</vt:lpstr>
      <vt:lpstr>Example 7:  General Solution  (2 of 3)</vt:lpstr>
      <vt:lpstr>Example 7:   Many Fundamental Solution Sets  (3 of 3)</vt:lpstr>
      <vt:lpstr>Summary</vt:lpstr>
      <vt:lpstr>Ch 3.3:   Linear Independence and the Wronskian</vt:lpstr>
      <vt:lpstr>Solutions of 2 x 2 Systems of Equations</vt:lpstr>
      <vt:lpstr>Example 1:  Linear Independence   (1 of 2)</vt:lpstr>
      <vt:lpstr>Example 1:  Linear Independence   (2 of 2)</vt:lpstr>
      <vt:lpstr>Theorem 3.3.1</vt:lpstr>
      <vt:lpstr>Theorem 3.3.2 (Abel’s Theorem)</vt:lpstr>
      <vt:lpstr>Example 2:  Wronskian and Abel’s Theorem</vt:lpstr>
      <vt:lpstr>Theorem 3.3.3</vt:lpstr>
      <vt:lpstr>Summary</vt:lpstr>
      <vt:lpstr>Linear Algebra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394</cp:revision>
  <cp:lastPrinted>1601-01-01T00:00:00Z</cp:lastPrinted>
  <dcterms:created xsi:type="dcterms:W3CDTF">2001-08-11T18:03:30Z</dcterms:created>
  <dcterms:modified xsi:type="dcterms:W3CDTF">2020-11-18T02:34:36Z</dcterms:modified>
</cp:coreProperties>
</file>