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2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3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807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4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8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2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CAAE-23BE-4C12-A58E-93537F8D3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REGRESI &amp; KORELASI</a:t>
            </a:r>
            <a:br>
              <a:rPr lang="en-US" dirty="0"/>
            </a:br>
            <a:r>
              <a:rPr lang="en-US" dirty="0"/>
              <a:t>BERGANDA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61A7D-8D39-4850-B9A8-61B22E4CD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PPT STATISTIKA #11</a:t>
            </a:r>
          </a:p>
        </p:txBody>
      </p:sp>
    </p:spTree>
    <p:extLst>
      <p:ext uri="{BB962C8B-B14F-4D97-AF65-F5344CB8AC3E}">
        <p14:creationId xmlns:p14="http://schemas.microsoft.com/office/powerpoint/2010/main" val="65814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B26F-BC65-4DC5-BD1A-BB5CD594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265E04-C35A-407B-A068-122EB4975A96}"/>
                  </a:ext>
                </a:extLst>
              </p:cNvPr>
              <p:cNvSpPr txBox="1"/>
              <p:nvPr/>
            </p:nvSpPr>
            <p:spPr>
              <a:xfrm>
                <a:off x="236976" y="3640199"/>
                <a:ext cx="4242459" cy="91069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265E04-C35A-407B-A068-122EB4975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76" y="3640199"/>
                <a:ext cx="4242459" cy="910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B379416-9EE1-41AD-B9B8-34392CDEBC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816438"/>
                  </p:ext>
                </p:extLst>
              </p:nvPr>
            </p:nvGraphicFramePr>
            <p:xfrm>
              <a:off x="124691" y="2089320"/>
              <a:ext cx="11942617" cy="1424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7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24.8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B379416-9EE1-41AD-B9B8-34392CDEBC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816438"/>
                  </p:ext>
                </p:extLst>
              </p:nvPr>
            </p:nvGraphicFramePr>
            <p:xfrm>
              <a:off x="124691" y="2089320"/>
              <a:ext cx="11942617" cy="1424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7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96386" t="-758" r="-687349" b="-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580282" t="-758" r="-703521" b="-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80282" t="-758" r="-603521" b="-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24.8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6DC707-45CD-49B8-AF5B-83B7EBB73F35}"/>
                  </a:ext>
                </a:extLst>
              </p:cNvPr>
              <p:cNvSpPr txBox="1"/>
              <p:nvPr/>
            </p:nvSpPr>
            <p:spPr>
              <a:xfrm>
                <a:off x="236976" y="4791568"/>
                <a:ext cx="4242459" cy="9106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10−0,6363(15)−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,1558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5−3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6DC707-45CD-49B8-AF5B-83B7EBB73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76" y="4791568"/>
                <a:ext cx="4242459" cy="91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3628B2-56F8-416D-8044-B259B94E8252}"/>
                  </a:ext>
                </a:extLst>
              </p:cNvPr>
              <p:cNvSpPr txBox="1"/>
              <p:nvPr/>
            </p:nvSpPr>
            <p:spPr>
              <a:xfrm>
                <a:off x="7079673" y="3698062"/>
                <a:ext cx="1463991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0,6363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3628B2-56F8-416D-8044-B259B94E8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673" y="3698062"/>
                <a:ext cx="146399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044148-1867-4320-B55A-C10CE0E823F0}"/>
                  </a:ext>
                </a:extLst>
              </p:cNvPr>
              <p:cNvSpPr txBox="1"/>
              <p:nvPr/>
            </p:nvSpPr>
            <p:spPr>
              <a:xfrm>
                <a:off x="5231754" y="3695827"/>
                <a:ext cx="1341073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0,1558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044148-1867-4320-B55A-C10CE0E82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754" y="3695827"/>
                <a:ext cx="134107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C0843B-09DA-4FD8-A4BD-C33A52F12B16}"/>
                  </a:ext>
                </a:extLst>
              </p:cNvPr>
              <p:cNvSpPr txBox="1"/>
              <p:nvPr/>
            </p:nvSpPr>
            <p:spPr>
              <a:xfrm>
                <a:off x="236975" y="5798586"/>
                <a:ext cx="4242459" cy="9106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10−9,5438+0,1558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C0843B-09DA-4FD8-A4BD-C33A52F12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75" y="5798586"/>
                <a:ext cx="4242459" cy="9106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545DB3-23CC-42FD-B180-FD2F11875996}"/>
                  </a:ext>
                </a:extLst>
              </p:cNvPr>
              <p:cNvSpPr txBox="1"/>
              <p:nvPr/>
            </p:nvSpPr>
            <p:spPr>
              <a:xfrm>
                <a:off x="4628866" y="4791567"/>
                <a:ext cx="4242459" cy="9106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0,612042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545DB3-23CC-42FD-B180-FD2F11875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866" y="4791567"/>
                <a:ext cx="4242459" cy="910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1A7EC5-592F-44BB-AF25-39D6901081C9}"/>
                  </a:ext>
                </a:extLst>
              </p:cNvPr>
              <p:cNvSpPr txBox="1"/>
              <p:nvPr/>
            </p:nvSpPr>
            <p:spPr>
              <a:xfrm>
                <a:off x="4612716" y="5764408"/>
                <a:ext cx="4242459" cy="4412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0,306021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1A7EC5-592F-44BB-AF25-39D690108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716" y="5764408"/>
                <a:ext cx="4242459" cy="441275"/>
              </a:xfrm>
              <a:prstGeom prst="rect">
                <a:avLst/>
              </a:prstGeom>
              <a:blipFill>
                <a:blip r:embed="rId9"/>
                <a:stretch>
                  <a:fillRect b="-2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E906A6-B30F-4F76-B282-85251F851AA6}"/>
                  </a:ext>
                </a:extLst>
              </p:cNvPr>
              <p:cNvSpPr txBox="1"/>
              <p:nvPr/>
            </p:nvSpPr>
            <p:spPr>
              <a:xfrm>
                <a:off x="8271968" y="5764408"/>
                <a:ext cx="2314557" cy="39126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=0.553192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E906A6-B30F-4F76-B282-85251F851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968" y="5764408"/>
                <a:ext cx="2314557" cy="3912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23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7C11-3AE1-4D58-817C-F067C2E3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KOEFISIEN DETERMINASI DAN KORELASI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834A8B1-5BAC-4599-BDD0-D5D5C23EC7EB}"/>
                  </a:ext>
                </a:extLst>
              </p:cNvPr>
              <p:cNvSpPr txBox="1"/>
              <p:nvPr/>
            </p:nvSpPr>
            <p:spPr>
              <a:xfrm>
                <a:off x="344265" y="4487899"/>
                <a:ext cx="2552750" cy="582788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834A8B1-5BAC-4599-BDD0-D5D5C23EC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5" y="4487899"/>
                <a:ext cx="2552750" cy="5827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8939E5F-5AAB-4C55-9579-CC0ABA8F7A38}"/>
                  </a:ext>
                </a:extLst>
              </p:cNvPr>
              <p:cNvSpPr txBox="1"/>
              <p:nvPr/>
            </p:nvSpPr>
            <p:spPr>
              <a:xfrm>
                <a:off x="7734596" y="4490352"/>
                <a:ext cx="957506" cy="346313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8939E5F-5AAB-4C55-9579-CC0ABA8F7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96" y="4490352"/>
                <a:ext cx="957506" cy="3463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9C165BB2-AB7E-4FBF-8B27-B37C5BA9D524}"/>
              </a:ext>
            </a:extLst>
          </p:cNvPr>
          <p:cNvSpPr txBox="1">
            <a:spLocks/>
          </p:cNvSpPr>
          <p:nvPr/>
        </p:nvSpPr>
        <p:spPr>
          <a:xfrm>
            <a:off x="344265" y="3684473"/>
            <a:ext cx="3629992" cy="61876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KOEFISIEN DETERMINASI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68A726-D1F0-47CE-A18F-862C09C5CD70}"/>
              </a:ext>
            </a:extLst>
          </p:cNvPr>
          <p:cNvSpPr txBox="1">
            <a:spLocks/>
          </p:cNvSpPr>
          <p:nvPr/>
        </p:nvSpPr>
        <p:spPr>
          <a:xfrm>
            <a:off x="7657255" y="3741287"/>
            <a:ext cx="3629992" cy="61876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KOEFISIEN KORELASI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CEEE2B-DC76-49D1-B77C-FA67E64A9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39139"/>
              </p:ext>
            </p:extLst>
          </p:nvPr>
        </p:nvGraphicFramePr>
        <p:xfrm>
          <a:off x="249077" y="2110563"/>
          <a:ext cx="6605494" cy="1424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798">
                  <a:extLst>
                    <a:ext uri="{9D8B030D-6E8A-4147-A177-3AD203B41FA5}">
                      <a16:colId xmlns:a16="http://schemas.microsoft.com/office/drawing/2014/main" val="1700030859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3865821395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2628835446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219569975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3785202410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1949867109"/>
                    </a:ext>
                  </a:extLst>
                </a:gridCol>
                <a:gridCol w="866116">
                  <a:extLst>
                    <a:ext uri="{9D8B030D-6E8A-4147-A177-3AD203B41FA5}">
                      <a16:colId xmlns:a16="http://schemas.microsoft.com/office/drawing/2014/main" val="1382710198"/>
                    </a:ext>
                  </a:extLst>
                </a:gridCol>
              </a:tblGrid>
              <a:tr h="797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6049039"/>
                  </a:ext>
                </a:extLst>
              </a:tr>
              <a:tr h="28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-1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24.8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8874206"/>
                  </a:ext>
                </a:extLst>
              </a:tr>
              <a:tr h="34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RATA-RATA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50372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15F8F-6925-4A4F-ABD3-3B08A21B97C6}"/>
                  </a:ext>
                </a:extLst>
              </p:cNvPr>
              <p:cNvSpPr txBox="1"/>
              <p:nvPr/>
            </p:nvSpPr>
            <p:spPr>
              <a:xfrm>
                <a:off x="7002346" y="2184736"/>
                <a:ext cx="1463991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0,6363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15F8F-6925-4A4F-ABD3-3B08A21B9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346" y="2184736"/>
                <a:ext cx="14639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51ED1B-AD96-407F-8E07-61C2D48928B6}"/>
                  </a:ext>
                </a:extLst>
              </p:cNvPr>
              <p:cNvSpPr txBox="1"/>
              <p:nvPr/>
            </p:nvSpPr>
            <p:spPr>
              <a:xfrm>
                <a:off x="7054296" y="2747382"/>
                <a:ext cx="1341073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0,1558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51ED1B-AD96-407F-8E07-61C2D4892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296" y="2747382"/>
                <a:ext cx="134107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AA028F-3534-4EA8-80CF-A5A16D8EA6A5}"/>
                  </a:ext>
                </a:extLst>
              </p:cNvPr>
              <p:cNvSpPr txBox="1"/>
              <p:nvPr/>
            </p:nvSpPr>
            <p:spPr>
              <a:xfrm>
                <a:off x="323120" y="5232122"/>
                <a:ext cx="3228704" cy="525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0,6363(15)+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,1558(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AA028F-3534-4EA8-80CF-A5A16D8EA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20" y="5232122"/>
                <a:ext cx="3228704" cy="525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7A0A52-8626-45BB-A393-2D8D82D99BE9}"/>
                  </a:ext>
                </a:extLst>
              </p:cNvPr>
              <p:cNvSpPr txBox="1"/>
              <p:nvPr/>
            </p:nvSpPr>
            <p:spPr>
              <a:xfrm>
                <a:off x="344265" y="6104772"/>
                <a:ext cx="2542619" cy="5259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9,543762−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,1558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7A0A52-8626-45BB-A393-2D8D82D99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5" y="6104772"/>
                <a:ext cx="2542619" cy="525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BFE45A-6BFE-43DD-9D95-4E23231FC7B5}"/>
                  </a:ext>
                </a:extLst>
              </p:cNvPr>
              <p:cNvSpPr txBox="1"/>
              <p:nvPr/>
            </p:nvSpPr>
            <p:spPr>
              <a:xfrm>
                <a:off x="4311952" y="5143411"/>
                <a:ext cx="1192891" cy="5203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9,389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BFE45A-6BFE-43DD-9D95-4E23231FC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952" y="5143411"/>
                <a:ext cx="1192891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3AA520-FD4D-4D0C-A570-A0A04C979EA8}"/>
                  </a:ext>
                </a:extLst>
              </p:cNvPr>
              <p:cNvSpPr txBox="1"/>
              <p:nvPr/>
            </p:nvSpPr>
            <p:spPr>
              <a:xfrm>
                <a:off x="4311952" y="5827773"/>
                <a:ext cx="1321131" cy="276999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=0,9389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3AA520-FD4D-4D0C-A570-A0A04C979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952" y="5827773"/>
                <a:ext cx="132113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9142B3-FEE1-4180-A84D-98D4D9F022B3}"/>
                  </a:ext>
                </a:extLst>
              </p:cNvPr>
              <p:cNvSpPr txBox="1"/>
              <p:nvPr/>
            </p:nvSpPr>
            <p:spPr>
              <a:xfrm>
                <a:off x="7734596" y="5070687"/>
                <a:ext cx="1385251" cy="3354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0,9389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9142B3-FEE1-4180-A84D-98D4D9F02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96" y="5070687"/>
                <a:ext cx="1385251" cy="3354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3505F15-66ED-40D5-B049-9CA08C07ACCB}"/>
                  </a:ext>
                </a:extLst>
              </p:cNvPr>
              <p:cNvSpPr txBox="1"/>
              <p:nvPr/>
            </p:nvSpPr>
            <p:spPr>
              <a:xfrm>
                <a:off x="7734596" y="5721792"/>
                <a:ext cx="1213794" cy="276999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=0,9689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3505F15-66ED-40D5-B049-9CA08C07A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96" y="5721792"/>
                <a:ext cx="121379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36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0589-A941-4EAC-9560-96555935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REGRESI BERGANDA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C786-59CF-4C75-A8E6-08D4690E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16229" cy="359931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+mj-lt"/>
              </a:rPr>
              <a:t>REGRESI BERGANDA ATAU MAJEMUK SAMA SEPERTI REGRESI SEDERHANA ADALAH </a:t>
            </a:r>
            <a:r>
              <a:rPr lang="en-US" b="0" i="0" dirty="0">
                <a:effectLst/>
                <a:latin typeface="+mj-lt"/>
              </a:rPr>
              <a:t>MODEL STATISTIK YANG DIGUNAKAN UNTUK MENJELASKAN HUBUNGAN DUA VARIABEL DALAM BENTUK FUNGSIONAL, </a:t>
            </a:r>
          </a:p>
          <a:p>
            <a:pPr algn="l"/>
            <a:r>
              <a:rPr lang="en-US" b="1" i="0" dirty="0">
                <a:effectLst/>
                <a:latin typeface="+mj-lt"/>
              </a:rPr>
              <a:t>VARIABEL DEPENDEN</a:t>
            </a:r>
            <a:r>
              <a:rPr lang="en-US" b="0" i="0" dirty="0">
                <a:effectLst/>
                <a:latin typeface="+mj-lt"/>
              </a:rPr>
              <a:t> (Y) ATAU DISEBUT JUGA DENGAN VARIABEL RESPON DAN </a:t>
            </a:r>
            <a:r>
              <a:rPr lang="en-US" b="1" i="0" dirty="0">
                <a:effectLst/>
                <a:latin typeface="+mj-lt"/>
              </a:rPr>
              <a:t>VARIABEL INDEPENDEN</a:t>
            </a:r>
            <a:r>
              <a:rPr lang="en-US" b="0" i="0" dirty="0">
                <a:effectLst/>
                <a:latin typeface="+mj-lt"/>
              </a:rPr>
              <a:t> (X) ATAU DISEBUT JUGA DENGAN VARIABEL PREDIKTOR ATAU VARIABEL PENJELAS</a:t>
            </a:r>
          </a:p>
          <a:p>
            <a:pPr algn="l"/>
            <a:r>
              <a:rPr lang="en-US" dirty="0">
                <a:latin typeface="+mj-lt"/>
              </a:rPr>
              <a:t>VARIABEL INDEPENDEN PADA REGRESI BERGANDA (MAJEMUK) TERDIRI DARI LEBIH DARI 2</a:t>
            </a:r>
            <a:endParaRPr lang="en-US" b="0" i="0" dirty="0">
              <a:effectLst/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7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E393-C560-4BDF-B5AB-BA2F9D72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/>
              <a:t>MODEL REGRESI DUA VARIABEL BEBAS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6211EE-7108-48C8-A876-0C2B4FE517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6337995" cy="3599316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Y = a + b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+ b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Y = NILAI DARI VARIABLE TERIKAT</a:t>
                </a:r>
              </a:p>
              <a:p>
                <a:r>
                  <a:rPr lang="en-US" dirty="0">
                    <a:latin typeface="+mj-lt"/>
                  </a:rPr>
                  <a:t>X = NILAI DARI VARIABLE BEBAS</a:t>
                </a:r>
              </a:p>
              <a:p>
                <a:r>
                  <a:rPr lang="en-US" dirty="0">
                    <a:latin typeface="+mj-lt"/>
                  </a:rPr>
                  <a:t>a = </a:t>
                </a:r>
                <a:r>
                  <a:rPr lang="sv-SE" b="0" i="0" u="none" strike="noStrike" baseline="0" dirty="0">
                    <a:latin typeface="+mj-lt"/>
                  </a:rPr>
                  <a:t>KONSTANTA</a:t>
                </a:r>
              </a:p>
              <a:p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sv-SE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= KOEFISIEN REGRESI PARSIAL DARI </a:t>
                </a:r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sv-SE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2  = </a:t>
                </a:r>
                <a:r>
                  <a:rPr lang="sv-SE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KOEFISIEN REGRESI PARSIAL DARI </a:t>
                </a:r>
                <a:r>
                  <a:rPr lang="en-US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  <a:p>
                <a14:m>
                  <m:oMath xmlns:m="http://schemas.openxmlformats.org/officeDocument/2006/math">
                    <m:r>
                      <a:rPr lang="sv-SE" b="0" i="1" u="none" strike="noStrike" baseline="0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v-SE" b="0" i="1" u="none" strike="noStrike" baseline="0" dirty="0" smtClean="0">
                        <a:latin typeface="Cambria Math" panose="02040503050406030204" pitchFamily="18" charset="0"/>
                      </a:rPr>
                      <m:t> =</m:t>
                    </m:r>
                    <m:acc>
                      <m:accPr>
                        <m:chr m:val="̅"/>
                        <m:ctrlP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v-SE" b="0" i="0" u="none" strike="noStrike" baseline="0" dirty="0">
                  <a:latin typeface="+mj-lt"/>
                </a:endParaRPr>
              </a:p>
              <a:p>
                <a:endParaRPr lang="sv-SE" dirty="0">
                  <a:latin typeface="+mj-lt"/>
                </a:endParaRPr>
              </a:p>
              <a:p>
                <a:endParaRPr lang="sv-SE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6211EE-7108-48C8-A876-0C2B4FE51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6337995" cy="3599316"/>
              </a:xfrm>
              <a:blipFill>
                <a:blip r:embed="rId2"/>
                <a:stretch>
                  <a:fillRect l="-1347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1FCF2A2-FC02-3621-D78C-312922873252}"/>
                  </a:ext>
                </a:extLst>
              </p:cNvPr>
              <p:cNvSpPr txBox="1"/>
              <p:nvPr/>
            </p:nvSpPr>
            <p:spPr>
              <a:xfrm>
                <a:off x="7018316" y="2565070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1FCF2A2-FC02-3621-D78C-312922873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316" y="2565070"/>
                <a:ext cx="4378956" cy="693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89CBA9-CBB3-2E21-DB15-CCD6BDD1435A}"/>
                  </a:ext>
                </a:extLst>
              </p:cNvPr>
              <p:cNvSpPr txBox="1"/>
              <p:nvPr/>
            </p:nvSpPr>
            <p:spPr>
              <a:xfrm>
                <a:off x="7018316" y="3572689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89CBA9-CBB3-2E21-DB15-CCD6BDD14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316" y="3572689"/>
                <a:ext cx="4378956" cy="693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84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20A5-0C81-AFC1-AA07-73192C8A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KESALAHAN BAKU PENDUGAAN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9BE85-69D8-D1EB-7463-C7A7BD96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229995"/>
            <a:ext cx="9613861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RESIDUAL ATAU SISAAN DALAM REGRESI LINIER SEDERHANA MERUPAKAN SELISIH DARI NILAI PREDIKSI DAN NILAI SEBENARNYA (ACTUAL) ATAU        EI =YI – (A + B XI ). </a:t>
            </a:r>
          </a:p>
          <a:p>
            <a:r>
              <a:rPr lang="en-US" dirty="0"/>
              <a:t>JIKA NILAI PENGAMATAN TERLETAK DALAM GARIS REGRESI MAKA NILAI RESIDUNYA SAMA DENGAN NOL.</a:t>
            </a:r>
          </a:p>
          <a:p>
            <a:r>
              <a:rPr lang="en-US" dirty="0"/>
              <a:t>RESIDUAL ADALAH SELISIH ANTARA NILAI DUGA (PREDICTED VALUE) DENGAN NILAI PENGAMATAN SEBENARNYA APABILA DATA YANG DIGUNAKAN ADALAH DATA SAMPEL. </a:t>
            </a:r>
          </a:p>
          <a:p>
            <a:r>
              <a:rPr lang="en-US" dirty="0"/>
              <a:t>ERROR ADALAH SELISIH ANTARA NILAI DUGA (PREDICTED VALUE) DENGAN NILAI PENGAMATAN YANG SEBENARNYA APABILA DATA YANG DIGUNAKAN ADALAH DATA POPULASI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BD163D-304C-6F82-7770-57FEFA975520}"/>
                  </a:ext>
                </a:extLst>
              </p:cNvPr>
              <p:cNvSpPr txBox="1"/>
              <p:nvPr/>
            </p:nvSpPr>
            <p:spPr>
              <a:xfrm>
                <a:off x="4512622" y="5649422"/>
                <a:ext cx="4242459" cy="91069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BD163D-304C-6F82-7770-57FEFA975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622" y="5649422"/>
                <a:ext cx="4242459" cy="910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45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B967-F723-916C-4BE0-75ABEDEA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KOEFISIEN DETERMINASI DAN </a:t>
            </a:r>
            <a:br>
              <a:rPr lang="en-US" dirty="0"/>
            </a:br>
            <a:r>
              <a:rPr lang="en-US" dirty="0"/>
              <a:t>KOEFISIEN KORELASI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A468F9-ED9A-4CCB-38AE-0362C4921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9613861" cy="3011488"/>
              </a:xfrm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KOEFISIEN </a:t>
                </a:r>
                <a:r>
                  <a:rPr lang="en-US" dirty="0" err="1">
                    <a:latin typeface="+mj-lt"/>
                  </a:rPr>
                  <a:t>DETERMINASI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BERGANDA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ADALAH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UKURAN</a:t>
                </a:r>
                <a:r>
                  <a:rPr lang="en-US" dirty="0">
                    <a:latin typeface="+mj-lt"/>
                  </a:rPr>
                  <a:t> YANG </a:t>
                </a:r>
                <a:r>
                  <a:rPr lang="en-US" dirty="0" err="1">
                    <a:latin typeface="+mj-lt"/>
                  </a:rPr>
                  <a:t>MENUNJUKKAN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PROPORSI</a:t>
                </a:r>
                <a:r>
                  <a:rPr lang="en-US" dirty="0">
                    <a:latin typeface="+mj-lt"/>
                  </a:rPr>
                  <a:t> TOTAL </a:t>
                </a:r>
                <a:r>
                  <a:rPr lang="en-US" dirty="0" err="1">
                    <a:latin typeface="+mj-lt"/>
                  </a:rPr>
                  <a:t>VARIASI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VARIABEL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TERIKAT</a:t>
                </a:r>
                <a:r>
                  <a:rPr lang="en-US" dirty="0">
                    <a:latin typeface="+mj-lt"/>
                  </a:rPr>
                  <a:t> YANG </a:t>
                </a:r>
                <a:r>
                  <a:rPr lang="en-US" dirty="0" err="1">
                    <a:latin typeface="+mj-lt"/>
                  </a:rPr>
                  <a:t>DIJELASKAN</a:t>
                </a:r>
                <a:r>
                  <a:rPr lang="en-US" dirty="0">
                    <a:latin typeface="+mj-lt"/>
                  </a:rPr>
                  <a:t> OLEH </a:t>
                </a:r>
                <a:r>
                  <a:rPr lang="en-US" dirty="0" err="1">
                    <a:latin typeface="+mj-lt"/>
                  </a:rPr>
                  <a:t>VARIABEL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BEBASNYA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SECARA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SEREMPAK</a:t>
                </a:r>
                <a:r>
                  <a:rPr lang="en-US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+mj-lt"/>
                  </a:rPr>
                  <a:t>)</a:t>
                </a:r>
              </a:p>
              <a:p>
                <a:r>
                  <a:rPr lang="en-US" dirty="0" err="1">
                    <a:latin typeface="+mj-lt"/>
                  </a:rPr>
                  <a:t>KOEFISIEN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KORELASI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BERGANDA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ADALAH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UKURAN</a:t>
                </a:r>
                <a:r>
                  <a:rPr lang="en-US" dirty="0">
                    <a:latin typeface="+mj-lt"/>
                  </a:rPr>
                  <a:t> YANG </a:t>
                </a:r>
                <a:r>
                  <a:rPr lang="en-US" dirty="0" err="1">
                    <a:latin typeface="+mj-lt"/>
                  </a:rPr>
                  <a:t>MENUNJUKKAN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TINGKAT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KEERATAN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HUBUNGAN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err="1">
                    <a:latin typeface="+mj-lt"/>
                  </a:rPr>
                  <a:t>ANTARA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VARIABEL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TERIKAT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DENGAN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SEMUA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VARIABEL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BEBASNYA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SECARA</a:t>
                </a:r>
                <a:r>
                  <a:rPr lang="en-US" dirty="0">
                    <a:latin typeface="+mj-lt"/>
                  </a:rPr>
                  <a:t>  </a:t>
                </a:r>
                <a:r>
                  <a:rPr lang="en-US" dirty="0" err="1">
                    <a:latin typeface="+mj-lt"/>
                  </a:rPr>
                  <a:t>SEREMPAK</a:t>
                </a:r>
                <a:r>
                  <a:rPr lang="en-US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>
                    <a:latin typeface="+mj-lt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A468F9-ED9A-4CCB-38AE-0362C4921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9613861" cy="3011488"/>
              </a:xfrm>
              <a:blipFill>
                <a:blip r:embed="rId2"/>
                <a:stretch>
                  <a:fillRect l="-888" t="-2834" r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CF5D7F-6EA9-202C-1857-A5591B3820B8}"/>
                  </a:ext>
                </a:extLst>
              </p:cNvPr>
              <p:cNvSpPr txBox="1"/>
              <p:nvPr/>
            </p:nvSpPr>
            <p:spPr>
              <a:xfrm>
                <a:off x="3384468" y="5348361"/>
                <a:ext cx="2552750" cy="582788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CF5D7F-6EA9-202C-1857-A5591B382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68" y="5348361"/>
                <a:ext cx="2552750" cy="582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2D0A97-9FEA-C2B3-16AC-C85635846822}"/>
                  </a:ext>
                </a:extLst>
              </p:cNvPr>
              <p:cNvSpPr txBox="1"/>
              <p:nvPr/>
            </p:nvSpPr>
            <p:spPr>
              <a:xfrm>
                <a:off x="6679441" y="5504755"/>
                <a:ext cx="957506" cy="346313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2D0A97-9FEA-C2B3-16AC-C85635846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41" y="5504755"/>
                <a:ext cx="957506" cy="3463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75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EC71-EAD5-201C-54EC-7DFD1B65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49659-0ADB-DFDF-B174-BC6E06A06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LIMA  RUMAH TANGGA PETANI DARI SUATU DAERAH PERTANIAN TERTENTU DIPILIH SEBAGAI SAMPEL ACAK, UNTUK DITELITI TENTANG PENGARUH PENDAPATAN DAN JUMLAH ANGGOTA KELUARGA TERHADAP PENGELUARAN KONSUMSINYA.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F98577-81EB-25A6-7E00-E01EF8B40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34927"/>
              </p:ext>
            </p:extLst>
          </p:nvPr>
        </p:nvGraphicFramePr>
        <p:xfrm>
          <a:off x="855024" y="4070026"/>
          <a:ext cx="9262757" cy="199849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331345">
                  <a:extLst>
                    <a:ext uri="{9D8B030D-6E8A-4147-A177-3AD203B41FA5}">
                      <a16:colId xmlns:a16="http://schemas.microsoft.com/office/drawing/2014/main" val="3226321600"/>
                    </a:ext>
                  </a:extLst>
                </a:gridCol>
                <a:gridCol w="752804">
                  <a:extLst>
                    <a:ext uri="{9D8B030D-6E8A-4147-A177-3AD203B41FA5}">
                      <a16:colId xmlns:a16="http://schemas.microsoft.com/office/drawing/2014/main" val="1820089598"/>
                    </a:ext>
                  </a:extLst>
                </a:gridCol>
                <a:gridCol w="752804">
                  <a:extLst>
                    <a:ext uri="{9D8B030D-6E8A-4147-A177-3AD203B41FA5}">
                      <a16:colId xmlns:a16="http://schemas.microsoft.com/office/drawing/2014/main" val="1791488780"/>
                    </a:ext>
                  </a:extLst>
                </a:gridCol>
                <a:gridCol w="894635">
                  <a:extLst>
                    <a:ext uri="{9D8B030D-6E8A-4147-A177-3AD203B41FA5}">
                      <a16:colId xmlns:a16="http://schemas.microsoft.com/office/drawing/2014/main" val="3483495371"/>
                    </a:ext>
                  </a:extLst>
                </a:gridCol>
                <a:gridCol w="872815">
                  <a:extLst>
                    <a:ext uri="{9D8B030D-6E8A-4147-A177-3AD203B41FA5}">
                      <a16:colId xmlns:a16="http://schemas.microsoft.com/office/drawing/2014/main" val="2401345033"/>
                    </a:ext>
                  </a:extLst>
                </a:gridCol>
                <a:gridCol w="916457">
                  <a:extLst>
                    <a:ext uri="{9D8B030D-6E8A-4147-A177-3AD203B41FA5}">
                      <a16:colId xmlns:a16="http://schemas.microsoft.com/office/drawing/2014/main" val="1980364611"/>
                    </a:ext>
                  </a:extLst>
                </a:gridCol>
                <a:gridCol w="741897">
                  <a:extLst>
                    <a:ext uri="{9D8B030D-6E8A-4147-A177-3AD203B41FA5}">
                      <a16:colId xmlns:a16="http://schemas.microsoft.com/office/drawing/2014/main" val="172317632"/>
                    </a:ext>
                  </a:extLst>
                </a:gridCol>
              </a:tblGrid>
              <a:tr h="480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KONSUMSI PERTAHUN (JUTAAN RUPIAH)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9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4096381"/>
                  </a:ext>
                </a:extLst>
              </a:tr>
              <a:tr h="617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PENDAPATAN KELUARGA PERTAHUN (JUTAAN RUPIAH)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5082437"/>
                  </a:ext>
                </a:extLst>
              </a:tr>
              <a:tr h="726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JUMLAH ANGGOTA KELUARGA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8132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0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5EE5-F0CB-4560-B1D0-AE0E854E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EA51F2-7524-2997-DBF6-CC86404F12D8}"/>
                  </a:ext>
                </a:extLst>
              </p:cNvPr>
              <p:cNvSpPr txBox="1"/>
              <p:nvPr/>
            </p:nvSpPr>
            <p:spPr>
              <a:xfrm>
                <a:off x="95001" y="2009904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EA51F2-7524-2997-DBF6-CC86404F1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01" y="2009904"/>
                <a:ext cx="4378956" cy="693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00312D-D6D9-630A-9EF5-C1EADECCD6A7}"/>
                  </a:ext>
                </a:extLst>
              </p:cNvPr>
              <p:cNvSpPr txBox="1"/>
              <p:nvPr/>
            </p:nvSpPr>
            <p:spPr>
              <a:xfrm>
                <a:off x="7232142" y="2009904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00312D-D6D9-630A-9EF5-C1EADECCD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142" y="2009904"/>
                <a:ext cx="4378956" cy="693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6E2ED8-EDBA-354E-66F0-64971BE37AF8}"/>
                  </a:ext>
                </a:extLst>
              </p:cNvPr>
              <p:cNvSpPr txBox="1"/>
              <p:nvPr/>
            </p:nvSpPr>
            <p:spPr>
              <a:xfrm>
                <a:off x="4557155" y="2156610"/>
                <a:ext cx="2591789" cy="40011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acc>
                        <m:accPr>
                          <m:chr m:val="̅"/>
                          <m:ctrlP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000" b="0" i="1" u="none" strike="noStrike" baseline="0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6E2ED8-EDBA-354E-66F0-64971BE37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155" y="2156610"/>
                <a:ext cx="259178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2A8EEBB-A193-4FFF-9C63-B08BA9CAAF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042815"/>
                  </p:ext>
                </p:extLst>
              </p:nvPr>
            </p:nvGraphicFramePr>
            <p:xfrm>
              <a:off x="95001" y="3136707"/>
              <a:ext cx="11942617" cy="30701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9862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62716092"/>
                      </a:ext>
                    </a:extLst>
                  </a:tr>
                  <a:tr h="334693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7.6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14.44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287564121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0.64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58149396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740049454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2.2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82068453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24.8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2A8EEBB-A193-4FFF-9C63-B08BA9CAAF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042815"/>
                  </p:ext>
                </p:extLst>
              </p:nvPr>
            </p:nvGraphicFramePr>
            <p:xfrm>
              <a:off x="95001" y="3136707"/>
              <a:ext cx="11942617" cy="30701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9862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96386" t="-617" r="-687349" b="-222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580282" t="-617" r="-703521" b="-222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680282" t="-617" r="-603521" b="-222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0.04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62716092"/>
                      </a:ext>
                    </a:extLst>
                  </a:tr>
                  <a:tr h="334693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7.6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14.44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287564121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-0.8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0.64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58149396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740049454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2.2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-4.4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4.84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82068453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24.8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534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F0F9-3189-1E7B-F1EF-0C14599F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REGRESI BERGANDA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6BBE06E6-CCB8-482C-98FC-CF78D8B23E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3502361"/>
                  </p:ext>
                </p:extLst>
              </p:nvPr>
            </p:nvGraphicFramePr>
            <p:xfrm>
              <a:off x="124691" y="2097984"/>
              <a:ext cx="11942617" cy="1424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7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24.8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6BBE06E6-CCB8-482C-98FC-CF78D8B23E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3502361"/>
                  </p:ext>
                </p:extLst>
              </p:nvPr>
            </p:nvGraphicFramePr>
            <p:xfrm>
              <a:off x="124691" y="2097984"/>
              <a:ext cx="11942617" cy="1424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8798">
                      <a:extLst>
                        <a:ext uri="{9D8B030D-6E8A-4147-A177-3AD203B41FA5}">
                          <a16:colId xmlns:a16="http://schemas.microsoft.com/office/drawing/2014/main" val="1700030859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362949741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1068695292"/>
                        </a:ext>
                      </a:extLst>
                    </a:gridCol>
                    <a:gridCol w="865210">
                      <a:extLst>
                        <a:ext uri="{9D8B030D-6E8A-4147-A177-3AD203B41FA5}">
                          <a16:colId xmlns:a16="http://schemas.microsoft.com/office/drawing/2014/main" val="2429437756"/>
                        </a:ext>
                      </a:extLst>
                    </a:gridCol>
                    <a:gridCol w="1009261">
                      <a:extLst>
                        <a:ext uri="{9D8B030D-6E8A-4147-A177-3AD203B41FA5}">
                          <a16:colId xmlns:a16="http://schemas.microsoft.com/office/drawing/2014/main" val="4278454833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48791927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608294242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86582139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628835446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219569975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3785202410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949867109"/>
                        </a:ext>
                      </a:extLst>
                    </a:gridCol>
                    <a:gridCol w="866116">
                      <a:extLst>
                        <a:ext uri="{9D8B030D-6E8A-4147-A177-3AD203B41FA5}">
                          <a16:colId xmlns:a16="http://schemas.microsoft.com/office/drawing/2014/main" val="1382710198"/>
                        </a:ext>
                      </a:extLst>
                    </a:gridCol>
                  </a:tblGrid>
                  <a:tr h="7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RESPONDEN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6386" t="-763" r="-687349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80282" t="-763" r="-703521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680282" t="-763" r="-603521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600" baseline="-25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baseline="30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86049039"/>
                      </a:ext>
                    </a:extLst>
                  </a:tr>
                  <a:tr h="2805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JUMLAH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24.8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908874206"/>
                      </a:ext>
                    </a:extLst>
                  </a:tr>
                  <a:tr h="3462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RATA-RATA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50372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526F2B-790A-4246-879C-3B34FD9D02CD}"/>
                  </a:ext>
                </a:extLst>
              </p:cNvPr>
              <p:cNvSpPr txBox="1"/>
              <p:nvPr/>
            </p:nvSpPr>
            <p:spPr>
              <a:xfrm>
                <a:off x="962891" y="3661208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526F2B-790A-4246-879C-3B34FD9D0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91" y="3661208"/>
                <a:ext cx="4378956" cy="693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555878-B304-431F-851A-FC78E3FE35A9}"/>
                  </a:ext>
                </a:extLst>
              </p:cNvPr>
              <p:cNvSpPr txBox="1"/>
              <p:nvPr/>
            </p:nvSpPr>
            <p:spPr>
              <a:xfrm>
                <a:off x="962891" y="4423944"/>
                <a:ext cx="2948371" cy="679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−(−5)(−1)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24,8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(−5)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555878-B304-431F-851A-FC78E3FE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91" y="4423944"/>
                <a:ext cx="2948371" cy="6790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4E2694-698D-4185-BCCE-50A661D3AD43}"/>
                  </a:ext>
                </a:extLst>
              </p:cNvPr>
              <p:cNvSpPr txBox="1"/>
              <p:nvPr/>
            </p:nvSpPr>
            <p:spPr>
              <a:xfrm>
                <a:off x="962891" y="5172190"/>
                <a:ext cx="1867947" cy="6476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210−5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347,2−25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4E2694-698D-4185-BCCE-50A661D3A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91" y="5172190"/>
                <a:ext cx="1867947" cy="647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9664E4-95D0-4C43-AD1A-D0A7A60D4728}"/>
                  </a:ext>
                </a:extLst>
              </p:cNvPr>
              <p:cNvSpPr txBox="1"/>
              <p:nvPr/>
            </p:nvSpPr>
            <p:spPr>
              <a:xfrm>
                <a:off x="1016231" y="5987530"/>
                <a:ext cx="1335750" cy="6476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322,2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9664E4-95D0-4C43-AD1A-D0A7A60D4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231" y="5987530"/>
                <a:ext cx="1335750" cy="647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ECB964-4B2D-449C-A1E5-42AE29AAABFC}"/>
                  </a:ext>
                </a:extLst>
              </p:cNvPr>
              <p:cNvSpPr txBox="1"/>
              <p:nvPr/>
            </p:nvSpPr>
            <p:spPr>
              <a:xfrm>
                <a:off x="2572961" y="6126670"/>
                <a:ext cx="1463991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0,6363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ECB964-4B2D-449C-A1E5-42AE29AAA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961" y="6126670"/>
                <a:ext cx="146399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AEB249-32A1-495B-BDDB-7F15B7978A27}"/>
                  </a:ext>
                </a:extLst>
              </p:cNvPr>
              <p:cNvSpPr txBox="1"/>
              <p:nvPr/>
            </p:nvSpPr>
            <p:spPr>
              <a:xfrm>
                <a:off x="6957822" y="3661208"/>
                <a:ext cx="4378956" cy="69352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AEB249-32A1-495B-BDDB-7F15B7978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22" y="3661208"/>
                <a:ext cx="4378956" cy="6935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A96CB8-C0FB-43F4-8DAC-3AB215DB6476}"/>
                  </a:ext>
                </a:extLst>
              </p:cNvPr>
              <p:cNvSpPr txBox="1"/>
              <p:nvPr/>
            </p:nvSpPr>
            <p:spPr>
              <a:xfrm>
                <a:off x="6957822" y="4493156"/>
                <a:ext cx="3115660" cy="679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24,8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−(−5)(15)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24,8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(−5)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A96CB8-C0FB-43F4-8DAC-3AB215DB6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22" y="4493156"/>
                <a:ext cx="3115660" cy="6790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3F5D8E-EB52-48D9-A4FB-ED1BDB922ED7}"/>
                  </a:ext>
                </a:extLst>
              </p:cNvPr>
              <p:cNvSpPr txBox="1"/>
              <p:nvPr/>
            </p:nvSpPr>
            <p:spPr>
              <a:xfrm>
                <a:off x="6957822" y="5310613"/>
                <a:ext cx="2302105" cy="6591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−24,8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−(75)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347,2−25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3F5D8E-EB52-48D9-A4FB-ED1BDB922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22" y="5310613"/>
                <a:ext cx="2302105" cy="65915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91375A-99CC-4B3D-A822-3DC587C81800}"/>
                  </a:ext>
                </a:extLst>
              </p:cNvPr>
              <p:cNvSpPr txBox="1"/>
              <p:nvPr/>
            </p:nvSpPr>
            <p:spPr>
              <a:xfrm>
                <a:off x="6957822" y="6080025"/>
                <a:ext cx="1341072" cy="6476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50.2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322,2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91375A-99CC-4B3D-A822-3DC587C81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22" y="6080025"/>
                <a:ext cx="1341072" cy="6476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FAC8192-4156-4B00-A5B5-A0A7841BFDEE}"/>
                  </a:ext>
                </a:extLst>
              </p:cNvPr>
              <p:cNvSpPr txBox="1"/>
              <p:nvPr/>
            </p:nvSpPr>
            <p:spPr>
              <a:xfrm>
                <a:off x="9786702" y="6219165"/>
                <a:ext cx="1341073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0,1558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FAC8192-4156-4B00-A5B5-A0A7841BF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702" y="6219165"/>
                <a:ext cx="134107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44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8E339-9535-405C-9A59-268F7D2A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REGRESI BERGANDA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AC43BF-5BF7-40E1-8C7D-3982119A0C39}"/>
                  </a:ext>
                </a:extLst>
              </p:cNvPr>
              <p:cNvSpPr txBox="1"/>
              <p:nvPr/>
            </p:nvSpPr>
            <p:spPr>
              <a:xfrm>
                <a:off x="680321" y="2128901"/>
                <a:ext cx="2591789" cy="40011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acc>
                        <m:accPr>
                          <m:chr m:val="̅"/>
                          <m:ctrlP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000" b="0" i="1" u="none" strike="noStrike" baseline="0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AC43BF-5BF7-40E1-8C7D-3982119A0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1" y="2128901"/>
                <a:ext cx="2591789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A27E09-AE53-4341-AD36-B625930909EF}"/>
                  </a:ext>
                </a:extLst>
              </p:cNvPr>
              <p:cNvSpPr txBox="1"/>
              <p:nvPr/>
            </p:nvSpPr>
            <p:spPr>
              <a:xfrm>
                <a:off x="3480434" y="2159679"/>
                <a:ext cx="1463991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0,6363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A27E09-AE53-4341-AD36-B6259309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434" y="2159679"/>
                <a:ext cx="146399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5BBC79-C43D-4171-BCB3-7FE6856E604D}"/>
                  </a:ext>
                </a:extLst>
              </p:cNvPr>
              <p:cNvSpPr txBox="1"/>
              <p:nvPr/>
            </p:nvSpPr>
            <p:spPr>
              <a:xfrm>
                <a:off x="5152749" y="2159679"/>
                <a:ext cx="1341073" cy="369332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0,1558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5BBC79-C43D-4171-BCB3-7FE6856E6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49" y="2159679"/>
                <a:ext cx="13410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C3FE35-DEAD-4C77-87E4-2C50ABA51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26628"/>
              </p:ext>
            </p:extLst>
          </p:nvPr>
        </p:nvGraphicFramePr>
        <p:xfrm>
          <a:off x="6996546" y="2128901"/>
          <a:ext cx="4819735" cy="1454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5631">
                  <a:extLst>
                    <a:ext uri="{9D8B030D-6E8A-4147-A177-3AD203B41FA5}">
                      <a16:colId xmlns:a16="http://schemas.microsoft.com/office/drawing/2014/main" val="1700030859"/>
                    </a:ext>
                  </a:extLst>
                </a:gridCol>
                <a:gridCol w="1041368">
                  <a:extLst>
                    <a:ext uri="{9D8B030D-6E8A-4147-A177-3AD203B41FA5}">
                      <a16:colId xmlns:a16="http://schemas.microsoft.com/office/drawing/2014/main" val="362949741"/>
                    </a:ext>
                  </a:extLst>
                </a:gridCol>
                <a:gridCol w="1041368">
                  <a:extLst>
                    <a:ext uri="{9D8B030D-6E8A-4147-A177-3AD203B41FA5}">
                      <a16:colId xmlns:a16="http://schemas.microsoft.com/office/drawing/2014/main" val="1068695292"/>
                    </a:ext>
                  </a:extLst>
                </a:gridCol>
                <a:gridCol w="1041368">
                  <a:extLst>
                    <a:ext uri="{9D8B030D-6E8A-4147-A177-3AD203B41FA5}">
                      <a16:colId xmlns:a16="http://schemas.microsoft.com/office/drawing/2014/main" val="2429437756"/>
                    </a:ext>
                  </a:extLst>
                </a:gridCol>
              </a:tblGrid>
              <a:tr h="797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6049039"/>
                  </a:ext>
                </a:extLst>
              </a:tr>
              <a:tr h="28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JUMLAH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8874206"/>
                  </a:ext>
                </a:extLst>
              </a:tr>
              <a:tr h="34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RATA-RATA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8.2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50372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066C3D-D0DC-475A-812C-013E12C6A15A}"/>
                  </a:ext>
                </a:extLst>
              </p:cNvPr>
              <p:cNvSpPr txBox="1"/>
              <p:nvPr/>
            </p:nvSpPr>
            <p:spPr>
              <a:xfrm>
                <a:off x="680319" y="3429000"/>
                <a:ext cx="4264105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 =7−0,6363</m:t>
                      </m:r>
                      <m:d>
                        <m:dPr>
                          <m:ctrlP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u="none" strike="noStrike" baseline="0" dirty="0" smtClean="0">
                              <a:latin typeface="Cambria Math" panose="02040503050406030204" pitchFamily="18" charset="0"/>
                            </a:rPr>
                            <m:t>8,4</m:t>
                          </m:r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,1558(4)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066C3D-D0DC-475A-812C-013E12C6A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19" y="3429000"/>
                <a:ext cx="426410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E93E00-4AF5-4B08-BCD0-D2CD459A6C7D}"/>
                  </a:ext>
                </a:extLst>
              </p:cNvPr>
              <p:cNvSpPr txBox="1"/>
              <p:nvPr/>
            </p:nvSpPr>
            <p:spPr>
              <a:xfrm>
                <a:off x="693652" y="3928880"/>
                <a:ext cx="4264105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 =7−5,2172</m:t>
                      </m:r>
                      <m:r>
                        <a:rPr lang="en-US" sz="2000" b="0" i="1" u="none" strike="noStrike" baseline="0" dirty="0" smtClean="0">
                          <a:latin typeface="Cambria Math" panose="02040503050406030204" pitchFamily="18" charset="0"/>
                        </a:rPr>
                        <m:t>56−0,623215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E93E00-4AF5-4B08-BCD0-D2CD459A6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52" y="3928880"/>
                <a:ext cx="426410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9274FA-8465-40AA-A7D2-6F4A513545F1}"/>
                  </a:ext>
                </a:extLst>
              </p:cNvPr>
              <p:cNvSpPr txBox="1"/>
              <p:nvPr/>
            </p:nvSpPr>
            <p:spPr>
              <a:xfrm>
                <a:off x="693653" y="4423670"/>
                <a:ext cx="1528848" cy="40011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sz="2000" b="0" i="1" u="none" strike="noStrike" baseline="0" dirty="0" smtClean="0">
                          <a:latin typeface="Cambria Math" panose="02040503050406030204" pitchFamily="18" charset="0"/>
                        </a:rPr>
                        <m:t> =1,1595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9274FA-8465-40AA-A7D2-6F4A51354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53" y="4423670"/>
                <a:ext cx="15288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10D486B-0D88-4CB5-8991-A894F48D58D1}"/>
              </a:ext>
            </a:extLst>
          </p:cNvPr>
          <p:cNvSpPr txBox="1"/>
          <p:nvPr/>
        </p:nvSpPr>
        <p:spPr>
          <a:xfrm>
            <a:off x="6493821" y="4749183"/>
            <a:ext cx="2591789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 = a + b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b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F1F447-D253-4C81-B23A-A2B0B556DA1C}"/>
              </a:ext>
            </a:extLst>
          </p:cNvPr>
          <p:cNvSpPr txBox="1"/>
          <p:nvPr/>
        </p:nvSpPr>
        <p:spPr>
          <a:xfrm>
            <a:off x="6493821" y="4054338"/>
            <a:ext cx="3920179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MODEL REGRESI BERGANDA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289551-2B10-459A-BE8C-9B842B2CE58E}"/>
              </a:ext>
            </a:extLst>
          </p:cNvPr>
          <p:cNvSpPr txBox="1"/>
          <p:nvPr/>
        </p:nvSpPr>
        <p:spPr>
          <a:xfrm>
            <a:off x="6493821" y="5351695"/>
            <a:ext cx="3577279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 = 1,1595 + 0,6363X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+ 0,1558X</a:t>
            </a:r>
            <a:r>
              <a:rPr lang="en-US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88222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1706</TotalTime>
  <Words>787</Words>
  <Application>Microsoft Office PowerPoint</Application>
  <PresentationFormat>Widescreen</PresentationFormat>
  <Paragraphs>323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Berlin</vt:lpstr>
      <vt:lpstr>REGRESI &amp; KORELASI BERGANDA</vt:lpstr>
      <vt:lpstr>REGRESI BERGANDA</vt:lpstr>
      <vt:lpstr>MODEL REGRESI DUA VARIABEL BEBAS</vt:lpstr>
      <vt:lpstr>KESALAHAN BAKU PENDUGAAN</vt:lpstr>
      <vt:lpstr>KOEFISIEN DETERMINASI DAN  KOEFISIEN KORELASI</vt:lpstr>
      <vt:lpstr>KASUS</vt:lpstr>
      <vt:lpstr>PENYELESAIAN</vt:lpstr>
      <vt:lpstr>REGRESI BERGANDA</vt:lpstr>
      <vt:lpstr>REGRESI BERGANDA</vt:lpstr>
      <vt:lpstr>RESIDUAL</vt:lpstr>
      <vt:lpstr>KOEFISIEN DETERMINASI DAN KORELASI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FREKWENSI</dc:title>
  <dc:creator>User</dc:creator>
  <cp:lastModifiedBy>HB06 AMCF</cp:lastModifiedBy>
  <cp:revision>24</cp:revision>
  <dcterms:created xsi:type="dcterms:W3CDTF">2021-02-22T13:16:23Z</dcterms:created>
  <dcterms:modified xsi:type="dcterms:W3CDTF">2023-09-18T06:18:47Z</dcterms:modified>
</cp:coreProperties>
</file>