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0" r:id="rId5"/>
    <p:sldId id="261" r:id="rId6"/>
    <p:sldId id="262" r:id="rId7"/>
    <p:sldId id="258" r:id="rId8"/>
    <p:sldId id="259" r:id="rId9"/>
    <p:sldId id="263" r:id="rId10"/>
    <p:sldId id="264" r:id="rId11"/>
    <p:sldId id="266" r:id="rId12"/>
    <p:sldId id="268" r:id="rId13"/>
    <p:sldId id="265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81" r:id="rId25"/>
    <p:sldId id="283" r:id="rId26"/>
    <p:sldId id="285" r:id="rId27"/>
    <p:sldId id="286" r:id="rId28"/>
    <p:sldId id="288" r:id="rId29"/>
    <p:sldId id="287" r:id="rId30"/>
    <p:sldId id="289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3080708661437E-2"/>
          <c:y val="0.16047662401574792"/>
          <c:w val="0.69677444225721874"/>
          <c:h val="0.684286417322835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164-166</c:v>
                </c:pt>
                <c:pt idx="1">
                  <c:v>166-168</c:v>
                </c:pt>
                <c:pt idx="2">
                  <c:v>168-170</c:v>
                </c:pt>
                <c:pt idx="3">
                  <c:v>170-172</c:v>
                </c:pt>
                <c:pt idx="4">
                  <c:v>172-174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13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E5-40B7-8588-89906E334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692416"/>
        <c:axId val="107693952"/>
      </c:barChart>
      <c:catAx>
        <c:axId val="107692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7693952"/>
        <c:crosses val="autoZero"/>
        <c:auto val="1"/>
        <c:lblAlgn val="ctr"/>
        <c:lblOffset val="100"/>
        <c:noMultiLvlLbl val="0"/>
      </c:catAx>
      <c:valAx>
        <c:axId val="10769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07692416"/>
        <c:crosses val="autoZero"/>
        <c:crossBetween val="between"/>
      </c:valAx>
    </c:plotArea>
    <c:plotVisOnly val="1"/>
    <c:dispBlanksAs val="gap"/>
    <c:showDLblsOverMax val="0"/>
  </c:chart>
  <c:spPr>
    <a:noFill/>
    <a:ln>
      <a:solidFill>
        <a:schemeClr val="accent1">
          <a:shade val="50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EEB95-37EB-49FC-91D9-9A35DD0B018D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E2F0-C993-49E3-A114-7872F3C6EED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BB364-D7DB-49F3-A51D-95F86244EB6B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8EC2-2F59-41BF-826A-E8A2D9B4AD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4E19-2DF1-480D-8EFB-C74E12D16525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4044-4BF5-4661-912F-1D31BF2F73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C1E45-6EE7-4AEC-AC24-2B0DB17EBB1F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E065-D75B-459E-834D-0B3DF13FB7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259BB-E57B-4648-A9EF-962302A6BB42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2B013-BCCE-4063-A08B-1AECD6650F3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1FA8-36A8-48F9-9D66-18AA4DA21D9E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D027-F20A-4DB2-9A53-C400794DAF9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2BC9-22C9-462D-99B9-AE82501A77AF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DE40-828A-45A2-B49C-6270EB73485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1C64-A87A-485B-A9F8-ECEA27037552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9754-7839-4A8C-874B-7F629940DC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A574-5DB0-4717-A9D0-425E6885BBBF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DFF1-5581-4B43-A0FC-63945BACE2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D6179-6EB4-46FA-8B54-B151AC657EE9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389C-43FE-43CC-B48B-C24B9F5861B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67B4-6E2B-4A35-942A-F7057F173176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CFE9-2011-4C61-9335-555C26F5D6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DB8CC-6502-4A84-9AD6-C9F7E6D58511}" type="datetimeFigureOut">
              <a:rPr lang="fr-FR"/>
              <a:pPr>
                <a:defRPr/>
              </a:pPr>
              <a:t>28/04/2018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23B991-22CB-429E-88C5-3C2C53A22C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428728" y="915985"/>
            <a:ext cx="6143625" cy="655627"/>
          </a:xfrm>
        </p:spPr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DATA MINING : DESKRIPSI</a:t>
            </a:r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00100" y="2214537"/>
            <a:ext cx="7072362" cy="3643355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OverView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Berbagai cara deskripsi dan pengetahuan yg dihasilkan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</a:rPr>
              <a:t>Deskripsi Grafis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</a:rPr>
              <a:t>Deskripsi Lokasi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id-ID" sz="2400" dirty="0" smtClean="0">
                <a:solidFill>
                  <a:schemeClr val="bg1"/>
                </a:solidFill>
              </a:rPr>
              <a:t>Deskripsi Keberagaman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sz="2800" dirty="0" smtClean="0">
                <a:solidFill>
                  <a:schemeClr val="bg1"/>
                </a:solidFill>
              </a:rPr>
              <a:t>Conclusion</a:t>
            </a:r>
          </a:p>
          <a:p>
            <a:endParaRPr lang="id-ID" sz="2800" dirty="0" smtClean="0">
              <a:solidFill>
                <a:schemeClr val="bg1"/>
              </a:solidFill>
            </a:endParaRPr>
          </a:p>
          <a:p>
            <a:endParaRPr lang="fr-CA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Histogram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4" y="1285860"/>
            <a:ext cx="7829576" cy="1285884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Langkah 2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chemeClr val="bg1"/>
                </a:solidFill>
              </a:rPr>
              <a:t>Hitung sbrp banyak data yg menjadi anggota tiap interval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285749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Interval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164-166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166-168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168-170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170-172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172-174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Histogram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714348" y="2071678"/>
          <a:ext cx="7643866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0034" y="1285860"/>
            <a:ext cx="557216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 3, Buat histogram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1472" y="5715016"/>
            <a:ext cx="71438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id-ID" sz="3200" dirty="0" smtClean="0">
                <a:solidFill>
                  <a:schemeClr val="bg1"/>
                </a:solidFill>
                <a:latin typeface="+mn-lt"/>
              </a:rPr>
              <a:t>Pengetahuan apa yg diperoleh?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504351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Pengetahuan apa yg diperoleh?</a:t>
            </a:r>
          </a:p>
          <a:p>
            <a:pPr lvl="1"/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Dapat melihat lokasi kecenderungan mengumpulnya data di batang tertinggi</a:t>
            </a:r>
          </a:p>
          <a:p>
            <a:pPr lvl="1"/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Histogram yg “tinggi-mengerucut”  keberagaman data yg relatif rendah</a:t>
            </a:r>
          </a:p>
          <a:p>
            <a:pPr lvl="1"/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Histogram yg “pendek-melebar”  keberagaman data yg beragam dan menyebar luas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Histogram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28596" y="285728"/>
            <a:ext cx="82296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Deskripsi Lokasi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572560" cy="504351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Deskripsi grafis sdh menggambarkan karakteristik data namun sifatnya msh terlalu kasar dan kurang praktis untuk dilakukan.</a:t>
            </a:r>
          </a:p>
          <a:p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Shg diperlukan suatu angka yg cukup dapat mewakili  data yg ada serta dpt diperoleh dengan cara yg lebih praktis daripada menggambar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Angka yg dpt “mewakili” tsd  LOKASI</a:t>
            </a:r>
          </a:p>
          <a:p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Disebut lokasi krn dpt memberikan informasi ttd data dari dari posisi tempat tertentu.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643206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Rata2 brrti “membuat menjadi rata”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nilai perataan tsb dianggap sebagai lokasi pusat, titik berat, atau titik keseimbangan data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Secara matematis, bila kita memiliki nilai observasi x1, x2, ... ,x maka rata2 adalah: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8596" y="285728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3108" y="4059800"/>
            <a:ext cx="3398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 </a:t>
            </a:r>
            <a:r>
              <a:rPr lang="id-ID" u="sng" dirty="0" smtClean="0">
                <a:solidFill>
                  <a:schemeClr val="bg1"/>
                </a:solidFill>
              </a:rPr>
              <a:t>(X1 + x2 + ... + xn)</a:t>
            </a:r>
            <a:r>
              <a:rPr lang="id-ID" dirty="0" smtClean="0">
                <a:solidFill>
                  <a:schemeClr val="bg1"/>
                </a:solidFill>
              </a:rPr>
              <a:t>  =   </a:t>
            </a:r>
            <a:r>
              <a:rPr lang="id-ID" sz="3600" dirty="0" smtClean="0">
                <a:solidFill>
                  <a:schemeClr val="bg1"/>
                </a:solidFill>
              </a:rPr>
              <a:t>∑</a:t>
            </a:r>
            <a:r>
              <a:rPr lang="id-ID" dirty="0" smtClean="0">
                <a:solidFill>
                  <a:schemeClr val="bg1"/>
                </a:solidFill>
              </a:rPr>
              <a:t>   </a:t>
            </a:r>
            <a:r>
              <a:rPr lang="id-ID" u="sng" dirty="0" smtClean="0">
                <a:solidFill>
                  <a:schemeClr val="bg1"/>
                </a:solidFill>
              </a:rPr>
              <a:t>Xi </a:t>
            </a:r>
            <a:endParaRPr lang="id-ID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57158" y="5214974"/>
            <a:ext cx="851535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Scr sederhana, persamaan tsb brrti menjumlahkan semua data, kemudian membagi dgn banyaknya data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1661" y="4476286"/>
            <a:ext cx="601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 X =</a:t>
            </a:r>
            <a:endParaRPr lang="id-ID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643042" y="4498982"/>
            <a:ext cx="21431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1802" y="46313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70274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i=1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6284" y="38454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6350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n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572560" cy="5572164"/>
          </a:xfrm>
        </p:spPr>
        <p:txBody>
          <a:bodyPr/>
          <a:lstStyle/>
          <a:p>
            <a:pPr>
              <a:buNone/>
            </a:pPr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Contoh:</a:t>
            </a:r>
          </a:p>
          <a:p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Diketahui data Kls Biasa: 168, 164, 167, 164, 171, 166, 169, 172, 166,166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Jumlah kls biasa  1673 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Maka Rata2  1673/10= 167,3 cm.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Data Kls Plus: 175, 176, 183, 180, 177, 177, 182, 179, 179, 171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Jumlah kls plus  1779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Maka Rata2  1779/10= 177,9 cm.</a:t>
            </a:r>
          </a:p>
          <a:p>
            <a:endParaRPr lang="id-ID" dirty="0" smtClean="0">
              <a:solidFill>
                <a:schemeClr val="bg1"/>
              </a:solidFill>
              <a:sym typeface="Wingdings" pitchFamily="2" charset="2"/>
            </a:endParaRPr>
          </a:p>
          <a:p>
            <a:endParaRPr lang="id-ID" sz="3200" dirty="0" smtClean="0">
              <a:solidFill>
                <a:schemeClr val="bg1"/>
              </a:solidFill>
              <a:sym typeface="Wingdings" pitchFamily="2" charset="2"/>
            </a:endParaRPr>
          </a:p>
          <a:p>
            <a:endParaRPr lang="id-ID" sz="3200" dirty="0" smtClean="0">
              <a:solidFill>
                <a:schemeClr val="bg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2786082"/>
          </a:xfrm>
        </p:spPr>
        <p:txBody>
          <a:bodyPr/>
          <a:lstStyle/>
          <a:p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Pengetahuan apa yg diperoleh?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Bhw secara umum siswa kelas biasa memiliki TB 167,3 cm.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Siswa kelas biasa lebih pendek  dari kelas plus yg umumnya bertinggi badan 177,9 cm.</a:t>
            </a:r>
          </a:p>
          <a:p>
            <a:pPr lvl="1"/>
            <a:endParaRPr lang="id-ID" sz="2800" dirty="0" smtClean="0">
              <a:solidFill>
                <a:schemeClr val="bg1"/>
              </a:solidFill>
              <a:sym typeface="Wingdings" pitchFamily="2" charset="2"/>
            </a:endParaRPr>
          </a:p>
          <a:p>
            <a:endParaRPr lang="id-ID" sz="3200" dirty="0" smtClean="0">
              <a:solidFill>
                <a:schemeClr val="bg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Median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715040"/>
          </a:xfrm>
        </p:spPr>
        <p:txBody>
          <a:bodyPr/>
          <a:lstStyle/>
          <a:p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Scr harfiah, mencari tempat nilai tengah.</a:t>
            </a:r>
          </a:p>
          <a:p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Langkah pertama urutkan data lbh dahulu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Data asli kelas biasa: 168, 164, 167, 164, 171, 166, 169, 172, 166,166</a:t>
            </a:r>
          </a:p>
          <a:p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Data urut menjadi: 164,164,166,166,166,167,168,169,171,172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Krn jumlah data genap (10) mk, nilai tengah antara diurutan ke-5 dan 6  166 dan 167</a:t>
            </a:r>
          </a:p>
          <a:p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Median 	= ((data ke-5 + data ke-6)/2)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			</a:t>
            </a:r>
            <a:r>
              <a:rPr lang="id-ID" sz="3200" dirty="0" smtClean="0">
                <a:solidFill>
                  <a:schemeClr val="bg1"/>
                </a:solidFill>
                <a:sym typeface="Wingdings" pitchFamily="2" charset="2"/>
              </a:rPr>
              <a:t>= ((166+167)/2 = 166,5</a:t>
            </a:r>
          </a:p>
          <a:p>
            <a:endParaRPr lang="id-ID" sz="3200" dirty="0" smtClean="0">
              <a:solidFill>
                <a:schemeClr val="bg1"/>
              </a:solidFill>
              <a:sym typeface="Wingdings" pitchFamily="2" charset="2"/>
            </a:endParaRPr>
          </a:p>
          <a:p>
            <a:endParaRPr lang="id-ID" sz="2800" dirty="0" smtClean="0">
              <a:solidFill>
                <a:schemeClr val="bg1"/>
              </a:solidFill>
              <a:sym typeface="Wingdings" pitchFamily="2" charset="2"/>
            </a:endParaRPr>
          </a:p>
          <a:p>
            <a:endParaRPr lang="id-ID" sz="3200" dirty="0" smtClean="0">
              <a:solidFill>
                <a:schemeClr val="bg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Median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7158" y="1571612"/>
            <a:ext cx="857256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Apa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keuntungan Median dibandingkan Mean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Median tdk terlalu terpengaruh oleh adanya nilai ektrem.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id-ID" sz="28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Maksudnya: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1200150" lvl="2" indent="-285750">
              <a:spcBef>
                <a:spcPct val="20000"/>
              </a:spcBef>
            </a:pPr>
            <a:r>
              <a:rPr lang="id-ID" sz="28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Data terurut: 164,164,166,166,166,167,168,169,171,172</a:t>
            </a:r>
          </a:p>
          <a:p>
            <a:pPr marL="1200150" lvl="2" indent="-285750">
              <a:spcBef>
                <a:spcPct val="20000"/>
              </a:spcBef>
            </a:pPr>
            <a:r>
              <a:rPr lang="id-ID" sz="28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	(rata2 =167,3 ------ Median = 166,5)</a:t>
            </a:r>
          </a:p>
          <a:p>
            <a:pPr marL="1200150" lvl="2" indent="-285750">
              <a:spcBef>
                <a:spcPct val="20000"/>
              </a:spcBef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Data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terurut modifikasi: 164,164,166,166,166,167,168,169,171,</a:t>
            </a:r>
            <a:r>
              <a:rPr kumimoji="0" lang="id-ID" sz="28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1720</a:t>
            </a:r>
          </a:p>
          <a:p>
            <a:pPr marL="1200150" lvl="2" indent="-285750">
              <a:spcBef>
                <a:spcPct val="20000"/>
              </a:spcBef>
            </a:pPr>
            <a:r>
              <a:rPr lang="id-ID" sz="2800" dirty="0" smtClean="0">
                <a:solidFill>
                  <a:schemeClr val="bg1"/>
                </a:solidFill>
                <a:sym typeface="Wingdings" pitchFamily="2" charset="2"/>
              </a:rPr>
              <a:t>	(rata2 =332,3 ------ Median = 166,5)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Modus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Mencari nilai observasi yang sering muncul</a:t>
            </a:r>
          </a:p>
          <a:p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Contoh dari Data urut Kelas Biasa: 164,164,</a:t>
            </a:r>
            <a:r>
              <a:rPr lang="id-ID" dirty="0" smtClean="0">
                <a:solidFill>
                  <a:srgbClr val="FFC000"/>
                </a:solidFill>
                <a:sym typeface="Wingdings" pitchFamily="2" charset="2"/>
              </a:rPr>
              <a:t>166,166,166,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167,168,169,171,172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	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chemeClr val="bg1"/>
                </a:solidFill>
              </a:rPr>
              <a:t>Maka, Nilai 166 adalah nilai yg sering muncul (Modus) sebanyak 3x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Pengetahuan yg diperoleh adalah, bhw dari Kelas Biasa memiliki byk siswa yg TB nya 166cm</a:t>
            </a: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314474" y="214290"/>
            <a:ext cx="6615112" cy="1143000"/>
          </a:xfrm>
        </p:spPr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Overview</a:t>
            </a:r>
            <a:endParaRPr lang="fr-CA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496" y="2350156"/>
          <a:ext cx="304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 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Tinggi badan (cm)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168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164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164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171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169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172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67338" y="2357430"/>
          <a:ext cx="304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 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Tinggi badan (cm)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183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182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179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179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171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1773784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Data tinggi badan dari Kelas Biasa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2552" y="1773784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Data tinggi badan dari Kelas Plus 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243"/>
            <a:ext cx="8229600" cy="779427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Modus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5454657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Kegunaan modus; Modus lbh mencerminkan lokasi kecenderungan berkumpulnya sebagian besar data dibanding ukuran-lainnya. Contoh: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Sebuah PT menyatakan bhw rata2 gaji karyawannya adalah Rp. 10 juta.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Kenyataannya, 90 org digaji Rp 1 juta dan hanya 10 org yg di gaji Rp. 100 juta.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Dibandingkan rata2, informasi yg lbh berguna adalah bhw sebagian besar (modus) karyawan di gaji Rp. 1 juta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71437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Kuartil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4739"/>
            <a:ext cx="8229600" cy="5668971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Membagi seluruh data menjadi empat bagian dan mencari nilai di tiap seperempat bagian (kuartil)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Ketiga kuartil dpt dinotasikan sebagai q1, q2, q3 (q2=median)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Contoh dari data terurut: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	164,164,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166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,166,166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,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167,168,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169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,171,172</a:t>
            </a:r>
            <a:endParaRPr lang="id-ID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	maka: q1=166; q2=(166+167)/2=165,5; q3=169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rot="10800000">
            <a:off x="2500298" y="4786322"/>
            <a:ext cx="428628" cy="3571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own Arrow 4"/>
          <p:cNvSpPr/>
          <p:nvPr/>
        </p:nvSpPr>
        <p:spPr>
          <a:xfrm rot="10800000">
            <a:off x="4286248" y="4714884"/>
            <a:ext cx="428628" cy="3571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 rot="10800000">
            <a:off x="6143636" y="4714884"/>
            <a:ext cx="428628" cy="3571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71437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Kuartil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4739"/>
            <a:ext cx="8229600" cy="5668971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Pengetahuan apa yg diperoleh?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	Apabila kita ingin membagi 4 bagian sama besar dari tinggi badan yg telah diurutkan, maka diperoleh angka 166 cm, 166,5 cm dan 169 cm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71437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Persentil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4739"/>
            <a:ext cx="8229600" cy="5668971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Membagi seluruh data menjadi seratus bagian dan mencari nilai di tiap seperseratus bagian (persentil)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Ketiga kuartil dpt dinotasikan sebagai p0.xx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Contoh, Bgm apabila ingin mencari  p0.10, p0.46,  p0.83?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	Dari data terurut: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	164</a:t>
            </a:r>
            <a:r>
              <a:rPr lang="id-ID" dirty="0" smtClean="0">
                <a:solidFill>
                  <a:srgbClr val="FFC000"/>
                </a:solidFill>
                <a:sym typeface="Wingdings" pitchFamily="2" charset="2"/>
              </a:rPr>
              <a:t>,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164,166,166,</a:t>
            </a:r>
            <a:r>
              <a:rPr lang="id-ID" dirty="0" smtClean="0">
                <a:solidFill>
                  <a:srgbClr val="FFC000"/>
                </a:solidFill>
                <a:sym typeface="Wingdings" pitchFamily="2" charset="2"/>
              </a:rPr>
              <a:t>166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,167,168,169,</a:t>
            </a:r>
            <a:r>
              <a:rPr lang="id-ID" dirty="0" smtClean="0">
                <a:solidFill>
                  <a:srgbClr val="FFC000"/>
                </a:solidFill>
                <a:sym typeface="Wingdings" pitchFamily="2" charset="2"/>
              </a:rPr>
              <a:t>171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,172</a:t>
            </a:r>
            <a:endParaRPr lang="id-ID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	maka: p0.10=164; p0.46=166; p0.83=171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rot="10800000">
            <a:off x="1357290" y="5357826"/>
            <a:ext cx="428628" cy="3571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C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4071934" y="5357826"/>
            <a:ext cx="428628" cy="3571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C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0800000">
            <a:off x="6786579" y="5286388"/>
            <a:ext cx="428628" cy="35719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71437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Persentil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4739"/>
            <a:ext cx="8229600" cy="3097203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Pengetahuan apa yg diperoleh?</a:t>
            </a:r>
          </a:p>
          <a:p>
            <a:pPr>
              <a:buNone/>
            </a:pPr>
            <a:r>
              <a:rPr lang="id-ID" dirty="0" smtClean="0">
                <a:solidFill>
                  <a:schemeClr val="bg1"/>
                </a:solidFill>
              </a:rPr>
              <a:t>	Apabila kita ingin membagi 100 bagian sama besar dari tinggi badan yg telah diurutkan, maka diperoleh angka-angka pada belahan tersebut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28596" y="285728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Deskripsi Keberagaman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4282" y="1028696"/>
            <a:ext cx="8786842" cy="575789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Deskripsi Lokasi sdh menggambarkan ttg lokasi pusat data (mean, median, modus), namun kita blm memilik gambaran atas keberagaman data.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Sbg gambaran: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Data kelompok 1: 6,6,7,7,7,8,8 (mean: 7, median:7, modus:7)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Data kelompok 2: 0,1,3,7,7,12,19 (mean: 7, median:7, modus:7)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Meskipun ketiga ukuran lokasi itu sama namun kedua kelompok itu “berbeda”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Shg diperlukan ukuran keberagaman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range, varians dan standart deviasi</a:t>
            </a:r>
            <a:endParaRPr lang="id-ID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id-ID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Range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Besarnya rentang jarak antara data terkecil dgn data terbesar.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Rentang yg besar menandakan bhw data relatif lebih beragam.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Sbg gambaran: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Data kelompok 1: 6,6,7,7,7,8,8 (Range kelompok 1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8-6=2</a:t>
            </a:r>
            <a:r>
              <a:rPr lang="id-ID" dirty="0" smtClean="0">
                <a:solidFill>
                  <a:schemeClr val="bg1"/>
                </a:solidFill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Data kelompok 2: 0,1,3,7,7,12,19 (Range kelompok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19-0=19</a:t>
            </a:r>
            <a:r>
              <a:rPr lang="id-ID" dirty="0" smtClean="0">
                <a:solidFill>
                  <a:schemeClr val="bg1"/>
                </a:solidFill>
              </a:rPr>
              <a:t>)</a:t>
            </a:r>
          </a:p>
          <a:p>
            <a:endParaRPr lang="id-ID" dirty="0" smtClean="0">
              <a:solidFill>
                <a:schemeClr val="bg1"/>
              </a:solidFill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Range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Pengetahuan apa yg diperoleh?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Kelompok 2 memiliki data yg lebih beragam dgn range yg jauh lbh besar drpd Kel.1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Akan tetapi, krn ukuran ini hanya mengambil dua data ekstrem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adakalanya sulit utk dijadikan ukuran unik utk menilai keberagaman data, sebagaimana contoh: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Kel.1 : 6,15,15,16,16,25 (Range kel.1=25-6=19)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Kel.2 : 0,1,3,7,7,12,19 (Range kel.2=19-0=19)</a:t>
            </a:r>
          </a:p>
          <a:p>
            <a:endParaRPr lang="id-ID" dirty="0" smtClean="0">
              <a:solidFill>
                <a:schemeClr val="bg1"/>
              </a:solidFill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Varians dan Standart Deviasi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Range msh blm dpt dijadikan dasar utk menilai keberagaman data.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Ukuran Varians yg menggunakan prinsip mencari jarak antara setiap data dengan pusatnya (rata2) seringkali digunakan.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Rumus: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507207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S</a:t>
            </a:r>
            <a:r>
              <a:rPr lang="id-ID" sz="3200" baseline="30000" dirty="0" smtClean="0">
                <a:solidFill>
                  <a:schemeClr val="bg1"/>
                </a:solidFill>
              </a:rPr>
              <a:t>2  </a:t>
            </a:r>
            <a:r>
              <a:rPr lang="id-ID" sz="3200" dirty="0" smtClean="0">
                <a:solidFill>
                  <a:schemeClr val="bg1"/>
                </a:solidFill>
              </a:rPr>
              <a:t>= 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4857760"/>
            <a:ext cx="2490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__________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3240" y="4071942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∑ ( Xi – X )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3240" y="364331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n</a:t>
            </a:r>
            <a:endParaRPr lang="id-ID" sz="3200" dirty="0"/>
          </a:p>
        </p:txBody>
      </p:sp>
      <p:sp>
        <p:nvSpPr>
          <p:cNvPr id="9" name="Rectangle 8"/>
          <p:cNvSpPr/>
          <p:nvPr/>
        </p:nvSpPr>
        <p:spPr>
          <a:xfrm>
            <a:off x="3071802" y="4558737"/>
            <a:ext cx="7441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i=1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14744" y="5357826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n-1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1960" y="3601856"/>
            <a:ext cx="419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_</a:t>
            </a:r>
            <a:endParaRPr lang="id-ID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Varians dan Standart Deviasi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5804" y="100010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6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Data</a:t>
                      </a:r>
                      <a:r>
                        <a:rPr lang="id-ID" baseline="0" dirty="0" smtClean="0"/>
                        <a:t> Ke-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Kel.</a:t>
                      </a:r>
                      <a:r>
                        <a:rPr lang="id-ID" baseline="0" dirty="0" smtClean="0"/>
                        <a:t>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Kel.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(2)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(6 - 15,57)</a:t>
                      </a:r>
                      <a:r>
                        <a:rPr lang="id-ID" baseline="30000" dirty="0" smtClean="0"/>
                        <a:t>2 </a:t>
                      </a:r>
                      <a:r>
                        <a:rPr lang="id-ID" dirty="0" smtClean="0"/>
                        <a:t>= 91,61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49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(12 - 7)</a:t>
                      </a:r>
                      <a:r>
                        <a:rPr lang="id-ID" baseline="30000" dirty="0" smtClean="0"/>
                        <a:t>2 </a:t>
                      </a:r>
                      <a:r>
                        <a:rPr lang="id-ID" dirty="0" smtClean="0"/>
                        <a:t>= 25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88,90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144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Jumlah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109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181,71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270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Rata-rata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15,57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1857356" y="2500306"/>
            <a:ext cx="278608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143636" y="3500438"/>
            <a:ext cx="128588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21355655">
            <a:off x="2318185" y="1176371"/>
            <a:ext cx="1091892" cy="571504"/>
          </a:xfrm>
          <a:prstGeom prst="arc">
            <a:avLst>
              <a:gd name="adj1" fmla="val 11569854"/>
              <a:gd name="adj2" fmla="val 14592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Arc 14"/>
          <p:cNvSpPr/>
          <p:nvPr/>
        </p:nvSpPr>
        <p:spPr>
          <a:xfrm rot="21355655">
            <a:off x="5963112" y="2974076"/>
            <a:ext cx="1183009" cy="571504"/>
          </a:xfrm>
          <a:prstGeom prst="arc">
            <a:avLst>
              <a:gd name="adj1" fmla="val 11569854"/>
              <a:gd name="adj2" fmla="val 10775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57200" y="5143512"/>
            <a:ext cx="822960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id-ID" sz="3200" dirty="0" smtClean="0">
                <a:solidFill>
                  <a:schemeClr val="bg1"/>
                </a:solidFill>
                <a:latin typeface="+mn-lt"/>
              </a:rPr>
              <a:t>Varians kel.1 = 181,71 / 6 = 30,3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id-ID" sz="3200" dirty="0" smtClean="0">
                <a:solidFill>
                  <a:schemeClr val="bg1"/>
                </a:solidFill>
                <a:latin typeface="+mn-lt"/>
              </a:rPr>
              <a:t>Varians kel.2 = 270/ 6 = 45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solidFill>
                  <a:schemeClr val="bg1"/>
                </a:solidFill>
              </a:rPr>
              <a:t>Overview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Sekilas kita sulit menangkap maksud dari kumpulan data tsb.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Kumpulan data tsb perlu diolah sedemikian shg agar dpt memberikan gambaran mengenai data tsb.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Bgm jika data tsb melibatkan 10.000 siswa?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Maka itu, </a:t>
            </a:r>
            <a:r>
              <a:rPr lang="id-ID" smtClean="0">
                <a:solidFill>
                  <a:schemeClr val="bg1"/>
                </a:solidFill>
              </a:rPr>
              <a:t>diperlukan suatu </a:t>
            </a:r>
            <a:r>
              <a:rPr lang="id-ID" dirty="0" smtClean="0">
                <a:solidFill>
                  <a:schemeClr val="bg1"/>
                </a:solidFill>
              </a:rPr>
              <a:t>metode utk menggambarkan data scr ringkas yg disebut ‘DESKRIPSI’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Varians dan Standart Deviasi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Pengetahuan apa yg diperoleh?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Data Kel.2 berjarak relatif lebih jauh dari pusatnya (dhi.Rata2nya, yaitu: 7) drpd data Kel.1 shg Variansnya lbh besar.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Dgn kata lain, data Kel.2 lbh beragam drpd data Kel.1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Seandainya data tsb memiliki satuan cm2, maka varians memiliki satuan cm2 pula.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Dampaknya Varians jadi krg sinkron dgn ukuran lainnya spt, mean, modus, persentil, range, dll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utk itu perlu dibuat Standar Deviasi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Varians dan Standart Deviasi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818"/>
            <a:ext cx="8229600" cy="60007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Standar Deviasi merupakan akar kuadrat Varians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Maka Standar Deviasi Kel.1 = √ 30,29 = 5,5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Maka Standar Deviasi Kel.2 = √ 45 = 6,7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Pengetahuan apakah yg diperoleh?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Data Kel.2 lebih beragam dibandingkan Kel.1. Standar Deviasi memiliki satuan yg sama dgn data asalnya.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Apabila data tsb memiliki satuan cm, maka Standar Deviasinya pun memiliki satuan cm</a:t>
            </a:r>
          </a:p>
          <a:p>
            <a:pPr lvl="1">
              <a:spcBef>
                <a:spcPts val="0"/>
              </a:spcBef>
            </a:pPr>
            <a:r>
              <a:rPr lang="id-ID" dirty="0" smtClean="0">
                <a:solidFill>
                  <a:schemeClr val="bg1"/>
                </a:solidFill>
              </a:rPr>
              <a:t>Dgn demikian, hasil yg muncul menjadi lbh mudah </a:t>
            </a:r>
            <a:r>
              <a:rPr lang="id-ID" smtClean="0">
                <a:solidFill>
                  <a:schemeClr val="bg1"/>
                </a:solidFill>
              </a:rPr>
              <a:t>dicerna maknanya</a:t>
            </a:r>
            <a:endParaRPr lang="id-ID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872874" y="1868842"/>
            <a:ext cx="1000132" cy="1588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57884" y="2372420"/>
            <a:ext cx="500066" cy="1588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70" y="560390"/>
            <a:ext cx="6872278" cy="72547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Conclusion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8828"/>
            <a:ext cx="8229600" cy="3043246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Kegunaan Fungsi Deskripsi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Berbagai cara menggunakan fungsi Deskripsi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Berbagai ukuran yg dipakai dalam cara-2 deskripsi, cara menghitung, dan menginterpretasikan ukuran tsb.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l"/>
            <a:r>
              <a:rPr lang="id-ID" sz="4000" dirty="0" smtClean="0">
                <a:solidFill>
                  <a:schemeClr val="bg1"/>
                </a:solidFill>
              </a:rPr>
              <a:t>Berbagai cara deskripsi dan pengetahuan yg dihasilkan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5829312" cy="5043510"/>
          </a:xfrm>
        </p:spPr>
        <p:txBody>
          <a:bodyPr/>
          <a:lstStyle/>
          <a:p>
            <a:r>
              <a:rPr lang="id-ID" sz="2800" dirty="0" smtClean="0">
                <a:solidFill>
                  <a:schemeClr val="bg1"/>
                </a:solidFill>
              </a:rPr>
              <a:t>Deskripsi Grafis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Diagram Titik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Histogram</a:t>
            </a:r>
          </a:p>
          <a:p>
            <a:r>
              <a:rPr lang="id-ID" sz="2800" dirty="0" smtClean="0">
                <a:solidFill>
                  <a:schemeClr val="bg1"/>
                </a:solidFill>
              </a:rPr>
              <a:t>Deskripsi Lokasi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Rata2 (Mean)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Nilai Tengah (Median)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Nilai Sering Muncul (Modus)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Kuartil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Persentil</a:t>
            </a:r>
          </a:p>
          <a:p>
            <a:r>
              <a:rPr lang="id-ID" sz="2800" dirty="0" smtClean="0">
                <a:solidFill>
                  <a:schemeClr val="bg1"/>
                </a:solidFill>
              </a:rPr>
              <a:t>Deskripsi Keberagaman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l"/>
            <a:r>
              <a:rPr lang="id-ID" sz="4000" dirty="0" smtClean="0">
                <a:solidFill>
                  <a:schemeClr val="bg1"/>
                </a:solidFill>
              </a:rPr>
              <a:t>Berbagai cara deskripsi dan pengetahuan yg dihasilkan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5829312" cy="5043510"/>
          </a:xfrm>
        </p:spPr>
        <p:txBody>
          <a:bodyPr/>
          <a:lstStyle/>
          <a:p>
            <a:r>
              <a:rPr lang="id-ID" sz="2800" dirty="0" smtClean="0">
                <a:solidFill>
                  <a:schemeClr val="bg1"/>
                </a:solidFill>
              </a:rPr>
              <a:t>Deskripsi Grafis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Diagram Titik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Histogram</a:t>
            </a:r>
          </a:p>
          <a:p>
            <a:r>
              <a:rPr lang="id-ID" sz="2800" dirty="0" smtClean="0">
                <a:solidFill>
                  <a:schemeClr val="bg1"/>
                </a:solidFill>
              </a:rPr>
              <a:t>Deskripsi Lokasi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Rata2 (Mean)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Nilai Tengah (Median)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Nilai Sering Muncul (Modus)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Kuartil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Persentil</a:t>
            </a:r>
          </a:p>
          <a:p>
            <a:r>
              <a:rPr lang="id-ID" sz="2800" dirty="0" smtClean="0">
                <a:solidFill>
                  <a:schemeClr val="bg1"/>
                </a:solidFill>
              </a:rPr>
              <a:t>Deskripsi Keberagaman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Deskripsi Grafis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264319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id-ID" dirty="0" smtClean="0">
                <a:solidFill>
                  <a:schemeClr val="bg1"/>
                </a:solidFill>
              </a:rPr>
              <a:t>Merupakan cara utk mendeskripsikan data dalam bentuk gambar yg sesungguhnya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id-ID" dirty="0" smtClean="0">
                <a:solidFill>
                  <a:schemeClr val="bg1"/>
                </a:solidFill>
              </a:rPr>
              <a:t>Dua Gambar yg umum digunakan dlm deskripsi grafis adalah diagram titik dan histogram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Diagram Titik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3457588"/>
            <a:ext cx="8229600" cy="2257428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Pengetahuan apa yg diperoleh?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</a:rPr>
              <a:t>Data Kelas Biasa (merah)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165-172cm</a:t>
            </a:r>
          </a:p>
          <a:p>
            <a:pPr lvl="1"/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Data Kelas Plus (biru)  &gt;175cm, namun nilainya lbh beragam dgn sebaran yg lbh luas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071670" y="1643050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2500298" y="1643050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1214414" y="1643050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3286116" y="16430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3786182" y="1643050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5286380" y="16430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5715008" y="16430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6143636" y="16430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7000892" y="16430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Oval 19"/>
          <p:cNvSpPr/>
          <p:nvPr/>
        </p:nvSpPr>
        <p:spPr>
          <a:xfrm>
            <a:off x="7429520" y="16430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2" name="Straight Connector 21"/>
          <p:cNvCxnSpPr/>
          <p:nvPr/>
        </p:nvCxnSpPr>
        <p:spPr>
          <a:xfrm>
            <a:off x="214282" y="2214554"/>
            <a:ext cx="8715436" cy="1588"/>
          </a:xfrm>
          <a:prstGeom prst="lin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215338" y="16430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Oval 27"/>
          <p:cNvSpPr/>
          <p:nvPr/>
        </p:nvSpPr>
        <p:spPr>
          <a:xfrm>
            <a:off x="428596" y="1643050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Oval 29"/>
          <p:cNvSpPr/>
          <p:nvPr/>
        </p:nvSpPr>
        <p:spPr>
          <a:xfrm>
            <a:off x="1643042" y="1643050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Oval 31"/>
          <p:cNvSpPr/>
          <p:nvPr/>
        </p:nvSpPr>
        <p:spPr>
          <a:xfrm>
            <a:off x="8643966" y="164305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ectangle 35"/>
          <p:cNvSpPr/>
          <p:nvPr/>
        </p:nvSpPr>
        <p:spPr>
          <a:xfrm>
            <a:off x="928662" y="2143116"/>
            <a:ext cx="71438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3002481" y="2143116"/>
            <a:ext cx="71438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5357818" y="2143116"/>
            <a:ext cx="71438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Rectangle 38"/>
          <p:cNvSpPr/>
          <p:nvPr/>
        </p:nvSpPr>
        <p:spPr>
          <a:xfrm>
            <a:off x="7572396" y="2143116"/>
            <a:ext cx="71438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TextBox 39"/>
          <p:cNvSpPr txBox="1"/>
          <p:nvPr/>
        </p:nvSpPr>
        <p:spPr>
          <a:xfrm>
            <a:off x="645027" y="24288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165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14612" y="24288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170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72066" y="24288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175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88761" y="24288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180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Histogram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1928802"/>
          <a:ext cx="214314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r>
                        <a:rPr lang="id-ID" baseline="0" dirty="0" smtClean="0"/>
                        <a:t>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Tinggi badan (cm)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168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164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164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171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169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172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1345156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Data tinggi badan dari Kelas Biasa 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00430" y="1928802"/>
          <a:ext cx="214314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r>
                        <a:rPr lang="id-ID" baseline="0" dirty="0" smtClean="0"/>
                        <a:t>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Tinggi badan (cm)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169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169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164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168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164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72198" y="1928802"/>
          <a:ext cx="214314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r>
                        <a:rPr lang="id-ID" baseline="0" dirty="0" smtClean="0"/>
                        <a:t>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Tinggi badan (cm)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169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171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164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Histogram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80" y="1714488"/>
            <a:ext cx="6686568" cy="1185857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Langkah 1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d-ID" dirty="0" smtClean="0">
                <a:solidFill>
                  <a:schemeClr val="bg1"/>
                </a:solidFill>
              </a:rPr>
              <a:t>Buat bbrp interval yg lebarnya sama</a:t>
            </a:r>
          </a:p>
          <a:p>
            <a:pPr>
              <a:buNone/>
            </a:pP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52760" y="3286124"/>
          <a:ext cx="304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Interval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164-166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166-168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168-170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170-172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172-174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Sp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FE55DA1-C17C-4486-BE4A-62CC3A37E9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TW_Space</Template>
  <TotalTime>1159</TotalTime>
  <Words>1450</Words>
  <Application>Microsoft Office PowerPoint</Application>
  <PresentationFormat>On-screen Show (4:3)</PresentationFormat>
  <Paragraphs>367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TW_Space</vt:lpstr>
      <vt:lpstr>DATA MINING : DESKRIPSI</vt:lpstr>
      <vt:lpstr>Overview</vt:lpstr>
      <vt:lpstr>Overview</vt:lpstr>
      <vt:lpstr>Berbagai cara deskripsi dan pengetahuan yg dihasilkan</vt:lpstr>
      <vt:lpstr>Berbagai cara deskripsi dan pengetahuan yg dihasilkan</vt:lpstr>
      <vt:lpstr>Deskripsi Grafis</vt:lpstr>
      <vt:lpstr>Diagram Titik</vt:lpstr>
      <vt:lpstr>Histogram</vt:lpstr>
      <vt:lpstr>Histogram</vt:lpstr>
      <vt:lpstr>Histogram</vt:lpstr>
      <vt:lpstr>Histogram</vt:lpstr>
      <vt:lpstr>Histogram</vt:lpstr>
      <vt:lpstr>PowerPoint Presentation</vt:lpstr>
      <vt:lpstr>PowerPoint Presentation</vt:lpstr>
      <vt:lpstr>Mean</vt:lpstr>
      <vt:lpstr>Mean</vt:lpstr>
      <vt:lpstr>Median</vt:lpstr>
      <vt:lpstr>PowerPoint Presentation</vt:lpstr>
      <vt:lpstr>Modus</vt:lpstr>
      <vt:lpstr>Modus</vt:lpstr>
      <vt:lpstr>Kuartil</vt:lpstr>
      <vt:lpstr>Kuartil</vt:lpstr>
      <vt:lpstr>Persentil</vt:lpstr>
      <vt:lpstr>Persentil</vt:lpstr>
      <vt:lpstr>PowerPoint Presentation</vt:lpstr>
      <vt:lpstr>Range</vt:lpstr>
      <vt:lpstr>Range</vt:lpstr>
      <vt:lpstr>Varians dan Standart Deviasi</vt:lpstr>
      <vt:lpstr>Varians dan Standart Deviasi</vt:lpstr>
      <vt:lpstr>Varians dan Standart Deviasi</vt:lpstr>
      <vt:lpstr>Varians dan Standart Deviasi</vt:lpstr>
      <vt:lpstr>Conclusion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: DESCRIPTIVE</dc:title>
  <dc:creator>User</dc:creator>
  <cp:lastModifiedBy>Asus</cp:lastModifiedBy>
  <cp:revision>29</cp:revision>
  <dcterms:created xsi:type="dcterms:W3CDTF">2011-04-22T08:18:58Z</dcterms:created>
  <dcterms:modified xsi:type="dcterms:W3CDTF">2018-04-28T04:20:01Z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TC103814969990</vt:lpwstr>
  </property>
</Properties>
</file>