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1479" r:id="rId2"/>
    <p:sldId id="1480" r:id="rId3"/>
    <p:sldId id="1534" r:id="rId4"/>
    <p:sldId id="1535" r:id="rId5"/>
    <p:sldId id="1573" r:id="rId6"/>
    <p:sldId id="1574" r:id="rId7"/>
    <p:sldId id="725" r:id="rId8"/>
    <p:sldId id="726" r:id="rId9"/>
    <p:sldId id="733" r:id="rId10"/>
    <p:sldId id="278" r:id="rId11"/>
    <p:sldId id="279" r:id="rId12"/>
    <p:sldId id="280" r:id="rId13"/>
    <p:sldId id="285" r:id="rId14"/>
    <p:sldId id="760" r:id="rId15"/>
    <p:sldId id="758" r:id="rId16"/>
    <p:sldId id="727" r:id="rId17"/>
    <p:sldId id="753" r:id="rId18"/>
    <p:sldId id="754" r:id="rId19"/>
    <p:sldId id="755" r:id="rId20"/>
    <p:sldId id="756" r:id="rId21"/>
    <p:sldId id="730" r:id="rId22"/>
    <p:sldId id="1592" r:id="rId23"/>
    <p:sldId id="1593" r:id="rId24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F2F"/>
    <a:srgbClr val="445469"/>
    <a:srgbClr val="FBB62B"/>
    <a:srgbClr val="364D65"/>
    <a:srgbClr val="19232E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46" autoAdjust="0"/>
    <p:restoredTop sz="99409" autoAdjust="0"/>
  </p:normalViewPr>
  <p:slideViewPr>
    <p:cSldViewPr snapToGrid="0" snapToObjects="1">
      <p:cViewPr varScale="1">
        <p:scale>
          <a:sx n="41" d="100"/>
          <a:sy n="41" d="100"/>
        </p:scale>
        <p:origin x="328" y="216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B5A61-BBA8-4F87-9F54-078D6D0090A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99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23BD2-1634-4DEE-B551-412BBA2E4688}" type="slidenum">
              <a:rPr lang="en-US" smtClean="0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65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66080-B6E7-4A9F-94F7-81B1A87C112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77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81AC18-E958-4E4D-9AC4-91B8771B9FF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F0E4B2-1E17-478C-9894-4105A7626D9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30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56129-93FC-42D6-81BA-22E661296F5F}" type="slidenum">
              <a:rPr lang="en-US" smtClean="0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588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4CF617-021D-46FA-A0BC-C0349F484BB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8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1180A-CBFA-4DE5-9CF4-34FC136EA1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30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B4C60D-BDE6-4EC1-8A15-F9D4C5B6411E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296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CC13B-7415-4DDC-8E43-E00FAA40EDC4}" type="slidenum">
              <a:rPr lang="en-US" smtClean="0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705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0D13A-545B-4309-8E25-805E3897C89C}" type="slidenum">
              <a:rPr lang="en-US" smtClean="0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9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lium_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39F35A-33BF-48D1-A04E-36F0B4DE92FC}"/>
              </a:ext>
            </a:extLst>
          </p:cNvPr>
          <p:cNvSpPr/>
          <p:nvPr userDrawn="1"/>
        </p:nvSpPr>
        <p:spPr>
          <a:xfrm>
            <a:off x="7739063" y="12533313"/>
            <a:ext cx="8162925" cy="1003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3288854" y="1619795"/>
            <a:ext cx="11088796" cy="12050934"/>
          </a:xfrm>
          <a:custGeom>
            <a:avLst/>
            <a:gdLst>
              <a:gd name="connsiteX0" fmla="*/ 490691 w 11088796"/>
              <a:gd name="connsiteY0" fmla="*/ 11756903 h 13491341"/>
              <a:gd name="connsiteX1" fmla="*/ 733817 w 11088796"/>
              <a:gd name="connsiteY1" fmla="*/ 11837830 h 13491341"/>
              <a:gd name="connsiteX2" fmla="*/ 1808437 w 11088796"/>
              <a:gd name="connsiteY2" fmla="*/ 12656501 h 13491341"/>
              <a:gd name="connsiteX3" fmla="*/ 1856663 w 11088796"/>
              <a:gd name="connsiteY3" fmla="*/ 13306044 h 13491341"/>
              <a:gd name="connsiteX4" fmla="*/ 1236430 w 11088796"/>
              <a:gd name="connsiteY4" fmla="*/ 13407341 h 13491341"/>
              <a:gd name="connsiteX5" fmla="*/ 161810 w 11088796"/>
              <a:gd name="connsiteY5" fmla="*/ 12588671 h 13491341"/>
              <a:gd name="connsiteX6" fmla="*/ 97910 w 11088796"/>
              <a:gd name="connsiteY6" fmla="*/ 11966183 h 13491341"/>
              <a:gd name="connsiteX7" fmla="*/ 490691 w 11088796"/>
              <a:gd name="connsiteY7" fmla="*/ 11756903 h 13491341"/>
              <a:gd name="connsiteX8" fmla="*/ 1287637 w 11088796"/>
              <a:gd name="connsiteY8" fmla="*/ 10710803 h 13491341"/>
              <a:gd name="connsiteX9" fmla="*/ 1523741 w 11088796"/>
              <a:gd name="connsiteY9" fmla="*/ 10800947 h 13491341"/>
              <a:gd name="connsiteX10" fmla="*/ 2598361 w 11088796"/>
              <a:gd name="connsiteY10" fmla="*/ 11619618 h 13491341"/>
              <a:gd name="connsiteX11" fmla="*/ 2667707 w 11088796"/>
              <a:gd name="connsiteY11" fmla="*/ 12241437 h 13491341"/>
              <a:gd name="connsiteX12" fmla="*/ 2049794 w 11088796"/>
              <a:gd name="connsiteY12" fmla="*/ 12339687 h 13491341"/>
              <a:gd name="connsiteX13" fmla="*/ 975175 w 11088796"/>
              <a:gd name="connsiteY13" fmla="*/ 11521017 h 13491341"/>
              <a:gd name="connsiteX14" fmla="*/ 908953 w 11088796"/>
              <a:gd name="connsiteY14" fmla="*/ 10901578 h 13491341"/>
              <a:gd name="connsiteX15" fmla="*/ 1287637 w 11088796"/>
              <a:gd name="connsiteY15" fmla="*/ 10710803 h 13491341"/>
              <a:gd name="connsiteX16" fmla="*/ 1721569 w 11088796"/>
              <a:gd name="connsiteY16" fmla="*/ 9334566 h 13491341"/>
              <a:gd name="connsiteX17" fmla="*/ 1947183 w 11088796"/>
              <a:gd name="connsiteY17" fmla="*/ 9405678 h 13491341"/>
              <a:gd name="connsiteX18" fmla="*/ 3834230 w 11088796"/>
              <a:gd name="connsiteY18" fmla="*/ 10843275 h 13491341"/>
              <a:gd name="connsiteX19" fmla="*/ 3878894 w 11088796"/>
              <a:gd name="connsiteY19" fmla="*/ 11451101 h 13491341"/>
              <a:gd name="connsiteX20" fmla="*/ 3262230 w 11088796"/>
              <a:gd name="connsiteY20" fmla="*/ 11594106 h 13491341"/>
              <a:gd name="connsiteX21" fmla="*/ 1375183 w 11088796"/>
              <a:gd name="connsiteY21" fmla="*/ 10156508 h 13491341"/>
              <a:gd name="connsiteX22" fmla="*/ 1349316 w 11088796"/>
              <a:gd name="connsiteY22" fmla="*/ 9524008 h 13491341"/>
              <a:gd name="connsiteX23" fmla="*/ 1721569 w 11088796"/>
              <a:gd name="connsiteY23" fmla="*/ 9334566 h 13491341"/>
              <a:gd name="connsiteX24" fmla="*/ 2101387 w 11088796"/>
              <a:gd name="connsiteY24" fmla="*/ 7936576 h 13491341"/>
              <a:gd name="connsiteX25" fmla="*/ 2344041 w 11088796"/>
              <a:gd name="connsiteY25" fmla="*/ 8020670 h 13491341"/>
              <a:gd name="connsiteX26" fmla="*/ 5052676 w 11088796"/>
              <a:gd name="connsiteY26" fmla="*/ 10084172 h 13491341"/>
              <a:gd name="connsiteX27" fmla="*/ 5120124 w 11088796"/>
              <a:gd name="connsiteY27" fmla="*/ 10709361 h 13491341"/>
              <a:gd name="connsiteX28" fmla="*/ 4480668 w 11088796"/>
              <a:gd name="connsiteY28" fmla="*/ 10835011 h 13491341"/>
              <a:gd name="connsiteX29" fmla="*/ 1772034 w 11088796"/>
              <a:gd name="connsiteY29" fmla="*/ 8771509 h 13491341"/>
              <a:gd name="connsiteX30" fmla="*/ 1723383 w 11088796"/>
              <a:gd name="connsiteY30" fmla="*/ 8121644 h 13491341"/>
              <a:gd name="connsiteX31" fmla="*/ 2101387 w 11088796"/>
              <a:gd name="connsiteY31" fmla="*/ 7936576 h 13491341"/>
              <a:gd name="connsiteX32" fmla="*/ 1945410 w 11088796"/>
              <a:gd name="connsiteY32" fmla="*/ 6115309 h 13491341"/>
              <a:gd name="connsiteX33" fmla="*/ 2188908 w 11088796"/>
              <a:gd name="connsiteY33" fmla="*/ 6197004 h 13491341"/>
              <a:gd name="connsiteX34" fmla="*/ 6859286 w 11088796"/>
              <a:gd name="connsiteY34" fmla="*/ 9755006 h 13491341"/>
              <a:gd name="connsiteX35" fmla="*/ 6889502 w 11088796"/>
              <a:gd name="connsiteY35" fmla="*/ 10387978 h 13491341"/>
              <a:gd name="connsiteX36" fmla="*/ 6287266 w 11088796"/>
              <a:gd name="connsiteY36" fmla="*/ 10505862 h 13491341"/>
              <a:gd name="connsiteX37" fmla="*/ 1616888 w 11088796"/>
              <a:gd name="connsiteY37" fmla="*/ 6947860 h 13491341"/>
              <a:gd name="connsiteX38" fmla="*/ 1551927 w 11088796"/>
              <a:gd name="connsiteY38" fmla="*/ 6321692 h 13491341"/>
              <a:gd name="connsiteX39" fmla="*/ 1945410 w 11088796"/>
              <a:gd name="connsiteY39" fmla="*/ 6115309 h 13491341"/>
              <a:gd name="connsiteX40" fmla="*/ 1120711 w 11088796"/>
              <a:gd name="connsiteY40" fmla="*/ 3826332 h 13491341"/>
              <a:gd name="connsiteX41" fmla="*/ 1362501 w 11088796"/>
              <a:gd name="connsiteY41" fmla="*/ 3910611 h 13491341"/>
              <a:gd name="connsiteX42" fmla="*/ 9297658 w 11088796"/>
              <a:gd name="connsiteY42" fmla="*/ 9955798 h 13491341"/>
              <a:gd name="connsiteX43" fmla="*/ 9344772 w 11088796"/>
              <a:gd name="connsiteY43" fmla="*/ 10560687 h 13491341"/>
              <a:gd name="connsiteX44" fmla="*/ 8749084 w 11088796"/>
              <a:gd name="connsiteY44" fmla="*/ 10675877 h 13491341"/>
              <a:gd name="connsiteX45" fmla="*/ 813928 w 11088796"/>
              <a:gd name="connsiteY45" fmla="*/ 4630689 h 13491341"/>
              <a:gd name="connsiteX46" fmla="*/ 744971 w 11088796"/>
              <a:gd name="connsiteY46" fmla="*/ 4009160 h 13491341"/>
              <a:gd name="connsiteX47" fmla="*/ 1120711 w 11088796"/>
              <a:gd name="connsiteY47" fmla="*/ 3826332 h 13491341"/>
              <a:gd name="connsiteX48" fmla="*/ 4227254 w 11088796"/>
              <a:gd name="connsiteY48" fmla="*/ 2790686 h 13491341"/>
              <a:gd name="connsiteX49" fmla="*/ 4454070 w 11088796"/>
              <a:gd name="connsiteY49" fmla="*/ 2860658 h 13491341"/>
              <a:gd name="connsiteX50" fmla="*/ 9475564 w 11088796"/>
              <a:gd name="connsiteY50" fmla="*/ 6686148 h 13491341"/>
              <a:gd name="connsiteX51" fmla="*/ 9504938 w 11088796"/>
              <a:gd name="connsiteY51" fmla="*/ 7321320 h 13491341"/>
              <a:gd name="connsiteX52" fmla="*/ 8903564 w 11088796"/>
              <a:gd name="connsiteY52" fmla="*/ 7436978 h 13491341"/>
              <a:gd name="connsiteX53" fmla="*/ 3882070 w 11088796"/>
              <a:gd name="connsiteY53" fmla="*/ 3611488 h 13491341"/>
              <a:gd name="connsiteX54" fmla="*/ 3837020 w 11088796"/>
              <a:gd name="connsiteY54" fmla="*/ 3003370 h 13491341"/>
              <a:gd name="connsiteX55" fmla="*/ 4227254 w 11088796"/>
              <a:gd name="connsiteY55" fmla="*/ 2790686 h 13491341"/>
              <a:gd name="connsiteX56" fmla="*/ 5978286 w 11088796"/>
              <a:gd name="connsiteY56" fmla="*/ 2454748 h 13491341"/>
              <a:gd name="connsiteX57" fmla="*/ 6213830 w 11088796"/>
              <a:gd name="connsiteY57" fmla="*/ 2544466 h 13491341"/>
              <a:gd name="connsiteX58" fmla="*/ 9303674 w 11088796"/>
              <a:gd name="connsiteY58" fmla="*/ 4898383 h 13491341"/>
              <a:gd name="connsiteX59" fmla="*/ 9350860 w 11088796"/>
              <a:gd name="connsiteY59" fmla="*/ 5503319 h 13491341"/>
              <a:gd name="connsiteX60" fmla="*/ 8755108 w 11088796"/>
              <a:gd name="connsiteY60" fmla="*/ 5618451 h 13491341"/>
              <a:gd name="connsiteX61" fmla="*/ 5665264 w 11088796"/>
              <a:gd name="connsiteY61" fmla="*/ 3264535 h 13491341"/>
              <a:gd name="connsiteX62" fmla="*/ 5596232 w 11088796"/>
              <a:gd name="connsiteY62" fmla="*/ 2642955 h 13491341"/>
              <a:gd name="connsiteX63" fmla="*/ 5978286 w 11088796"/>
              <a:gd name="connsiteY63" fmla="*/ 2454748 h 13491341"/>
              <a:gd name="connsiteX64" fmla="*/ 1124504 w 11088796"/>
              <a:gd name="connsiteY64" fmla="*/ 2113497 h 13491341"/>
              <a:gd name="connsiteX65" fmla="*/ 1366063 w 11088796"/>
              <a:gd name="connsiteY65" fmla="*/ 2195470 h 13491341"/>
              <a:gd name="connsiteX66" fmla="*/ 10938820 w 11088796"/>
              <a:gd name="connsiteY66" fmla="*/ 9488219 h 13491341"/>
              <a:gd name="connsiteX67" fmla="*/ 10982418 w 11088796"/>
              <a:gd name="connsiteY67" fmla="*/ 10098117 h 13491341"/>
              <a:gd name="connsiteX68" fmla="*/ 10366800 w 11088796"/>
              <a:gd name="connsiteY68" fmla="*/ 10239076 h 13491341"/>
              <a:gd name="connsiteX69" fmla="*/ 794043 w 11088796"/>
              <a:gd name="connsiteY69" fmla="*/ 2946327 h 13491341"/>
              <a:gd name="connsiteX70" fmla="*/ 744627 w 11088796"/>
              <a:gd name="connsiteY70" fmla="*/ 2298728 h 13491341"/>
              <a:gd name="connsiteX71" fmla="*/ 1124504 w 11088796"/>
              <a:gd name="connsiteY71" fmla="*/ 2113497 h 13491341"/>
              <a:gd name="connsiteX72" fmla="*/ 7356102 w 11088796"/>
              <a:gd name="connsiteY72" fmla="*/ 1797588 h 13491341"/>
              <a:gd name="connsiteX73" fmla="*/ 7581448 w 11088796"/>
              <a:gd name="connsiteY73" fmla="*/ 1868497 h 13491341"/>
              <a:gd name="connsiteX74" fmla="*/ 9593352 w 11088796"/>
              <a:gd name="connsiteY74" fmla="*/ 3401213 h 13491341"/>
              <a:gd name="connsiteX75" fmla="*/ 9637536 w 11088796"/>
              <a:gd name="connsiteY75" fmla="*/ 4008670 h 13491341"/>
              <a:gd name="connsiteX76" fmla="*/ 9021352 w 11088796"/>
              <a:gd name="connsiteY76" fmla="*/ 4152044 h 13491341"/>
              <a:gd name="connsiteX77" fmla="*/ 7009448 w 11088796"/>
              <a:gd name="connsiteY77" fmla="*/ 2619328 h 13491341"/>
              <a:gd name="connsiteX78" fmla="*/ 6984064 w 11088796"/>
              <a:gd name="connsiteY78" fmla="*/ 1987194 h 13491341"/>
              <a:gd name="connsiteX79" fmla="*/ 7356102 w 11088796"/>
              <a:gd name="connsiteY79" fmla="*/ 1797588 h 13491341"/>
              <a:gd name="connsiteX80" fmla="*/ 8626238 w 11088796"/>
              <a:gd name="connsiteY80" fmla="*/ 1077861 h 13491341"/>
              <a:gd name="connsiteX81" fmla="*/ 8867664 w 11088796"/>
              <a:gd name="connsiteY81" fmla="*/ 1161018 h 13491341"/>
              <a:gd name="connsiteX82" fmla="*/ 9942284 w 11088796"/>
              <a:gd name="connsiteY82" fmla="*/ 1979689 h 13491341"/>
              <a:gd name="connsiteX83" fmla="*/ 10009308 w 11088796"/>
              <a:gd name="connsiteY83" fmla="*/ 2604557 h 13491341"/>
              <a:gd name="connsiteX84" fmla="*/ 9370276 w 11088796"/>
              <a:gd name="connsiteY84" fmla="*/ 2730530 h 13491341"/>
              <a:gd name="connsiteX85" fmla="*/ 8295656 w 11088796"/>
              <a:gd name="connsiteY85" fmla="*/ 1911858 h 13491341"/>
              <a:gd name="connsiteX86" fmla="*/ 8250554 w 11088796"/>
              <a:gd name="connsiteY86" fmla="*/ 1264696 h 13491341"/>
              <a:gd name="connsiteX87" fmla="*/ 8626238 w 11088796"/>
              <a:gd name="connsiteY87" fmla="*/ 1077861 h 13491341"/>
              <a:gd name="connsiteX88" fmla="*/ 9447378 w 11088796"/>
              <a:gd name="connsiteY88" fmla="*/ 1 h 13491341"/>
              <a:gd name="connsiteX89" fmla="*/ 9689796 w 11088796"/>
              <a:gd name="connsiteY89" fmla="*/ 81858 h 13491341"/>
              <a:gd name="connsiteX90" fmla="*/ 10764416 w 11088796"/>
              <a:gd name="connsiteY90" fmla="*/ 900529 h 13491341"/>
              <a:gd name="connsiteX91" fmla="*/ 10812642 w 11088796"/>
              <a:gd name="connsiteY91" fmla="*/ 1550070 h 13491341"/>
              <a:gd name="connsiteX92" fmla="*/ 10192408 w 11088796"/>
              <a:gd name="connsiteY92" fmla="*/ 1651368 h 13491341"/>
              <a:gd name="connsiteX93" fmla="*/ 9117788 w 11088796"/>
              <a:gd name="connsiteY93" fmla="*/ 832697 h 13491341"/>
              <a:gd name="connsiteX94" fmla="*/ 9053888 w 11088796"/>
              <a:gd name="connsiteY94" fmla="*/ 210211 h 13491341"/>
              <a:gd name="connsiteX95" fmla="*/ 9447378 w 11088796"/>
              <a:gd name="connsiteY95" fmla="*/ 1 h 1349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11088796" h="13491341">
                <a:moveTo>
                  <a:pt x="490691" y="11756903"/>
                </a:moveTo>
                <a:cubicBezTo>
                  <a:pt x="576640" y="11756478"/>
                  <a:pt x="661187" y="11782498"/>
                  <a:pt x="733817" y="11837830"/>
                </a:cubicBezTo>
                <a:cubicBezTo>
                  <a:pt x="733817" y="11837830"/>
                  <a:pt x="733817" y="11837830"/>
                  <a:pt x="1808437" y="12656501"/>
                </a:cubicBezTo>
                <a:cubicBezTo>
                  <a:pt x="2002119" y="12804053"/>
                  <a:pt x="2020477" y="13091014"/>
                  <a:pt x="1856663" y="13306044"/>
                </a:cubicBezTo>
                <a:cubicBezTo>
                  <a:pt x="1708962" y="13499922"/>
                  <a:pt x="1430112" y="13554893"/>
                  <a:pt x="1236430" y="13407341"/>
                </a:cubicBezTo>
                <a:cubicBezTo>
                  <a:pt x="1236430" y="13407341"/>
                  <a:pt x="1236430" y="13407341"/>
                  <a:pt x="161810" y="12588671"/>
                </a:cubicBezTo>
                <a:cubicBezTo>
                  <a:pt x="-31872" y="12441120"/>
                  <a:pt x="-49792" y="12160062"/>
                  <a:pt x="97910" y="11966183"/>
                </a:cubicBezTo>
                <a:cubicBezTo>
                  <a:pt x="200294" y="11831790"/>
                  <a:pt x="347442" y="11757613"/>
                  <a:pt x="490691" y="11756903"/>
                </a:cubicBezTo>
                <a:close/>
                <a:moveTo>
                  <a:pt x="1287637" y="10710803"/>
                </a:moveTo>
                <a:cubicBezTo>
                  <a:pt x="1369716" y="10715457"/>
                  <a:pt x="1451110" y="10745615"/>
                  <a:pt x="1523741" y="10800947"/>
                </a:cubicBezTo>
                <a:cubicBezTo>
                  <a:pt x="1523741" y="10800947"/>
                  <a:pt x="1523741" y="10800947"/>
                  <a:pt x="2598361" y="11619618"/>
                </a:cubicBezTo>
                <a:cubicBezTo>
                  <a:pt x="2792042" y="11767170"/>
                  <a:pt x="2832808" y="12024717"/>
                  <a:pt x="2667707" y="12241437"/>
                </a:cubicBezTo>
                <a:cubicBezTo>
                  <a:pt x="2521245" y="12433688"/>
                  <a:pt x="2243477" y="12487239"/>
                  <a:pt x="2049794" y="12339687"/>
                </a:cubicBezTo>
                <a:cubicBezTo>
                  <a:pt x="2049794" y="12339687"/>
                  <a:pt x="2049794" y="12339687"/>
                  <a:pt x="975175" y="11521017"/>
                </a:cubicBezTo>
                <a:cubicBezTo>
                  <a:pt x="781493" y="11373465"/>
                  <a:pt x="762492" y="11093830"/>
                  <a:pt x="908953" y="10901578"/>
                </a:cubicBezTo>
                <a:cubicBezTo>
                  <a:pt x="1012143" y="10766128"/>
                  <a:pt x="1150840" y="10703045"/>
                  <a:pt x="1287637" y="10710803"/>
                </a:cubicBezTo>
                <a:close/>
                <a:moveTo>
                  <a:pt x="1721569" y="9334566"/>
                </a:moveTo>
                <a:cubicBezTo>
                  <a:pt x="1803463" y="9333793"/>
                  <a:pt x="1882852" y="9356669"/>
                  <a:pt x="1947183" y="9405678"/>
                </a:cubicBezTo>
                <a:cubicBezTo>
                  <a:pt x="1947183" y="9405678"/>
                  <a:pt x="1947183" y="9405678"/>
                  <a:pt x="3834230" y="10843275"/>
                </a:cubicBezTo>
                <a:cubicBezTo>
                  <a:pt x="4005780" y="10973966"/>
                  <a:pt x="4026594" y="11257225"/>
                  <a:pt x="3878894" y="11451101"/>
                </a:cubicBezTo>
                <a:cubicBezTo>
                  <a:pt x="3712398" y="11669653"/>
                  <a:pt x="3433780" y="11724797"/>
                  <a:pt x="3262230" y="11594106"/>
                </a:cubicBezTo>
                <a:cubicBezTo>
                  <a:pt x="3262230" y="11594106"/>
                  <a:pt x="3262230" y="11594106"/>
                  <a:pt x="1375183" y="10156508"/>
                </a:cubicBezTo>
                <a:cubicBezTo>
                  <a:pt x="1203633" y="10025818"/>
                  <a:pt x="1182818" y="9742560"/>
                  <a:pt x="1349316" y="9524008"/>
                </a:cubicBezTo>
                <a:cubicBezTo>
                  <a:pt x="1441628" y="9402835"/>
                  <a:pt x="1585080" y="9335855"/>
                  <a:pt x="1721569" y="9334566"/>
                </a:cubicBezTo>
                <a:close/>
                <a:moveTo>
                  <a:pt x="2101387" y="7936576"/>
                </a:moveTo>
                <a:cubicBezTo>
                  <a:pt x="2186631" y="7938355"/>
                  <a:pt x="2271321" y="7965270"/>
                  <a:pt x="2344041" y="8020670"/>
                </a:cubicBezTo>
                <a:cubicBezTo>
                  <a:pt x="2344041" y="8020670"/>
                  <a:pt x="2344041" y="8020670"/>
                  <a:pt x="5052676" y="10084172"/>
                </a:cubicBezTo>
                <a:cubicBezTo>
                  <a:pt x="5246596" y="10231905"/>
                  <a:pt x="5267826" y="10515482"/>
                  <a:pt x="5120124" y="10709361"/>
                </a:cubicBezTo>
                <a:cubicBezTo>
                  <a:pt x="4953624" y="10927915"/>
                  <a:pt x="4674590" y="10982744"/>
                  <a:pt x="4480668" y="10835011"/>
                </a:cubicBezTo>
                <a:cubicBezTo>
                  <a:pt x="4480668" y="10835011"/>
                  <a:pt x="4480668" y="10835011"/>
                  <a:pt x="1772034" y="8771509"/>
                </a:cubicBezTo>
                <a:cubicBezTo>
                  <a:pt x="1578113" y="8623776"/>
                  <a:pt x="1556883" y="8340198"/>
                  <a:pt x="1723383" y="8121644"/>
                </a:cubicBezTo>
                <a:cubicBezTo>
                  <a:pt x="1815697" y="8000470"/>
                  <a:pt x="1959313" y="7933611"/>
                  <a:pt x="2101387" y="7936576"/>
                </a:cubicBezTo>
                <a:close/>
                <a:moveTo>
                  <a:pt x="1945410" y="6115309"/>
                </a:moveTo>
                <a:cubicBezTo>
                  <a:pt x="2031653" y="6115412"/>
                  <a:pt x="2116421" y="6141783"/>
                  <a:pt x="2188908" y="6197004"/>
                </a:cubicBezTo>
                <a:cubicBezTo>
                  <a:pt x="2188908" y="6197004"/>
                  <a:pt x="2188908" y="6197004"/>
                  <a:pt x="6859286" y="9755006"/>
                </a:cubicBezTo>
                <a:cubicBezTo>
                  <a:pt x="7052586" y="9902268"/>
                  <a:pt x="7052554" y="10173950"/>
                  <a:pt x="6889502" y="10387978"/>
                </a:cubicBezTo>
                <a:cubicBezTo>
                  <a:pt x="6742488" y="10580955"/>
                  <a:pt x="6480566" y="10653123"/>
                  <a:pt x="6287266" y="10505862"/>
                </a:cubicBezTo>
                <a:cubicBezTo>
                  <a:pt x="6287266" y="10505862"/>
                  <a:pt x="6287266" y="10505862"/>
                  <a:pt x="1616888" y="6947860"/>
                </a:cubicBezTo>
                <a:cubicBezTo>
                  <a:pt x="1423588" y="6800599"/>
                  <a:pt x="1404912" y="6514668"/>
                  <a:pt x="1551927" y="6321692"/>
                </a:cubicBezTo>
                <a:cubicBezTo>
                  <a:pt x="1653834" y="6187921"/>
                  <a:pt x="1801671" y="6115135"/>
                  <a:pt x="1945410" y="6115309"/>
                </a:cubicBezTo>
                <a:close/>
                <a:moveTo>
                  <a:pt x="1120711" y="3826332"/>
                </a:moveTo>
                <a:cubicBezTo>
                  <a:pt x="1205571" y="3828346"/>
                  <a:pt x="1289952" y="3855341"/>
                  <a:pt x="1362501" y="3910611"/>
                </a:cubicBezTo>
                <a:cubicBezTo>
                  <a:pt x="1362501" y="3910611"/>
                  <a:pt x="1362501" y="3910611"/>
                  <a:pt x="9297658" y="9955798"/>
                </a:cubicBezTo>
                <a:cubicBezTo>
                  <a:pt x="9491122" y="10103183"/>
                  <a:pt x="9491234" y="10368433"/>
                  <a:pt x="9344772" y="10560687"/>
                </a:cubicBezTo>
                <a:cubicBezTo>
                  <a:pt x="9179666" y="10777410"/>
                  <a:pt x="8942548" y="10823263"/>
                  <a:pt x="8749084" y="10675877"/>
                </a:cubicBezTo>
                <a:cubicBezTo>
                  <a:pt x="8749084" y="10675877"/>
                  <a:pt x="8749084" y="10675877"/>
                  <a:pt x="813928" y="4630689"/>
                </a:cubicBezTo>
                <a:cubicBezTo>
                  <a:pt x="620463" y="4483305"/>
                  <a:pt x="579867" y="4225882"/>
                  <a:pt x="744971" y="4009160"/>
                </a:cubicBezTo>
                <a:cubicBezTo>
                  <a:pt x="836511" y="3889001"/>
                  <a:pt x="979277" y="3822972"/>
                  <a:pt x="1120711" y="3826332"/>
                </a:cubicBezTo>
                <a:close/>
                <a:moveTo>
                  <a:pt x="4227254" y="2790686"/>
                </a:moveTo>
                <a:cubicBezTo>
                  <a:pt x="4310200" y="2788659"/>
                  <a:pt x="4389662" y="2811590"/>
                  <a:pt x="4454070" y="2860658"/>
                </a:cubicBezTo>
                <a:cubicBezTo>
                  <a:pt x="4454070" y="2860658"/>
                  <a:pt x="4454070" y="2860658"/>
                  <a:pt x="9475564" y="6686148"/>
                </a:cubicBezTo>
                <a:cubicBezTo>
                  <a:pt x="9647320" y="6816995"/>
                  <a:pt x="9671436" y="7102770"/>
                  <a:pt x="9504938" y="7321320"/>
                </a:cubicBezTo>
                <a:cubicBezTo>
                  <a:pt x="9357238" y="7515197"/>
                  <a:pt x="9075320" y="7567825"/>
                  <a:pt x="8903564" y="7436978"/>
                </a:cubicBezTo>
                <a:cubicBezTo>
                  <a:pt x="8903564" y="7436978"/>
                  <a:pt x="8903564" y="7436978"/>
                  <a:pt x="3882070" y="3611488"/>
                </a:cubicBezTo>
                <a:cubicBezTo>
                  <a:pt x="3710313" y="3480640"/>
                  <a:pt x="3689321" y="3197246"/>
                  <a:pt x="3837020" y="3003370"/>
                </a:cubicBezTo>
                <a:cubicBezTo>
                  <a:pt x="3941082" y="2866775"/>
                  <a:pt x="4089010" y="2794065"/>
                  <a:pt x="4227254" y="2790686"/>
                </a:cubicBezTo>
                <a:close/>
                <a:moveTo>
                  <a:pt x="5978286" y="2454748"/>
                </a:moveTo>
                <a:cubicBezTo>
                  <a:pt x="6060956" y="2459853"/>
                  <a:pt x="6142436" y="2490076"/>
                  <a:pt x="6213830" y="2544466"/>
                </a:cubicBezTo>
                <a:cubicBezTo>
                  <a:pt x="6213830" y="2544466"/>
                  <a:pt x="6213830" y="2544466"/>
                  <a:pt x="9303674" y="4898383"/>
                </a:cubicBezTo>
                <a:cubicBezTo>
                  <a:pt x="9497180" y="5045798"/>
                  <a:pt x="9515962" y="5286598"/>
                  <a:pt x="9350860" y="5503319"/>
                </a:cubicBezTo>
                <a:cubicBezTo>
                  <a:pt x="9204398" y="5695570"/>
                  <a:pt x="8948614" y="5765868"/>
                  <a:pt x="8755108" y="5618451"/>
                </a:cubicBezTo>
                <a:cubicBezTo>
                  <a:pt x="8755108" y="5618451"/>
                  <a:pt x="8755108" y="5618451"/>
                  <a:pt x="5665264" y="3264535"/>
                </a:cubicBezTo>
                <a:cubicBezTo>
                  <a:pt x="5474880" y="3119496"/>
                  <a:pt x="5449770" y="2835207"/>
                  <a:pt x="5596232" y="2642955"/>
                </a:cubicBezTo>
                <a:cubicBezTo>
                  <a:pt x="5699420" y="2507505"/>
                  <a:pt x="5840504" y="2446239"/>
                  <a:pt x="5978286" y="2454748"/>
                </a:cubicBezTo>
                <a:close/>
                <a:moveTo>
                  <a:pt x="1124504" y="2113497"/>
                </a:moveTo>
                <a:cubicBezTo>
                  <a:pt x="1210071" y="2114841"/>
                  <a:pt x="1294642" y="2141060"/>
                  <a:pt x="1366063" y="2195470"/>
                </a:cubicBezTo>
                <a:cubicBezTo>
                  <a:pt x="1366063" y="2195470"/>
                  <a:pt x="1366063" y="2195470"/>
                  <a:pt x="10938820" y="9488219"/>
                </a:cubicBezTo>
                <a:cubicBezTo>
                  <a:pt x="11132398" y="9635692"/>
                  <a:pt x="11129432" y="9905139"/>
                  <a:pt x="10982418" y="10098117"/>
                </a:cubicBezTo>
                <a:cubicBezTo>
                  <a:pt x="10819366" y="10312145"/>
                  <a:pt x="10560378" y="10386547"/>
                  <a:pt x="10366800" y="10239076"/>
                </a:cubicBezTo>
                <a:cubicBezTo>
                  <a:pt x="10366800" y="10239076"/>
                  <a:pt x="10366800" y="10239076"/>
                  <a:pt x="794043" y="2946327"/>
                </a:cubicBezTo>
                <a:cubicBezTo>
                  <a:pt x="603587" y="2801233"/>
                  <a:pt x="581575" y="2512756"/>
                  <a:pt x="744627" y="2298728"/>
                </a:cubicBezTo>
                <a:cubicBezTo>
                  <a:pt x="836511" y="2178117"/>
                  <a:pt x="981892" y="2111258"/>
                  <a:pt x="1124504" y="2113497"/>
                </a:cubicBezTo>
                <a:close/>
                <a:moveTo>
                  <a:pt x="7356102" y="1797588"/>
                </a:moveTo>
                <a:cubicBezTo>
                  <a:pt x="7437918" y="1796756"/>
                  <a:pt x="7517214" y="1819562"/>
                  <a:pt x="7581448" y="1868497"/>
                </a:cubicBezTo>
                <a:cubicBezTo>
                  <a:pt x="7581448" y="1868497"/>
                  <a:pt x="7581448" y="1868497"/>
                  <a:pt x="9593352" y="3401213"/>
                </a:cubicBezTo>
                <a:cubicBezTo>
                  <a:pt x="9764644" y="3531709"/>
                  <a:pt x="9785234" y="3814795"/>
                  <a:pt x="9637536" y="4008670"/>
                </a:cubicBezTo>
                <a:cubicBezTo>
                  <a:pt x="9471038" y="4227222"/>
                  <a:pt x="9192646" y="4282538"/>
                  <a:pt x="9021352" y="4152044"/>
                </a:cubicBezTo>
                <a:cubicBezTo>
                  <a:pt x="9021352" y="4152044"/>
                  <a:pt x="9021352" y="4152044"/>
                  <a:pt x="7009448" y="2619328"/>
                </a:cubicBezTo>
                <a:cubicBezTo>
                  <a:pt x="6838156" y="2488833"/>
                  <a:pt x="6817566" y="2205746"/>
                  <a:pt x="6984064" y="1987194"/>
                </a:cubicBezTo>
                <a:cubicBezTo>
                  <a:pt x="7076376" y="1866022"/>
                  <a:pt x="7219740" y="1798975"/>
                  <a:pt x="7356102" y="1797588"/>
                </a:cubicBezTo>
                <a:close/>
                <a:moveTo>
                  <a:pt x="8626238" y="1077861"/>
                </a:moveTo>
                <a:cubicBezTo>
                  <a:pt x="8710866" y="1079170"/>
                  <a:pt x="8795034" y="1105687"/>
                  <a:pt x="8867664" y="1161018"/>
                </a:cubicBezTo>
                <a:cubicBezTo>
                  <a:pt x="8867664" y="1161018"/>
                  <a:pt x="8867664" y="1161018"/>
                  <a:pt x="9942284" y="1979689"/>
                </a:cubicBezTo>
                <a:cubicBezTo>
                  <a:pt x="10135964" y="2127242"/>
                  <a:pt x="10157008" y="2410678"/>
                  <a:pt x="10009308" y="2604557"/>
                </a:cubicBezTo>
                <a:cubicBezTo>
                  <a:pt x="9842808" y="2823111"/>
                  <a:pt x="9563958" y="2878081"/>
                  <a:pt x="9370276" y="2730530"/>
                </a:cubicBezTo>
                <a:cubicBezTo>
                  <a:pt x="9370276" y="2730530"/>
                  <a:pt x="9370276" y="2730530"/>
                  <a:pt x="8295656" y="1911858"/>
                </a:cubicBezTo>
                <a:cubicBezTo>
                  <a:pt x="8101974" y="1764307"/>
                  <a:pt x="8084054" y="1483251"/>
                  <a:pt x="8250554" y="1264696"/>
                </a:cubicBezTo>
                <a:cubicBezTo>
                  <a:pt x="8342868" y="1143522"/>
                  <a:pt x="8485190" y="1075680"/>
                  <a:pt x="8626238" y="1077861"/>
                </a:cubicBezTo>
                <a:close/>
                <a:moveTo>
                  <a:pt x="9447378" y="1"/>
                </a:moveTo>
                <a:cubicBezTo>
                  <a:pt x="9532998" y="9"/>
                  <a:pt x="9617166" y="26526"/>
                  <a:pt x="9689796" y="81858"/>
                </a:cubicBezTo>
                <a:cubicBezTo>
                  <a:pt x="9689796" y="81858"/>
                  <a:pt x="9689796" y="81858"/>
                  <a:pt x="10764416" y="900529"/>
                </a:cubicBezTo>
                <a:cubicBezTo>
                  <a:pt x="10958096" y="1048080"/>
                  <a:pt x="10979140" y="1331516"/>
                  <a:pt x="10812642" y="1550070"/>
                </a:cubicBezTo>
                <a:cubicBezTo>
                  <a:pt x="10664940" y="1743949"/>
                  <a:pt x="10386090" y="1798919"/>
                  <a:pt x="10192408" y="1651368"/>
                </a:cubicBezTo>
                <a:cubicBezTo>
                  <a:pt x="10192408" y="1651368"/>
                  <a:pt x="10192408" y="1651368"/>
                  <a:pt x="9117788" y="832697"/>
                </a:cubicBezTo>
                <a:cubicBezTo>
                  <a:pt x="8924106" y="685146"/>
                  <a:pt x="8906186" y="404090"/>
                  <a:pt x="9053888" y="210211"/>
                </a:cubicBezTo>
                <a:cubicBezTo>
                  <a:pt x="9157950" y="73615"/>
                  <a:pt x="9304680" y="-11"/>
                  <a:pt x="9447378" y="1"/>
                </a:cubicBez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63F73B-9041-49EF-9876-EEA4FB4C92D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594FB5F-E20D-47BE-AB55-D1577A1E42B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30E300E-7EF9-4C60-B0A9-273DDF5D4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5093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28139" y="2052745"/>
            <a:ext cx="1218883" cy="882650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04462" y="3054096"/>
            <a:ext cx="22671215" cy="9144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75813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4" r:id="rId13"/>
    <p:sldLayoutId id="2147484676" r:id="rId14"/>
    <p:sldLayoutId id="2147484712" r:id="rId15"/>
    <p:sldLayoutId id="2147484713" r:id="rId16"/>
    <p:sldLayoutId id="2147484721" r:id="rId17"/>
    <p:sldLayoutId id="2147484652" r:id="rId18"/>
    <p:sldLayoutId id="2147484722" r:id="rId19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3057188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Konsep ERP dan Perkembangannya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12500" t="17999" r="25626" b="11000"/>
          <a:stretch>
            <a:fillRect/>
          </a:stretch>
        </p:blipFill>
        <p:spPr bwMode="auto">
          <a:xfrm>
            <a:off x="4678418" y="2266122"/>
            <a:ext cx="13848745" cy="993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FE3662C-9509-DF41-B2BC-5C75ADB21518}"/>
              </a:ext>
            </a:extLst>
          </p:cNvPr>
          <p:cNvSpPr txBox="1">
            <a:spLocks/>
          </p:cNvSpPr>
          <p:nvPr/>
        </p:nvSpPr>
        <p:spPr>
          <a:xfrm>
            <a:off x="2275115" y="874643"/>
            <a:ext cx="21775490" cy="1963737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en-ID" sz="8000" b="1" dirty="0" err="1">
                <a:solidFill>
                  <a:srgbClr val="FF0000"/>
                </a:solidFill>
              </a:rPr>
              <a:t>Sebelum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menggunakan</a:t>
            </a:r>
            <a:r>
              <a:rPr lang="en-ID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2604058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16875" t="14999" r="14999" b="7001"/>
          <a:stretch>
            <a:fillRect/>
          </a:stretch>
        </p:blipFill>
        <p:spPr bwMode="auto">
          <a:xfrm>
            <a:off x="4731026" y="2315782"/>
            <a:ext cx="13810458" cy="988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7EF3A22-713D-824A-BDEA-3353AA0A854B}"/>
              </a:ext>
            </a:extLst>
          </p:cNvPr>
          <p:cNvSpPr txBox="1">
            <a:spLocks/>
          </p:cNvSpPr>
          <p:nvPr/>
        </p:nvSpPr>
        <p:spPr>
          <a:xfrm>
            <a:off x="2275115" y="874643"/>
            <a:ext cx="21775490" cy="1963737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en-ID" sz="8000" b="1" dirty="0" err="1">
                <a:solidFill>
                  <a:srgbClr val="FF0000"/>
                </a:solidFill>
              </a:rPr>
              <a:t>Dengan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Menggunakan</a:t>
            </a:r>
            <a:r>
              <a:rPr lang="en-ID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2761062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</a:t>
            </a:r>
            <a:br>
              <a:rPr lang="en-US" dirty="0"/>
            </a:br>
            <a:r>
              <a:rPr lang="en-US" dirty="0"/>
              <a:t>						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5" descr="C:\WINDOWS\Application Data\Microsoft\Media Catalog\sap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2214" y="3260034"/>
            <a:ext cx="20309902" cy="906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07FA12F-AE21-DD4E-8E73-DC6414A0CC96}"/>
              </a:ext>
            </a:extLst>
          </p:cNvPr>
          <p:cNvSpPr txBox="1">
            <a:spLocks/>
          </p:cNvSpPr>
          <p:nvPr/>
        </p:nvSpPr>
        <p:spPr>
          <a:xfrm>
            <a:off x="2275115" y="1411357"/>
            <a:ext cx="21775490" cy="1427023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en-ID" sz="8000" b="1" dirty="0">
                <a:solidFill>
                  <a:srgbClr val="FF0000"/>
                </a:solidFill>
              </a:rPr>
              <a:t>Proses Sales Order ERP </a:t>
            </a:r>
            <a:r>
              <a:rPr lang="en-ID" sz="8000" b="1" dirty="0" err="1">
                <a:solidFill>
                  <a:srgbClr val="FF0000"/>
                </a:solidFill>
              </a:rPr>
              <a:t>contoh</a:t>
            </a:r>
            <a:endParaRPr lang="en-ID" sz="80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B337B2-8481-C747-8068-7EEB67554263}"/>
              </a:ext>
            </a:extLst>
          </p:cNvPr>
          <p:cNvSpPr txBox="1"/>
          <p:nvPr/>
        </p:nvSpPr>
        <p:spPr>
          <a:xfrm>
            <a:off x="9780103" y="418903"/>
            <a:ext cx="43585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More ERP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13732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025" y="1371601"/>
            <a:ext cx="13905500" cy="1119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1B08BB6-21F8-814D-8EF5-E5C763FB61AB}"/>
              </a:ext>
            </a:extLst>
          </p:cNvPr>
          <p:cNvSpPr txBox="1">
            <a:spLocks/>
          </p:cNvSpPr>
          <p:nvPr/>
        </p:nvSpPr>
        <p:spPr>
          <a:xfrm>
            <a:off x="2076332" y="389732"/>
            <a:ext cx="21775490" cy="1963737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en-ID" sz="8000" b="1" dirty="0">
                <a:solidFill>
                  <a:srgbClr val="FF0000"/>
                </a:solidFill>
              </a:rPr>
              <a:t>KONSEP ERP</a:t>
            </a:r>
          </a:p>
        </p:txBody>
      </p:sp>
    </p:spTree>
    <p:extLst>
      <p:ext uri="{BB962C8B-B14F-4D97-AF65-F5344CB8AC3E}">
        <p14:creationId xmlns:p14="http://schemas.microsoft.com/office/powerpoint/2010/main" val="3966456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		</a:t>
            </a:r>
            <a:endParaRPr lang="en-US" sz="8000" b="1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9725" y="3200400"/>
            <a:ext cx="16878300" cy="883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FEBE37-D876-BD4E-A1C7-188EC96BDC6C}"/>
              </a:ext>
            </a:extLst>
          </p:cNvPr>
          <p:cNvSpPr txBox="1"/>
          <p:nvPr/>
        </p:nvSpPr>
        <p:spPr>
          <a:xfrm>
            <a:off x="7335077" y="596348"/>
            <a:ext cx="80658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Evolusi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Sistem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27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0825" y="762000"/>
            <a:ext cx="14630400" cy="1676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 b="1" dirty="0">
                <a:solidFill>
                  <a:srgbClr val="FF0000"/>
                </a:solidFill>
              </a:rPr>
              <a:t>Evolusi Aplikasi ERP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654425" y="3048000"/>
            <a:ext cx="16002000" cy="975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800" dirty="0"/>
              <a:t>Inventory Control  (1960an)</a:t>
            </a:r>
          </a:p>
          <a:p>
            <a:pPr eaLnBrk="1" hangingPunct="1">
              <a:lnSpc>
                <a:spcPct val="80000"/>
              </a:lnSpc>
            </a:pPr>
            <a:r>
              <a:rPr lang="en-US" sz="4800" dirty="0"/>
              <a:t>Material Requirement Planning – MRP (1970an)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800" dirty="0"/>
              <a:t>     (Inventory with material planning &amp; procurement)</a:t>
            </a:r>
          </a:p>
          <a:p>
            <a:pPr eaLnBrk="1" hangingPunct="1">
              <a:lnSpc>
                <a:spcPct val="80000"/>
              </a:lnSpc>
            </a:pPr>
            <a:r>
              <a:rPr lang="en-US" sz="4800" dirty="0"/>
              <a:t>Manufacturing Resources Planning – MRP II (1980an)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800" dirty="0"/>
              <a:t>     (Extended MRP to shop floor &amp; distribution Management)</a:t>
            </a:r>
          </a:p>
          <a:p>
            <a:pPr eaLnBrk="1" hangingPunct="1">
              <a:lnSpc>
                <a:spcPct val="80000"/>
              </a:lnSpc>
            </a:pPr>
            <a:r>
              <a:rPr lang="en-US" sz="4800" dirty="0"/>
              <a:t>Enterprise Resource Planning - ERP (1990an)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800" dirty="0"/>
              <a:t>     (Covering all the activities of an Enterprise)</a:t>
            </a:r>
          </a:p>
          <a:p>
            <a:pPr eaLnBrk="1" hangingPunct="1">
              <a:lnSpc>
                <a:spcPct val="80000"/>
              </a:lnSpc>
            </a:pPr>
            <a:r>
              <a:rPr lang="en-US" sz="4800" dirty="0"/>
              <a:t>Beyond ERP - Collaborative Commerce ? (2000an)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800" dirty="0"/>
              <a:t>     (Extending ERP to external business entities)</a:t>
            </a:r>
          </a:p>
          <a:p>
            <a:pPr eaLnBrk="1" hangingPunct="1">
              <a:lnSpc>
                <a:spcPct val="80000"/>
              </a:lnSpc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3666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1490870" y="3054096"/>
            <a:ext cx="21984807" cy="91440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Berupa</a:t>
            </a:r>
            <a:r>
              <a:rPr lang="en-US" sz="4800" dirty="0"/>
              <a:t> </a:t>
            </a:r>
            <a:r>
              <a:rPr lang="en-US" sz="4800" dirty="0" err="1"/>
              <a:t>paket</a:t>
            </a:r>
            <a:r>
              <a:rPr lang="en-US" sz="4800" dirty="0"/>
              <a:t> software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informasi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Memadukan</a:t>
            </a:r>
            <a:r>
              <a:rPr lang="en-US" sz="4800" dirty="0"/>
              <a:t> </a:t>
            </a:r>
            <a:r>
              <a:rPr lang="en-US" sz="4800" dirty="0" err="1"/>
              <a:t>berbagai</a:t>
            </a:r>
            <a:r>
              <a:rPr lang="en-US" sz="4800" dirty="0"/>
              <a:t> </a:t>
            </a:r>
            <a:r>
              <a:rPr lang="en-US" sz="4800" dirty="0" err="1"/>
              <a:t>proses</a:t>
            </a:r>
            <a:r>
              <a:rPr lang="en-US" sz="4800" dirty="0"/>
              <a:t> </a:t>
            </a:r>
            <a:r>
              <a:rPr lang="en-US" sz="4800" dirty="0" err="1"/>
              <a:t>bisnis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Memproses</a:t>
            </a:r>
            <a:r>
              <a:rPr lang="en-US" sz="4800" dirty="0"/>
              <a:t> </a:t>
            </a:r>
            <a:r>
              <a:rPr lang="en-US" sz="4800" dirty="0" err="1"/>
              <a:t>sebagian</a:t>
            </a:r>
            <a:r>
              <a:rPr lang="en-US" sz="4800" dirty="0"/>
              <a:t> </a:t>
            </a:r>
            <a:r>
              <a:rPr lang="en-US" sz="4800" dirty="0" err="1"/>
              <a:t>besar</a:t>
            </a:r>
            <a:r>
              <a:rPr lang="en-US" sz="4800" dirty="0"/>
              <a:t> </a:t>
            </a:r>
            <a:r>
              <a:rPr lang="en-US" sz="4800" dirty="0" err="1"/>
              <a:t>transaksi</a:t>
            </a:r>
            <a:r>
              <a:rPr lang="en-US" sz="4800" dirty="0"/>
              <a:t> </a:t>
            </a:r>
            <a:r>
              <a:rPr lang="en-US" sz="4800" dirty="0" err="1"/>
              <a:t>perusahaan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Menggunakan</a:t>
            </a:r>
            <a:r>
              <a:rPr lang="en-US" sz="4800" dirty="0"/>
              <a:t> database </a:t>
            </a:r>
            <a:r>
              <a:rPr lang="en-US" sz="4800" dirty="0" err="1"/>
              <a:t>perusahaan</a:t>
            </a:r>
            <a:r>
              <a:rPr lang="en-US" sz="4800" dirty="0"/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Akses</a:t>
            </a:r>
            <a:r>
              <a:rPr lang="en-US" sz="4800" dirty="0"/>
              <a:t> data </a:t>
            </a:r>
            <a:r>
              <a:rPr lang="en-US" sz="4800" dirty="0" err="1"/>
              <a:t>secara</a:t>
            </a:r>
            <a:r>
              <a:rPr lang="en-US" sz="4800" dirty="0"/>
              <a:t> online </a:t>
            </a:r>
            <a:r>
              <a:rPr lang="en-US" sz="4800" dirty="0" err="1"/>
              <a:t>dan</a:t>
            </a:r>
            <a:r>
              <a:rPr lang="en-US" sz="4800" dirty="0"/>
              <a:t> real time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Perpaduan</a:t>
            </a:r>
            <a:r>
              <a:rPr lang="en-US" sz="4800" dirty="0"/>
              <a:t> </a:t>
            </a:r>
            <a:r>
              <a:rPr lang="en-US" sz="4800" dirty="0" err="1"/>
              <a:t>proses</a:t>
            </a:r>
            <a:r>
              <a:rPr lang="en-US" sz="4800" dirty="0"/>
              <a:t> </a:t>
            </a:r>
            <a:r>
              <a:rPr lang="en-US" sz="4800" dirty="0" err="1"/>
              <a:t>transaksi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kegiatan</a:t>
            </a:r>
            <a:r>
              <a:rPr lang="en-US" sz="4800" dirty="0"/>
              <a:t> </a:t>
            </a:r>
            <a:r>
              <a:rPr lang="en-US" sz="4800" dirty="0" err="1"/>
              <a:t>perencanaan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Menunjang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multimata</a:t>
            </a:r>
            <a:r>
              <a:rPr lang="en-US" sz="4800" dirty="0"/>
              <a:t> </a:t>
            </a:r>
            <a:r>
              <a:rPr lang="en-US" sz="4800" dirty="0" err="1"/>
              <a:t>uang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bahasa</a:t>
            </a:r>
            <a:r>
              <a:rPr lang="en-US" sz="4800" dirty="0"/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disesuaikan</a:t>
            </a:r>
            <a:r>
              <a:rPr lang="en-US" sz="4800" dirty="0"/>
              <a:t>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kebutuhan</a:t>
            </a:r>
            <a:r>
              <a:rPr lang="en-US" sz="4800" dirty="0"/>
              <a:t> </a:t>
            </a:r>
            <a:r>
              <a:rPr lang="en-US" sz="4800" dirty="0" err="1"/>
              <a:t>perusahaan</a:t>
            </a:r>
            <a:r>
              <a:rPr lang="en-US" sz="4800" dirty="0"/>
              <a:t> </a:t>
            </a:r>
            <a:r>
              <a:rPr lang="en-US" sz="4800" dirty="0" err="1"/>
              <a:t>tanpa</a:t>
            </a:r>
            <a:r>
              <a:rPr lang="en-US" sz="4800" dirty="0"/>
              <a:t> </a:t>
            </a:r>
            <a:r>
              <a:rPr lang="en-US" sz="4800" dirty="0" err="1"/>
              <a:t>pemrograman</a:t>
            </a:r>
            <a:r>
              <a:rPr lang="en-US" sz="4800" dirty="0"/>
              <a:t> </a:t>
            </a:r>
            <a:r>
              <a:rPr lang="en-US" sz="4800" dirty="0" err="1"/>
              <a:t>kembali</a:t>
            </a:r>
            <a:endParaRPr lang="en-US" sz="4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37985E-8451-2442-BD00-4D645B98DBDA}"/>
              </a:ext>
            </a:extLst>
          </p:cNvPr>
          <p:cNvSpPr txBox="1"/>
          <p:nvPr/>
        </p:nvSpPr>
        <p:spPr>
          <a:xfrm>
            <a:off x="3240156" y="815009"/>
            <a:ext cx="74056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Karakteristik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76772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182880" tIns="91440" rIns="182880" bIns="9144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6400" dirty="0"/>
              <a:t>		</a:t>
            </a:r>
            <a:br>
              <a:rPr lang="en-US" sz="6400" dirty="0"/>
            </a:br>
            <a:r>
              <a:rPr lang="en-US" sz="6400" dirty="0"/>
              <a:t>			</a:t>
            </a:r>
            <a:br>
              <a:rPr lang="en-US" sz="6400" dirty="0"/>
            </a:br>
            <a:r>
              <a:rPr lang="en-US" sz="6400" dirty="0"/>
              <a:t>		</a:t>
            </a:r>
            <a:endParaRPr lang="en-US" sz="80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703444" y="3816626"/>
            <a:ext cx="18606052" cy="7732644"/>
          </a:xfrm>
        </p:spPr>
        <p:txBody>
          <a:bodyPr/>
          <a:lstStyle/>
          <a:p>
            <a:pPr marL="685800" indent="-6858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</a:t>
            </a:r>
            <a:endParaRPr lang="en-US" dirty="0"/>
          </a:p>
          <a:p>
            <a:pPr marL="685800" indent="-6858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global</a:t>
            </a:r>
          </a:p>
          <a:p>
            <a:pPr marL="685800" indent="-6858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pemutakhiran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data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terpisah</a:t>
            </a:r>
            <a:endParaRPr lang="en-US" dirty="0"/>
          </a:p>
          <a:p>
            <a:pPr marL="685800" indent="-6858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memonitor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9C43BA-7D4C-A34F-8F89-C6A4D88BD04D}"/>
              </a:ext>
            </a:extLst>
          </p:cNvPr>
          <p:cNvSpPr txBox="1"/>
          <p:nvPr/>
        </p:nvSpPr>
        <p:spPr>
          <a:xfrm>
            <a:off x="3140765" y="1510747"/>
            <a:ext cx="56562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Manfaat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38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182880" tIns="91440" rIns="182880" bIns="9144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6400" dirty="0"/>
              <a:t>			</a:t>
            </a:r>
            <a:br>
              <a:rPr lang="en-US" sz="6400" dirty="0"/>
            </a:br>
            <a:r>
              <a:rPr lang="en-US" sz="6400" dirty="0"/>
              <a:t>			</a:t>
            </a:r>
            <a:endParaRPr lang="en-US" sz="8000" dirty="0"/>
          </a:p>
        </p:txBody>
      </p:sp>
      <p:sp>
        <p:nvSpPr>
          <p:cNvPr id="13314" name="Rectangle 3"/>
          <p:cNvSpPr>
            <a:spLocks noGrp="1"/>
          </p:cNvSpPr>
          <p:nvPr>
            <p:ph idx="1"/>
          </p:nvPr>
        </p:nvSpPr>
        <p:spPr>
          <a:xfrm>
            <a:off x="3349625" y="3200401"/>
            <a:ext cx="17221200" cy="9747250"/>
          </a:xfrm>
        </p:spPr>
        <p:txBody>
          <a:bodyPr/>
          <a:lstStyle/>
          <a:p>
            <a:pPr marL="857250" indent="-85725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melancarkan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memadukannya</a:t>
            </a:r>
            <a:endParaRPr lang="en-US" dirty="0"/>
          </a:p>
          <a:p>
            <a:pPr marL="857250" indent="-85725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internal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857250" indent="-85725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kesenjangan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  <a:p>
            <a:pPr marL="857250" indent="-85725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4C2E61-76B7-2B40-A627-C41E7C603572}"/>
              </a:ext>
            </a:extLst>
          </p:cNvPr>
          <p:cNvSpPr txBox="1"/>
          <p:nvPr/>
        </p:nvSpPr>
        <p:spPr>
          <a:xfrm>
            <a:off x="3140765" y="1510747"/>
            <a:ext cx="56562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Manfaat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6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31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996452"/>
              </p:ext>
            </p:extLst>
          </p:nvPr>
        </p:nvGraphicFramePr>
        <p:xfrm>
          <a:off x="4313584" y="1981200"/>
          <a:ext cx="17174816" cy="1040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0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4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Manfaat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Keterangan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Akses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informasi</a:t>
                      </a:r>
                      <a:r>
                        <a:rPr lang="en-US" sz="3200" dirty="0"/>
                        <a:t> yang </a:t>
                      </a:r>
                      <a:r>
                        <a:rPr lang="en-US" sz="3200" dirty="0" err="1"/>
                        <a:t>handal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DBMS yang </a:t>
                      </a:r>
                      <a:r>
                        <a:rPr lang="en-US" sz="3200" dirty="0" err="1"/>
                        <a:t>fleksibel</a:t>
                      </a:r>
                      <a:r>
                        <a:rPr lang="en-US" sz="3200" dirty="0"/>
                        <a:t>, data yang </a:t>
                      </a:r>
                      <a:r>
                        <a:rPr lang="en-US" sz="3200" dirty="0" err="1"/>
                        <a:t>konsisten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dan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akurat</a:t>
                      </a:r>
                      <a:r>
                        <a:rPr lang="en-US" sz="3200" dirty="0"/>
                        <a:t>, </a:t>
                      </a:r>
                      <a:r>
                        <a:rPr lang="en-US" sz="3200" dirty="0" err="1"/>
                        <a:t>sistem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pelaporan</a:t>
                      </a:r>
                      <a:r>
                        <a:rPr lang="en-US" sz="3200" baseline="0" dirty="0"/>
                        <a:t> yang </a:t>
                      </a:r>
                      <a:r>
                        <a:rPr lang="en-US" sz="3200" baseline="0" dirty="0" err="1"/>
                        <a:t>lebih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baik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Menghindari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duplikasi</a:t>
                      </a:r>
                      <a:r>
                        <a:rPr lang="en-US" sz="3200" dirty="0"/>
                        <a:t> data </a:t>
                      </a:r>
                      <a:r>
                        <a:rPr lang="en-US" sz="3200" dirty="0" err="1"/>
                        <a:t>dan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operasi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Modul-modul</a:t>
                      </a:r>
                      <a:r>
                        <a:rPr lang="en-US" sz="3200" dirty="0"/>
                        <a:t> yang </a:t>
                      </a:r>
                      <a:r>
                        <a:rPr lang="en-US" sz="3200" dirty="0" err="1"/>
                        <a:t>mengakses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daya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dari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satu</a:t>
                      </a:r>
                      <a:r>
                        <a:rPr lang="en-US" sz="3200" dirty="0"/>
                        <a:t> database </a:t>
                      </a:r>
                      <a:r>
                        <a:rPr lang="en-US" sz="3200" dirty="0" err="1"/>
                        <a:t>terpusat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sehingga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menghindari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duplikasi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Mempercepat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waktu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pemrosesan</a:t>
                      </a:r>
                      <a:r>
                        <a:rPr lang="en-US" sz="3200" baseline="0" dirty="0"/>
                        <a:t> data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Menimalisasi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waktu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pengambilan</a:t>
                      </a:r>
                      <a:r>
                        <a:rPr lang="en-US" sz="3200" baseline="0" dirty="0"/>
                        <a:t> data </a:t>
                      </a:r>
                      <a:r>
                        <a:rPr lang="en-US" sz="3200" baseline="0" dirty="0" err="1"/>
                        <a:t>dan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pembuatan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laporan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Mengurangi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biaya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Menghemat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waktu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dalam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pengambilan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keputusan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organisasi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karena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analisis</a:t>
                      </a:r>
                      <a:r>
                        <a:rPr lang="en-US" sz="3200" baseline="0" dirty="0"/>
                        <a:t> yang </a:t>
                      </a:r>
                      <a:r>
                        <a:rPr lang="en-US" sz="3200" baseline="0" dirty="0" err="1"/>
                        <a:t>dilakukan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didalamnya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Kemudahan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adaptasi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Perubahan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pada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proses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bisnis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dapat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diadaptasi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dengan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mudah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Meningkatkan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skalabilitas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Struktur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sistem</a:t>
                      </a:r>
                      <a:r>
                        <a:rPr lang="en-US" sz="3200" dirty="0"/>
                        <a:t> yang </a:t>
                      </a:r>
                      <a:r>
                        <a:rPr lang="en-US" sz="3200" dirty="0" err="1"/>
                        <a:t>bersifat</a:t>
                      </a:r>
                      <a:r>
                        <a:rPr lang="en-US" sz="3200" dirty="0"/>
                        <a:t> modular </a:t>
                      </a:r>
                      <a:r>
                        <a:rPr lang="en-US" sz="3200" dirty="0" err="1"/>
                        <a:t>dan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mudah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dikostumisasi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Kemudahan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pemeliharaan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Dukungan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purnajual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sistem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berjangka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panjang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Pengembangan</a:t>
                      </a:r>
                      <a:r>
                        <a:rPr lang="en-US" sz="3200" dirty="0"/>
                        <a:t> global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Ekstensi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modul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hingga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meliputi</a:t>
                      </a:r>
                      <a:r>
                        <a:rPr lang="en-US" sz="3200" baseline="0" dirty="0"/>
                        <a:t> SCM </a:t>
                      </a:r>
                      <a:r>
                        <a:rPr lang="en-US" sz="3200" baseline="0" dirty="0" err="1"/>
                        <a:t>dan</a:t>
                      </a:r>
                      <a:r>
                        <a:rPr lang="en-US" sz="3200" baseline="0" dirty="0"/>
                        <a:t> CRM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E-Commerce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/>
                        <a:t>Bisnis</a:t>
                      </a:r>
                      <a:r>
                        <a:rPr lang="en-US" sz="3200" baseline="0" dirty="0"/>
                        <a:t> internet </a:t>
                      </a:r>
                      <a:r>
                        <a:rPr lang="en-US" sz="3200" baseline="0" dirty="0" err="1"/>
                        <a:t>dan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kultur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kolaborasi</a:t>
                      </a:r>
                      <a:endParaRPr lang="en-US" sz="32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61A153-1F54-7749-973A-6AC2CEE2B64F}"/>
              </a:ext>
            </a:extLst>
          </p:cNvPr>
          <p:cNvSpPr txBox="1"/>
          <p:nvPr/>
        </p:nvSpPr>
        <p:spPr>
          <a:xfrm>
            <a:off x="7244764" y="657761"/>
            <a:ext cx="56562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Manfaat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CF85C6-662A-AC46-B8D4-FF572673D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4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PO10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LO1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Enterprise Resource Planning</a:t>
            </a:r>
            <a:endParaRPr lang="en-ID" dirty="0"/>
          </a:p>
          <a:p>
            <a:pPr lvl="1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ERP 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berikutnya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Dinamika</a:t>
            </a:r>
            <a:r>
              <a:rPr lang="en-US" dirty="0"/>
              <a:t> marketplace ERP</a:t>
            </a:r>
            <a:r>
              <a:rPr lang="en-ID" dirty="0"/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182880" tIns="91440" rIns="182880" bIns="9144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br>
              <a:rPr lang="en-US" dirty="0"/>
            </a:br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</a:t>
            </a:r>
            <a:endParaRPr lang="en-US" sz="8000" b="1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824340" y="2656531"/>
            <a:ext cx="22671215" cy="9144000"/>
          </a:xfrm>
        </p:spPr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Kustomisasi</a:t>
            </a:r>
            <a:r>
              <a:rPr lang="en-US" sz="5400" dirty="0"/>
              <a:t> </a:t>
            </a:r>
            <a:r>
              <a:rPr lang="en-US" sz="5400" dirty="0" err="1"/>
              <a:t>perangkat</a:t>
            </a:r>
            <a:r>
              <a:rPr lang="en-US" sz="5400" dirty="0"/>
              <a:t> </a:t>
            </a:r>
            <a:r>
              <a:rPr lang="en-US" sz="5400" dirty="0" err="1"/>
              <a:t>lunak</a:t>
            </a:r>
            <a:r>
              <a:rPr lang="en-US" sz="5400" dirty="0"/>
              <a:t> ERP </a:t>
            </a:r>
            <a:r>
              <a:rPr lang="en-US" sz="5400" dirty="0" err="1"/>
              <a:t>terbatas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ERP </a:t>
            </a:r>
            <a:r>
              <a:rPr lang="en-US" sz="5400" dirty="0" err="1"/>
              <a:t>sangat</a:t>
            </a:r>
            <a:r>
              <a:rPr lang="en-US" sz="5400" dirty="0"/>
              <a:t> mahal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Perekayasaan</a:t>
            </a:r>
            <a:r>
              <a:rPr lang="en-US" sz="5400" dirty="0"/>
              <a:t> </a:t>
            </a:r>
            <a:r>
              <a:rPr lang="en-US" sz="5400" dirty="0" err="1"/>
              <a:t>ulang</a:t>
            </a:r>
            <a:r>
              <a:rPr lang="en-US" sz="5400" dirty="0"/>
              <a:t> proses </a:t>
            </a:r>
            <a:r>
              <a:rPr lang="en-US" sz="5400" dirty="0" err="1"/>
              <a:t>bisnis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menyesuaikan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standar</a:t>
            </a:r>
            <a:r>
              <a:rPr lang="en-US" sz="5400" dirty="0"/>
              <a:t> </a:t>
            </a:r>
            <a:r>
              <a:rPr lang="en-US" sz="5400" dirty="0" err="1"/>
              <a:t>industri</a:t>
            </a:r>
            <a:r>
              <a:rPr lang="en-US" sz="5400" dirty="0"/>
              <a:t> yang </a:t>
            </a:r>
            <a:r>
              <a:rPr lang="en-US" sz="5400" dirty="0" err="1"/>
              <a:t>telah</a:t>
            </a:r>
            <a:r>
              <a:rPr lang="en-US" sz="5400" dirty="0"/>
              <a:t> </a:t>
            </a:r>
            <a:r>
              <a:rPr lang="en-US" sz="5400" dirty="0" err="1"/>
              <a:t>dideskripsikan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ERP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menyebabkan</a:t>
            </a:r>
            <a:r>
              <a:rPr lang="en-US" sz="5400" dirty="0"/>
              <a:t> </a:t>
            </a:r>
            <a:r>
              <a:rPr lang="en-US" sz="5400" dirty="0" err="1"/>
              <a:t>hilangnya</a:t>
            </a:r>
            <a:r>
              <a:rPr lang="en-US" sz="5400" dirty="0"/>
              <a:t> </a:t>
            </a:r>
            <a:r>
              <a:rPr lang="en-US" sz="5400" dirty="0" err="1"/>
              <a:t>keuntungan</a:t>
            </a:r>
            <a:r>
              <a:rPr lang="en-US" sz="5400" dirty="0"/>
              <a:t> </a:t>
            </a:r>
            <a:r>
              <a:rPr lang="en-US" sz="5400" dirty="0" err="1"/>
              <a:t>kompetitif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/>
              <a:t> ERP </a:t>
            </a:r>
            <a:r>
              <a:rPr lang="en-US" sz="5400" dirty="0" err="1"/>
              <a:t>sering</a:t>
            </a:r>
            <a:r>
              <a:rPr lang="en-US" sz="5400" dirty="0"/>
              <a:t> </a:t>
            </a:r>
            <a:r>
              <a:rPr lang="en-US" sz="5400" dirty="0" err="1"/>
              <a:t>terlihat</a:t>
            </a:r>
            <a:r>
              <a:rPr lang="en-US" sz="5400" dirty="0"/>
              <a:t> </a:t>
            </a:r>
            <a:r>
              <a:rPr lang="en-US" sz="5400" dirty="0" err="1"/>
              <a:t>terlalu</a:t>
            </a:r>
            <a:r>
              <a:rPr lang="en-US" sz="5400" dirty="0"/>
              <a:t> </a:t>
            </a:r>
            <a:r>
              <a:rPr lang="en-US" sz="5400" dirty="0" err="1"/>
              <a:t>sulit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beradaptasi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alur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proses </a:t>
            </a:r>
            <a:r>
              <a:rPr lang="en-US" sz="5400" dirty="0" err="1"/>
              <a:t>bisnis</a:t>
            </a:r>
            <a:r>
              <a:rPr lang="en-US" sz="5400" dirty="0"/>
              <a:t> </a:t>
            </a:r>
            <a:r>
              <a:rPr lang="en-US" sz="5400" dirty="0" err="1"/>
              <a:t>tertentu</a:t>
            </a:r>
            <a:r>
              <a:rPr lang="en-US" sz="5400" dirty="0"/>
              <a:t> di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terlalu</a:t>
            </a:r>
            <a:r>
              <a:rPr lang="en-US" sz="5400" dirty="0"/>
              <a:t> </a:t>
            </a:r>
            <a:r>
              <a:rPr lang="en-US" sz="5400" dirty="0" err="1"/>
              <a:t>kompleks</a:t>
            </a:r>
            <a:r>
              <a:rPr lang="en-US" sz="5400" dirty="0"/>
              <a:t> </a:t>
            </a:r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dibandingkan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kebutuhan</a:t>
            </a:r>
            <a:r>
              <a:rPr lang="en-US" sz="5400" dirty="0"/>
              <a:t> </a:t>
            </a:r>
            <a:r>
              <a:rPr lang="en-US" sz="5400" dirty="0" err="1"/>
              <a:t>pelanggan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/>
              <a:t>Data </a:t>
            </a:r>
            <a:r>
              <a:rPr lang="en-US" sz="5400" dirty="0" err="1"/>
              <a:t>sistem</a:t>
            </a:r>
            <a:r>
              <a:rPr lang="en-US" sz="5400" dirty="0"/>
              <a:t> ERP </a:t>
            </a:r>
            <a:r>
              <a:rPr lang="en-US" sz="5400" dirty="0" err="1"/>
              <a:t>disimpan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satu</a:t>
            </a:r>
            <a:r>
              <a:rPr lang="en-US" sz="5400" dirty="0"/>
              <a:t> </a:t>
            </a:r>
            <a:r>
              <a:rPr lang="en-US" sz="5400" dirty="0" err="1"/>
              <a:t>tempat</a:t>
            </a:r>
            <a:r>
              <a:rPr lang="en-US" sz="5400" dirty="0"/>
              <a:t>, </a:t>
            </a:r>
            <a:r>
              <a:rPr lang="en-US" sz="5400" dirty="0" err="1"/>
              <a:t>contohnya</a:t>
            </a:r>
            <a:r>
              <a:rPr lang="en-US" sz="5400" dirty="0"/>
              <a:t> : </a:t>
            </a:r>
            <a:r>
              <a:rPr lang="en-US" sz="5400" dirty="0" err="1"/>
              <a:t>pelanggan</a:t>
            </a:r>
            <a:r>
              <a:rPr lang="en-US" sz="5400" dirty="0"/>
              <a:t>, data </a:t>
            </a:r>
            <a:r>
              <a:rPr lang="en-US" sz="5400" dirty="0" err="1"/>
              <a:t>keuangan</a:t>
            </a:r>
            <a:r>
              <a:rPr lang="en-US" sz="5400" dirty="0"/>
              <a:t>.</a:t>
            </a:r>
          </a:p>
          <a:p>
            <a:pPr lvl="1"/>
            <a:r>
              <a:rPr lang="en-US" sz="5400" dirty="0"/>
              <a:t> Hal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meningkatkan</a:t>
            </a:r>
            <a:r>
              <a:rPr lang="en-US" sz="5400" dirty="0"/>
              <a:t> </a:t>
            </a:r>
            <a:r>
              <a:rPr lang="en-US" sz="5400" dirty="0" err="1"/>
              <a:t>resiko</a:t>
            </a:r>
            <a:r>
              <a:rPr lang="en-US" sz="5400" dirty="0"/>
              <a:t> </a:t>
            </a:r>
            <a:r>
              <a:rPr lang="en-US" sz="5400" dirty="0" err="1"/>
              <a:t>kehilangan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</a:t>
            </a:r>
            <a:r>
              <a:rPr lang="en-US" sz="5400" dirty="0" err="1"/>
              <a:t>sensitif</a:t>
            </a:r>
            <a:r>
              <a:rPr lang="en-US" sz="5400" dirty="0"/>
              <a:t>, </a:t>
            </a:r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terjadi</a:t>
            </a:r>
            <a:r>
              <a:rPr lang="en-US" sz="5400" dirty="0"/>
              <a:t> </a:t>
            </a:r>
            <a:r>
              <a:rPr lang="en-US" sz="5400" dirty="0" err="1"/>
              <a:t>pembobolan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keamanan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5400" dirty="0"/>
          </a:p>
          <a:p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53CB05-B251-FF49-A825-B677421DA654}"/>
              </a:ext>
            </a:extLst>
          </p:cNvPr>
          <p:cNvSpPr txBox="1"/>
          <p:nvPr/>
        </p:nvSpPr>
        <p:spPr>
          <a:xfrm>
            <a:off x="3816626" y="1053548"/>
            <a:ext cx="68153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Kelemahan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</a:t>
            </a:r>
            <a:endParaRPr lang="en-US" sz="6600" b="1" dirty="0"/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804462" y="2040311"/>
            <a:ext cx="22671215" cy="9144000"/>
          </a:xfrm>
        </p:spPr>
        <p:txBody>
          <a:bodyPr>
            <a:no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Mencatat</a:t>
            </a:r>
            <a:r>
              <a:rPr lang="en-US" sz="4800" dirty="0"/>
              <a:t> data order </a:t>
            </a:r>
            <a:r>
              <a:rPr lang="en-US" sz="4800" dirty="0" err="1"/>
              <a:t>penjualan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pengiriman</a:t>
            </a:r>
            <a:r>
              <a:rPr lang="en-US" sz="4800" dirty="0"/>
              <a:t> </a:t>
            </a:r>
            <a:r>
              <a:rPr lang="en-US" sz="4800" dirty="0" err="1"/>
              <a:t>barang</a:t>
            </a:r>
            <a:r>
              <a:rPr lang="en-US" sz="4800" dirty="0"/>
              <a:t> </a:t>
            </a:r>
            <a:r>
              <a:rPr lang="en-US" sz="4800" dirty="0" err="1"/>
              <a:t>serta</a:t>
            </a:r>
            <a:r>
              <a:rPr lang="en-US" sz="4800" dirty="0"/>
              <a:t> </a:t>
            </a:r>
            <a:r>
              <a:rPr lang="en-US" sz="4800" dirty="0" err="1"/>
              <a:t>informasi</a:t>
            </a:r>
            <a:r>
              <a:rPr lang="en-US" sz="4800" dirty="0"/>
              <a:t> </a:t>
            </a:r>
            <a:r>
              <a:rPr lang="en-US" sz="4800" dirty="0" err="1"/>
              <a:t>konsumen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Mendukung</a:t>
            </a:r>
            <a:r>
              <a:rPr lang="en-US" sz="4800" dirty="0"/>
              <a:t> </a:t>
            </a:r>
            <a:r>
              <a:rPr lang="en-US" sz="4800" dirty="0" err="1"/>
              <a:t>pengelolaan</a:t>
            </a:r>
            <a:r>
              <a:rPr lang="en-US" sz="4800" dirty="0"/>
              <a:t> data </a:t>
            </a:r>
            <a:r>
              <a:rPr lang="en-US" sz="4800" dirty="0" err="1"/>
              <a:t>pengadaan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persediaan</a:t>
            </a:r>
            <a:r>
              <a:rPr lang="en-US" sz="4800" dirty="0"/>
              <a:t> </a:t>
            </a:r>
            <a:r>
              <a:rPr lang="en-US" sz="4800" dirty="0" err="1"/>
              <a:t>bahan</a:t>
            </a:r>
            <a:r>
              <a:rPr lang="en-US" sz="4800" dirty="0"/>
              <a:t> </a:t>
            </a:r>
            <a:r>
              <a:rPr lang="en-US" sz="4800" dirty="0" err="1"/>
              <a:t>baku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komponen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Menyediakan</a:t>
            </a:r>
            <a:r>
              <a:rPr lang="en-US" sz="4800" dirty="0"/>
              <a:t> </a:t>
            </a:r>
            <a:r>
              <a:rPr lang="en-US" sz="4800" dirty="0" err="1"/>
              <a:t>fasilitasi</a:t>
            </a:r>
            <a:r>
              <a:rPr lang="en-US" sz="4800" dirty="0"/>
              <a:t> </a:t>
            </a:r>
            <a:r>
              <a:rPr lang="en-US" sz="4800" dirty="0" err="1"/>
              <a:t>perencanaan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penjadwalan</a:t>
            </a:r>
            <a:r>
              <a:rPr lang="en-US" sz="4800" dirty="0"/>
              <a:t> </a:t>
            </a:r>
            <a:r>
              <a:rPr lang="en-US" sz="4800" dirty="0" err="1"/>
              <a:t>produksi</a:t>
            </a:r>
            <a:r>
              <a:rPr lang="en-US" sz="4800" dirty="0"/>
              <a:t>, </a:t>
            </a:r>
            <a:r>
              <a:rPr lang="en-US" sz="4800" dirty="0" err="1"/>
              <a:t>dan</a:t>
            </a:r>
            <a:r>
              <a:rPr lang="en-US" sz="4800" dirty="0"/>
              <a:t> status </a:t>
            </a:r>
            <a:r>
              <a:rPr lang="en-US" sz="4800" dirty="0" err="1"/>
              <a:t>produksi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Menyediakan</a:t>
            </a:r>
            <a:r>
              <a:rPr lang="en-US" sz="4800" dirty="0"/>
              <a:t> </a:t>
            </a:r>
            <a:r>
              <a:rPr lang="en-US" sz="4800" dirty="0" err="1"/>
              <a:t>fungsi</a:t>
            </a:r>
            <a:r>
              <a:rPr lang="en-US" sz="4800" dirty="0"/>
              <a:t> </a:t>
            </a:r>
            <a:r>
              <a:rPr lang="en-US" sz="4800" dirty="0" err="1"/>
              <a:t>kontrol</a:t>
            </a:r>
            <a:r>
              <a:rPr lang="en-US" sz="4800" dirty="0"/>
              <a:t> </a:t>
            </a:r>
            <a:r>
              <a:rPr lang="en-US" sz="4800" dirty="0" err="1"/>
              <a:t>kualitas</a:t>
            </a:r>
            <a:r>
              <a:rPr lang="en-US" sz="4800" dirty="0"/>
              <a:t>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mengelola</a:t>
            </a:r>
            <a:r>
              <a:rPr lang="en-US" sz="4800" dirty="0"/>
              <a:t> </a:t>
            </a:r>
            <a:r>
              <a:rPr lang="en-US" sz="4800" dirty="0" err="1"/>
              <a:t>informasi</a:t>
            </a:r>
            <a:r>
              <a:rPr lang="en-US" sz="4800" dirty="0"/>
              <a:t> </a:t>
            </a:r>
            <a:r>
              <a:rPr lang="en-US" sz="4800" dirty="0" err="1"/>
              <a:t>inspeksi</a:t>
            </a:r>
            <a:r>
              <a:rPr lang="en-US" sz="4800" dirty="0"/>
              <a:t> </a:t>
            </a:r>
            <a:r>
              <a:rPr lang="en-US" sz="4800" dirty="0" err="1"/>
              <a:t>produksi</a:t>
            </a:r>
            <a:r>
              <a:rPr lang="en-US" sz="4800" dirty="0"/>
              <a:t>, </a:t>
            </a:r>
            <a:r>
              <a:rPr lang="en-US" sz="4800" dirty="0" err="1"/>
              <a:t>sertifikasi</a:t>
            </a:r>
            <a:r>
              <a:rPr lang="en-US" sz="4800" dirty="0"/>
              <a:t> material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kontrol</a:t>
            </a:r>
            <a:r>
              <a:rPr lang="en-US" sz="4800" dirty="0"/>
              <a:t> </a:t>
            </a:r>
            <a:r>
              <a:rPr lang="en-US" sz="4800" dirty="0" err="1"/>
              <a:t>kualitas</a:t>
            </a:r>
            <a:r>
              <a:rPr lang="en-US" sz="4800" dirty="0"/>
              <a:t> </a:t>
            </a:r>
            <a:r>
              <a:rPr lang="en-US" sz="4800" dirty="0" err="1"/>
              <a:t>lainnya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Mengelola</a:t>
            </a:r>
            <a:r>
              <a:rPr lang="en-US" sz="4800" dirty="0"/>
              <a:t> </a:t>
            </a:r>
            <a:r>
              <a:rPr lang="en-US" sz="4800" dirty="0" err="1"/>
              <a:t>informasi</a:t>
            </a:r>
            <a:r>
              <a:rPr lang="en-US" sz="4800" dirty="0"/>
              <a:t> </a:t>
            </a:r>
            <a:r>
              <a:rPr lang="en-US" sz="4800" dirty="0" err="1"/>
              <a:t>perawatan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perhitungan</a:t>
            </a:r>
            <a:r>
              <a:rPr lang="en-US" sz="4800" dirty="0"/>
              <a:t> </a:t>
            </a:r>
            <a:r>
              <a:rPr lang="en-US" sz="4800" dirty="0" err="1"/>
              <a:t>kapasitas</a:t>
            </a:r>
            <a:r>
              <a:rPr lang="en-US" sz="4800" dirty="0"/>
              <a:t> </a:t>
            </a:r>
            <a:r>
              <a:rPr lang="en-US" sz="4800" dirty="0" err="1"/>
              <a:t>penggunaan</a:t>
            </a:r>
            <a:r>
              <a:rPr lang="en-US" sz="4800" dirty="0"/>
              <a:t> </a:t>
            </a:r>
            <a:r>
              <a:rPr lang="en-US" sz="4800" dirty="0" err="1"/>
              <a:t>sumber</a:t>
            </a:r>
            <a:r>
              <a:rPr lang="en-US" sz="4800" dirty="0"/>
              <a:t> </a:t>
            </a:r>
            <a:r>
              <a:rPr lang="en-US" sz="4800" dirty="0" err="1"/>
              <a:t>daya</a:t>
            </a:r>
            <a:r>
              <a:rPr lang="en-US" sz="4800" dirty="0"/>
              <a:t>, </a:t>
            </a:r>
            <a:r>
              <a:rPr lang="en-US" sz="4800" dirty="0" err="1"/>
              <a:t>aset</a:t>
            </a:r>
            <a:r>
              <a:rPr lang="en-US" sz="4800" dirty="0"/>
              <a:t> </a:t>
            </a:r>
            <a:r>
              <a:rPr lang="en-US" sz="4800" dirty="0" err="1"/>
              <a:t>tetap</a:t>
            </a:r>
            <a:r>
              <a:rPr lang="en-US" sz="4800" dirty="0"/>
              <a:t> (fixed asset),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depresiasi</a:t>
            </a:r>
            <a:r>
              <a:rPr lang="en-US" sz="4800" dirty="0"/>
              <a:t> </a:t>
            </a:r>
            <a:r>
              <a:rPr lang="en-US" sz="4800" dirty="0" err="1"/>
              <a:t>sumber</a:t>
            </a:r>
            <a:r>
              <a:rPr lang="en-US" sz="4800" dirty="0"/>
              <a:t> </a:t>
            </a:r>
            <a:r>
              <a:rPr lang="en-US" sz="4800" dirty="0" err="1"/>
              <a:t>daya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Mengelola</a:t>
            </a:r>
            <a:r>
              <a:rPr lang="en-US" sz="4800" dirty="0"/>
              <a:t> </a:t>
            </a:r>
            <a:r>
              <a:rPr lang="en-US" sz="4800" dirty="0" err="1"/>
              <a:t>sumber</a:t>
            </a:r>
            <a:r>
              <a:rPr lang="en-US" sz="4800" dirty="0"/>
              <a:t> </a:t>
            </a:r>
            <a:r>
              <a:rPr lang="en-US" sz="4800" dirty="0" err="1"/>
              <a:t>daya</a:t>
            </a:r>
            <a:r>
              <a:rPr lang="en-US" sz="4800" dirty="0"/>
              <a:t> </a:t>
            </a:r>
            <a:r>
              <a:rPr lang="en-US" sz="4800" dirty="0" err="1"/>
              <a:t>manusia</a:t>
            </a:r>
            <a:r>
              <a:rPr lang="en-US" sz="4800" dirty="0"/>
              <a:t> yang </a:t>
            </a:r>
            <a:r>
              <a:rPr lang="en-US" sz="4800" dirty="0" err="1"/>
              <a:t>meliputi</a:t>
            </a:r>
            <a:r>
              <a:rPr lang="en-US" sz="4800" dirty="0"/>
              <a:t> </a:t>
            </a:r>
            <a:r>
              <a:rPr lang="en-US" sz="4800" dirty="0" err="1"/>
              <a:t>fasilitas</a:t>
            </a:r>
            <a:r>
              <a:rPr lang="en-US" sz="4800" dirty="0"/>
              <a:t> recruiting, </a:t>
            </a:r>
            <a:r>
              <a:rPr lang="en-US" sz="4800" dirty="0" err="1"/>
              <a:t>pelatihan</a:t>
            </a:r>
            <a:r>
              <a:rPr lang="en-US" sz="4800" dirty="0"/>
              <a:t>, </a:t>
            </a:r>
            <a:r>
              <a:rPr lang="en-US" sz="4800" dirty="0" err="1"/>
              <a:t>penggajian</a:t>
            </a:r>
            <a:r>
              <a:rPr lang="en-US" sz="4800" dirty="0"/>
              <a:t> ,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modul-modul</a:t>
            </a:r>
            <a:r>
              <a:rPr lang="en-US" sz="4800" dirty="0"/>
              <a:t> </a:t>
            </a:r>
            <a:r>
              <a:rPr lang="en-US" sz="4800" dirty="0" err="1"/>
              <a:t>lainnya</a:t>
            </a:r>
            <a:r>
              <a:rPr lang="en-US" sz="4800" dirty="0"/>
              <a:t> yang </a:t>
            </a:r>
            <a:r>
              <a:rPr lang="en-US" sz="4800" dirty="0" err="1"/>
              <a:t>terkait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Melakukan</a:t>
            </a:r>
            <a:r>
              <a:rPr lang="en-US" sz="4800" dirty="0"/>
              <a:t> </a:t>
            </a:r>
            <a:r>
              <a:rPr lang="en-US" sz="4800" dirty="0" err="1"/>
              <a:t>kontrol</a:t>
            </a:r>
            <a:r>
              <a:rPr lang="en-US" sz="4800" dirty="0"/>
              <a:t> </a:t>
            </a:r>
            <a:r>
              <a:rPr lang="en-US" sz="4800" dirty="0" err="1"/>
              <a:t>keuangan</a:t>
            </a:r>
            <a:r>
              <a:rPr lang="en-US" sz="4800" dirty="0"/>
              <a:t> </a:t>
            </a:r>
            <a:r>
              <a:rPr lang="en-US" sz="4800" dirty="0" err="1"/>
              <a:t>perusahaan</a:t>
            </a:r>
            <a:r>
              <a:rPr lang="en-US" sz="4800" dirty="0"/>
              <a:t> </a:t>
            </a:r>
            <a:r>
              <a:rPr lang="en-US" sz="4800" dirty="0" err="1"/>
              <a:t>meliputi</a:t>
            </a:r>
            <a:r>
              <a:rPr lang="en-US" sz="4800" dirty="0"/>
              <a:t> </a:t>
            </a:r>
            <a:r>
              <a:rPr lang="en-US" sz="4800" dirty="0" err="1"/>
              <a:t>aplikasi</a:t>
            </a:r>
            <a:r>
              <a:rPr lang="en-US" sz="4800" dirty="0"/>
              <a:t> </a:t>
            </a:r>
            <a:r>
              <a:rPr lang="en-US" sz="4800" dirty="0" err="1"/>
              <a:t>akuntansi</a:t>
            </a:r>
            <a:r>
              <a:rPr lang="en-US" sz="4800" dirty="0"/>
              <a:t>, </a:t>
            </a:r>
            <a:r>
              <a:rPr lang="en-US" sz="4800" dirty="0" err="1"/>
              <a:t>transaksi</a:t>
            </a:r>
            <a:r>
              <a:rPr lang="en-US" sz="4800" dirty="0"/>
              <a:t>, </a:t>
            </a:r>
            <a:r>
              <a:rPr lang="en-US" sz="4800" dirty="0" err="1"/>
              <a:t>dll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Mendukung</a:t>
            </a:r>
            <a:r>
              <a:rPr lang="en-US" sz="4800" dirty="0"/>
              <a:t> proses </a:t>
            </a:r>
            <a:r>
              <a:rPr lang="en-US" sz="4800" dirty="0" err="1"/>
              <a:t>pemasaran</a:t>
            </a:r>
            <a:r>
              <a:rPr lang="en-US" sz="4800" dirty="0"/>
              <a:t> yang </a:t>
            </a:r>
            <a:r>
              <a:rPr lang="en-US" sz="4800" dirty="0" err="1"/>
              <a:t>meliputi</a:t>
            </a:r>
            <a:r>
              <a:rPr lang="en-US" sz="4800" dirty="0"/>
              <a:t> </a:t>
            </a:r>
            <a:r>
              <a:rPr lang="en-US" sz="4800" dirty="0" err="1"/>
              <a:t>riset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pengembangan</a:t>
            </a:r>
            <a:r>
              <a:rPr lang="en-US" sz="4800" dirty="0"/>
              <a:t> (R&amp;D), </a:t>
            </a:r>
            <a:r>
              <a:rPr lang="en-US" sz="4800" dirty="0" err="1"/>
              <a:t>analisis</a:t>
            </a:r>
            <a:r>
              <a:rPr lang="en-US" sz="4800" dirty="0"/>
              <a:t>,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konstruksi</a:t>
            </a:r>
            <a:r>
              <a:rPr lang="en-US" sz="4800" dirty="0"/>
              <a:t> </a:t>
            </a:r>
            <a:r>
              <a:rPr lang="en-US" sz="4800" dirty="0" err="1"/>
              <a:t>proyek</a:t>
            </a:r>
            <a:r>
              <a:rPr lang="en-US" sz="4800" dirty="0"/>
              <a:t> </a:t>
            </a:r>
            <a:r>
              <a:rPr lang="en-US" sz="4800" dirty="0" err="1"/>
              <a:t>pemasaran</a:t>
            </a:r>
            <a:r>
              <a:rPr lang="en-US" sz="4800" dirty="0"/>
              <a:t> </a:t>
            </a:r>
            <a:r>
              <a:rPr lang="en-US" sz="4800" dirty="0" err="1"/>
              <a:t>baru</a:t>
            </a:r>
            <a:endParaRPr lang="en-US" sz="4800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 err="1"/>
              <a:t>Otomasi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meliputi</a:t>
            </a:r>
            <a:r>
              <a:rPr lang="en-US" sz="4800" dirty="0"/>
              <a:t> </a:t>
            </a:r>
            <a:r>
              <a:rPr lang="en-US" sz="4800" dirty="0" err="1"/>
              <a:t>analisis</a:t>
            </a:r>
            <a:r>
              <a:rPr lang="en-US" sz="4800" dirty="0"/>
              <a:t> task flow,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kontrol</a:t>
            </a:r>
            <a:r>
              <a:rPr lang="en-US" sz="4800" dirty="0"/>
              <a:t> </a:t>
            </a:r>
            <a:r>
              <a:rPr lang="en-US" sz="4800" dirty="0" err="1"/>
              <a:t>atas</a:t>
            </a:r>
            <a:r>
              <a:rPr lang="en-US" sz="4800" dirty="0"/>
              <a:t> </a:t>
            </a:r>
            <a:r>
              <a:rPr lang="en-US" sz="4800" dirty="0" err="1"/>
              <a:t>otomasi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tersebut</a:t>
            </a:r>
            <a:r>
              <a:rPr lang="en-US" sz="4800" dirty="0"/>
              <a:t>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0A4B-BD8F-2942-92C9-604EF8620091}"/>
              </a:ext>
            </a:extLst>
          </p:cNvPr>
          <p:cNvSpPr txBox="1"/>
          <p:nvPr/>
        </p:nvSpPr>
        <p:spPr>
          <a:xfrm>
            <a:off x="3518452" y="536713"/>
            <a:ext cx="9053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Beberapa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Fungsi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73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1E33-3807-B846-8C4B-CB48AFD6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A7720-6D72-BD4E-B851-8FCEBBBF6B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A34B2-4A7D-8149-A9AB-06DFAA2E3CB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93436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38978-9F4C-1B42-A277-59B75983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869E3-4EA3-814F-9615-FCF4384752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F9195-8D59-2F4F-8816-33B46CA8C28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96803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Box 5">
            <a:extLst>
              <a:ext uri="{FF2B5EF4-FFF2-40B4-BE49-F238E27FC236}">
                <a16:creationId xmlns:a16="http://schemas.microsoft.com/office/drawing/2014/main" id="{68021E52-556B-4081-9E4D-0A4162A8C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355" y="4676556"/>
            <a:ext cx="11279337" cy="858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eaLnBrk="1" hangingPunct="1"/>
            <a:r>
              <a:rPr lang="id-ID" sz="13800" b="1" dirty="0">
                <a:latin typeface="Times New Roman" pitchFamily="18" charset="0"/>
                <a:cs typeface="Times New Roman" pitchFamily="18" charset="0"/>
              </a:rPr>
              <a:t>Konsep Dasar </a:t>
            </a:r>
            <a:r>
              <a:rPr lang="id-ID" sz="1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13800" b="1" dirty="0">
                <a:latin typeface="Times New Roman" pitchFamily="18" charset="0"/>
                <a:cs typeface="Times New Roman" pitchFamily="18" charset="0"/>
              </a:rPr>
              <a:t>nterprise </a:t>
            </a:r>
            <a:r>
              <a:rPr lang="id-ID" sz="1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13800" b="1" dirty="0">
                <a:latin typeface="Times New Roman" pitchFamily="18" charset="0"/>
                <a:cs typeface="Times New Roman" pitchFamily="18" charset="0"/>
              </a:rPr>
              <a:t>esource </a:t>
            </a:r>
            <a:r>
              <a:rPr lang="id-ID" sz="1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13800" b="1" dirty="0" err="1">
                <a:latin typeface="Times New Roman" pitchFamily="18" charset="0"/>
                <a:cs typeface="Times New Roman" pitchFamily="18" charset="0"/>
              </a:rPr>
              <a:t>lanning</a:t>
            </a:r>
            <a:endParaRPr lang="en-US" altLang="id-ID" sz="16300" b="1" dirty="0">
              <a:solidFill>
                <a:schemeClr val="tx2"/>
              </a:solidFill>
              <a:latin typeface="Lato Black"/>
              <a:ea typeface="Lato Black"/>
              <a:cs typeface="Lato Black"/>
            </a:endParaRPr>
          </a:p>
        </p:txBody>
      </p:sp>
      <p:sp>
        <p:nvSpPr>
          <p:cNvPr id="90118" name="Picture Placeholder 2">
            <a:extLst>
              <a:ext uri="{FF2B5EF4-FFF2-40B4-BE49-F238E27FC236}">
                <a16:creationId xmlns:a16="http://schemas.microsoft.com/office/drawing/2014/main" id="{E3C0CE78-16F6-46E1-97D1-7A3E55FD5F40}"/>
              </a:ext>
            </a:extLst>
          </p:cNvPr>
          <p:cNvSpPr>
            <a:spLocks noGrp="1" noTextEdit="1"/>
          </p:cNvSpPr>
          <p:nvPr>
            <p:ph type="pic" sz="quarter" idx="14"/>
          </p:nvPr>
        </p:nvSpPr>
        <p:spPr bwMode="auto">
          <a:xfrm>
            <a:off x="13122275" y="2300288"/>
            <a:ext cx="11229975" cy="9115425"/>
          </a:xfrm>
          <a:custGeom>
            <a:avLst/>
            <a:gdLst>
              <a:gd name="T0" fmla="*/ 762204 w 11088796"/>
              <a:gd name="T1" fmla="*/ 3651215 h 13491341"/>
              <a:gd name="T2" fmla="*/ 1928484 w 11088796"/>
              <a:gd name="T3" fmla="*/ 4104067 h 13491341"/>
              <a:gd name="T4" fmla="*/ 168069 w 11088796"/>
              <a:gd name="T5" fmla="*/ 3882803 h 13491341"/>
              <a:gd name="T6" fmla="*/ 509672 w 11088796"/>
              <a:gd name="T7" fmla="*/ 3626255 h 13491341"/>
              <a:gd name="T8" fmla="*/ 1582685 w 11088796"/>
              <a:gd name="T9" fmla="*/ 3331403 h 13491341"/>
              <a:gd name="T10" fmla="*/ 2770903 w 11088796"/>
              <a:gd name="T11" fmla="*/ 3775703 h 13491341"/>
              <a:gd name="T12" fmla="*/ 1012899 w 11088796"/>
              <a:gd name="T13" fmla="*/ 3553500 h 13491341"/>
              <a:gd name="T14" fmla="*/ 1337448 w 11088796"/>
              <a:gd name="T15" fmla="*/ 3303600 h 13491341"/>
              <a:gd name="T16" fmla="*/ 2022507 w 11088796"/>
              <a:gd name="T17" fmla="*/ 2901052 h 13491341"/>
              <a:gd name="T18" fmla="*/ 4028943 w 11088796"/>
              <a:gd name="T19" fmla="*/ 3531935 h 13491341"/>
              <a:gd name="T20" fmla="*/ 1428379 w 11088796"/>
              <a:gd name="T21" fmla="*/ 3132635 h 13491341"/>
              <a:gd name="T22" fmla="*/ 1788165 w 11088796"/>
              <a:gd name="T23" fmla="*/ 2879118 h 13491341"/>
              <a:gd name="T24" fmla="*/ 2434717 w 11088796"/>
              <a:gd name="T25" fmla="*/ 2473866 h 13491341"/>
              <a:gd name="T26" fmla="*/ 5318188 w 11088796"/>
              <a:gd name="T27" fmla="*/ 3303155 h 13491341"/>
              <a:gd name="T28" fmla="*/ 1840582 w 11088796"/>
              <a:gd name="T29" fmla="*/ 2705451 h 13491341"/>
              <a:gd name="T30" fmla="*/ 2182676 w 11088796"/>
              <a:gd name="T31" fmla="*/ 2447928 h 13491341"/>
              <a:gd name="T32" fmla="*/ 2273582 w 11088796"/>
              <a:gd name="T33" fmla="*/ 1911381 h 13491341"/>
              <a:gd name="T34" fmla="*/ 7156012 w 11088796"/>
              <a:gd name="T35" fmla="*/ 3204029 h 13491341"/>
              <a:gd name="T36" fmla="*/ 1679435 w 11088796"/>
              <a:gd name="T37" fmla="*/ 2142972 h 13491341"/>
              <a:gd name="T38" fmla="*/ 2020665 w 11088796"/>
              <a:gd name="T39" fmla="*/ 1886183 h 13491341"/>
              <a:gd name="T40" fmla="*/ 1415207 w 11088796"/>
              <a:gd name="T41" fmla="*/ 1206174 h 13491341"/>
              <a:gd name="T42" fmla="*/ 9706259 w 11088796"/>
              <a:gd name="T43" fmla="*/ 3257299 h 13491341"/>
              <a:gd name="T44" fmla="*/ 845414 w 11088796"/>
              <a:gd name="T45" fmla="*/ 1428272 h 13491341"/>
              <a:gd name="T46" fmla="*/ 1164064 w 11088796"/>
              <a:gd name="T47" fmla="*/ 1180180 h 13491341"/>
              <a:gd name="T48" fmla="*/ 4626369 w 11088796"/>
              <a:gd name="T49" fmla="*/ 882331 h 13491341"/>
              <a:gd name="T50" fmla="*/ 9872622 w 11088796"/>
              <a:gd name="T51" fmla="*/ 2258160 h 13491341"/>
              <a:gd name="T52" fmla="*/ 4032242 w 11088796"/>
              <a:gd name="T53" fmla="*/ 1113914 h 13491341"/>
              <a:gd name="T54" fmla="*/ 4390778 w 11088796"/>
              <a:gd name="T55" fmla="*/ 860748 h 13491341"/>
              <a:gd name="T56" fmla="*/ 6454202 w 11088796"/>
              <a:gd name="T57" fmla="*/ 784806 h 13491341"/>
              <a:gd name="T58" fmla="*/ 9712583 w 11088796"/>
              <a:gd name="T59" fmla="*/ 1697423 h 13491341"/>
              <a:gd name="T60" fmla="*/ 5884416 w 11088796"/>
              <a:gd name="T61" fmla="*/ 1006901 h 13491341"/>
              <a:gd name="T62" fmla="*/ 6209547 w 11088796"/>
              <a:gd name="T63" fmla="*/ 757133 h 13491341"/>
              <a:gd name="T64" fmla="*/ 1418907 w 11088796"/>
              <a:gd name="T65" fmla="*/ 677162 h 13491341"/>
              <a:gd name="T66" fmla="*/ 11407256 w 11088796"/>
              <a:gd name="T67" fmla="*/ 3114625 h 13491341"/>
              <a:gd name="T68" fmla="*/ 824760 w 11088796"/>
              <a:gd name="T69" fmla="*/ 908754 h 13491341"/>
              <a:gd name="T70" fmla="*/ 1168004 w 11088796"/>
              <a:gd name="T71" fmla="*/ 651879 h 13491341"/>
              <a:gd name="T72" fmla="*/ 7874724 w 11088796"/>
              <a:gd name="T73" fmla="*/ 576312 h 13491341"/>
              <a:gd name="T74" fmla="*/ 10010348 w 11088796"/>
              <a:gd name="T75" fmla="*/ 1236419 h 13491341"/>
              <a:gd name="T76" fmla="*/ 7280597 w 11088796"/>
              <a:gd name="T77" fmla="*/ 807896 h 13491341"/>
              <a:gd name="T78" fmla="*/ 7640662 w 11088796"/>
              <a:gd name="T79" fmla="*/ 554441 h 13491341"/>
              <a:gd name="T80" fmla="*/ 9210695 w 11088796"/>
              <a:gd name="T81" fmla="*/ 358100 h 13491341"/>
              <a:gd name="T82" fmla="*/ 10396502 w 11088796"/>
              <a:gd name="T83" fmla="*/ 803340 h 13491341"/>
              <a:gd name="T84" fmla="*/ 8616560 w 11088796"/>
              <a:gd name="T85" fmla="*/ 589686 h 13491341"/>
              <a:gd name="T86" fmla="*/ 8959931 w 11088796"/>
              <a:gd name="T87" fmla="*/ 332452 h 13491341"/>
              <a:gd name="T88" fmla="*/ 10064630 w 11088796"/>
              <a:gd name="T89" fmla="*/ 25248 h 13491341"/>
              <a:gd name="T90" fmla="*/ 11230912 w 11088796"/>
              <a:gd name="T91" fmla="*/ 478098 h 13491341"/>
              <a:gd name="T92" fmla="*/ 9470495 w 11088796"/>
              <a:gd name="T93" fmla="*/ 256834 h 13491341"/>
              <a:gd name="T94" fmla="*/ 9812834 w 11088796"/>
              <a:gd name="T95" fmla="*/ 1 h 1349134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1088796" h="13491341">
                <a:moveTo>
                  <a:pt x="490691" y="11756903"/>
                </a:moveTo>
                <a:cubicBezTo>
                  <a:pt x="576640" y="11756478"/>
                  <a:pt x="661187" y="11782498"/>
                  <a:pt x="733817" y="11837830"/>
                </a:cubicBezTo>
                <a:cubicBezTo>
                  <a:pt x="733817" y="11837830"/>
                  <a:pt x="733817" y="11837830"/>
                  <a:pt x="1808437" y="12656501"/>
                </a:cubicBezTo>
                <a:cubicBezTo>
                  <a:pt x="2002119" y="12804053"/>
                  <a:pt x="2020477" y="13091014"/>
                  <a:pt x="1856663" y="13306044"/>
                </a:cubicBezTo>
                <a:cubicBezTo>
                  <a:pt x="1708962" y="13499922"/>
                  <a:pt x="1430112" y="13554893"/>
                  <a:pt x="1236430" y="13407341"/>
                </a:cubicBezTo>
                <a:cubicBezTo>
                  <a:pt x="1236430" y="13407341"/>
                  <a:pt x="1236430" y="13407341"/>
                  <a:pt x="161810" y="12588671"/>
                </a:cubicBezTo>
                <a:cubicBezTo>
                  <a:pt x="-31872" y="12441120"/>
                  <a:pt x="-49792" y="12160062"/>
                  <a:pt x="97910" y="11966183"/>
                </a:cubicBezTo>
                <a:cubicBezTo>
                  <a:pt x="200294" y="11831790"/>
                  <a:pt x="347442" y="11757613"/>
                  <a:pt x="490691" y="11756903"/>
                </a:cubicBezTo>
                <a:close/>
                <a:moveTo>
                  <a:pt x="1287637" y="10710803"/>
                </a:moveTo>
                <a:cubicBezTo>
                  <a:pt x="1369716" y="10715457"/>
                  <a:pt x="1451110" y="10745615"/>
                  <a:pt x="1523741" y="10800947"/>
                </a:cubicBezTo>
                <a:cubicBezTo>
                  <a:pt x="1523741" y="10800947"/>
                  <a:pt x="1523741" y="10800947"/>
                  <a:pt x="2598361" y="11619618"/>
                </a:cubicBezTo>
                <a:cubicBezTo>
                  <a:pt x="2792042" y="11767170"/>
                  <a:pt x="2832808" y="12024717"/>
                  <a:pt x="2667707" y="12241437"/>
                </a:cubicBezTo>
                <a:cubicBezTo>
                  <a:pt x="2521245" y="12433688"/>
                  <a:pt x="2243477" y="12487239"/>
                  <a:pt x="2049794" y="12339687"/>
                </a:cubicBezTo>
                <a:cubicBezTo>
                  <a:pt x="2049794" y="12339687"/>
                  <a:pt x="2049794" y="12339687"/>
                  <a:pt x="975175" y="11521017"/>
                </a:cubicBezTo>
                <a:cubicBezTo>
                  <a:pt x="781493" y="11373465"/>
                  <a:pt x="762492" y="11093830"/>
                  <a:pt x="908953" y="10901578"/>
                </a:cubicBezTo>
                <a:cubicBezTo>
                  <a:pt x="1012143" y="10766128"/>
                  <a:pt x="1150840" y="10703045"/>
                  <a:pt x="1287637" y="10710803"/>
                </a:cubicBezTo>
                <a:close/>
                <a:moveTo>
                  <a:pt x="1721569" y="9334566"/>
                </a:moveTo>
                <a:cubicBezTo>
                  <a:pt x="1803463" y="9333793"/>
                  <a:pt x="1882852" y="9356669"/>
                  <a:pt x="1947183" y="9405678"/>
                </a:cubicBezTo>
                <a:cubicBezTo>
                  <a:pt x="1947183" y="9405678"/>
                  <a:pt x="1947183" y="9405678"/>
                  <a:pt x="3834230" y="10843275"/>
                </a:cubicBezTo>
                <a:cubicBezTo>
                  <a:pt x="4005780" y="10973966"/>
                  <a:pt x="4026594" y="11257225"/>
                  <a:pt x="3878894" y="11451101"/>
                </a:cubicBezTo>
                <a:cubicBezTo>
                  <a:pt x="3712398" y="11669653"/>
                  <a:pt x="3433780" y="11724797"/>
                  <a:pt x="3262230" y="11594106"/>
                </a:cubicBezTo>
                <a:cubicBezTo>
                  <a:pt x="3262230" y="11594106"/>
                  <a:pt x="3262230" y="11594106"/>
                  <a:pt x="1375183" y="10156508"/>
                </a:cubicBezTo>
                <a:cubicBezTo>
                  <a:pt x="1203633" y="10025818"/>
                  <a:pt x="1182818" y="9742560"/>
                  <a:pt x="1349316" y="9524008"/>
                </a:cubicBezTo>
                <a:cubicBezTo>
                  <a:pt x="1441628" y="9402835"/>
                  <a:pt x="1585080" y="9335855"/>
                  <a:pt x="1721569" y="9334566"/>
                </a:cubicBezTo>
                <a:close/>
                <a:moveTo>
                  <a:pt x="2101387" y="7936576"/>
                </a:moveTo>
                <a:cubicBezTo>
                  <a:pt x="2186631" y="7938355"/>
                  <a:pt x="2271321" y="7965270"/>
                  <a:pt x="2344041" y="8020670"/>
                </a:cubicBezTo>
                <a:cubicBezTo>
                  <a:pt x="2344041" y="8020670"/>
                  <a:pt x="2344041" y="8020670"/>
                  <a:pt x="5052676" y="10084172"/>
                </a:cubicBezTo>
                <a:cubicBezTo>
                  <a:pt x="5246596" y="10231905"/>
                  <a:pt x="5267826" y="10515482"/>
                  <a:pt x="5120124" y="10709361"/>
                </a:cubicBezTo>
                <a:cubicBezTo>
                  <a:pt x="4953624" y="10927915"/>
                  <a:pt x="4674590" y="10982744"/>
                  <a:pt x="4480668" y="10835011"/>
                </a:cubicBezTo>
                <a:cubicBezTo>
                  <a:pt x="4480668" y="10835011"/>
                  <a:pt x="4480668" y="10835011"/>
                  <a:pt x="1772034" y="8771509"/>
                </a:cubicBezTo>
                <a:cubicBezTo>
                  <a:pt x="1578113" y="8623776"/>
                  <a:pt x="1556883" y="8340198"/>
                  <a:pt x="1723383" y="8121644"/>
                </a:cubicBezTo>
                <a:cubicBezTo>
                  <a:pt x="1815697" y="8000470"/>
                  <a:pt x="1959313" y="7933611"/>
                  <a:pt x="2101387" y="7936576"/>
                </a:cubicBezTo>
                <a:close/>
                <a:moveTo>
                  <a:pt x="1945410" y="6115309"/>
                </a:moveTo>
                <a:cubicBezTo>
                  <a:pt x="2031653" y="6115412"/>
                  <a:pt x="2116421" y="6141783"/>
                  <a:pt x="2188908" y="6197004"/>
                </a:cubicBezTo>
                <a:cubicBezTo>
                  <a:pt x="2188908" y="6197004"/>
                  <a:pt x="2188908" y="6197004"/>
                  <a:pt x="6859286" y="9755006"/>
                </a:cubicBezTo>
                <a:cubicBezTo>
                  <a:pt x="7052586" y="9902268"/>
                  <a:pt x="7052554" y="10173950"/>
                  <a:pt x="6889502" y="10387978"/>
                </a:cubicBezTo>
                <a:cubicBezTo>
                  <a:pt x="6742488" y="10580955"/>
                  <a:pt x="6480566" y="10653123"/>
                  <a:pt x="6287266" y="10505862"/>
                </a:cubicBezTo>
                <a:cubicBezTo>
                  <a:pt x="6287266" y="10505862"/>
                  <a:pt x="6287266" y="10505862"/>
                  <a:pt x="1616888" y="6947860"/>
                </a:cubicBezTo>
                <a:cubicBezTo>
                  <a:pt x="1423588" y="6800599"/>
                  <a:pt x="1404912" y="6514668"/>
                  <a:pt x="1551927" y="6321692"/>
                </a:cubicBezTo>
                <a:cubicBezTo>
                  <a:pt x="1653834" y="6187921"/>
                  <a:pt x="1801671" y="6115135"/>
                  <a:pt x="1945410" y="6115309"/>
                </a:cubicBezTo>
                <a:close/>
                <a:moveTo>
                  <a:pt x="1120711" y="3826332"/>
                </a:moveTo>
                <a:cubicBezTo>
                  <a:pt x="1205571" y="3828346"/>
                  <a:pt x="1289952" y="3855341"/>
                  <a:pt x="1362501" y="3910611"/>
                </a:cubicBezTo>
                <a:cubicBezTo>
                  <a:pt x="1362501" y="3910611"/>
                  <a:pt x="1362501" y="3910611"/>
                  <a:pt x="9297658" y="9955798"/>
                </a:cubicBezTo>
                <a:cubicBezTo>
                  <a:pt x="9491122" y="10103183"/>
                  <a:pt x="9491234" y="10368433"/>
                  <a:pt x="9344772" y="10560687"/>
                </a:cubicBezTo>
                <a:cubicBezTo>
                  <a:pt x="9179666" y="10777410"/>
                  <a:pt x="8942548" y="10823263"/>
                  <a:pt x="8749084" y="10675877"/>
                </a:cubicBezTo>
                <a:cubicBezTo>
                  <a:pt x="8749084" y="10675877"/>
                  <a:pt x="8749084" y="10675877"/>
                  <a:pt x="813928" y="4630689"/>
                </a:cubicBezTo>
                <a:cubicBezTo>
                  <a:pt x="620463" y="4483305"/>
                  <a:pt x="579867" y="4225882"/>
                  <a:pt x="744971" y="4009160"/>
                </a:cubicBezTo>
                <a:cubicBezTo>
                  <a:pt x="836511" y="3889001"/>
                  <a:pt x="979277" y="3822972"/>
                  <a:pt x="1120711" y="3826332"/>
                </a:cubicBezTo>
                <a:close/>
                <a:moveTo>
                  <a:pt x="4227254" y="2790686"/>
                </a:moveTo>
                <a:cubicBezTo>
                  <a:pt x="4310200" y="2788659"/>
                  <a:pt x="4389662" y="2811590"/>
                  <a:pt x="4454070" y="2860658"/>
                </a:cubicBezTo>
                <a:cubicBezTo>
                  <a:pt x="4454070" y="2860658"/>
                  <a:pt x="4454070" y="2860658"/>
                  <a:pt x="9475564" y="6686148"/>
                </a:cubicBezTo>
                <a:cubicBezTo>
                  <a:pt x="9647320" y="6816995"/>
                  <a:pt x="9671436" y="7102770"/>
                  <a:pt x="9504938" y="7321320"/>
                </a:cubicBezTo>
                <a:cubicBezTo>
                  <a:pt x="9357238" y="7515197"/>
                  <a:pt x="9075320" y="7567825"/>
                  <a:pt x="8903564" y="7436978"/>
                </a:cubicBezTo>
                <a:cubicBezTo>
                  <a:pt x="8903564" y="7436978"/>
                  <a:pt x="8903564" y="7436978"/>
                  <a:pt x="3882070" y="3611488"/>
                </a:cubicBezTo>
                <a:cubicBezTo>
                  <a:pt x="3710313" y="3480640"/>
                  <a:pt x="3689321" y="3197246"/>
                  <a:pt x="3837020" y="3003370"/>
                </a:cubicBezTo>
                <a:cubicBezTo>
                  <a:pt x="3941082" y="2866775"/>
                  <a:pt x="4089010" y="2794065"/>
                  <a:pt x="4227254" y="2790686"/>
                </a:cubicBezTo>
                <a:close/>
                <a:moveTo>
                  <a:pt x="5978286" y="2454748"/>
                </a:moveTo>
                <a:cubicBezTo>
                  <a:pt x="6060956" y="2459853"/>
                  <a:pt x="6142436" y="2490076"/>
                  <a:pt x="6213830" y="2544466"/>
                </a:cubicBezTo>
                <a:cubicBezTo>
                  <a:pt x="6213830" y="2544466"/>
                  <a:pt x="6213830" y="2544466"/>
                  <a:pt x="9303674" y="4898383"/>
                </a:cubicBezTo>
                <a:cubicBezTo>
                  <a:pt x="9497180" y="5045798"/>
                  <a:pt x="9515962" y="5286598"/>
                  <a:pt x="9350860" y="5503319"/>
                </a:cubicBezTo>
                <a:cubicBezTo>
                  <a:pt x="9204398" y="5695570"/>
                  <a:pt x="8948614" y="5765868"/>
                  <a:pt x="8755108" y="5618451"/>
                </a:cubicBezTo>
                <a:cubicBezTo>
                  <a:pt x="8755108" y="5618451"/>
                  <a:pt x="8755108" y="5618451"/>
                  <a:pt x="5665264" y="3264535"/>
                </a:cubicBezTo>
                <a:cubicBezTo>
                  <a:pt x="5474880" y="3119496"/>
                  <a:pt x="5449770" y="2835207"/>
                  <a:pt x="5596232" y="2642955"/>
                </a:cubicBezTo>
                <a:cubicBezTo>
                  <a:pt x="5699420" y="2507505"/>
                  <a:pt x="5840504" y="2446239"/>
                  <a:pt x="5978286" y="2454748"/>
                </a:cubicBezTo>
                <a:close/>
                <a:moveTo>
                  <a:pt x="1124504" y="2113497"/>
                </a:moveTo>
                <a:cubicBezTo>
                  <a:pt x="1210071" y="2114841"/>
                  <a:pt x="1294642" y="2141060"/>
                  <a:pt x="1366063" y="2195470"/>
                </a:cubicBezTo>
                <a:cubicBezTo>
                  <a:pt x="1366063" y="2195470"/>
                  <a:pt x="1366063" y="2195470"/>
                  <a:pt x="10938820" y="9488219"/>
                </a:cubicBezTo>
                <a:cubicBezTo>
                  <a:pt x="11132398" y="9635692"/>
                  <a:pt x="11129432" y="9905139"/>
                  <a:pt x="10982418" y="10098117"/>
                </a:cubicBezTo>
                <a:cubicBezTo>
                  <a:pt x="10819366" y="10312145"/>
                  <a:pt x="10560378" y="10386547"/>
                  <a:pt x="10366800" y="10239076"/>
                </a:cubicBezTo>
                <a:cubicBezTo>
                  <a:pt x="10366800" y="10239076"/>
                  <a:pt x="10366800" y="10239076"/>
                  <a:pt x="794043" y="2946327"/>
                </a:cubicBezTo>
                <a:cubicBezTo>
                  <a:pt x="603587" y="2801233"/>
                  <a:pt x="581575" y="2512756"/>
                  <a:pt x="744627" y="2298728"/>
                </a:cubicBezTo>
                <a:cubicBezTo>
                  <a:pt x="836511" y="2178117"/>
                  <a:pt x="981892" y="2111258"/>
                  <a:pt x="1124504" y="2113497"/>
                </a:cubicBezTo>
                <a:close/>
                <a:moveTo>
                  <a:pt x="7356102" y="1797588"/>
                </a:moveTo>
                <a:cubicBezTo>
                  <a:pt x="7437918" y="1796756"/>
                  <a:pt x="7517214" y="1819562"/>
                  <a:pt x="7581448" y="1868497"/>
                </a:cubicBezTo>
                <a:cubicBezTo>
                  <a:pt x="7581448" y="1868497"/>
                  <a:pt x="7581448" y="1868497"/>
                  <a:pt x="9593352" y="3401213"/>
                </a:cubicBezTo>
                <a:cubicBezTo>
                  <a:pt x="9764644" y="3531709"/>
                  <a:pt x="9785234" y="3814795"/>
                  <a:pt x="9637536" y="4008670"/>
                </a:cubicBezTo>
                <a:cubicBezTo>
                  <a:pt x="9471038" y="4227222"/>
                  <a:pt x="9192646" y="4282538"/>
                  <a:pt x="9021352" y="4152044"/>
                </a:cubicBezTo>
                <a:cubicBezTo>
                  <a:pt x="9021352" y="4152044"/>
                  <a:pt x="9021352" y="4152044"/>
                  <a:pt x="7009448" y="2619328"/>
                </a:cubicBezTo>
                <a:cubicBezTo>
                  <a:pt x="6838156" y="2488833"/>
                  <a:pt x="6817566" y="2205746"/>
                  <a:pt x="6984064" y="1987194"/>
                </a:cubicBezTo>
                <a:cubicBezTo>
                  <a:pt x="7076376" y="1866022"/>
                  <a:pt x="7219740" y="1798975"/>
                  <a:pt x="7356102" y="1797588"/>
                </a:cubicBezTo>
                <a:close/>
                <a:moveTo>
                  <a:pt x="8626238" y="1077861"/>
                </a:moveTo>
                <a:cubicBezTo>
                  <a:pt x="8710866" y="1079170"/>
                  <a:pt x="8795034" y="1105687"/>
                  <a:pt x="8867664" y="1161018"/>
                </a:cubicBezTo>
                <a:cubicBezTo>
                  <a:pt x="8867664" y="1161018"/>
                  <a:pt x="8867664" y="1161018"/>
                  <a:pt x="9942284" y="1979689"/>
                </a:cubicBezTo>
                <a:cubicBezTo>
                  <a:pt x="10135964" y="2127242"/>
                  <a:pt x="10157008" y="2410678"/>
                  <a:pt x="10009308" y="2604557"/>
                </a:cubicBezTo>
                <a:cubicBezTo>
                  <a:pt x="9842808" y="2823111"/>
                  <a:pt x="9563958" y="2878081"/>
                  <a:pt x="9370276" y="2730530"/>
                </a:cubicBezTo>
                <a:cubicBezTo>
                  <a:pt x="9370276" y="2730530"/>
                  <a:pt x="9370276" y="2730530"/>
                  <a:pt x="8295656" y="1911858"/>
                </a:cubicBezTo>
                <a:cubicBezTo>
                  <a:pt x="8101974" y="1764307"/>
                  <a:pt x="8084054" y="1483251"/>
                  <a:pt x="8250554" y="1264696"/>
                </a:cubicBezTo>
                <a:cubicBezTo>
                  <a:pt x="8342868" y="1143522"/>
                  <a:pt x="8485190" y="1075680"/>
                  <a:pt x="8626238" y="1077861"/>
                </a:cubicBezTo>
                <a:close/>
                <a:moveTo>
                  <a:pt x="9447378" y="1"/>
                </a:moveTo>
                <a:cubicBezTo>
                  <a:pt x="9532998" y="9"/>
                  <a:pt x="9617166" y="26526"/>
                  <a:pt x="9689796" y="81858"/>
                </a:cubicBezTo>
                <a:cubicBezTo>
                  <a:pt x="9689796" y="81858"/>
                  <a:pt x="9689796" y="81858"/>
                  <a:pt x="10764416" y="900529"/>
                </a:cubicBezTo>
                <a:cubicBezTo>
                  <a:pt x="10958096" y="1048080"/>
                  <a:pt x="10979140" y="1331516"/>
                  <a:pt x="10812642" y="1550070"/>
                </a:cubicBezTo>
                <a:cubicBezTo>
                  <a:pt x="10664940" y="1743949"/>
                  <a:pt x="10386090" y="1798919"/>
                  <a:pt x="10192408" y="1651368"/>
                </a:cubicBezTo>
                <a:cubicBezTo>
                  <a:pt x="10192408" y="1651368"/>
                  <a:pt x="10192408" y="1651368"/>
                  <a:pt x="9117788" y="832697"/>
                </a:cubicBezTo>
                <a:cubicBezTo>
                  <a:pt x="8924106" y="685146"/>
                  <a:pt x="8906186" y="404090"/>
                  <a:pt x="9053888" y="210211"/>
                </a:cubicBezTo>
                <a:cubicBezTo>
                  <a:pt x="9157950" y="73615"/>
                  <a:pt x="9304680" y="-11"/>
                  <a:pt x="9447378" y="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45F2EE-CFC1-4B2A-9305-8E36F791EE7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0809644-0A05-47BE-AE97-07B10D728D9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0120" name="Subtitle 2">
            <a:extLst>
              <a:ext uri="{FF2B5EF4-FFF2-40B4-BE49-F238E27FC236}">
                <a16:creationId xmlns:a16="http://schemas.microsoft.com/office/drawing/2014/main" id="{242EC803-4DE7-4B6F-A551-511191675A7F}"/>
              </a:ext>
            </a:extLst>
          </p:cNvPr>
          <p:cNvSpPr txBox="1">
            <a:spLocks/>
          </p:cNvSpPr>
          <p:nvPr/>
        </p:nvSpPr>
        <p:spPr bwMode="auto">
          <a:xfrm>
            <a:off x="7867650" y="12661900"/>
            <a:ext cx="1256188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490" tIns="108745" rIns="217490" bIns="108745">
            <a:spAutoFit/>
          </a:bodyPr>
          <a:lstStyle>
            <a:lvl1pPr defTabSz="1087438">
              <a:defRPr sz="3600">
                <a:solidFill>
                  <a:schemeClr val="tx1"/>
                </a:solidFill>
                <a:latin typeface="Lato Light"/>
              </a:defRPr>
            </a:lvl1pPr>
            <a:lvl2pPr marL="1087438" defTabSz="1087438">
              <a:defRPr sz="3600">
                <a:solidFill>
                  <a:schemeClr val="tx1"/>
                </a:solidFill>
                <a:latin typeface="Lato Light"/>
              </a:defRPr>
            </a:lvl2pPr>
            <a:lvl3pPr marL="2174875" defTabSz="1087438">
              <a:defRPr sz="3600">
                <a:solidFill>
                  <a:schemeClr val="tx1"/>
                </a:solidFill>
                <a:latin typeface="Lato Light"/>
              </a:defRPr>
            </a:lvl3pPr>
            <a:lvl4pPr marL="3262313" defTabSz="1087438">
              <a:defRPr sz="3600">
                <a:solidFill>
                  <a:schemeClr val="tx1"/>
                </a:solidFill>
                <a:latin typeface="Lato Light"/>
              </a:defRPr>
            </a:lvl4pPr>
            <a:lvl5pPr marL="4349750" defTabSz="1087438">
              <a:defRPr sz="3600">
                <a:solidFill>
                  <a:schemeClr val="tx1"/>
                </a:solidFill>
                <a:latin typeface="Lato Light"/>
              </a:defRPr>
            </a:lvl5pPr>
            <a:lvl6pPr marL="4806950" indent="-1827213" defTabSz="1087438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5264150" indent="-1827213" defTabSz="1087438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5721350" indent="-1827213" defTabSz="1087438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6178550" indent="-1827213" defTabSz="1087438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r"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id-ID" sz="2400">
                <a:solidFill>
                  <a:schemeClr val="tx2"/>
                </a:solidFill>
                <a:ea typeface="Lato Light"/>
                <a:cs typeface="Lato Light"/>
              </a:rPr>
              <a:t>Sumber Referensi: </a:t>
            </a:r>
            <a:r>
              <a:rPr lang="en-US" altLang="id-ID" sz="2400">
                <a:solidFill>
                  <a:srgbClr val="C00000"/>
                </a:solidFill>
                <a:ea typeface="Lato Light"/>
                <a:cs typeface="Lato Light"/>
              </a:rPr>
              <a:t>http://www.contohURL.com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138" y="752101"/>
            <a:ext cx="20959762" cy="1963737"/>
          </a:xfrm>
        </p:spPr>
        <p:txBody>
          <a:bodyPr/>
          <a:lstStyle/>
          <a:p>
            <a:r>
              <a:rPr lang="id-ID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Apa itu ERP?</a:t>
            </a:r>
            <a:endParaRPr lang="id-ID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736600" y="2524540"/>
            <a:ext cx="22305390" cy="8970203"/>
          </a:xfrm>
        </p:spPr>
        <p:txBody>
          <a:bodyPr/>
          <a:lstStyle/>
          <a:p>
            <a:pPr algn="just">
              <a:lnSpc>
                <a:spcPct val="80000"/>
              </a:lnSpc>
              <a:buSzPct val="80000"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Perencanaan sumber daya perusahaan, atau sering disingkat ERP dari istilah bahasa Inggrisnya, </a:t>
            </a:r>
            <a:r>
              <a:rPr lang="id-ID" sz="5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enterprise</a:t>
            </a:r>
            <a:r>
              <a:rPr lang="id-ID" sz="5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</a:t>
            </a:r>
            <a:r>
              <a:rPr lang="id-ID" sz="5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resource</a:t>
            </a:r>
            <a:r>
              <a:rPr lang="id-ID" sz="5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</a:t>
            </a:r>
            <a:r>
              <a:rPr lang="id-ID" sz="5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planning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, adalah sistem informasi yang diperuntukkan bagi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perusahan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manufaktur maupun jasa yang berperan mengintegrasikan dan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mengotomasikan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proses bisnis yang berhubungan dengan aspek operasi, produksi maupun distribusi di perusahaan bersangkutan. 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SzPct val="80000"/>
              <a:defRPr/>
            </a:pP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SzPct val="80000"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ERP sering disebut sebagai </a:t>
            </a:r>
            <a:r>
              <a:rPr lang="id-ID" sz="5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Back</a:t>
            </a:r>
            <a:r>
              <a:rPr lang="id-ID" sz="5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Office System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yang mengindikasikan bahwa pelanggan dan publik secara umum tidak dilibatkan dalam sistem ini. Berbeda dengan </a:t>
            </a:r>
            <a:r>
              <a:rPr lang="id-ID" sz="5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Front Office System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yang langsung berurusan dengan pelanggan seperti sistem untuk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e-Commerce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,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Customer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Relationship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Management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(CRM),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e-Government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dan lain-lain</a:t>
            </a:r>
            <a:endParaRPr lang="id-ID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7C522-5214-5D4C-BFA8-54491E7731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643809"/>
            <a:ext cx="20645190" cy="9243391"/>
          </a:xfrm>
        </p:spPr>
        <p:txBody>
          <a:bodyPr/>
          <a:lstStyle/>
          <a:p>
            <a:pPr lvl="1" algn="just"/>
            <a:r>
              <a:rPr lang="en-US" sz="5400" dirty="0"/>
              <a:t>ERP </a:t>
            </a:r>
            <a:r>
              <a:rPr lang="en-US" sz="5400" dirty="0" err="1"/>
              <a:t>terdiri</a:t>
            </a:r>
            <a:r>
              <a:rPr lang="en-US" sz="5400" dirty="0"/>
              <a:t> </a:t>
            </a:r>
            <a:r>
              <a:rPr lang="en-US" sz="5400" dirty="0" err="1"/>
              <a:t>atas</a:t>
            </a:r>
            <a:r>
              <a:rPr lang="en-US" sz="5400" dirty="0"/>
              <a:t> </a:t>
            </a:r>
            <a:r>
              <a:rPr lang="en-US" sz="5400" dirty="0" err="1"/>
              <a:t>paket</a:t>
            </a:r>
            <a:r>
              <a:rPr lang="en-US" sz="5400" dirty="0"/>
              <a:t> software </a:t>
            </a:r>
            <a:r>
              <a:rPr lang="en-US" sz="5400" dirty="0" err="1"/>
              <a:t>komersial</a:t>
            </a:r>
            <a:r>
              <a:rPr lang="en-US" sz="5400" dirty="0"/>
              <a:t> yang </a:t>
            </a:r>
            <a:r>
              <a:rPr lang="en-US" sz="5400" dirty="0" err="1"/>
              <a:t>menjamin</a:t>
            </a:r>
            <a:r>
              <a:rPr lang="en-US" sz="5400" dirty="0"/>
              <a:t> </a:t>
            </a:r>
            <a:r>
              <a:rPr lang="en-US" sz="5400" dirty="0" err="1"/>
              <a:t>integrasi</a:t>
            </a:r>
            <a:r>
              <a:rPr lang="en-US" sz="5400" dirty="0"/>
              <a:t> yang </a:t>
            </a:r>
            <a:r>
              <a:rPr lang="en-US" sz="5400" dirty="0" err="1"/>
              <a:t>mulus</a:t>
            </a:r>
            <a:r>
              <a:rPr lang="en-US" sz="5400" dirty="0"/>
              <a:t> </a:t>
            </a:r>
            <a:r>
              <a:rPr lang="en-US" sz="5400" dirty="0" err="1"/>
              <a:t>atas</a:t>
            </a:r>
            <a:r>
              <a:rPr lang="en-US" sz="5400" dirty="0"/>
              <a:t> </a:t>
            </a:r>
            <a:r>
              <a:rPr lang="en-US" sz="5400" dirty="0" err="1"/>
              <a:t>semua</a:t>
            </a:r>
            <a:r>
              <a:rPr lang="en-US" sz="5400" dirty="0"/>
              <a:t> </a:t>
            </a:r>
            <a:r>
              <a:rPr lang="en-US" sz="5400" dirty="0" err="1"/>
              <a:t>aliran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di </a:t>
            </a:r>
            <a:r>
              <a:rPr lang="en-US" sz="5400" dirty="0" err="1"/>
              <a:t>perusahaan</a:t>
            </a:r>
            <a:r>
              <a:rPr lang="en-US" sz="5400" dirty="0"/>
              <a:t>, </a:t>
            </a:r>
            <a:r>
              <a:rPr lang="en-US" sz="5400" dirty="0" err="1"/>
              <a:t>meliputi</a:t>
            </a:r>
            <a:r>
              <a:rPr lang="en-US" sz="5400" dirty="0"/>
              <a:t> </a:t>
            </a:r>
            <a:r>
              <a:rPr lang="en-US" sz="5400" dirty="0" err="1"/>
              <a:t>keuangan</a:t>
            </a:r>
            <a:r>
              <a:rPr lang="en-US" sz="5400" dirty="0"/>
              <a:t>, </a:t>
            </a:r>
            <a:r>
              <a:rPr lang="en-US" sz="5400" dirty="0" err="1"/>
              <a:t>akuntansi</a:t>
            </a:r>
            <a:r>
              <a:rPr lang="en-US" sz="5400" dirty="0"/>
              <a:t>, </a:t>
            </a:r>
            <a:r>
              <a:rPr lang="en-US" sz="5400" dirty="0" err="1"/>
              <a:t>sumber</a:t>
            </a:r>
            <a:r>
              <a:rPr lang="en-US" sz="5400" dirty="0"/>
              <a:t> </a:t>
            </a:r>
            <a:r>
              <a:rPr lang="en-US" sz="5400" dirty="0" err="1"/>
              <a:t>daya</a:t>
            </a:r>
            <a:r>
              <a:rPr lang="en-US" sz="5400" dirty="0"/>
              <a:t> </a:t>
            </a:r>
            <a:r>
              <a:rPr lang="en-US" sz="5400" dirty="0" err="1"/>
              <a:t>manusia</a:t>
            </a:r>
            <a:r>
              <a:rPr lang="en-US" sz="5400" dirty="0"/>
              <a:t>, </a:t>
            </a:r>
            <a:r>
              <a:rPr lang="en-US" sz="5400" dirty="0" err="1"/>
              <a:t>rantai</a:t>
            </a:r>
            <a:r>
              <a:rPr lang="en-US" sz="5400" dirty="0"/>
              <a:t> </a:t>
            </a:r>
            <a:r>
              <a:rPr lang="en-US" sz="5400" dirty="0" err="1"/>
              <a:t>pasok</a:t>
            </a:r>
            <a:r>
              <a:rPr lang="en-US" sz="5400" dirty="0"/>
              <a:t>, da </a:t>
            </a:r>
            <a:r>
              <a:rPr lang="en-US" sz="5400" dirty="0" err="1"/>
              <a:t>informasi</a:t>
            </a:r>
            <a:r>
              <a:rPr lang="en-US" sz="5400" dirty="0"/>
              <a:t> </a:t>
            </a:r>
            <a:r>
              <a:rPr lang="en-US" sz="5400" dirty="0" err="1"/>
              <a:t>konsumen</a:t>
            </a:r>
            <a:r>
              <a:rPr lang="en-US" sz="5400" dirty="0"/>
              <a:t>. (davenport, 1998)</a:t>
            </a:r>
          </a:p>
          <a:p>
            <a:pPr lvl="1" algn="just"/>
            <a:r>
              <a:rPr lang="en-US" sz="5400" dirty="0" err="1"/>
              <a:t>Sistem</a:t>
            </a:r>
            <a:r>
              <a:rPr lang="en-US" sz="5400" dirty="0"/>
              <a:t> ERP </a:t>
            </a:r>
            <a:r>
              <a:rPr lang="en-US" sz="5400" dirty="0" err="1"/>
              <a:t>adalah</a:t>
            </a:r>
            <a:r>
              <a:rPr lang="en-US" sz="5400" dirty="0"/>
              <a:t> </a:t>
            </a:r>
            <a:r>
              <a:rPr lang="en-US" sz="5400" dirty="0" err="1"/>
              <a:t>paket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yang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dikonfigurasi</a:t>
            </a:r>
            <a:r>
              <a:rPr lang="en-US" sz="5400" dirty="0"/>
              <a:t>, yang </a:t>
            </a:r>
            <a:r>
              <a:rPr lang="en-US" sz="5400" dirty="0" err="1"/>
              <a:t>mengintegrasikan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proses yang </a:t>
            </a:r>
            <a:r>
              <a:rPr lang="en-US" sz="5400" dirty="0" err="1"/>
              <a:t>berbasis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di </a:t>
            </a:r>
            <a:r>
              <a:rPr lang="en-US" sz="5400" dirty="0" err="1"/>
              <a:t>dalam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melintas</a:t>
            </a:r>
            <a:r>
              <a:rPr lang="en-US" sz="5400" dirty="0"/>
              <a:t> area </a:t>
            </a:r>
            <a:r>
              <a:rPr lang="en-US" sz="5400" dirty="0" err="1"/>
              <a:t>fungsional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sebuah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r>
              <a:rPr lang="en-US" sz="5400" dirty="0"/>
              <a:t>. (</a:t>
            </a:r>
            <a:r>
              <a:rPr lang="en-US" sz="5400" dirty="0" err="1"/>
              <a:t>kumar</a:t>
            </a:r>
            <a:r>
              <a:rPr lang="en-US" sz="5400" dirty="0"/>
              <a:t> &amp; van Hillsgerberg,2000)</a:t>
            </a:r>
          </a:p>
          <a:p>
            <a:pPr lvl="1" algn="just"/>
            <a:r>
              <a:rPr lang="en-US" sz="5400" dirty="0"/>
              <a:t>Satu Basis data, </a:t>
            </a:r>
            <a:r>
              <a:rPr lang="en-US" sz="5400" dirty="0" err="1"/>
              <a:t>satu</a:t>
            </a:r>
            <a:r>
              <a:rPr lang="en-US" sz="5400" dirty="0"/>
              <a:t> </a:t>
            </a:r>
            <a:r>
              <a:rPr lang="en-US" sz="5400" dirty="0" err="1"/>
              <a:t>aplikasi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satu</a:t>
            </a:r>
            <a:r>
              <a:rPr lang="en-US" sz="5400" dirty="0"/>
              <a:t> </a:t>
            </a:r>
            <a:r>
              <a:rPr lang="en-US" sz="5400" dirty="0" err="1"/>
              <a:t>kesatuan</a:t>
            </a:r>
            <a:r>
              <a:rPr lang="en-US" sz="5400" dirty="0"/>
              <a:t> </a:t>
            </a:r>
            <a:r>
              <a:rPr lang="en-US" sz="5400" dirty="0" err="1"/>
              <a:t>antarmuka</a:t>
            </a:r>
            <a:r>
              <a:rPr lang="en-US" sz="5400" dirty="0"/>
              <a:t> di </a:t>
            </a:r>
            <a:r>
              <a:rPr lang="en-US" sz="5400" dirty="0" err="1"/>
              <a:t>seluruh</a:t>
            </a:r>
            <a:r>
              <a:rPr lang="en-US" sz="5400" dirty="0"/>
              <a:t> enterprise (</a:t>
            </a:r>
            <a:r>
              <a:rPr lang="en-US" sz="5400" dirty="0" err="1"/>
              <a:t>Tadjer</a:t>
            </a:r>
            <a:r>
              <a:rPr lang="en-US" sz="5400" dirty="0"/>
              <a:t>, 1998)</a:t>
            </a:r>
          </a:p>
          <a:p>
            <a:pPr algn="just"/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797E7-9295-2C4E-9D86-6A6A9AF978B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896330-46FD-5A49-9D8D-3A6CA5615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9880" y="337930"/>
            <a:ext cx="18815720" cy="1963737"/>
          </a:xfrm>
        </p:spPr>
        <p:txBody>
          <a:bodyPr/>
          <a:lstStyle/>
          <a:p>
            <a:r>
              <a:rPr lang="id-ID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Apa itu ERP?</a:t>
            </a:r>
            <a:endParaRPr lang="id-ID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55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93B3-AD52-6649-953F-0F795E4A93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31036" y="2202276"/>
            <a:ext cx="19830181" cy="6792912"/>
          </a:xfrm>
        </p:spPr>
        <p:txBody>
          <a:bodyPr/>
          <a:lstStyle/>
          <a:p>
            <a:pPr algn="just" eaLnBrk="1" hangingPunct="1">
              <a:buSzPct val="80000"/>
              <a:buNone/>
              <a:defRPr/>
            </a:pP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Jadi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ERP adalah sebuah terminologi yang diberikan kepada sistem informasi yang mendukung transaksi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atau operasi sehari-hari dalam pengelolaan sumber daya perusahaan. Sumber daya tersebut meliputi dana,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manusia, mesin, suku cadang, waktu, material dan kapasitas.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eaLnBrk="1" hangingPunct="1">
              <a:buSzPct val="80000"/>
              <a:buBlip>
                <a:blip r:embed="rId2"/>
              </a:buBlip>
              <a:defRPr/>
            </a:pP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eaLnBrk="1" hangingPunct="1">
              <a:buSzPct val="80000"/>
              <a:buNone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Sistem ERP dibagi atas beberapa sub-Sistem yaitu Sistem Financial, Sistem Distribusi, Sistem Manufaktur,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 Sistem Human Resource. Contoh sistem ERP komersial antara lain: SAP,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Baan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Oracle, IFS,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Peoplesoft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JD.Edwards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Selain itu salah satu sistem ERP open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source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yang populer sekarang ini adalah </a:t>
            </a:r>
            <a:r>
              <a:rPr lang="id-ID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Compiere</a:t>
            </a: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EBDAE-3298-3E4F-9D95-5336CB3542B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E65F0-373E-C346-B8EF-38879871DD74}"/>
              </a:ext>
            </a:extLst>
          </p:cNvPr>
          <p:cNvSpPr txBox="1">
            <a:spLocks/>
          </p:cNvSpPr>
          <p:nvPr/>
        </p:nvSpPr>
        <p:spPr>
          <a:xfrm>
            <a:off x="2573288" y="238539"/>
            <a:ext cx="19789755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id-ID" sz="8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Apa itu ERP?</a:t>
            </a:r>
            <a:endParaRPr lang="id-ID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58331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54426" y="874642"/>
            <a:ext cx="17430750" cy="1563757"/>
          </a:xfrm>
        </p:spPr>
        <p:txBody>
          <a:bodyPr/>
          <a:lstStyle/>
          <a:p>
            <a:pPr>
              <a:defRPr/>
            </a:pPr>
            <a:r>
              <a:rPr lang="en-US" sz="8000" b="1" dirty="0">
                <a:solidFill>
                  <a:srgbClr val="FF0000"/>
                </a:solidFill>
              </a:rPr>
              <a:t>Definisi ERP</a:t>
            </a:r>
          </a:p>
        </p:txBody>
      </p:sp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3502025" y="2895600"/>
            <a:ext cx="17221200" cy="10363200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“</a:t>
            </a:r>
            <a:r>
              <a:rPr lang="en-US" sz="4000" dirty="0" err="1"/>
              <a:t>ERP</a:t>
            </a:r>
            <a:r>
              <a:rPr lang="en-US" sz="4000" dirty="0"/>
              <a:t> is </a:t>
            </a:r>
            <a:r>
              <a:rPr lang="en-US" sz="4000" b="1" i="1" dirty="0">
                <a:solidFill>
                  <a:srgbClr val="FF0000"/>
                </a:solidFill>
              </a:rPr>
              <a:t>a complete enterprise wide business software solution</a:t>
            </a:r>
            <a:r>
              <a:rPr lang="en-US" sz="4000" b="1" dirty="0">
                <a:solidFill>
                  <a:srgbClr val="FF0000"/>
                </a:solidFill>
              </a:rPr>
              <a:t>.</a:t>
            </a:r>
            <a:r>
              <a:rPr lang="en-US" sz="4000" b="1" dirty="0"/>
              <a:t> </a:t>
            </a:r>
            <a:r>
              <a:rPr lang="en-US" sz="4000" dirty="0"/>
              <a:t>The </a:t>
            </a:r>
            <a:r>
              <a:rPr lang="en-US" sz="4000" dirty="0" err="1"/>
              <a:t>ERP</a:t>
            </a:r>
            <a:r>
              <a:rPr lang="en-US" sz="4000" dirty="0"/>
              <a:t> system consists of software support modules, such as: marketing and sales, field service, product design and development, production and inventory control, procurement, distribution, </a:t>
            </a:r>
            <a:r>
              <a:rPr lang="en-US" sz="4000" dirty="0" err="1"/>
              <a:t>indstrial</a:t>
            </a:r>
            <a:r>
              <a:rPr lang="en-US" sz="4000" dirty="0"/>
              <a:t> facilities management, process design and development, manufacturing, quality, human resources, finance and accounting, and information services” (Travis </a:t>
            </a:r>
            <a:r>
              <a:rPr lang="en-US" sz="4000" dirty="0" err="1"/>
              <a:t>Anderegg</a:t>
            </a:r>
            <a:r>
              <a:rPr lang="en-US" sz="4000" dirty="0"/>
              <a:t>)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“</a:t>
            </a:r>
            <a:r>
              <a:rPr lang="en-US" sz="4000" dirty="0" err="1"/>
              <a:t>ERPs</a:t>
            </a:r>
            <a:r>
              <a:rPr lang="en-US" sz="4000" dirty="0"/>
              <a:t> </a:t>
            </a:r>
            <a:r>
              <a:rPr lang="en-US" sz="4000" b="1" i="1" dirty="0">
                <a:solidFill>
                  <a:srgbClr val="FF0000"/>
                </a:solidFill>
              </a:rPr>
              <a:t>integrate (or attempt to integrate) all data and processes of an organization into a single unified system</a:t>
            </a:r>
            <a:r>
              <a:rPr lang="en-US" sz="4000" dirty="0"/>
              <a:t>. A typical </a:t>
            </a:r>
            <a:r>
              <a:rPr lang="en-US" sz="4000" dirty="0" err="1"/>
              <a:t>ERP</a:t>
            </a:r>
            <a:r>
              <a:rPr lang="en-US" sz="4000" dirty="0"/>
              <a:t> system will use multiple components of computer software and hardware to achieve the integration. A key ingredient of most </a:t>
            </a:r>
            <a:r>
              <a:rPr lang="en-US" sz="4000" dirty="0" err="1"/>
              <a:t>ERPs</a:t>
            </a:r>
            <a:r>
              <a:rPr lang="en-US" sz="4000" dirty="0"/>
              <a:t> is the use of single, unified database to store data for the various system modules.” (Wikipedia)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“</a:t>
            </a:r>
            <a:r>
              <a:rPr lang="en-US" sz="4000" dirty="0" err="1"/>
              <a:t>ERPs</a:t>
            </a:r>
            <a:r>
              <a:rPr lang="en-US" sz="4000" dirty="0"/>
              <a:t> are computer based systems designed to process an organization’s transactions and </a:t>
            </a:r>
            <a:r>
              <a:rPr lang="en-US" sz="4000" b="1" i="1" dirty="0">
                <a:solidFill>
                  <a:srgbClr val="FF0000"/>
                </a:solidFill>
              </a:rPr>
              <a:t>facilitate integrated and real time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planning, production, and customer response” (Daniel O’Leary)</a:t>
            </a:r>
          </a:p>
        </p:txBody>
      </p:sp>
    </p:spTree>
    <p:extLst>
      <p:ext uri="{BB962C8B-B14F-4D97-AF65-F5344CB8AC3E}">
        <p14:creationId xmlns:p14="http://schemas.microsoft.com/office/powerpoint/2010/main" val="271913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416425" y="2895600"/>
            <a:ext cx="16497300" cy="10363200"/>
          </a:xfrm>
        </p:spPr>
        <p:txBody>
          <a:bodyPr/>
          <a:lstStyle/>
          <a:p>
            <a:pPr algn="just"/>
            <a:r>
              <a:rPr lang="en-US" sz="4800"/>
              <a:t>Perencanaan dalam suatu organisasi/perusahaan yang terintegrasi dan bersifat lintas fungsional,  dengan tujuan agar dapat merencanakan dan mengelola sumber daya organisasi /perusahaan dengan lebih efisien, serta merespon kebutuhan pelanggan dengan lebih baik</a:t>
            </a:r>
          </a:p>
          <a:p>
            <a:endParaRPr lang="en-US" sz="4800"/>
          </a:p>
          <a:p>
            <a:pPr algn="just"/>
            <a:r>
              <a:rPr lang="en-US" sz="4800"/>
              <a:t>ERP didukung oleh seperangkat aplikasi dan infrastruktur TI baik software &amp; hardware untuk pengelolaan data dan informasi secara terintegrasi</a:t>
            </a:r>
          </a:p>
          <a:p>
            <a:endParaRPr lang="en-US" sz="4800"/>
          </a:p>
          <a:p>
            <a:pPr algn="just"/>
            <a:r>
              <a:rPr lang="en-US" sz="4800"/>
              <a:t>Sekumpulan paket aplikasi program sistem informasi yang digunakan sebagai fasilitator konsep ERP dalam suatu organisasi/perusahaan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2D596C-76EF-5348-8AB4-95BA1CF3D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79DCCA37-1D67-B44D-A1F6-DB19934C6448}"/>
              </a:ext>
            </a:extLst>
          </p:cNvPr>
          <p:cNvSpPr txBox="1">
            <a:spLocks/>
          </p:cNvSpPr>
          <p:nvPr/>
        </p:nvSpPr>
        <p:spPr>
          <a:xfrm>
            <a:off x="3654426" y="874642"/>
            <a:ext cx="17430750" cy="1563757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>
              <a:defRPr/>
            </a:pPr>
            <a:r>
              <a:rPr lang="en-ID" sz="8000" b="1" dirty="0" err="1">
                <a:solidFill>
                  <a:srgbClr val="FF0000"/>
                </a:solidFill>
              </a:rPr>
              <a:t>Definisi</a:t>
            </a:r>
            <a:r>
              <a:rPr lang="en-ID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177859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416425" y="3200400"/>
            <a:ext cx="16154400" cy="10058400"/>
          </a:xfrm>
        </p:spPr>
        <p:txBody>
          <a:bodyPr/>
          <a:lstStyle/>
          <a:p>
            <a:pPr algn="just" eaLnBrk="1" hangingPunct="1"/>
            <a:r>
              <a:rPr lang="en-US" sz="4800">
                <a:solidFill>
                  <a:schemeClr val="tx2"/>
                </a:solidFill>
              </a:rPr>
              <a:t>ERP merupakan salah satu aplikasi dari SIM yang </a:t>
            </a:r>
            <a:r>
              <a:rPr lang="en-US" sz="4800" b="1">
                <a:solidFill>
                  <a:schemeClr val="tx2"/>
                </a:solidFill>
              </a:rPr>
              <a:t>terintegrasi </a:t>
            </a:r>
            <a:r>
              <a:rPr lang="en-US" sz="4800">
                <a:solidFill>
                  <a:schemeClr val="tx2"/>
                </a:solidFill>
              </a:rPr>
              <a:t>untuk bisnis/organisasi yang mencakup multi fungsionalitas seperti penjualan, pembelian, produksi, gudang, akuntansi &amp; finansial, penggajian, sumberdaya manusia, dsb. </a:t>
            </a:r>
          </a:p>
          <a:p>
            <a:pPr eaLnBrk="1" hangingPunct="1"/>
            <a:endParaRPr lang="en-US" sz="4800">
              <a:solidFill>
                <a:schemeClr val="tx2"/>
              </a:solidFill>
            </a:endParaRPr>
          </a:p>
          <a:p>
            <a:pPr algn="just" eaLnBrk="1" hangingPunct="1"/>
            <a:r>
              <a:rPr lang="en-US" sz="4800">
                <a:solidFill>
                  <a:schemeClr val="tx2"/>
                </a:solidFill>
              </a:rPr>
              <a:t>Aplikasi ERP menjadi backbone/back-office SIM untuk meningkatkan efisiensi operasi bisnis dan efektivitas pengambilan keputusan. </a:t>
            </a:r>
          </a:p>
          <a:p>
            <a:pPr algn="just" eaLnBrk="1" hangingPunct="1"/>
            <a:endParaRPr lang="en-US" sz="4800">
              <a:solidFill>
                <a:schemeClr val="tx2"/>
              </a:solidFill>
            </a:endParaRPr>
          </a:p>
          <a:p>
            <a:pPr algn="just" eaLnBrk="1" hangingPunct="1"/>
            <a:r>
              <a:rPr lang="en-US" sz="4800">
                <a:solidFill>
                  <a:schemeClr val="tx2"/>
                </a:solidFill>
              </a:rPr>
              <a:t>Aplikasi ERP memiliki peran yang strategis untuk kepentingan persaingan bisnis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2026" y="152400"/>
            <a:ext cx="1758315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585F034-C1D5-9349-9B03-3637B0FF8346}"/>
              </a:ext>
            </a:extLst>
          </p:cNvPr>
          <p:cNvSpPr txBox="1">
            <a:spLocks/>
          </p:cNvSpPr>
          <p:nvPr/>
        </p:nvSpPr>
        <p:spPr>
          <a:xfrm>
            <a:off x="3654426" y="874642"/>
            <a:ext cx="17430750" cy="1563757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>
              <a:defRPr/>
            </a:pPr>
            <a:r>
              <a:rPr lang="en-ID" sz="8000" b="1" dirty="0" err="1">
                <a:solidFill>
                  <a:srgbClr val="FF0000"/>
                </a:solidFill>
              </a:rPr>
              <a:t>Definisi</a:t>
            </a:r>
            <a:r>
              <a:rPr lang="en-ID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2535511863"/>
      </p:ext>
    </p:extLst>
  </p:cSld>
  <p:clrMapOvr>
    <a:masterClrMapping/>
  </p:clrMapOvr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21887</TotalTime>
  <Words>1316</Words>
  <Application>Microsoft Macintosh PowerPoint</Application>
  <PresentationFormat>Custom</PresentationFormat>
  <Paragraphs>145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Lato</vt:lpstr>
      <vt:lpstr>Lato Black</vt:lpstr>
      <vt:lpstr>Lato Bold</vt:lpstr>
      <vt:lpstr>Lato Light</vt:lpstr>
      <vt:lpstr>Times New Roman</vt:lpstr>
      <vt:lpstr>Wingdings</vt:lpstr>
      <vt:lpstr>Halaman Depan Slide</vt:lpstr>
      <vt:lpstr>KONFIGURASI dan IMPLEMENTASI ERP</vt:lpstr>
      <vt:lpstr>TUJUAN PEMBELAJARAN</vt:lpstr>
      <vt:lpstr>PowerPoint Presentation</vt:lpstr>
      <vt:lpstr>   Apa itu ERP?</vt:lpstr>
      <vt:lpstr>   Apa itu ERP?</vt:lpstr>
      <vt:lpstr>PowerPoint Presentation</vt:lpstr>
      <vt:lpstr>Definisi ERP</vt:lpstr>
      <vt:lpstr>PowerPoint Presentation</vt:lpstr>
      <vt:lpstr>PowerPoint Presentation</vt:lpstr>
      <vt:lpstr>PowerPoint Presentation</vt:lpstr>
      <vt:lpstr>PowerPoint Presentation</vt:lpstr>
      <vt:lpstr>           </vt:lpstr>
      <vt:lpstr>PowerPoint Presentation</vt:lpstr>
      <vt:lpstr>       </vt:lpstr>
      <vt:lpstr>Evolusi Aplikasi ERP</vt:lpstr>
      <vt:lpstr>        </vt:lpstr>
      <vt:lpstr>         </vt:lpstr>
      <vt:lpstr>       </vt:lpstr>
      <vt:lpstr>PowerPoint Presentation</vt:lpstr>
      <vt:lpstr>      </vt:lpstr>
      <vt:lpstr>     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3164</cp:revision>
  <dcterms:created xsi:type="dcterms:W3CDTF">2014-11-12T21:47:38Z</dcterms:created>
  <dcterms:modified xsi:type="dcterms:W3CDTF">2020-06-26T02:35:00Z</dcterms:modified>
  <cp:category/>
</cp:coreProperties>
</file>