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sldIdLst>
    <p:sldId id="284" r:id="rId5"/>
    <p:sldId id="286" r:id="rId6"/>
    <p:sldId id="287" r:id="rId7"/>
    <p:sldId id="285" r:id="rId8"/>
    <p:sldId id="298" r:id="rId9"/>
    <p:sldId id="261" r:id="rId10"/>
    <p:sldId id="262" r:id="rId11"/>
    <p:sldId id="297" r:id="rId12"/>
    <p:sldId id="296" r:id="rId13"/>
    <p:sldId id="291" r:id="rId14"/>
    <p:sldId id="288" r:id="rId15"/>
    <p:sldId id="327" r:id="rId16"/>
    <p:sldId id="331" r:id="rId17"/>
    <p:sldId id="333" r:id="rId18"/>
    <p:sldId id="334" r:id="rId19"/>
    <p:sldId id="335" r:id="rId20"/>
    <p:sldId id="336" r:id="rId21"/>
    <p:sldId id="337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6" autoAdjust="0"/>
    <p:restoredTop sz="94899" autoAdjust="0"/>
  </p:normalViewPr>
  <p:slideViewPr>
    <p:cSldViewPr snapToGrid="0" snapToObjects="1" showGuides="1">
      <p:cViewPr varScale="1">
        <p:scale>
          <a:sx n="71" d="100"/>
          <a:sy n="71" d="100"/>
        </p:scale>
        <p:origin x="492" y="78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3.png"/><Relationship Id="rId7" Type="http://schemas.openxmlformats.org/officeDocument/2006/relationships/image" Target="../media/image9.tmp"/><Relationship Id="rId12" Type="http://schemas.openxmlformats.org/officeDocument/2006/relationships/image" Target="../media/image1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mp"/><Relationship Id="rId11" Type="http://schemas.openxmlformats.org/officeDocument/2006/relationships/image" Target="../media/image13.tmp"/><Relationship Id="rId5" Type="http://schemas.openxmlformats.org/officeDocument/2006/relationships/image" Target="../media/image8.tmp"/><Relationship Id="rId10" Type="http://schemas.openxmlformats.org/officeDocument/2006/relationships/image" Target="../media/image12.tmp"/><Relationship Id="rId4" Type="http://schemas.openxmlformats.org/officeDocument/2006/relationships/image" Target="../media/image4.png"/><Relationship Id="rId9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_RKK8G3oE9Q" TargetMode="External"/><Relationship Id="rId5" Type="http://schemas.openxmlformats.org/officeDocument/2006/relationships/hyperlink" Target="https://www.youtube.com/watch?v=UpFkyNhwOtY&amp;t=283s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m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m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tm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80" y="2408367"/>
            <a:ext cx="4817520" cy="1383703"/>
          </a:xfrm>
        </p:spPr>
        <p:txBody>
          <a:bodyPr/>
          <a:lstStyle/>
          <a:p>
            <a:pPr algn="ctr"/>
            <a:r>
              <a:rPr lang="en-US" sz="4400" dirty="0" err="1"/>
              <a:t>Pertemuan</a:t>
            </a:r>
            <a:r>
              <a:rPr lang="en-US" sz="4400" dirty="0"/>
              <a:t> 3</a:t>
            </a:r>
            <a:br>
              <a:rPr lang="en-US" sz="4400" dirty="0"/>
            </a:br>
            <a:r>
              <a:rPr lang="en-ID" sz="1800" b="1" dirty="0"/>
              <a:t>Ruang </a:t>
            </a:r>
            <a:r>
              <a:rPr lang="en-ID" sz="1800" b="1" dirty="0" err="1"/>
              <a:t>Lingkup</a:t>
            </a:r>
            <a:r>
              <a:rPr lang="en-ID" sz="1800" b="1" dirty="0"/>
              <a:t> </a:t>
            </a:r>
            <a:r>
              <a:rPr lang="en-ID" sz="1800" b="1" dirty="0" err="1"/>
              <a:t>Perkembangan</a:t>
            </a:r>
            <a:r>
              <a:rPr lang="en-ID" sz="1800" b="1" dirty="0"/>
              <a:t> </a:t>
            </a:r>
            <a:r>
              <a:rPr lang="en-ID" sz="1800" b="1" dirty="0" err="1"/>
              <a:t>Fisik</a:t>
            </a:r>
            <a:r>
              <a:rPr lang="en-ID" sz="1800" b="1" dirty="0"/>
              <a:t> </a:t>
            </a:r>
            <a:r>
              <a:rPr lang="en-ID" sz="1800" b="1" dirty="0" err="1"/>
              <a:t>Motorik</a:t>
            </a:r>
            <a:r>
              <a:rPr lang="en-ID" sz="1800" b="1" dirty="0"/>
              <a:t> </a:t>
            </a:r>
            <a:r>
              <a:rPr lang="en-ID" sz="1800" b="1" dirty="0" err="1"/>
              <a:t>Halus</a:t>
            </a:r>
            <a:r>
              <a:rPr lang="en-ID" sz="1800" b="1" dirty="0"/>
              <a:t> Dan </a:t>
            </a:r>
            <a:r>
              <a:rPr lang="en-ID" sz="1800" b="1" dirty="0" err="1"/>
              <a:t>Kasar</a:t>
            </a:r>
            <a:r>
              <a:rPr lang="en-ID" sz="1800" b="1" dirty="0"/>
              <a:t> Anak </a:t>
            </a:r>
            <a:r>
              <a:rPr lang="en-ID" sz="1800" b="1" dirty="0" err="1"/>
              <a:t>Usia</a:t>
            </a:r>
            <a:r>
              <a:rPr lang="en-ID" sz="1800" b="1" dirty="0"/>
              <a:t> Dini</a:t>
            </a:r>
            <a:endParaRPr lang="en-US" sz="4400" b="1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Noor Baiti, </a:t>
            </a:r>
            <a:r>
              <a:rPr lang="en-US" dirty="0" err="1"/>
              <a:t>M.Pd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FECCD04-7C78-4118-8AD6-64B933938A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118" r="28118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A454E-70D8-49E3-8EDF-94F4268C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-53787"/>
            <a:ext cx="769359" cy="778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C29903-D190-4F28-A90B-DDAB384C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3" y="-47605"/>
            <a:ext cx="769359" cy="82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7907D6-D10A-48B4-BFBE-E4671F294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48" y="-105451"/>
            <a:ext cx="1322588" cy="99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FED5EA-6D0E-46CC-83D9-B9369556D7AB}"/>
              </a:ext>
            </a:extLst>
          </p:cNvPr>
          <p:cNvSpPr txBox="1"/>
          <p:nvPr/>
        </p:nvSpPr>
        <p:spPr>
          <a:xfrm>
            <a:off x="3297102" y="42141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27FB49D-70BC-8BD7-DD62-C2868B0C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18" y="512064"/>
            <a:ext cx="4731930" cy="1014984"/>
          </a:xfrm>
        </p:spPr>
        <p:txBody>
          <a:bodyPr/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Motorik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endParaRPr lang="en-US" sz="2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71691F-F9C9-4D04-8243-F4FAE095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" y="89212"/>
            <a:ext cx="769359" cy="778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F76DC2-47E6-40F9-B8F9-42C4A4FF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71" y="95394"/>
            <a:ext cx="769359" cy="825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845334-0102-4AB2-8BED-58F3AB03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76" y="37548"/>
            <a:ext cx="1322588" cy="9902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410EAB-B0A0-4C25-A80B-284C7B53AFAF}"/>
              </a:ext>
            </a:extLst>
          </p:cNvPr>
          <p:cNvSpPr txBox="1"/>
          <p:nvPr/>
        </p:nvSpPr>
        <p:spPr>
          <a:xfrm>
            <a:off x="3055230" y="185140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F1A6677-7CC0-4A46-BBE3-6D8A85C29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76" y="2030505"/>
            <a:ext cx="2025993" cy="193027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A283990-2E13-43A3-B5BF-AAC79D0FA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081" y="2122019"/>
            <a:ext cx="1859973" cy="17472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CB69FCE-6357-4EA6-98BB-06D0721F7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860" y="2252588"/>
            <a:ext cx="2124371" cy="14861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75A56B0-6D34-47AB-B197-D425F1BBF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2611" y="2122019"/>
            <a:ext cx="1705213" cy="178142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61CFB4-C9D5-49CB-A3B1-641D60A90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752" y="4571004"/>
            <a:ext cx="2398840" cy="14410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496A43B-B76C-49E6-8F44-AE887B889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161" y="4642838"/>
            <a:ext cx="2183811" cy="148610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C56CC7A-35D4-41BF-A173-9812B3B05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9107" y="4642839"/>
            <a:ext cx="2368719" cy="14861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D83E844-0AD6-4665-86BE-3A37C0AB8E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2137" y="4329374"/>
            <a:ext cx="169568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7AC1F3-FBD2-24FF-608E-1D301D2792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82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02724-8C71-4CCE-BE11-0CE3024A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0" y="73993"/>
            <a:ext cx="769359" cy="778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19E03-B4C6-49C1-9663-D1110964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69" y="80175"/>
            <a:ext cx="769359" cy="82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BA20F4-68D4-402E-8F40-514311206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74" y="22329"/>
            <a:ext cx="1322588" cy="99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F066FA-B172-4182-B812-17D100CD657D}"/>
              </a:ext>
            </a:extLst>
          </p:cNvPr>
          <p:cNvSpPr txBox="1"/>
          <p:nvPr/>
        </p:nvSpPr>
        <p:spPr>
          <a:xfrm>
            <a:off x="3158928" y="169921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B4FAAD-1034-40F4-A176-D969EABF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68" y="2432431"/>
            <a:ext cx="7640760" cy="1901825"/>
          </a:xfrm>
        </p:spPr>
        <p:txBody>
          <a:bodyPr/>
          <a:lstStyle/>
          <a:p>
            <a:pPr marL="0" indent="0">
              <a:buNone/>
            </a:pPr>
            <a:r>
              <a:rPr lang="en-ID" sz="1800" b="1" dirty="0" err="1"/>
              <a:t>Tahap</a:t>
            </a:r>
            <a:r>
              <a:rPr lang="en-ID" sz="1800" b="1" dirty="0"/>
              <a:t> </a:t>
            </a:r>
            <a:r>
              <a:rPr lang="en-ID" sz="1800" b="1" dirty="0" err="1"/>
              <a:t>perkembangan</a:t>
            </a:r>
            <a:r>
              <a:rPr lang="en-ID" sz="1800" b="1" dirty="0"/>
              <a:t> </a:t>
            </a:r>
            <a:r>
              <a:rPr lang="en-ID" sz="1800" b="1" dirty="0" err="1"/>
              <a:t>anak</a:t>
            </a:r>
            <a:r>
              <a:rPr lang="en-ID" sz="1800" b="1" dirty="0"/>
              <a:t> </a:t>
            </a:r>
            <a:r>
              <a:rPr lang="en-ID" sz="1800" b="1" dirty="0" err="1"/>
              <a:t>dalam</a:t>
            </a:r>
            <a:r>
              <a:rPr lang="en-ID" sz="1800" b="1" dirty="0"/>
              <a:t> </a:t>
            </a:r>
            <a:r>
              <a:rPr lang="en-ID" sz="1800" b="1" dirty="0" err="1"/>
              <a:t>membangun</a:t>
            </a:r>
            <a:r>
              <a:rPr lang="en-ID" sz="1800" b="1" dirty="0"/>
              <a:t> </a:t>
            </a:r>
            <a:r>
              <a:rPr lang="en-ID" sz="1800" b="1" dirty="0" err="1"/>
              <a:t>balok</a:t>
            </a:r>
            <a:r>
              <a:rPr lang="en-ID" sz="1800" b="1" dirty="0"/>
              <a:t>, </a:t>
            </a:r>
            <a:r>
              <a:rPr lang="en-ID" sz="1800" b="1" dirty="0" err="1"/>
              <a:t>meronce</a:t>
            </a:r>
            <a:r>
              <a:rPr lang="en-ID" sz="1800" b="1" dirty="0"/>
              <a:t> dan </a:t>
            </a:r>
            <a:r>
              <a:rPr lang="en-ID" sz="1800" b="1" dirty="0" err="1"/>
              <a:t>menggunting</a:t>
            </a:r>
            <a:br>
              <a:rPr lang="en-ID" sz="1800" b="1" dirty="0"/>
            </a:br>
            <a:endParaRPr lang="en-ID" sz="1800" b="1" dirty="0"/>
          </a:p>
          <a:p>
            <a:pPr marL="0" indent="0">
              <a:buNone/>
            </a:pPr>
            <a:r>
              <a:rPr lang="en-ID" sz="1800" b="1" dirty="0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(1383) </a:t>
            </a:r>
            <a:r>
              <a:rPr lang="en-ID" sz="1800" b="1" dirty="0" err="1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Tahapan</a:t>
            </a:r>
            <a:r>
              <a:rPr lang="en-ID" sz="1800" b="1" dirty="0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1800" b="1" dirty="0" err="1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Menggunting</a:t>
            </a:r>
            <a:r>
              <a:rPr lang="en-ID" sz="1800" b="1" dirty="0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1800" b="1" dirty="0" err="1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Untuk</a:t>
            </a:r>
            <a:r>
              <a:rPr lang="en-ID" sz="1800" b="1" dirty="0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Anak </a:t>
            </a:r>
            <a:r>
              <a:rPr lang="en-ID" sz="1800" b="1" dirty="0" err="1">
                <a:solidFill>
                  <a:srgbClr val="8286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Usia</a:t>
            </a:r>
            <a:r>
              <a:rPr lang="en-ID" sz="1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Dini </a:t>
            </a:r>
            <a:r>
              <a:rPr lang="en-ID" sz="18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ID" sz="1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YouTube</a:t>
            </a:r>
            <a:br>
              <a:rPr lang="en-ID" sz="1800" b="1" dirty="0"/>
            </a:br>
            <a:br>
              <a:rPr lang="en-ID" sz="1800" b="1" dirty="0"/>
            </a:br>
            <a:endParaRPr lang="en-ID" sz="1800" b="1" dirty="0"/>
          </a:p>
          <a:p>
            <a:pPr marL="0" indent="0">
              <a:buNone/>
            </a:pPr>
            <a:r>
              <a:rPr lang="en-ID" sz="18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(1383) PEMBELAJARAN PAUD || 9 TAHAP PERKEMBANGAN ANAK ||MERANGKAI/MERONCE - YouTube</a:t>
            </a:r>
            <a:endParaRPr lang="en-ID" sz="1800" b="1" dirty="0"/>
          </a:p>
          <a:p>
            <a:pPr marL="0" indent="0">
              <a:buNone/>
            </a:pPr>
            <a:endParaRPr lang="en-ID" sz="1800" b="1" dirty="0"/>
          </a:p>
          <a:p>
            <a:pPr marL="0" indent="0">
              <a:buNone/>
            </a:pPr>
            <a:endParaRPr lang="en-ID" sz="1800" b="1" dirty="0"/>
          </a:p>
          <a:p>
            <a:pPr algn="l"/>
            <a:endParaRPr lang="en-ID" sz="1800" b="1" dirty="0"/>
          </a:p>
          <a:p>
            <a:pPr marL="0" indent="0">
              <a:buNone/>
            </a:pP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 bwMode="auto">
          <a:xfrm>
            <a:off x="1343472" y="1791725"/>
            <a:ext cx="5688632" cy="4392488"/>
          </a:xfrm>
          <a:prstGeom prst="flowChartMagnetic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membangun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balok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meronce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menggunting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Tahapan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melukis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dan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menggambar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menulis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l">
              <a:buFont typeface="+mj-lt"/>
              <a:buAutoNum type="arabicPeriod"/>
            </a:pP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Tahap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bermain</a:t>
            </a:r>
            <a:r>
              <a:rPr lang="en-ID" sz="2400" dirty="0">
                <a:solidFill>
                  <a:srgbClr val="1D2125"/>
                </a:solidFill>
                <a:latin typeface="tahoma" panose="020B0604030504040204" pitchFamily="34" charset="0"/>
              </a:rPr>
              <a:t> </a:t>
            </a:r>
            <a:r>
              <a:rPr lang="en-ID" sz="2400" dirty="0" err="1">
                <a:solidFill>
                  <a:srgbClr val="1D2125"/>
                </a:solidFill>
                <a:latin typeface="tahoma" panose="020B0604030504040204" pitchFamily="34" charset="0"/>
              </a:rPr>
              <a:t>plastisin</a:t>
            </a:r>
            <a:endParaRPr lang="en-ID" sz="2400" dirty="0">
              <a:solidFill>
                <a:srgbClr val="1D2125"/>
              </a:solidFill>
              <a:latin typeface="Poppin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z="2400" dirty="0">
              <a:solidFill>
                <a:srgbClr val="000000"/>
              </a:solidFill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420889"/>
            <a:ext cx="3353268" cy="3134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71BAB-6BA1-467B-8645-215E4DE0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F0B705-94BA-464A-954E-010E9A1D9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5B12F-7C92-4815-B215-40A3B543A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591E-69F5-4629-9C33-FA36F0D9826E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416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4BAE99-3E09-434F-969B-AD0428601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34B2-3FE7-44FC-A789-E7A69CEF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5D669-E92B-4F17-BD2A-5BC4D9D29B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1463675" cy="247650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D004-68DE-4132-90D6-851D63E2A4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552238" y="6400800"/>
            <a:ext cx="639762" cy="247650"/>
          </a:xfrm>
        </p:spPr>
        <p:txBody>
          <a:bodyPr/>
          <a:lstStyle/>
          <a:p>
            <a:r>
              <a:rPr lang="en-US" noProof="0"/>
              <a:t>20XX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43A79-8772-471C-ADD1-88D77A95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27FA4-C434-4C93-AC48-A20FA28C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22F2B-377D-4145-8BFB-712BB300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63C29-88CF-42AC-8FC6-C35CF71AD2EC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295C66-103A-48A5-89F9-808DD6D225D9}"/>
              </a:ext>
            </a:extLst>
          </p:cNvPr>
          <p:cNvSpPr txBox="1">
            <a:spLocks/>
          </p:cNvSpPr>
          <p:nvPr/>
        </p:nvSpPr>
        <p:spPr>
          <a:xfrm>
            <a:off x="-798644" y="3066090"/>
            <a:ext cx="6426141" cy="7258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0000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 dirty="0" err="1">
                <a:solidFill>
                  <a:schemeClr val="tx1"/>
                </a:solidFill>
              </a:rPr>
              <a:t>Tahap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Perkembangan</a:t>
            </a:r>
            <a:r>
              <a:rPr lang="en-ID" sz="1800" dirty="0">
                <a:solidFill>
                  <a:schemeClr val="tx1"/>
                </a:solidFill>
              </a:rPr>
              <a:t> Anak </a:t>
            </a:r>
            <a:r>
              <a:rPr lang="en-ID" sz="1800" dirty="0" err="1">
                <a:solidFill>
                  <a:schemeClr val="tx1"/>
                </a:solidFill>
              </a:rPr>
              <a:t>dalam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</a:p>
          <a:p>
            <a:r>
              <a:rPr lang="en-ID" sz="1800" dirty="0" err="1">
                <a:solidFill>
                  <a:schemeClr val="tx1"/>
                </a:solidFill>
              </a:rPr>
              <a:t>Membangun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Balok</a:t>
            </a:r>
            <a:r>
              <a:rPr lang="en-ID" sz="1800" dirty="0">
                <a:solidFill>
                  <a:schemeClr val="tx1"/>
                </a:solidFill>
              </a:rPr>
              <a:t>, </a:t>
            </a:r>
            <a:r>
              <a:rPr lang="en-ID" sz="1800" dirty="0" err="1">
                <a:solidFill>
                  <a:schemeClr val="tx1"/>
                </a:solidFill>
              </a:rPr>
              <a:t>Meronce</a:t>
            </a:r>
            <a:r>
              <a:rPr lang="en-ID" sz="1800" dirty="0">
                <a:solidFill>
                  <a:schemeClr val="tx1"/>
                </a:solidFill>
              </a:rPr>
              <a:t>, dan </a:t>
            </a:r>
            <a:r>
              <a:rPr lang="en-ID" sz="1800" dirty="0" err="1">
                <a:solidFill>
                  <a:schemeClr val="tx1"/>
                </a:solidFill>
              </a:rPr>
              <a:t>menggunting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601D3-C95C-4F2D-A2EF-05F7000145B2}"/>
              </a:ext>
            </a:extLst>
          </p:cNvPr>
          <p:cNvSpPr/>
          <p:nvPr/>
        </p:nvSpPr>
        <p:spPr>
          <a:xfrm>
            <a:off x="5257131" y="2009380"/>
            <a:ext cx="5715670" cy="31470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lphaUcPeriod"/>
            </a:pP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Membangun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Balok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main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balok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dijabarkan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sebagai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berikut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(Coughlin,dkk,1994)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1.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Membawa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balok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berkeliling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2.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barisan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balok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3.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jembatan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4.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ruang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tertutup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5.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pola-pola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hiasan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6.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bangunan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disusun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7.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kegunaanya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bermain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98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97D6F8-5C66-4020-84E7-81A302F00192}"/>
              </a:ext>
            </a:extLst>
          </p:cNvPr>
          <p:cNvSpPr/>
          <p:nvPr/>
        </p:nvSpPr>
        <p:spPr>
          <a:xfrm>
            <a:off x="1091839" y="1224550"/>
            <a:ext cx="8618336" cy="44088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n w="0"/>
              </a:rPr>
              <a:t>Tahap</a:t>
            </a:r>
            <a:r>
              <a:rPr lang="en-US" sz="2400" b="1" dirty="0">
                <a:ln w="0"/>
              </a:rPr>
              <a:t> </a:t>
            </a:r>
            <a:r>
              <a:rPr lang="en-US" sz="2400" b="1" dirty="0" err="1">
                <a:ln w="0"/>
              </a:rPr>
              <a:t>Meronce</a:t>
            </a:r>
            <a:r>
              <a:rPr lang="en-US" sz="2400" b="1" dirty="0">
                <a:ln w="0"/>
              </a:rPr>
              <a:t> </a:t>
            </a:r>
          </a:p>
          <a:p>
            <a:r>
              <a:rPr lang="en-US" sz="2400" dirty="0">
                <a:ln w="0"/>
              </a:rPr>
              <a:t>    </a:t>
            </a:r>
            <a:r>
              <a:rPr lang="en-US" sz="2400" dirty="0" err="1">
                <a:ln w="0"/>
              </a:rPr>
              <a:t>K</a:t>
            </a:r>
            <a:r>
              <a:rPr lang="en-US" dirty="0" err="1">
                <a:ln w="0"/>
              </a:rPr>
              <a:t>egiatan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motorik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halus</a:t>
            </a:r>
            <a:r>
              <a:rPr lang="en-US" dirty="0">
                <a:ln w="0"/>
              </a:rPr>
              <a:t> lain yang </a:t>
            </a:r>
            <a:r>
              <a:rPr lang="en-US" dirty="0" err="1">
                <a:ln w="0"/>
              </a:rPr>
              <a:t>dilakukan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meronce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berikut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tahap-tahap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kegiatan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meronce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manik-manik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tali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yang paling </a:t>
            </a:r>
            <a:r>
              <a:rPr lang="en-US" dirty="0" err="1">
                <a:ln w="0"/>
              </a:rPr>
              <a:t>mudah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hingga</a:t>
            </a:r>
            <a:r>
              <a:rPr lang="en-US" dirty="0">
                <a:ln w="0"/>
              </a:rPr>
              <a:t> yang paling </a:t>
            </a: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sulit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dapat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diamati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pendidik</a:t>
            </a:r>
            <a:r>
              <a:rPr lang="en-US" dirty="0">
                <a:ln w="0"/>
              </a:rPr>
              <a:t> (</a:t>
            </a:r>
            <a:r>
              <a:rPr lang="en-US" dirty="0" err="1">
                <a:ln w="0"/>
              </a:rPr>
              <a:t>Retno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Soendari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Wismiarti,2010).</a:t>
            </a:r>
          </a:p>
          <a:p>
            <a:r>
              <a:rPr lang="en-US" dirty="0">
                <a:ln w="0"/>
              </a:rPr>
              <a:t>     1. </a:t>
            </a:r>
            <a:r>
              <a:rPr lang="en-US" dirty="0" err="1">
                <a:ln w="0"/>
              </a:rPr>
              <a:t>mengosongkan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mengisi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kembali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manik-manik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dalam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berbagai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wadah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2.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sesuatu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digunakan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dalam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bermain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peran,misalnya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alat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pancing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     </a:t>
            </a:r>
            <a:r>
              <a:rPr lang="en-US" dirty="0" err="1">
                <a:ln w="0"/>
              </a:rPr>
              <a:t>untuk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berprofesi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sebagai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nelayan,kalung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ibu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lain-lain </a:t>
            </a:r>
          </a:p>
          <a:p>
            <a:r>
              <a:rPr lang="en-US" dirty="0">
                <a:ln w="0"/>
              </a:rPr>
              <a:t>     3.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terus-menerus</a:t>
            </a:r>
            <a:r>
              <a:rPr lang="en-US" dirty="0">
                <a:ln w="0"/>
              </a:rPr>
              <a:t> (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manik-manik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sepanjang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tali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hingga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ujung</a:t>
            </a:r>
            <a:r>
              <a:rPr lang="en-US" dirty="0">
                <a:ln w="0"/>
              </a:rPr>
              <a:t> )</a:t>
            </a:r>
          </a:p>
          <a:p>
            <a:r>
              <a:rPr lang="en-US" dirty="0">
                <a:ln w="0"/>
              </a:rPr>
              <a:t>     4.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berdasarkan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kesamaaan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warna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5.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berdasarkan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kesamaan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bentuk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6.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berdasarkan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warna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7. </a:t>
            </a:r>
            <a:r>
              <a:rPr lang="en-US" dirty="0" err="1">
                <a:ln w="0"/>
              </a:rPr>
              <a:t>merangkai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manik-manik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berdasarkan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warna,bentuk,dan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ukuran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8. </a:t>
            </a:r>
            <a:r>
              <a:rPr lang="en-US" dirty="0" err="1">
                <a:ln w="0"/>
              </a:rPr>
              <a:t>membuat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pola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sendiri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9. </a:t>
            </a:r>
            <a:r>
              <a:rPr lang="en-US" dirty="0" err="1">
                <a:ln w="0"/>
              </a:rPr>
              <a:t>membaca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pola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bermacam-macam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tingkat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kesulitan</a:t>
            </a:r>
            <a:r>
              <a:rPr lang="en-US" dirty="0">
                <a:ln w="0"/>
              </a:rPr>
              <a:t> , </a:t>
            </a:r>
            <a:r>
              <a:rPr lang="en-US" dirty="0" err="1">
                <a:ln w="0"/>
              </a:rPr>
              <a:t>pola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digambarkan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dalam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berwarna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dua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   </a:t>
            </a:r>
            <a:r>
              <a:rPr lang="en-US" dirty="0" err="1">
                <a:ln w="0"/>
              </a:rPr>
              <a:t>dimensi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anak-anak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meronce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manik-manik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pola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mengikuti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gambar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tersebut</a:t>
            </a:r>
            <a:r>
              <a:rPr lang="en-US" dirty="0">
                <a:ln w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34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97D6F8-5C66-4020-84E7-81A302F00192}"/>
              </a:ext>
            </a:extLst>
          </p:cNvPr>
          <p:cNvSpPr/>
          <p:nvPr/>
        </p:nvSpPr>
        <p:spPr>
          <a:xfrm>
            <a:off x="1110593" y="1564593"/>
            <a:ext cx="8618336" cy="37625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Hal-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dikembangkan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menggunting,menurut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Sukardi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(2013)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Nenglita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(2012)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sebagai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berikut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Meningkatkan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koordinasi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tangan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Meningkatkan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koordinasi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bilateral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Menguatkan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otot-otot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telapak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jari-jari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anak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Melatih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konsentrasi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kesabaran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Melatih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percaya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Kreativitas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sz="2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89940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97D6F8-5C66-4020-84E7-81A302F00192}"/>
              </a:ext>
            </a:extLst>
          </p:cNvPr>
          <p:cNvSpPr/>
          <p:nvPr/>
        </p:nvSpPr>
        <p:spPr>
          <a:xfrm>
            <a:off x="1110593" y="1564593"/>
            <a:ext cx="8618336" cy="37625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seputar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tepi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kertas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ujung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gunting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seputar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tepi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kertas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keseluruhan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diantara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garis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lurus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tetapi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tepat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mengikuti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garis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pada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garis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sesuai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tempatnya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kontrol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semakin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Menggunting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sesuai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endParaRPr lang="en-US" sz="2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27371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5352B3-6396-4DA3-A22B-0967E732760A}"/>
              </a:ext>
            </a:extLst>
          </p:cNvPr>
          <p:cNvSpPr txBox="1">
            <a:spLocks/>
          </p:cNvSpPr>
          <p:nvPr/>
        </p:nvSpPr>
        <p:spPr>
          <a:xfrm>
            <a:off x="5789960" y="549551"/>
            <a:ext cx="5377376" cy="383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/>
              <a:t>Tahap Perkembangan anak dalam Menggambar,Melukis,Menulis dan Bermain Plastisin </a:t>
            </a:r>
            <a:endParaRPr lang="en-US" sz="1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DEC3E-2ED1-42DD-AB23-F2B365890FB7}"/>
              </a:ext>
            </a:extLst>
          </p:cNvPr>
          <p:cNvSpPr/>
          <p:nvPr/>
        </p:nvSpPr>
        <p:spPr>
          <a:xfrm>
            <a:off x="2453534" y="1341639"/>
            <a:ext cx="523531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melukis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menggambar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pPr marL="342900" indent="-342900" algn="ctr">
              <a:buAutoNum type="alphaU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4BF99-E4FD-499F-8C1D-B1C610C02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2034"/>
              </p:ext>
            </p:extLst>
          </p:nvPr>
        </p:nvGraphicFramePr>
        <p:xfrm>
          <a:off x="2522740" y="1701679"/>
          <a:ext cx="8145193" cy="4251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6634">
                  <a:extLst>
                    <a:ext uri="{9D8B030D-6E8A-4147-A177-3AD203B41FA5}">
                      <a16:colId xmlns:a16="http://schemas.microsoft.com/office/drawing/2014/main" val="168228734"/>
                    </a:ext>
                  </a:extLst>
                </a:gridCol>
                <a:gridCol w="3778698">
                  <a:extLst>
                    <a:ext uri="{9D8B030D-6E8A-4147-A177-3AD203B41FA5}">
                      <a16:colId xmlns:a16="http://schemas.microsoft.com/office/drawing/2014/main" val="4030202546"/>
                    </a:ext>
                  </a:extLst>
                </a:gridCol>
                <a:gridCol w="3769861">
                  <a:extLst>
                    <a:ext uri="{9D8B030D-6E8A-4147-A177-3AD203B41FA5}">
                      <a16:colId xmlns:a16="http://schemas.microsoft.com/office/drawing/2014/main" val="1622416564"/>
                    </a:ext>
                  </a:extLst>
                </a:gridCol>
              </a:tblGrid>
              <a:tr h="2347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No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MENGGAMBAR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                               MELUKIS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9793432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  1.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Coretan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awal,yaitu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berupa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coretan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Bercak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warna-warni.secara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seperti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mencoret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menyikat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anak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mulai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mengenal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cat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kertas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8761541"/>
                  </a:ext>
                </a:extLst>
              </a:tr>
              <a:tr h="234797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  2.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Coretan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terarah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Pemisahan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3570815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3.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Penambahan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bentuk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lonjong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sering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ditambahkan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adalah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garis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Bercak-bercak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bergabung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satu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lainya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pinggiran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bercak-bercak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itu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5116504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  4.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Mulai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muncul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gambar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besar,tetap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err="1">
                          <a:solidFill>
                            <a:schemeClr val="tx1"/>
                          </a:solidFill>
                        </a:rPr>
                        <a:t>Cuma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</a:rPr>
                        <a:t> satu juga titik-titik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garis-garis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bentuk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lonjong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menyerupai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wajah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ditumpuk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diatas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.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daera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gambar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secara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hati-hati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7899197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5.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Gambar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besar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kaki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menggambar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diatas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kertas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Mulai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muncul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gambar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kepala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besar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bercak-bercak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warna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mempunyai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garis-garis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menyebar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bercak-bercak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tersebut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313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9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5352B3-6396-4DA3-A22B-0967E732760A}"/>
              </a:ext>
            </a:extLst>
          </p:cNvPr>
          <p:cNvSpPr txBox="1">
            <a:spLocks/>
          </p:cNvSpPr>
          <p:nvPr/>
        </p:nvSpPr>
        <p:spPr>
          <a:xfrm>
            <a:off x="5789960" y="549551"/>
            <a:ext cx="5377376" cy="383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8976-3C08-44FD-9A1E-C65223072D95}"/>
              </a:ext>
            </a:extLst>
          </p:cNvPr>
          <p:cNvSpPr txBox="1"/>
          <p:nvPr/>
        </p:nvSpPr>
        <p:spPr>
          <a:xfrm>
            <a:off x="1737395" y="1285630"/>
            <a:ext cx="60982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</a:rPr>
              <a:t>Tahap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Menulis</a:t>
            </a:r>
            <a:r>
              <a:rPr lang="en-US" b="1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Tahap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perkembangan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menulis</a:t>
            </a:r>
            <a:r>
              <a:rPr lang="en-US" dirty="0">
                <a:ln w="0"/>
              </a:rPr>
              <a:t> pada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usia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dini</a:t>
            </a:r>
            <a:r>
              <a:rPr lang="en-US" dirty="0">
                <a:ln w="0"/>
              </a:rPr>
              <a:t> (</a:t>
            </a:r>
            <a:r>
              <a:rPr lang="en-US" dirty="0" err="1">
                <a:ln w="0"/>
              </a:rPr>
              <a:t>Soedari</a:t>
            </a:r>
            <a:r>
              <a:rPr lang="en-US" dirty="0">
                <a:ln w="0"/>
              </a:rPr>
              <a:t>  dan Wismiarti,2010)</a:t>
            </a:r>
          </a:p>
          <a:p>
            <a:r>
              <a:rPr lang="en-US" dirty="0">
                <a:ln w="0"/>
              </a:rPr>
              <a:t>     1. </a:t>
            </a:r>
            <a:r>
              <a:rPr lang="en-US" dirty="0" err="1">
                <a:ln w="0"/>
              </a:rPr>
              <a:t>coretan-coretan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Acak</a:t>
            </a:r>
            <a:r>
              <a:rPr lang="en-US" dirty="0">
                <a:ln w="0"/>
              </a:rPr>
              <a:t> (Random Scribbling)</a:t>
            </a:r>
          </a:p>
          <a:p>
            <a:r>
              <a:rPr lang="en-US" dirty="0">
                <a:ln w="0"/>
              </a:rPr>
              <a:t>     2. </a:t>
            </a:r>
            <a:r>
              <a:rPr lang="en-US" dirty="0" err="1">
                <a:ln w="0"/>
              </a:rPr>
              <a:t>Coretan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terarah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3. </a:t>
            </a:r>
            <a:r>
              <a:rPr lang="en-US" dirty="0" err="1">
                <a:ln w="0"/>
              </a:rPr>
              <a:t>Garis</a:t>
            </a:r>
            <a:r>
              <a:rPr lang="en-US" dirty="0">
                <a:ln w="0"/>
              </a:rPr>
              <a:t> dan </a:t>
            </a:r>
            <a:r>
              <a:rPr lang="en-US" dirty="0" err="1">
                <a:ln w="0"/>
              </a:rPr>
              <a:t>bentuk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khusus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diulang-ulang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menulis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Garis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tiruan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4. Latihan </a:t>
            </a:r>
            <a:r>
              <a:rPr lang="en-US" dirty="0" err="1">
                <a:ln w="0"/>
              </a:rPr>
              <a:t>huruf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acak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nama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5. </a:t>
            </a:r>
            <a:r>
              <a:rPr lang="en-US" dirty="0" err="1">
                <a:ln w="0"/>
              </a:rPr>
              <a:t>menulis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nama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6. </a:t>
            </a:r>
            <a:r>
              <a:rPr lang="en-US" dirty="0" err="1">
                <a:ln w="0"/>
              </a:rPr>
              <a:t>mencontoh</a:t>
            </a:r>
            <a:r>
              <a:rPr lang="en-US" dirty="0">
                <a:ln w="0"/>
              </a:rPr>
              <a:t> kata-kata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lingkungan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7. </a:t>
            </a:r>
            <a:r>
              <a:rPr lang="en-US" dirty="0" err="1">
                <a:ln w="0"/>
              </a:rPr>
              <a:t>menemukan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ejaan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8. </a:t>
            </a:r>
            <a:r>
              <a:rPr lang="en-US" dirty="0" err="1">
                <a:ln w="0"/>
              </a:rPr>
              <a:t>ejaan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umum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9. </a:t>
            </a:r>
            <a:r>
              <a:rPr lang="en-US" dirty="0" err="1">
                <a:ln w="0"/>
              </a:rPr>
              <a:t>Tahap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lebih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lanjut</a:t>
            </a:r>
            <a:endParaRPr lang="en-US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2A6BCE-8A87-4D85-934F-D98C858F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" y="153177"/>
            <a:ext cx="769359" cy="778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9A761F-967A-46E8-9014-0C38FD23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34" y="159359"/>
            <a:ext cx="769359" cy="8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FAE6E-D8DC-4503-956D-96281100F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9" y="101513"/>
            <a:ext cx="1322588" cy="9902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73409A-8ECA-40E8-842C-8E97362C421D}"/>
              </a:ext>
            </a:extLst>
          </p:cNvPr>
          <p:cNvSpPr txBox="1"/>
          <p:nvPr/>
        </p:nvSpPr>
        <p:spPr>
          <a:xfrm>
            <a:off x="3222893" y="249105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5352B3-6396-4DA3-A22B-0967E732760A}"/>
              </a:ext>
            </a:extLst>
          </p:cNvPr>
          <p:cNvSpPr txBox="1">
            <a:spLocks/>
          </p:cNvSpPr>
          <p:nvPr/>
        </p:nvSpPr>
        <p:spPr>
          <a:xfrm>
            <a:off x="5789960" y="549551"/>
            <a:ext cx="5377376" cy="383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8976-3C08-44FD-9A1E-C65223072D95}"/>
              </a:ext>
            </a:extLst>
          </p:cNvPr>
          <p:cNvSpPr txBox="1"/>
          <p:nvPr/>
        </p:nvSpPr>
        <p:spPr>
          <a:xfrm>
            <a:off x="1737395" y="1285630"/>
            <a:ext cx="60982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0"/>
              </a:rPr>
              <a:t>Tahap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Bermain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Plastisin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Tahapan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dalam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bermain</a:t>
            </a:r>
            <a:r>
              <a:rPr lang="en-US" dirty="0">
                <a:ln w="0"/>
              </a:rPr>
              <a:t> playdough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plastisin</a:t>
            </a:r>
            <a:r>
              <a:rPr lang="en-US" dirty="0">
                <a:ln w="0"/>
              </a:rPr>
              <a:t> ( </a:t>
            </a:r>
            <a:r>
              <a:rPr lang="en-US" dirty="0" err="1">
                <a:ln w="0"/>
              </a:rPr>
              <a:t>Khotijah</a:t>
            </a:r>
            <a:r>
              <a:rPr lang="en-US" dirty="0">
                <a:ln w="0"/>
              </a:rPr>
              <a:t> dan Wismiarti,2010)</a:t>
            </a:r>
          </a:p>
          <a:p>
            <a:r>
              <a:rPr lang="en-US" dirty="0">
                <a:ln w="0"/>
              </a:rPr>
              <a:t>     1. </a:t>
            </a:r>
            <a:r>
              <a:rPr lang="en-US" dirty="0" err="1">
                <a:ln w="0"/>
              </a:rPr>
              <a:t>mendorong,menarik,dan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menekan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2. </a:t>
            </a:r>
            <a:r>
              <a:rPr lang="en-US" dirty="0" err="1">
                <a:ln w="0"/>
              </a:rPr>
              <a:t>menepuk-nepuk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menggulung-gulung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3. </a:t>
            </a:r>
            <a:r>
              <a:rPr lang="en-US" dirty="0" err="1">
                <a:ln w="0"/>
              </a:rPr>
              <a:t>menekan</a:t>
            </a:r>
            <a:r>
              <a:rPr lang="en-US" dirty="0">
                <a:ln w="0"/>
              </a:rPr>
              <a:t> dan </a:t>
            </a:r>
            <a:r>
              <a:rPr lang="en-US" dirty="0" err="1">
                <a:ln w="0"/>
              </a:rPr>
              <a:t>membuat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lempengan,misalnya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sarang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burung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4. </a:t>
            </a:r>
            <a:r>
              <a:rPr lang="en-US" dirty="0" err="1">
                <a:ln w="0"/>
              </a:rPr>
              <a:t>meletakan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bulatan-bulatan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disarang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burung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5. </a:t>
            </a:r>
            <a:r>
              <a:rPr lang="en-US" dirty="0" err="1">
                <a:ln w="0"/>
              </a:rPr>
              <a:t>membuat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bentuk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mewakili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sesuatu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nyata</a:t>
            </a:r>
            <a:r>
              <a:rPr lang="en-US" dirty="0">
                <a:ln w="0"/>
              </a:rPr>
              <a:t> dan </a:t>
            </a:r>
            <a:r>
              <a:rPr lang="en-US" dirty="0" err="1">
                <a:ln w="0"/>
              </a:rPr>
              <a:t>terlihat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seperti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sebenarnya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    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bentuk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lebih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perinci</a:t>
            </a:r>
            <a:endParaRPr lang="en-US" dirty="0">
              <a:ln w="0"/>
            </a:endParaRPr>
          </a:p>
          <a:p>
            <a:endParaRPr lang="en-US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86849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3421-27E8-64F7-C72E-A20B3B5B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5" y="1019556"/>
            <a:ext cx="7574877" cy="1014984"/>
          </a:xfrm>
        </p:spPr>
        <p:txBody>
          <a:bodyPr/>
          <a:lstStyle/>
          <a:p>
            <a:r>
              <a:rPr lang="en-ID" sz="2000" dirty="0"/>
              <a:t>Sub-CPMK3: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membedakan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 </a:t>
            </a:r>
            <a:r>
              <a:rPr lang="en-ID" sz="2000" dirty="0" err="1"/>
              <a:t>lingkup</a:t>
            </a:r>
            <a:r>
              <a:rPr lang="en-ID" sz="2000" dirty="0"/>
              <a:t> </a:t>
            </a:r>
            <a:r>
              <a:rPr lang="en-ID" sz="2000" dirty="0" err="1"/>
              <a:t>perkembangan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 </a:t>
            </a:r>
            <a:r>
              <a:rPr lang="en-ID" sz="2000" dirty="0" err="1"/>
              <a:t>motorik</a:t>
            </a:r>
            <a:r>
              <a:rPr lang="en-ID" sz="2000" dirty="0"/>
              <a:t> </a:t>
            </a:r>
            <a:r>
              <a:rPr lang="en-ID" sz="2000" dirty="0" err="1"/>
              <a:t>halus</a:t>
            </a:r>
            <a:r>
              <a:rPr lang="en-ID" sz="2000" dirty="0"/>
              <a:t> dan </a:t>
            </a:r>
            <a:r>
              <a:rPr lang="en-ID" sz="2000" dirty="0" err="1"/>
              <a:t>kasar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 </a:t>
            </a:r>
            <a:r>
              <a:rPr lang="en-ID" sz="2000" dirty="0" err="1"/>
              <a:t>usia</a:t>
            </a:r>
            <a:r>
              <a:rPr lang="en-ID" sz="2000" dirty="0"/>
              <a:t> </a:t>
            </a:r>
            <a:r>
              <a:rPr lang="en-ID" sz="2000" dirty="0" err="1"/>
              <a:t>dini</a:t>
            </a:r>
            <a:r>
              <a:rPr lang="en-ID" sz="2000" dirty="0"/>
              <a:t> (C2,A3) </a:t>
            </a:r>
            <a:endParaRPr lang="en-US" sz="20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B92BE4-4ECF-AA5A-EBFA-AC2DBA9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E3B97B2-F540-9F02-5569-597A7E7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A1C40B-4426-2DD0-CFB0-3E30E9C2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05BABE-3B09-4FD6-A417-AEDD5F66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" y="-95928"/>
            <a:ext cx="769359" cy="7786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55AEDB-DCF2-4833-8477-4774CB74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31" y="-89746"/>
            <a:ext cx="769359" cy="8258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F071AC-BC14-4641-B67A-B211F39DA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36" y="-147592"/>
            <a:ext cx="1322588" cy="9902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E91A3D-9971-4C5B-AE3A-BCB6BC7053C5}"/>
              </a:ext>
            </a:extLst>
          </p:cNvPr>
          <p:cNvSpPr txBox="1"/>
          <p:nvPr/>
        </p:nvSpPr>
        <p:spPr>
          <a:xfrm>
            <a:off x="3122290" y="0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68197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88" y="1686375"/>
            <a:ext cx="5010912" cy="3038025"/>
          </a:xfrm>
        </p:spPr>
        <p:txBody>
          <a:bodyPr/>
          <a:lstStyle/>
          <a:p>
            <a:pPr marL="395478" indent="-285750">
              <a:buFont typeface="Arial" panose="020B0604020202020204" pitchFamily="34" charset="0"/>
              <a:buChar char="•"/>
            </a:pP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. Prenatal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(</a:t>
            </a:r>
            <a:r>
              <a:rPr lang="en-US" dirty="0" err="1"/>
              <a:t>embrio</a:t>
            </a:r>
            <a:r>
              <a:rPr lang="en-US" dirty="0"/>
              <a:t>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en-US" dirty="0"/>
              <a:t>Hurlock :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,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Endokrin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trdpat</a:t>
            </a:r>
            <a:r>
              <a:rPr lang="en-US" dirty="0"/>
              <a:t> </a:t>
            </a:r>
            <a:r>
              <a:rPr lang="en-US" dirty="0" err="1"/>
              <a:t>dalm</a:t>
            </a:r>
            <a:r>
              <a:rPr lang="en-US" dirty="0"/>
              <a:t> QS. Al </a:t>
            </a:r>
            <a:r>
              <a:rPr lang="en-US" dirty="0" err="1"/>
              <a:t>Mu’minun</a:t>
            </a:r>
            <a:r>
              <a:rPr lang="en-US" dirty="0"/>
              <a:t> 12-14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en-US" dirty="0"/>
              <a:t>QS. Al Baqarah 233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en-US" dirty="0"/>
              <a:t>QS. Al Rum 54</a:t>
            </a:r>
          </a:p>
          <a:p>
            <a:pPr marL="109728" indent="0">
              <a:buNone/>
            </a:pPr>
            <a:endParaRPr lang="en-ID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 descr="Clothes of various colors on rack">
            <a:extLst>
              <a:ext uri="{FF2B5EF4-FFF2-40B4-BE49-F238E27FC236}">
                <a16:creationId xmlns:a16="http://schemas.microsoft.com/office/drawing/2014/main" id="{4E814E97-AF39-125E-0B54-4E4128D34B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82" b="18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12C4B-73F5-4FAC-91F7-37E801F4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43" y="-6716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36899-1718-4E58-8B4D-5A902EBCD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752" y="-534"/>
            <a:ext cx="769359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E6E01-E831-444A-9678-9CF4C1B8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057" y="-58380"/>
            <a:ext cx="1322588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2FD6B0-AABB-4FCF-9760-562753EE0E89}"/>
              </a:ext>
            </a:extLst>
          </p:cNvPr>
          <p:cNvSpPr txBox="1"/>
          <p:nvPr/>
        </p:nvSpPr>
        <p:spPr>
          <a:xfrm>
            <a:off x="11203111" y="89212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302160-8467-4885-8BDC-DD17CFE3364C}"/>
              </a:ext>
            </a:extLst>
          </p:cNvPr>
          <p:cNvSpPr txBox="1"/>
          <p:nvPr/>
        </p:nvSpPr>
        <p:spPr>
          <a:xfrm>
            <a:off x="338195" y="1643927"/>
            <a:ext cx="48792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5-6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bimbingan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guru. </a:t>
            </a:r>
          </a:p>
          <a:p>
            <a:endParaRPr lang="en-ID" dirty="0"/>
          </a:p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lokomotor</a:t>
            </a:r>
            <a:r>
              <a:rPr lang="en-ID" dirty="0"/>
              <a:t>, </a:t>
            </a:r>
            <a:r>
              <a:rPr lang="en-ID" dirty="0" err="1"/>
              <a:t>nonlokomotor</a:t>
            </a:r>
            <a:r>
              <a:rPr lang="en-ID" dirty="0"/>
              <a:t> dan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manipulatif</a:t>
            </a: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DC9FD7-A609-44C6-A75E-85C8A66A1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5003" y="259259"/>
            <a:ext cx="5897880" cy="5897880"/>
          </a:xfrm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55669-113C-4EC5-B0E8-0A29AC37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7" y="83032"/>
            <a:ext cx="769359" cy="778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654E8-7B55-45A4-BB0C-BCE297A5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16" y="89214"/>
            <a:ext cx="769359" cy="82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F02FAE-5306-42BC-AF56-46344A89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21" y="31368"/>
            <a:ext cx="1322588" cy="990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4CA1C6-0B2B-4F10-B2D5-951F7AACCB26}"/>
              </a:ext>
            </a:extLst>
          </p:cNvPr>
          <p:cNvSpPr txBox="1"/>
          <p:nvPr/>
        </p:nvSpPr>
        <p:spPr>
          <a:xfrm>
            <a:off x="3240775" y="178960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E18FAB-A895-459F-B238-E0197B1EE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5" y="1798302"/>
            <a:ext cx="5125165" cy="2819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1576D-95CD-4693-B6D0-D30AD862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6000" y="1455510"/>
            <a:ext cx="2980944" cy="402336"/>
          </a:xfrm>
        </p:spPr>
        <p:txBody>
          <a:bodyPr/>
          <a:lstStyle/>
          <a:p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yang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dan </a:t>
            </a:r>
            <a:r>
              <a:rPr lang="en-ID" dirty="0" err="1"/>
              <a:t>koordinasi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otot-otot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,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yang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usia</a:t>
            </a:r>
            <a:r>
              <a:rPr lang="en-ID" dirty="0"/>
              <a:t>, </a:t>
            </a:r>
            <a:r>
              <a:rPr lang="en-ID" dirty="0" err="1"/>
              <a:t>berat</a:t>
            </a:r>
            <a:r>
              <a:rPr lang="en-ID" dirty="0"/>
              <a:t> badan dan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. </a:t>
            </a:r>
          </a:p>
          <a:p>
            <a:endParaRPr lang="en-ID" dirty="0"/>
          </a:p>
          <a:p>
            <a:r>
              <a:rPr lang="en-ID" dirty="0" err="1"/>
              <a:t>Contohnya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duduk, </a:t>
            </a:r>
            <a:r>
              <a:rPr lang="en-ID" dirty="0" err="1"/>
              <a:t>menendang</a:t>
            </a:r>
            <a:r>
              <a:rPr lang="en-ID" dirty="0"/>
              <a:t>, </a:t>
            </a:r>
            <a:r>
              <a:rPr lang="en-ID" dirty="0" err="1"/>
              <a:t>berlari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naik </a:t>
            </a:r>
            <a:r>
              <a:rPr lang="en-ID" dirty="0" err="1"/>
              <a:t>turun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CA012-B8B9-49D5-AD30-58BA5E8F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4" y="142554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12992-7482-4037-8F56-7173852C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03" y="148736"/>
            <a:ext cx="769359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3BDD2-D7C2-4BBE-B6C6-3F3F34F3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08" y="90890"/>
            <a:ext cx="1322588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28BEC-BDCF-46F9-A27F-9C80AF0623AA}"/>
              </a:ext>
            </a:extLst>
          </p:cNvPr>
          <p:cNvSpPr txBox="1"/>
          <p:nvPr/>
        </p:nvSpPr>
        <p:spPr>
          <a:xfrm>
            <a:off x="3221262" y="238482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DF47D-591B-4E1B-80EE-D501DE50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07" y="2246956"/>
            <a:ext cx="2352239" cy="22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8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AE64-060D-5DA2-F1C8-F32CD829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4037D-4CE3-17DC-7A2A-64E8120A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7F9DE-790E-73FB-5997-D2866752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D9FEC-2C5C-4194-84E7-FE03102FDF5A}"/>
              </a:ext>
            </a:extLst>
          </p:cNvPr>
          <p:cNvSpPr txBox="1"/>
          <p:nvPr/>
        </p:nvSpPr>
        <p:spPr>
          <a:xfrm>
            <a:off x="4027842" y="1219269"/>
            <a:ext cx="6743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dirty="0" err="1"/>
              <a:t>Perkembangan</a:t>
            </a:r>
            <a:r>
              <a:rPr lang="en-ID" sz="2800" dirty="0"/>
              <a:t> </a:t>
            </a:r>
            <a:r>
              <a:rPr lang="en-ID" sz="2800" dirty="0" err="1"/>
              <a:t>motorik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proses </a:t>
            </a:r>
            <a:r>
              <a:rPr lang="en-ID" sz="2800" dirty="0" err="1"/>
              <a:t>tumbuh</a:t>
            </a:r>
            <a:r>
              <a:rPr lang="en-ID" sz="2800" dirty="0"/>
              <a:t> </a:t>
            </a:r>
            <a:r>
              <a:rPr lang="en-ID" sz="2800" dirty="0" err="1"/>
              <a:t>kembang</a:t>
            </a:r>
            <a:r>
              <a:rPr lang="en-ID" sz="2800" dirty="0"/>
              <a:t> </a:t>
            </a:r>
            <a:r>
              <a:rPr lang="en-ID" sz="2800" dirty="0" err="1"/>
              <a:t>kemampuan</a:t>
            </a:r>
            <a:r>
              <a:rPr lang="en-ID" sz="2800" dirty="0"/>
              <a:t> </a:t>
            </a:r>
            <a:r>
              <a:rPr lang="en-ID" sz="2800" dirty="0" err="1"/>
              <a:t>gerak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. Pada </a:t>
            </a:r>
            <a:r>
              <a:rPr lang="en-ID" sz="2800" dirty="0" err="1"/>
              <a:t>dasarnya</a:t>
            </a:r>
            <a:r>
              <a:rPr lang="en-ID" sz="2800" dirty="0"/>
              <a:t>, </a:t>
            </a:r>
            <a:r>
              <a:rPr lang="en-ID" sz="2800" dirty="0" err="1"/>
              <a:t>perkembangan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berkembang</a:t>
            </a:r>
            <a:r>
              <a:rPr lang="en-ID" sz="2800" dirty="0"/>
              <a:t> </a:t>
            </a:r>
            <a:r>
              <a:rPr lang="en-ID" sz="2800" dirty="0" err="1"/>
              <a:t>sejalan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kematangan</a:t>
            </a:r>
            <a:r>
              <a:rPr lang="en-ID" sz="2800" dirty="0"/>
              <a:t> </a:t>
            </a:r>
            <a:r>
              <a:rPr lang="en-ID" sz="2800" dirty="0" err="1"/>
              <a:t>saraf</a:t>
            </a:r>
            <a:r>
              <a:rPr lang="en-ID" sz="2800" dirty="0"/>
              <a:t> dan </a:t>
            </a:r>
            <a:r>
              <a:rPr lang="en-ID" sz="2800" dirty="0" err="1"/>
              <a:t>otot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dirty="0" err="1"/>
              <a:t>Tujuan</a:t>
            </a:r>
            <a:r>
              <a:rPr lang="en-ID" sz="2800" dirty="0"/>
              <a:t> </a:t>
            </a:r>
            <a:r>
              <a:rPr lang="en-ID" sz="2800" dirty="0" err="1"/>
              <a:t>pengembangan</a:t>
            </a:r>
            <a:r>
              <a:rPr lang="en-ID" sz="2800" dirty="0"/>
              <a:t> </a:t>
            </a:r>
            <a:r>
              <a:rPr lang="en-ID" sz="2800" dirty="0" err="1"/>
              <a:t>motorik</a:t>
            </a:r>
            <a:r>
              <a:rPr lang="en-ID" sz="2800" dirty="0"/>
              <a:t> </a:t>
            </a:r>
            <a:r>
              <a:rPr lang="en-ID" sz="2800" dirty="0" err="1"/>
              <a:t>halus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usai</a:t>
            </a:r>
            <a:r>
              <a:rPr lang="en-ID" sz="2800" dirty="0"/>
              <a:t> </a:t>
            </a:r>
            <a:r>
              <a:rPr lang="en-ID" sz="2800" dirty="0" err="1"/>
              <a:t>dini</a:t>
            </a:r>
            <a:r>
              <a:rPr lang="en-ID" sz="2800" dirty="0"/>
              <a:t> </a:t>
            </a:r>
            <a:r>
              <a:rPr lang="en-ID" sz="2800" dirty="0" err="1"/>
              <a:t>yaitu</a:t>
            </a:r>
            <a:r>
              <a:rPr lang="en-ID" sz="2800" dirty="0"/>
              <a:t>: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pengembangan</a:t>
            </a:r>
            <a:r>
              <a:rPr lang="en-ID" sz="2800" dirty="0"/>
              <a:t> </a:t>
            </a:r>
            <a:r>
              <a:rPr lang="en-ID" sz="2800" dirty="0" err="1"/>
              <a:t>keterampilan</a:t>
            </a:r>
            <a:r>
              <a:rPr lang="en-ID" sz="2800" dirty="0"/>
              <a:t> </a:t>
            </a:r>
            <a:r>
              <a:rPr lang="en-ID" sz="2800" dirty="0" err="1"/>
              <a:t>gerak</a:t>
            </a:r>
            <a:r>
              <a:rPr lang="en-ID" sz="2800" dirty="0"/>
              <a:t> </a:t>
            </a:r>
            <a:r>
              <a:rPr lang="en-ID" sz="2800" dirty="0" err="1"/>
              <a:t>kedua</a:t>
            </a:r>
            <a:r>
              <a:rPr lang="en-ID" sz="2800" dirty="0"/>
              <a:t> </a:t>
            </a:r>
            <a:r>
              <a:rPr lang="en-ID" sz="2800" dirty="0" err="1"/>
              <a:t>tangan</a:t>
            </a:r>
            <a:r>
              <a:rPr lang="en-ID" sz="2800" dirty="0"/>
              <a:t>. Anak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yang </a:t>
            </a:r>
            <a:r>
              <a:rPr lang="en-ID" sz="2800" dirty="0" err="1"/>
              <a:t>asli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endParaRPr lang="en-ID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31C707-2709-44F0-B764-14DCB7CE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4" y="118500"/>
            <a:ext cx="769359" cy="778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3BF575-8ABB-4737-A6EB-A7A45B1D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43" y="124682"/>
            <a:ext cx="769359" cy="825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C98B72-69A7-4503-AB91-A30722D2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48" y="66836"/>
            <a:ext cx="1322588" cy="990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CF7B7A-36D8-4B62-8CC3-7A0FFA434958}"/>
              </a:ext>
            </a:extLst>
          </p:cNvPr>
          <p:cNvSpPr txBox="1"/>
          <p:nvPr/>
        </p:nvSpPr>
        <p:spPr>
          <a:xfrm>
            <a:off x="3250602" y="214428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0B4830-E741-4421-97E4-AFB86B611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72" y="1871022"/>
            <a:ext cx="2574460" cy="24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C7540E-B0E4-8988-0AC7-7E0E7DD8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2729"/>
            <a:ext cx="4956048" cy="1204319"/>
          </a:xfrm>
        </p:spPr>
        <p:txBody>
          <a:bodyPr/>
          <a:lstStyle/>
          <a:p>
            <a:r>
              <a:rPr lang="en-US" sz="3600" dirty="0" err="1">
                <a:latin typeface="Century Gothic" panose="020B0502020202020204" pitchFamily="34" charset="0"/>
              </a:rPr>
              <a:t>Faktor</a:t>
            </a:r>
            <a:r>
              <a:rPr lang="en-US" sz="3600" dirty="0">
                <a:latin typeface="Century Gothic" panose="020B0502020202020204" pitchFamily="34" charset="0"/>
              </a:rPr>
              <a:t> yang </a:t>
            </a:r>
            <a:r>
              <a:rPr lang="en-US" sz="3600" dirty="0" err="1">
                <a:latin typeface="Century Gothic" panose="020B0502020202020204" pitchFamily="34" charset="0"/>
              </a:rPr>
              <a:t>mempengaruhi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F3D20-2309-63AE-98EC-B0B39012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E0B8-E907-B063-5006-1AC4BB8F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A2F75-9D02-3ED8-071B-99FC210D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1686A-D459-448B-9D99-941CE2C8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2495878"/>
            <a:ext cx="11000232" cy="4160520"/>
          </a:xfrm>
        </p:spPr>
        <p:txBody>
          <a:bodyPr/>
          <a:lstStyle/>
          <a:p>
            <a:r>
              <a:rPr lang="en-ID" dirty="0"/>
              <a:t>1)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interen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yang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pembawaan</a:t>
            </a:r>
            <a:r>
              <a:rPr lang="en-ID" dirty="0"/>
              <a:t>, </a:t>
            </a:r>
            <a:r>
              <a:rPr lang="en-ID" dirty="0" err="1"/>
              <a:t>potensi</a:t>
            </a:r>
            <a:r>
              <a:rPr lang="en-ID" dirty="0"/>
              <a:t>, </a:t>
            </a:r>
            <a:r>
              <a:rPr lang="en-ID" dirty="0" err="1"/>
              <a:t>psikologis</a:t>
            </a:r>
            <a:r>
              <a:rPr lang="en-ID" dirty="0"/>
              <a:t>, </a:t>
            </a:r>
            <a:r>
              <a:rPr lang="en-ID" dirty="0" err="1"/>
              <a:t>semangat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.</a:t>
            </a:r>
          </a:p>
          <a:p>
            <a:r>
              <a:rPr lang="en-ID" dirty="0"/>
              <a:t>2)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</a:t>
            </a:r>
            <a:r>
              <a:rPr lang="en-ID" dirty="0" err="1"/>
              <a:t>adealah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teman</a:t>
            </a:r>
            <a:r>
              <a:rPr lang="en-ID" dirty="0"/>
              <a:t> </a:t>
            </a:r>
            <a:r>
              <a:rPr lang="en-ID" dirty="0" err="1"/>
              <a:t>sebaya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 dan </a:t>
            </a:r>
            <a:r>
              <a:rPr lang="en-ID" dirty="0" err="1"/>
              <a:t>lingkungan</a:t>
            </a:r>
            <a:r>
              <a:rPr lang="en-ID" dirty="0"/>
              <a:t>. (Widodo, 2005)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Endang</a:t>
            </a:r>
            <a:r>
              <a:rPr lang="en-ID" dirty="0"/>
              <a:t> </a:t>
            </a:r>
            <a:r>
              <a:rPr lang="en-ID" dirty="0" err="1"/>
              <a:t>Rini</a:t>
            </a:r>
            <a:r>
              <a:rPr lang="en-ID" dirty="0"/>
              <a:t> </a:t>
            </a:r>
            <a:r>
              <a:rPr lang="en-ID" dirty="0" err="1"/>
              <a:t>Sukamti</a:t>
            </a:r>
            <a:r>
              <a:rPr lang="en-ID" dirty="0"/>
              <a:t>, (2007: 47)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paling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laju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:</a:t>
            </a:r>
          </a:p>
          <a:p>
            <a:endParaRPr lang="en-ID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2FB242-17D2-4E04-B455-94D75CA95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0" y="140876"/>
            <a:ext cx="769359" cy="778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4F124D-57E7-45F7-BE49-904588E8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29" y="147058"/>
            <a:ext cx="769359" cy="825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C8AE8-83E1-45C8-8992-913B0954E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34" y="89212"/>
            <a:ext cx="1322588" cy="9902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ED5624-B59D-414D-996A-1F824A6EB941}"/>
              </a:ext>
            </a:extLst>
          </p:cNvPr>
          <p:cNvSpPr txBox="1"/>
          <p:nvPr/>
        </p:nvSpPr>
        <p:spPr>
          <a:xfrm>
            <a:off x="3417188" y="236804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0110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B441-C75D-4980-94F6-032F633E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marL="0" indent="0">
              <a:buNone/>
            </a:pPr>
            <a:r>
              <a:rPr lang="en-ID" sz="2400" dirty="0"/>
              <a:t> Sifat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genetik</a:t>
            </a:r>
            <a:r>
              <a:rPr lang="en-ID" sz="2400" dirty="0"/>
              <a:t>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dan </a:t>
            </a:r>
            <a:r>
              <a:rPr lang="en-ID" sz="2400" dirty="0" err="1"/>
              <a:t>kecerdasan</a:t>
            </a:r>
            <a:r>
              <a:rPr lang="en-ID" sz="2400" dirty="0"/>
              <a:t> </a:t>
            </a:r>
            <a:r>
              <a:rPr lang="en-ID" sz="2400" dirty="0" err="1"/>
              <a:t>mempunyai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yang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menonjol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laju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motorik</a:t>
            </a:r>
            <a:r>
              <a:rPr lang="en-ID" sz="2400" dirty="0"/>
              <a:t>. </a:t>
            </a:r>
          </a:p>
          <a:p>
            <a:pPr marL="0" indent="0">
              <a:buNone/>
            </a:pPr>
            <a:r>
              <a:rPr lang="en-ID" sz="2400" dirty="0"/>
              <a:t> </a:t>
            </a:r>
            <a:r>
              <a:rPr lang="en-ID" sz="2400" dirty="0" err="1"/>
              <a:t>Seandainya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awal</a:t>
            </a:r>
            <a:r>
              <a:rPr lang="en-ID" sz="2400" dirty="0"/>
              <a:t> </a:t>
            </a:r>
            <a:r>
              <a:rPr lang="en-ID" sz="2400" dirty="0" err="1"/>
              <a:t>kehidupan</a:t>
            </a:r>
            <a:r>
              <a:rPr lang="en-ID" sz="2400" dirty="0"/>
              <a:t> </a:t>
            </a:r>
            <a:r>
              <a:rPr lang="en-ID" sz="2400" dirty="0" err="1"/>
              <a:t>pasca</a:t>
            </a:r>
            <a:r>
              <a:rPr lang="en-ID" sz="2400" dirty="0"/>
              <a:t> </a:t>
            </a:r>
            <a:r>
              <a:rPr lang="en-ID" sz="2400" dirty="0" err="1"/>
              <a:t>lahir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hambatan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menguntungkan</a:t>
            </a:r>
            <a:r>
              <a:rPr lang="en-ID" sz="2400" dirty="0"/>
              <a:t> dan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aktif</a:t>
            </a:r>
            <a:r>
              <a:rPr lang="en-ID" sz="2400" dirty="0"/>
              <a:t> </a:t>
            </a:r>
            <a:r>
              <a:rPr lang="en-ID" sz="2400" dirty="0" err="1"/>
              <a:t>janin</a:t>
            </a:r>
            <a:r>
              <a:rPr lang="en-ID" sz="2400" dirty="0"/>
              <a:t> </a:t>
            </a:r>
            <a:r>
              <a:rPr lang="en-ID" sz="2400" dirty="0" err="1"/>
              <a:t>semakin</a:t>
            </a:r>
            <a:r>
              <a:rPr lang="en-ID" sz="2400" dirty="0"/>
              <a:t> </a:t>
            </a:r>
            <a:r>
              <a:rPr lang="en-ID" sz="2400" dirty="0" err="1"/>
              <a:t>cepat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motorik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</a:t>
            </a:r>
          </a:p>
          <a:p>
            <a:pPr marL="0" indent="0">
              <a:buNone/>
            </a:pPr>
            <a:r>
              <a:rPr lang="en-ID" sz="2400" dirty="0"/>
              <a:t> </a:t>
            </a:r>
            <a:r>
              <a:rPr lang="en-ID" sz="2400" dirty="0" err="1"/>
              <a:t>Kelahiran</a:t>
            </a:r>
            <a:r>
              <a:rPr lang="en-ID" sz="2400" dirty="0"/>
              <a:t> yang </a:t>
            </a:r>
            <a:r>
              <a:rPr lang="en-ID" sz="2400" dirty="0" err="1"/>
              <a:t>sukar</a:t>
            </a:r>
            <a:r>
              <a:rPr lang="en-ID" sz="2400" dirty="0"/>
              <a:t> </a:t>
            </a:r>
            <a:r>
              <a:rPr lang="en-ID" sz="2400" dirty="0" err="1"/>
              <a:t>khususnya</a:t>
            </a:r>
            <a:r>
              <a:rPr lang="en-ID" sz="2400" dirty="0"/>
              <a:t> </a:t>
            </a:r>
            <a:r>
              <a:rPr lang="en-ID" sz="2400" dirty="0" err="1"/>
              <a:t>apabila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kerusakan</a:t>
            </a:r>
            <a:r>
              <a:rPr lang="en-ID" sz="2400" dirty="0"/>
              <a:t> pada </a:t>
            </a:r>
            <a:r>
              <a:rPr lang="en-ID" sz="2400" dirty="0" err="1"/>
              <a:t>otak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memperlambat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motorik</a:t>
            </a:r>
            <a:r>
              <a:rPr lang="en-ID" sz="2400" dirty="0"/>
              <a:t>. </a:t>
            </a:r>
          </a:p>
          <a:p>
            <a:pPr marL="0" indent="0">
              <a:buNone/>
            </a:pPr>
            <a:r>
              <a:rPr lang="en-ID" sz="2400" dirty="0"/>
              <a:t>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pra</a:t>
            </a:r>
            <a:r>
              <a:rPr lang="en-ID" sz="2400" dirty="0"/>
              <a:t> </a:t>
            </a:r>
            <a:r>
              <a:rPr lang="en-ID" sz="2400" dirty="0" err="1"/>
              <a:t>lahir</a:t>
            </a:r>
            <a:r>
              <a:rPr lang="en-ID" sz="2400" dirty="0"/>
              <a:t> yang </a:t>
            </a:r>
            <a:r>
              <a:rPr lang="en-ID" sz="2400" dirty="0" err="1"/>
              <a:t>menyenangkan</a:t>
            </a:r>
            <a:r>
              <a:rPr lang="en-ID" sz="2400" dirty="0"/>
              <a:t>, </a:t>
            </a:r>
            <a:r>
              <a:rPr lang="en-ID" sz="2400" dirty="0" err="1"/>
              <a:t>khususnya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makanan</a:t>
            </a:r>
            <a:r>
              <a:rPr lang="en-ID" sz="2400" dirty="0"/>
              <a:t> sang </a:t>
            </a:r>
            <a:r>
              <a:rPr lang="en-ID" sz="2400" dirty="0" err="1"/>
              <a:t>ibu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mendorong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motorik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cepat</a:t>
            </a:r>
            <a:r>
              <a:rPr lang="en-ID" sz="2400" dirty="0"/>
              <a:t> pada </a:t>
            </a:r>
            <a:r>
              <a:rPr lang="en-ID" sz="2400" dirty="0" err="1"/>
              <a:t>pasca</a:t>
            </a:r>
            <a:r>
              <a:rPr lang="en-ID" sz="2400" dirty="0"/>
              <a:t> </a:t>
            </a:r>
            <a:r>
              <a:rPr lang="en-ID" sz="2400" dirty="0" err="1"/>
              <a:t>lahiran</a:t>
            </a:r>
            <a:r>
              <a:rPr lang="en-ID" sz="2400" dirty="0"/>
              <a:t> </a:t>
            </a:r>
            <a:r>
              <a:rPr lang="en-ID" sz="2400" dirty="0" err="1"/>
              <a:t>ketimbang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pra</a:t>
            </a:r>
            <a:r>
              <a:rPr lang="en-ID" sz="2400" dirty="0"/>
              <a:t> </a:t>
            </a:r>
            <a:r>
              <a:rPr lang="en-ID" sz="2400" dirty="0" err="1"/>
              <a:t>lahiran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menyenangkan.Seandainya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gangguan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 pada </a:t>
            </a:r>
            <a:r>
              <a:rPr lang="en-ID" sz="2400" dirty="0" err="1"/>
              <a:t>awal</a:t>
            </a:r>
            <a:r>
              <a:rPr lang="en-ID" sz="2400" dirty="0"/>
              <a:t> </a:t>
            </a:r>
            <a:r>
              <a:rPr lang="en-ID" sz="2400" dirty="0" err="1"/>
              <a:t>kehidupan</a:t>
            </a:r>
            <a:r>
              <a:rPr lang="en-ID" sz="2400" dirty="0"/>
              <a:t> </a:t>
            </a:r>
            <a:r>
              <a:rPr lang="en-ID" sz="2400" dirty="0" err="1"/>
              <a:t>pasca</a:t>
            </a:r>
            <a:r>
              <a:rPr lang="en-ID" sz="2400" dirty="0"/>
              <a:t> </a:t>
            </a:r>
            <a:r>
              <a:rPr lang="en-ID" sz="2400" dirty="0" err="1"/>
              <a:t>lahiran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mempercepat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motorik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.</a:t>
            </a:r>
          </a:p>
          <a:p>
            <a:endParaRPr lang="en-ID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683C1-B817-4D13-84EB-86E0D1C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8CEBF-D35F-4B69-935B-1DD2B362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D34A2B-0EA4-4806-B3BD-723F27B1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80CD9-0BEF-4A59-B5A9-7124C3F9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0" y="108879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A57D2-A762-4670-AD9F-32448C3C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9" y="115061"/>
            <a:ext cx="769359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9ED3A-FC55-45CA-B937-A62237C0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84" y="57215"/>
            <a:ext cx="1322588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62CD2-9610-4D30-9A6E-A3E4ACAEC669}"/>
              </a:ext>
            </a:extLst>
          </p:cNvPr>
          <p:cNvSpPr txBox="1"/>
          <p:nvPr/>
        </p:nvSpPr>
        <p:spPr>
          <a:xfrm>
            <a:off x="3209038" y="204807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57245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79D0-D5BE-BC05-B3B3-05E97433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Kasar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C0EF-C5A6-69F2-BCD5-6F3E10322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Berlari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A2B835-2EB4-13B7-BE89-EDFBC68B9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68DA4-D5BC-38AA-54EB-D1066830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Berjalan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589FD6-C049-67E3-0386-55C9E18A5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Melompat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EE4168-3FE3-7D58-F903-91FC215BAE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Menendang</a:t>
            </a:r>
            <a:r>
              <a:rPr lang="en-US" dirty="0"/>
              <a:t> Bola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99BB05-2464-9628-4AF6-F75298B4B8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Memukul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A8C4CD-25B1-48D8-95BA-D04C595A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" y="187741"/>
            <a:ext cx="769359" cy="778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46F9D1-6528-4434-867C-BB91402B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07" y="193923"/>
            <a:ext cx="769359" cy="825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CF9D88-957F-452A-88B0-63B8E09C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12" y="136077"/>
            <a:ext cx="1322588" cy="9902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1D4A38-7777-4DA7-A8DF-917E383357B8}"/>
              </a:ext>
            </a:extLst>
          </p:cNvPr>
          <p:cNvSpPr txBox="1"/>
          <p:nvPr/>
        </p:nvSpPr>
        <p:spPr>
          <a:xfrm>
            <a:off x="3062966" y="283669"/>
            <a:ext cx="3127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A8F53-9E69-4EB5-9D92-A0C6FD82C2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E3D3DF-A061-4A60-BC58-9D40B2E39A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82CACD-ACC0-43D8-B139-9539EA5DDF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665DAF4-6E61-493F-A465-CB13F40ED8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7B346D-E5D3-4B15-8F25-6D6AF7C60D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367F915-79EA-45C4-BC40-8262C8D78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29D0C290-AA61-44EB-845D-6A32B9087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6653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{BA3FDF62-E9EF-4A17-B3AD-2959F91FAFEB}tf11429527_win32</Template>
  <TotalTime>0</TotalTime>
  <Words>1230</Words>
  <Application>Microsoft Office PowerPoint</Application>
  <PresentationFormat>Widescreen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Gill Sans</vt:lpstr>
      <vt:lpstr>Karla</vt:lpstr>
      <vt:lpstr>Poppins</vt:lpstr>
      <vt:lpstr>tahoma</vt:lpstr>
      <vt:lpstr>Univers Condensed Light</vt:lpstr>
      <vt:lpstr>Office Theme</vt:lpstr>
      <vt:lpstr>Pertemuan 3 Ruang Lingkup Perkembangan Fisik Motorik Halus Dan Kasar Anak Usia Dini</vt:lpstr>
      <vt:lpstr>Sub-CPMK3: mampu membedakan ruang lingkup perkembangan fisik motorik halus dan kasar anak usia dini (C2,A3) </vt:lpstr>
      <vt:lpstr>PowerPoint Presentation</vt:lpstr>
      <vt:lpstr>PowerPoint Presentation</vt:lpstr>
      <vt:lpstr>PowerPoint Presentation</vt:lpstr>
      <vt:lpstr>PowerPoint Presentation</vt:lpstr>
      <vt:lpstr>Faktor yang mempengaruhi</vt:lpstr>
      <vt:lpstr>PowerPoint Presentation</vt:lpstr>
      <vt:lpstr>Contoh Motorik Kasar</vt:lpstr>
      <vt:lpstr>Contoh Motorik Halus</vt:lpstr>
      <vt:lpstr>Tahap perkembangan anak dalam membangun balok, meronce dan menggunting  (1383) Tahapan Menggunting Untuk Anak Usia Dini – YouTube   (1383) PEMBELAJARAN PAUD || 9 TAHAP PERKEMBANGAN ANAK ||MERANGKAI/MERONCE - YouTube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2024-07-21T14:58:07Z</dcterms:created>
  <dcterms:modified xsi:type="dcterms:W3CDTF">2024-07-21T15:53:33Z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