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7" r:id="rId12"/>
    <p:sldId id="268" r:id="rId13"/>
    <p:sldId id="269" r:id="rId14"/>
    <p:sldId id="270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2" autoAdjust="0"/>
    <p:restoredTop sz="83124" autoAdjust="0"/>
  </p:normalViewPr>
  <p:slideViewPr>
    <p:cSldViewPr>
      <p:cViewPr varScale="1">
        <p:scale>
          <a:sx n="62" d="100"/>
          <a:sy n="62" d="100"/>
        </p:scale>
        <p:origin x="20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16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57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d-ID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597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8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0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Lecture</a:t>
            </a:r>
            <a:r>
              <a:rPr lang="en-US" baseline="0" dirty="0" smtClean="0"/>
              <a:t> Notes 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28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1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51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12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77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7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Relationship Id="rId9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803211" y="3175518"/>
            <a:ext cx="1752600" cy="13716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609600" y="533401"/>
            <a:ext cx="2590799" cy="14889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Instruksional</a:t>
            </a:r>
            <a:r>
              <a:rPr lang="en-US" dirty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6248400" y="2320212"/>
            <a:ext cx="2064010" cy="1301589"/>
          </a:xfrm>
          <a:prstGeom prst="cloud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Konsep Stratifikasi Global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1009260" y="5487175"/>
            <a:ext cx="2020078" cy="1268963"/>
          </a:xfrm>
          <a:prstGeom prst="wedgeEllipseCallout">
            <a:avLst>
              <a:gd name="adj1" fmla="val -11307"/>
              <a:gd name="adj2" fmla="val -101756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Teori Stratifikasi Global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130795" y="4124066"/>
            <a:ext cx="1828800" cy="892566"/>
          </a:xfrm>
          <a:prstGeom prst="wedgeRoundRectCallout">
            <a:avLst>
              <a:gd name="adj1" fmla="val -193282"/>
              <a:gd name="adj2" fmla="val -420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Negara Kaya dan Negara Miskin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3886200" y="1371600"/>
            <a:ext cx="1524000" cy="1066800"/>
          </a:xfrm>
          <a:prstGeom prst="wedgeRectCallout">
            <a:avLst>
              <a:gd name="adj1" fmla="val -104098"/>
              <a:gd name="adj2" fmla="val 10973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Pengertian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3770343" y="5127946"/>
            <a:ext cx="2216410" cy="1600200"/>
          </a:xfrm>
          <a:prstGeom prst="cloudCallout">
            <a:avLst>
              <a:gd name="adj1" fmla="val -104186"/>
              <a:gd name="adj2" fmla="val -79774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Konsekuensi Stratifikasi Global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00399" y="3059449"/>
            <a:ext cx="3048001" cy="562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295400" y="1905000"/>
            <a:ext cx="136071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ction Button: Custom 21">
            <a:hlinkClick r:id="rId3" action="ppaction://hlinksldjump" highlightClick="1"/>
          </p:cNvPr>
          <p:cNvSpPr/>
          <p:nvPr/>
        </p:nvSpPr>
        <p:spPr>
          <a:xfrm>
            <a:off x="838200" y="3048000"/>
            <a:ext cx="1752600" cy="1487669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Custom 22">
            <a:hlinkClick r:id="rId4" action="ppaction://hlinksldjump" highlightClick="1"/>
          </p:cNvPr>
          <p:cNvSpPr/>
          <p:nvPr/>
        </p:nvSpPr>
        <p:spPr>
          <a:xfrm>
            <a:off x="609600" y="381000"/>
            <a:ext cx="2397187" cy="1488994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rId5" action="ppaction://hlinksldjump" highlightClick="1"/>
          </p:cNvPr>
          <p:cNvSpPr/>
          <p:nvPr/>
        </p:nvSpPr>
        <p:spPr>
          <a:xfrm>
            <a:off x="3810000" y="1371600"/>
            <a:ext cx="1639857" cy="1066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Custom 24">
            <a:hlinkClick r:id="rId6" action="ppaction://hlinksldjump" highlightClick="1"/>
          </p:cNvPr>
          <p:cNvSpPr/>
          <p:nvPr/>
        </p:nvSpPr>
        <p:spPr>
          <a:xfrm>
            <a:off x="6172200" y="2438400"/>
            <a:ext cx="2181615" cy="1183401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Custom 25">
            <a:hlinkClick r:id="rId7" action="ppaction://hlinksldjump" highlightClick="1"/>
          </p:cNvPr>
          <p:cNvSpPr/>
          <p:nvPr/>
        </p:nvSpPr>
        <p:spPr>
          <a:xfrm>
            <a:off x="6248400" y="4114800"/>
            <a:ext cx="1711195" cy="892566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ction Button: Custom 27">
            <a:hlinkClick r:id="rId8" action="ppaction://hlinksldjump" highlightClick="1"/>
          </p:cNvPr>
          <p:cNvSpPr/>
          <p:nvPr/>
        </p:nvSpPr>
        <p:spPr>
          <a:xfrm>
            <a:off x="4114800" y="5257800"/>
            <a:ext cx="1871953" cy="1394146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ction Button: Custom 28">
            <a:hlinkClick r:id="" action="ppaction://noaction" highlightClick="1"/>
          </p:cNvPr>
          <p:cNvSpPr/>
          <p:nvPr/>
        </p:nvSpPr>
        <p:spPr>
          <a:xfrm>
            <a:off x="1009260" y="5638800"/>
            <a:ext cx="2020078" cy="1089346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ction Button: Custom 29">
            <a:hlinkClick r:id="rId9" action="ppaction://hlinksldjump" highlightClick="1"/>
          </p:cNvPr>
          <p:cNvSpPr/>
          <p:nvPr/>
        </p:nvSpPr>
        <p:spPr>
          <a:xfrm>
            <a:off x="1143000" y="5638800"/>
            <a:ext cx="1886338" cy="1117338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092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rved Down Ribbon 4"/>
          <p:cNvSpPr/>
          <p:nvPr/>
        </p:nvSpPr>
        <p:spPr>
          <a:xfrm>
            <a:off x="0" y="152400"/>
            <a:ext cx="7620000" cy="838200"/>
          </a:xfrm>
          <a:prstGeom prst="ellipseRibbon">
            <a:avLst>
              <a:gd name="adj1" fmla="val 25000"/>
              <a:gd name="adj2" fmla="val 75000"/>
              <a:gd name="adj3" fmla="val 1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Konsekuensi Stratifikasi Global</a:t>
            </a:r>
            <a:endParaRPr lang="en-US" sz="28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152400" y="1143000"/>
            <a:ext cx="1524000" cy="381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c. Pendidikan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0" y="1524000"/>
            <a:ext cx="4038600" cy="502920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/>
              <a:t>N</a:t>
            </a:r>
            <a:r>
              <a:rPr lang="id-ID" dirty="0"/>
              <a:t>egara-negara berpenghasilan tinggi </a:t>
            </a:r>
            <a:r>
              <a:rPr lang="en-US" dirty="0"/>
              <a:t>: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id-ID" dirty="0" smtClean="0"/>
              <a:t>Sebagian </a:t>
            </a:r>
            <a:r>
              <a:rPr lang="id-ID" dirty="0"/>
              <a:t>besar orang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id-ID" dirty="0" smtClean="0"/>
              <a:t>engikuti </a:t>
            </a:r>
            <a:r>
              <a:rPr lang="id-ID" dirty="0"/>
              <a:t>jenjang </a:t>
            </a:r>
            <a:r>
              <a:rPr lang="id-ID" dirty="0" smtClean="0"/>
              <a:t>pendidikan.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en-US" dirty="0" smtClean="0"/>
              <a:t>K</a:t>
            </a:r>
            <a:r>
              <a:rPr lang="id-ID" dirty="0" smtClean="0"/>
              <a:t>esadaran </a:t>
            </a:r>
            <a:r>
              <a:rPr lang="id-ID" dirty="0"/>
              <a:t>pentingnya pendidikan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N</a:t>
            </a:r>
            <a:r>
              <a:rPr lang="id-ID" dirty="0" smtClean="0"/>
              <a:t>egara-negara berpenghasilan rendah dan menengah</a:t>
            </a:r>
            <a:r>
              <a:rPr lang="en-US" dirty="0" smtClean="0"/>
              <a:t> :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P</a:t>
            </a:r>
            <a:r>
              <a:rPr lang="id-ID" dirty="0"/>
              <a:t>endidikan informal</a:t>
            </a:r>
            <a:r>
              <a:rPr lang="en-US" dirty="0"/>
              <a:t> :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turun-temurun</a:t>
            </a:r>
            <a:r>
              <a:rPr lang="en-US" dirty="0"/>
              <a:t>.</a:t>
            </a:r>
          </a:p>
          <a:p>
            <a:pPr marL="514350" indent="-514350" algn="just">
              <a:buAutoNum type="arabicPeriod"/>
            </a:pP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id-ID" dirty="0"/>
              <a:t>tradisional</a:t>
            </a:r>
            <a:r>
              <a:rPr lang="en-US" dirty="0"/>
              <a:t> :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religi</a:t>
            </a:r>
            <a:r>
              <a:rPr lang="en-US" dirty="0"/>
              <a:t>.</a:t>
            </a:r>
            <a:r>
              <a:rPr lang="id-ID" dirty="0"/>
              <a:t>   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sebagai </a:t>
            </a:r>
            <a:r>
              <a:rPr lang="en-US" dirty="0" err="1"/>
              <a:t>bentuk</a:t>
            </a:r>
            <a:r>
              <a:rPr lang="en-US" dirty="0"/>
              <a:t> k</a:t>
            </a:r>
            <a:r>
              <a:rPr lang="id-ID" dirty="0"/>
              <a:t>erugian dari pendidikan informal dan </a:t>
            </a:r>
            <a:r>
              <a:rPr lang="id-ID" dirty="0" smtClean="0"/>
              <a:t>tradisional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id-ID" dirty="0" smtClean="0"/>
              <a:t>mempersiapkan </a:t>
            </a:r>
            <a:r>
              <a:rPr lang="id-ID" dirty="0"/>
              <a:t>orang </a:t>
            </a:r>
            <a:r>
              <a:rPr lang="id-ID" dirty="0" smtClean="0"/>
              <a:t>hidup </a:t>
            </a:r>
            <a:r>
              <a:rPr lang="id-ID" dirty="0"/>
              <a:t>secara tradisional, tetapi  sering tidak memberikan ketrampilan dan pengetahuan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d</a:t>
            </a:r>
            <a:r>
              <a:rPr lang="id-ID" dirty="0" smtClean="0"/>
              <a:t>unia </a:t>
            </a:r>
            <a:r>
              <a:rPr lang="id-ID" dirty="0"/>
              <a:t>modern.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114800" y="1524000"/>
            <a:ext cx="5029200" cy="510540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id-ID" dirty="0"/>
              <a:t>Gender adalah kesetaraan,  keseimbangan, dan keadilan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id-ID" dirty="0"/>
              <a:t>antara laki-laki dan perempuan yang dilakukan dengan tidak merasa dirugikan, ditekan, dan terpaksa.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Posisi negara dalam sistem stratifikasi </a:t>
            </a:r>
            <a:r>
              <a:rPr lang="id-ID" dirty="0" smtClean="0"/>
              <a:t>global</a:t>
            </a:r>
            <a:r>
              <a:rPr lang="en-US" dirty="0" smtClean="0"/>
              <a:t> : </a:t>
            </a:r>
            <a:r>
              <a:rPr lang="id-ID" dirty="0" smtClean="0"/>
              <a:t>Kemiskinan </a:t>
            </a:r>
            <a:r>
              <a:rPr lang="id-ID" dirty="0"/>
              <a:t>biasanya  lebih dirasakan perempuan dibandingkan dengan laki-laki. 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Indeks </a:t>
            </a:r>
            <a:r>
              <a:rPr lang="en-US" dirty="0"/>
              <a:t>P</a:t>
            </a:r>
            <a:r>
              <a:rPr lang="id-ID" dirty="0"/>
              <a:t>embangunan </a:t>
            </a:r>
            <a:r>
              <a:rPr lang="en-US" dirty="0"/>
              <a:t>G</a:t>
            </a:r>
            <a:r>
              <a:rPr lang="id-ID" dirty="0"/>
              <a:t>ender</a:t>
            </a:r>
            <a:r>
              <a:rPr lang="en-US" dirty="0"/>
              <a:t> (IPG) :</a:t>
            </a:r>
            <a:r>
              <a:rPr lang="id-ID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id-ID" dirty="0"/>
              <a:t> berdasarkan ketidak-setaraan </a:t>
            </a:r>
            <a:r>
              <a:rPr lang="id-ID" dirty="0" smtClean="0"/>
              <a:t> </a:t>
            </a:r>
            <a:r>
              <a:rPr lang="id-ID" dirty="0"/>
              <a:t>harapan hidup, tingkat pendidikan, dan pendapatan </a:t>
            </a:r>
            <a:r>
              <a:rPr lang="id-ID" dirty="0" smtClean="0"/>
              <a:t>negara</a:t>
            </a:r>
            <a:r>
              <a:rPr lang="en-US" dirty="0"/>
              <a:t>.</a:t>
            </a:r>
            <a:r>
              <a:rPr lang="id-ID" dirty="0"/>
              <a:t> </a:t>
            </a:r>
            <a:r>
              <a:rPr lang="en-US" dirty="0"/>
              <a:t>I</a:t>
            </a:r>
            <a:r>
              <a:rPr lang="id-ID" dirty="0"/>
              <a:t>ndikasi</a:t>
            </a:r>
            <a:r>
              <a:rPr lang="en-US" dirty="0" err="1"/>
              <a:t>nya</a:t>
            </a:r>
            <a:r>
              <a:rPr lang="en-US" dirty="0"/>
              <a:t> : </a:t>
            </a:r>
            <a:r>
              <a:rPr lang="en-US" dirty="0" err="1"/>
              <a:t>adanya</a:t>
            </a:r>
            <a:r>
              <a:rPr lang="id-ID" dirty="0"/>
              <a:t> relativitas terhadap kesejahteraan atau pembatasan kesempatan perempuan di negara-negara yang berbeda di dunia.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Indonesia</a:t>
            </a:r>
            <a:r>
              <a:rPr lang="en-US" dirty="0" smtClean="0"/>
              <a:t> </a:t>
            </a:r>
            <a:r>
              <a:rPr lang="en-US" dirty="0"/>
              <a:t>: IPG</a:t>
            </a:r>
            <a:r>
              <a:rPr lang="id-ID" dirty="0"/>
              <a:t> bukan saja </a:t>
            </a:r>
            <a:r>
              <a:rPr lang="en-US" dirty="0" err="1"/>
              <a:t>rendah</a:t>
            </a:r>
            <a:r>
              <a:rPr lang="id-ID" dirty="0"/>
              <a:t> tapi masih jauh dibawah </a:t>
            </a:r>
            <a:r>
              <a:rPr lang="en-US" dirty="0" err="1"/>
              <a:t>I</a:t>
            </a:r>
            <a:r>
              <a:rPr lang="en-US" dirty="0" err="1" smtClean="0"/>
              <a:t>ndeks</a:t>
            </a:r>
            <a:r>
              <a:rPr lang="en-US" dirty="0" smtClean="0"/>
              <a:t> </a:t>
            </a:r>
            <a:r>
              <a:rPr lang="en-US" dirty="0"/>
              <a:t>Pembangunan </a:t>
            </a:r>
            <a:r>
              <a:rPr lang="en-US" dirty="0" err="1" smtClean="0"/>
              <a:t>Masyarakat</a:t>
            </a:r>
            <a:r>
              <a:rPr lang="en-US" dirty="0" smtClean="0"/>
              <a:t> (IPM) </a:t>
            </a:r>
            <a:r>
              <a:rPr lang="en-US" dirty="0" err="1" smtClean="0"/>
              <a:t>karena</a:t>
            </a:r>
            <a:r>
              <a:rPr lang="id-ID" dirty="0" smtClean="0"/>
              <a:t> </a:t>
            </a:r>
            <a:r>
              <a:rPr lang="id-ID" dirty="0"/>
              <a:t>masih dipahami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id-ID" dirty="0" smtClean="0"/>
              <a:t>pemberdayaan   </a:t>
            </a:r>
            <a:r>
              <a:rPr lang="id-ID" dirty="0"/>
              <a:t>disebut ‘</a:t>
            </a:r>
            <a:r>
              <a:rPr lang="id-ID" i="1" dirty="0"/>
              <a:t>Women In Development</a:t>
            </a:r>
            <a:r>
              <a:rPr lang="id-ID" dirty="0"/>
              <a:t>’ (WID) dan bukan </a:t>
            </a:r>
            <a:r>
              <a:rPr lang="en-US" dirty="0" err="1" smtClean="0"/>
              <a:t>sbg</a:t>
            </a:r>
            <a:r>
              <a:rPr lang="id-ID" dirty="0" smtClean="0"/>
              <a:t> </a:t>
            </a:r>
            <a:r>
              <a:rPr lang="id-ID" dirty="0"/>
              <a:t>pengembangan disebut ‘</a:t>
            </a:r>
            <a:r>
              <a:rPr lang="id-ID" i="1" dirty="0"/>
              <a:t>Gender And Development </a:t>
            </a:r>
            <a:r>
              <a:rPr lang="id-ID" dirty="0"/>
              <a:t>‘(GAD).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4724400" y="1143000"/>
            <a:ext cx="1676400" cy="3810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d. Gender</a:t>
            </a:r>
          </a:p>
        </p:txBody>
      </p:sp>
      <p:sp>
        <p:nvSpPr>
          <p:cNvPr id="11" name="Action Button: Home 10">
            <a:hlinkClick r:id="rId3" action="ppaction://hlinksldjump" highlightClick="1"/>
          </p:cNvPr>
          <p:cNvSpPr/>
          <p:nvPr/>
        </p:nvSpPr>
        <p:spPr>
          <a:xfrm>
            <a:off x="3048000" y="6248400"/>
            <a:ext cx="6858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5-Point Star 1"/>
          <p:cNvSpPr/>
          <p:nvPr/>
        </p:nvSpPr>
        <p:spPr>
          <a:xfrm>
            <a:off x="-609600" y="6096000"/>
            <a:ext cx="914400" cy="914400"/>
          </a:xfrm>
          <a:prstGeom prst="star5">
            <a:avLst>
              <a:gd name="adj" fmla="val 11957"/>
              <a:gd name="hf" fmla="val 105146"/>
              <a:gd name="vf" fmla="val 110557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543800" y="6248400"/>
            <a:ext cx="914400" cy="457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Down Ribbon 4"/>
          <p:cNvSpPr/>
          <p:nvPr/>
        </p:nvSpPr>
        <p:spPr>
          <a:xfrm>
            <a:off x="0" y="0"/>
            <a:ext cx="6553200" cy="838200"/>
          </a:xfrm>
          <a:prstGeom prst="ellipseRibbon">
            <a:avLst>
              <a:gd name="adj1" fmla="val 25000"/>
              <a:gd name="adj2" fmla="val 75000"/>
              <a:gd name="adj3" fmla="val 1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Teori Stratifikasi Global</a:t>
            </a:r>
            <a:endParaRPr lang="en-US" sz="28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228600" y="1295400"/>
            <a:ext cx="3048000" cy="45720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lphaLcPeriod"/>
            </a:pPr>
            <a:r>
              <a:rPr lang="id-ID" dirty="0"/>
              <a:t>Teori Modernisasi (</a:t>
            </a:r>
            <a:r>
              <a:rPr lang="id-ID" i="1" dirty="0"/>
              <a:t>modernization theory</a:t>
            </a:r>
            <a:r>
              <a:rPr lang="id-ID" dirty="0"/>
              <a:t>)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3429000" y="3733800"/>
            <a:ext cx="4876800" cy="2362200"/>
          </a:xfrm>
          <a:prstGeom prst="foldedCorner">
            <a:avLst>
              <a:gd name="adj" fmla="val 2371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/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M</a:t>
            </a:r>
            <a:r>
              <a:rPr lang="id-ID" dirty="0" smtClean="0"/>
              <a:t>elihat</a:t>
            </a:r>
            <a:r>
              <a:rPr lang="en-US" dirty="0" smtClean="0"/>
              <a:t> </a:t>
            </a:r>
            <a:r>
              <a:rPr lang="id-ID" dirty="0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smtClean="0"/>
              <a:t>di Amerika Latin </a:t>
            </a:r>
            <a:r>
              <a:rPr lang="en-US" dirty="0" smtClean="0"/>
              <a:t>(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smtClean="0"/>
              <a:t>yang</a:t>
            </a:r>
            <a:r>
              <a:rPr lang="id-ID" dirty="0" smtClean="0"/>
              <a:t> </a:t>
            </a:r>
            <a:r>
              <a:rPr lang="id-ID" dirty="0"/>
              <a:t>telah mencapai pembangunan ekonomi 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/>
              <a:t>yang </a:t>
            </a:r>
            <a:r>
              <a:rPr lang="en-US" dirty="0" err="1" smtClean="0"/>
              <a:t>tidak</a:t>
            </a:r>
            <a:r>
              <a:rPr lang="en-US" dirty="0" smtClean="0"/>
              <a:t>).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M</a:t>
            </a:r>
            <a:r>
              <a:rPr lang="id-ID" dirty="0" smtClean="0"/>
              <a:t>emprediksi</a:t>
            </a:r>
            <a:r>
              <a:rPr lang="id-ID" dirty="0"/>
              <a:t>, negara-negara harus mengubah sikap tradisional, nilai-nilai, dan institusi yang telah menjadi bagian kehidupan mereka.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9" name="Flowchart: Document 8"/>
          <p:cNvSpPr/>
          <p:nvPr/>
        </p:nvSpPr>
        <p:spPr>
          <a:xfrm>
            <a:off x="3657600" y="1447800"/>
            <a:ext cx="4876800" cy="2133600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Teori </a:t>
            </a:r>
            <a:r>
              <a:rPr lang="en-US" dirty="0" smtClean="0"/>
              <a:t>yang</a:t>
            </a:r>
            <a:r>
              <a:rPr lang="id-ID" dirty="0" smtClean="0"/>
              <a:t> </a:t>
            </a:r>
            <a:r>
              <a:rPr lang="id-ID" dirty="0"/>
              <a:t>memandang pembangunan ekonomi suatu negara </a:t>
            </a:r>
            <a:r>
              <a:rPr lang="id-ID" dirty="0" smtClean="0"/>
              <a:t>yang </a:t>
            </a:r>
            <a:r>
              <a:rPr lang="id-ID" dirty="0"/>
              <a:t>telah tersentuh oleh perubahan teknologi.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Peran perkembangan teknologi dan ekonomi, pertama kali diusulkan oleh W. W. Rostow; seorang penasehat ekonomi Presiden Kennedy di </a:t>
            </a:r>
            <a:r>
              <a:rPr lang="id-ID" dirty="0" smtClean="0"/>
              <a:t>1960an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1066800" y="2133600"/>
            <a:ext cx="2590800" cy="1146048"/>
          </a:xfrm>
          <a:prstGeom prst="cloudCallout">
            <a:avLst>
              <a:gd name="adj1" fmla="val -49051"/>
              <a:gd name="adj2" fmla="val 86714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modernisasi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11" name="Smiley Face 10"/>
          <p:cNvSpPr/>
          <p:nvPr/>
        </p:nvSpPr>
        <p:spPr>
          <a:xfrm>
            <a:off x="228600" y="3581400"/>
            <a:ext cx="914400" cy="914400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1447800" y="3657600"/>
            <a:ext cx="1981200" cy="1450848"/>
          </a:xfrm>
          <a:prstGeom prst="wedgeEllipseCallout">
            <a:avLst>
              <a:gd name="adj1" fmla="val -63083"/>
              <a:gd name="adj2" fmla="val -997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modernisasi</a:t>
            </a:r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8229600" y="2133600"/>
            <a:ext cx="762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miley Face 3"/>
          <p:cNvSpPr/>
          <p:nvPr/>
        </p:nvSpPr>
        <p:spPr>
          <a:xfrm>
            <a:off x="381000" y="3657600"/>
            <a:ext cx="914400" cy="914400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0" y="1066800"/>
            <a:ext cx="2743200" cy="1447800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Anggapan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modernisasi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7" name="Explosion 2 6"/>
          <p:cNvSpPr/>
          <p:nvPr/>
        </p:nvSpPr>
        <p:spPr>
          <a:xfrm flipH="1">
            <a:off x="762000" y="3505200"/>
            <a:ext cx="381000" cy="152400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xplosion 2 7"/>
          <p:cNvSpPr/>
          <p:nvPr/>
        </p:nvSpPr>
        <p:spPr>
          <a:xfrm>
            <a:off x="838200" y="2438400"/>
            <a:ext cx="609600" cy="304800"/>
          </a:xfrm>
          <a:prstGeom prst="irregularSeal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xplosion 1 8"/>
          <p:cNvSpPr/>
          <p:nvPr/>
        </p:nvSpPr>
        <p:spPr>
          <a:xfrm>
            <a:off x="990600" y="2895600"/>
            <a:ext cx="304800" cy="533400"/>
          </a:xfrm>
          <a:prstGeom prst="irregularSeal1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0" y="5029200"/>
            <a:ext cx="2743200" cy="1447800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fungsional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 </a:t>
            </a:r>
            <a:r>
              <a:rPr lang="en-US" dirty="0" err="1" smtClean="0"/>
              <a:t>modernisasi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11" name="Explosion 2 10"/>
          <p:cNvSpPr/>
          <p:nvPr/>
        </p:nvSpPr>
        <p:spPr>
          <a:xfrm>
            <a:off x="990600" y="4495800"/>
            <a:ext cx="304800" cy="304800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xplosion 1 11"/>
          <p:cNvSpPr/>
          <p:nvPr/>
        </p:nvSpPr>
        <p:spPr>
          <a:xfrm>
            <a:off x="914400" y="4724400"/>
            <a:ext cx="304800" cy="533400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3124200" y="0"/>
            <a:ext cx="4267200" cy="3429000"/>
          </a:xfrm>
          <a:prstGeom prst="wedgeRoundRectCallout">
            <a:avLst>
              <a:gd name="adj1" fmla="val -60706"/>
              <a:gd name="adj2" fmla="val -942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P</a:t>
            </a:r>
            <a:r>
              <a:rPr lang="id-ID" dirty="0" smtClean="0"/>
              <a:t>restasi ekonomi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id-ID" dirty="0" smtClean="0"/>
              <a:t> </a:t>
            </a:r>
            <a:r>
              <a:rPr lang="id-ID" dirty="0"/>
              <a:t>diperkirakan berasal dari sikap dan nilai-nilai yang menekankan kerja keras, hemat, efisiensi, dan menjadi sebuah perusahaan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M</a:t>
            </a:r>
            <a:r>
              <a:rPr lang="id-ID" dirty="0"/>
              <a:t>asyarakat tradisional dianggap sebagai </a:t>
            </a:r>
            <a:r>
              <a:rPr lang="en-US" dirty="0" err="1"/>
              <a:t>penganut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id-ID" dirty="0"/>
              <a:t>fatalistik; yakni lebih menitik-beratkan pada keyakinan bahwa segalanya sudah ditakdirkan demikian, atau menghargai kerja keras atau penghematan, </a:t>
            </a:r>
            <a:r>
              <a:rPr lang="en-US" dirty="0" err="1"/>
              <a:t>tetapi</a:t>
            </a:r>
            <a:r>
              <a:rPr lang="id-ID" dirty="0"/>
              <a:t> tidak mengendalikan fertalitas mereka.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14" name="Snip Diagonal Corner Rectangle 13"/>
          <p:cNvSpPr/>
          <p:nvPr/>
        </p:nvSpPr>
        <p:spPr>
          <a:xfrm>
            <a:off x="2590800" y="3581400"/>
            <a:ext cx="6324600" cy="3276600"/>
          </a:xfrm>
          <a:prstGeom prst="snip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id-ID" dirty="0" smtClean="0"/>
              <a:t>teori </a:t>
            </a:r>
            <a:r>
              <a:rPr lang="id-ID" dirty="0"/>
              <a:t>modernisasi </a:t>
            </a:r>
            <a:r>
              <a:rPr lang="id-ID" dirty="0" smtClean="0"/>
              <a:t>berasal </a:t>
            </a:r>
            <a:r>
              <a:rPr lang="id-ID" dirty="0"/>
              <a:t>dari pemikiran Max Weber. Dalam semangat Etika Protestan dan kapitalisme; Weber melihat perkembangan ekonomi yang terjadi di Eropa selama revolusi industri sebagai akibat dari nilai-nilai dan sikap Protestan. 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Teori Modernisasi mirip dengan teori budaya  kemiskina</a:t>
            </a:r>
            <a:r>
              <a:rPr lang="en-US" dirty="0"/>
              <a:t>n :</a:t>
            </a:r>
            <a:r>
              <a:rPr lang="id-ID" dirty="0"/>
              <a:t> melihat orang-orang miskin   memiliki kebiasaan kerja yang buruk, manajemen waktu yang buruk, tidak mau menunda kepuasan, dan tidak ada simpanan, atau mengambil keuntungan dari kesempatan pendidikan. </a:t>
            </a:r>
          </a:p>
        </p:txBody>
      </p:sp>
    </p:spTree>
    <p:extLst>
      <p:ext uri="{BB962C8B-B14F-4D97-AF65-F5344CB8AC3E}">
        <p14:creationId xmlns:p14="http://schemas.microsoft.com/office/powerpoint/2010/main" val="12172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2057400" y="5791200"/>
            <a:ext cx="762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381000" y="762000"/>
            <a:ext cx="4648200" cy="45720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/>
              <a:t>b. Teori Ketergantungan (</a:t>
            </a:r>
            <a:r>
              <a:rPr lang="id-ID" i="1" dirty="0"/>
              <a:t>Dependent theory</a:t>
            </a:r>
            <a:r>
              <a:rPr lang="id-ID" dirty="0"/>
              <a:t>)</a:t>
            </a:r>
          </a:p>
        </p:txBody>
      </p:sp>
      <p:sp>
        <p:nvSpPr>
          <p:cNvPr id="7" name="Smiley Face 6"/>
          <p:cNvSpPr/>
          <p:nvPr/>
        </p:nvSpPr>
        <p:spPr>
          <a:xfrm>
            <a:off x="381000" y="3810000"/>
            <a:ext cx="1828800" cy="914400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n 7"/>
          <p:cNvSpPr/>
          <p:nvPr/>
        </p:nvSpPr>
        <p:spPr>
          <a:xfrm>
            <a:off x="0" y="2286000"/>
            <a:ext cx="3733800" cy="1600200"/>
          </a:xfrm>
          <a:prstGeom prst="sun">
            <a:avLst>
              <a:gd name="adj" fmla="val 12500"/>
            </a:avLst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2209800" y="1371600"/>
            <a:ext cx="3657600" cy="1069848"/>
          </a:xfrm>
          <a:prstGeom prst="wedgeRectCallout">
            <a:avLst>
              <a:gd name="adj1" fmla="val -54629"/>
              <a:gd name="adj2" fmla="val 68831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 yang </a:t>
            </a:r>
            <a:r>
              <a:rPr lang="en-US" dirty="0" err="1" smtClean="0"/>
              <a:t>melihat</a:t>
            </a:r>
            <a:r>
              <a:rPr lang="en-US" dirty="0" smtClean="0"/>
              <a:t>  </a:t>
            </a:r>
            <a:r>
              <a:rPr lang="id-ID" dirty="0" smtClean="0"/>
              <a:t>pada </a:t>
            </a:r>
            <a:r>
              <a:rPr lang="id-ID" dirty="0"/>
              <a:t>proses dan hasil dari kolonisasi Eropa dan imperialisme</a:t>
            </a:r>
            <a:r>
              <a:rPr lang="en-US" dirty="0"/>
              <a:t> 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5376620" y="951854"/>
            <a:ext cx="3733800" cy="5943600"/>
          </a:xfrm>
          <a:prstGeom prst="cloudCallout">
            <a:avLst>
              <a:gd name="adj1" fmla="val -62757"/>
              <a:gd name="adj2" fmla="val 10105"/>
            </a:avLst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endParaRPr lang="en-US" dirty="0" smtClean="0"/>
          </a:p>
          <a:p>
            <a:pPr marL="514350" indent="-514350" algn="just">
              <a:buAutoNum type="arabicPeriod"/>
            </a:pPr>
            <a:r>
              <a:rPr lang="id-ID" dirty="0" smtClean="0"/>
              <a:t>kuatnya </a:t>
            </a:r>
            <a:r>
              <a:rPr lang="id-ID" dirty="0"/>
              <a:t>kemiskinan </a:t>
            </a:r>
            <a:r>
              <a:rPr lang="en-US" dirty="0" err="1"/>
              <a:t>negara</a:t>
            </a:r>
            <a:r>
              <a:rPr lang="en-US" dirty="0"/>
              <a:t> yang </a:t>
            </a:r>
            <a:r>
              <a:rPr lang="en-US" dirty="0" err="1"/>
              <a:t>berpenghasilan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id-ID" dirty="0"/>
              <a:t>di dunia </a:t>
            </a:r>
            <a:r>
              <a:rPr lang="en-US" dirty="0"/>
              <a:t>sebagai</a:t>
            </a:r>
            <a:r>
              <a:rPr lang="id-ID" dirty="0"/>
              <a:t> akibat langsung dari teori ketergantungan politik dan ekonomi. 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id-ID" dirty="0"/>
              <a:t>Kemiskinan di banyak negara merupakan hasil dari eksploitasi yang dilakukan oleh negara-negara </a:t>
            </a:r>
            <a:r>
              <a:rPr lang="en-US" dirty="0" smtClean="0"/>
              <a:t> </a:t>
            </a:r>
            <a:r>
              <a:rPr lang="id-ID" dirty="0" smtClean="0"/>
              <a:t>kuat</a:t>
            </a:r>
            <a:r>
              <a:rPr lang="id-ID" dirty="0"/>
              <a:t>.</a:t>
            </a:r>
            <a:endParaRPr lang="en-US" dirty="0"/>
          </a:p>
        </p:txBody>
      </p:sp>
      <p:sp>
        <p:nvSpPr>
          <p:cNvPr id="11" name="Striped Right Arrow 10"/>
          <p:cNvSpPr/>
          <p:nvPr/>
        </p:nvSpPr>
        <p:spPr>
          <a:xfrm>
            <a:off x="2057400" y="3962400"/>
            <a:ext cx="2667000" cy="1322832"/>
          </a:xfrm>
          <a:prstGeom prst="stripedRightArrow">
            <a:avLst>
              <a:gd name="adj1" fmla="val 64383"/>
              <a:gd name="adj2" fmla="val 15840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ketergantungan</a:t>
            </a:r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8229600" y="5943600"/>
            <a:ext cx="6858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Alternate Process 3"/>
          <p:cNvSpPr/>
          <p:nvPr/>
        </p:nvSpPr>
        <p:spPr>
          <a:xfrm>
            <a:off x="381000" y="762000"/>
            <a:ext cx="4648200" cy="457200"/>
          </a:xfrm>
          <a:prstGeom prst="flowChartAlternateProcess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/>
              <a:t>c. Teori Sistem Dunia (</a:t>
            </a:r>
            <a:r>
              <a:rPr lang="id-ID" i="1" dirty="0"/>
              <a:t>world systems theory</a:t>
            </a:r>
            <a:r>
              <a:rPr lang="id-ID" dirty="0"/>
              <a:t>)</a:t>
            </a:r>
          </a:p>
        </p:txBody>
      </p:sp>
      <p:sp>
        <p:nvSpPr>
          <p:cNvPr id="5" name="Smiley Face 4"/>
          <p:cNvSpPr/>
          <p:nvPr/>
        </p:nvSpPr>
        <p:spPr>
          <a:xfrm>
            <a:off x="228600" y="2743200"/>
            <a:ext cx="2514600" cy="2438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743200" y="3352800"/>
            <a:ext cx="2209800" cy="1676400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Apa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itu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teori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sistem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dunia</a:t>
            </a:r>
            <a:r>
              <a:rPr lang="en-US" dirty="0" smtClean="0">
                <a:solidFill>
                  <a:srgbClr val="002060"/>
                </a:solidFill>
              </a:rPr>
              <a:t>???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1219200" y="1371600"/>
            <a:ext cx="2667000" cy="1752600"/>
          </a:xfrm>
          <a:prstGeom prst="irregularSeal1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premis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Flowchart: Predefined Process 8"/>
          <p:cNvSpPr/>
          <p:nvPr/>
        </p:nvSpPr>
        <p:spPr>
          <a:xfrm>
            <a:off x="3352800" y="1447800"/>
            <a:ext cx="3886200" cy="1603248"/>
          </a:xfrm>
          <a:prstGeom prst="flowChartPredefined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r>
              <a:rPr lang="en-US" dirty="0"/>
              <a:t>T</a:t>
            </a:r>
            <a:r>
              <a:rPr lang="id-ID" dirty="0"/>
              <a:t>idak ada bangsa di dunia dapat dilihat secara terpisah. </a:t>
            </a:r>
            <a:endParaRPr lang="en-US" dirty="0"/>
          </a:p>
          <a:p>
            <a:pPr marL="514350" indent="-514350" algn="just">
              <a:buAutoNum type="arabicPeriod"/>
            </a:pPr>
            <a:r>
              <a:rPr lang="id-ID" dirty="0"/>
              <a:t>Masing-masing negara tidak peduli dengan seberapa jauh jaraknya.</a:t>
            </a:r>
            <a:endParaRPr lang="en-US" dirty="0"/>
          </a:p>
        </p:txBody>
      </p:sp>
      <p:sp>
        <p:nvSpPr>
          <p:cNvPr id="10" name="Flowchart: Internal Storage 9"/>
          <p:cNvSpPr/>
          <p:nvPr/>
        </p:nvSpPr>
        <p:spPr>
          <a:xfrm>
            <a:off x="4495800" y="3124200"/>
            <a:ext cx="4648200" cy="2590800"/>
          </a:xfrm>
          <a:prstGeom prst="flowChartInternalStora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Blip>
                <a:blip r:embed="rId4"/>
              </a:buBlip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id-ID" dirty="0" smtClean="0"/>
              <a:t>sistem </a:t>
            </a:r>
            <a:r>
              <a:rPr lang="id-ID" dirty="0"/>
              <a:t>ekonomi dunia yang harus dipahami sebagai satu kesatuan, bukan masing-masing negara atau kelompok </a:t>
            </a:r>
            <a:r>
              <a:rPr lang="id-ID" dirty="0" smtClean="0"/>
              <a:t>negara</a:t>
            </a:r>
            <a:endParaRPr lang="en-US" dirty="0" smtClean="0"/>
          </a:p>
          <a:p>
            <a:pPr marL="285750" indent="-285750" algn="just">
              <a:buBlip>
                <a:blip r:embed="rId4"/>
              </a:buBlip>
            </a:pPr>
            <a:r>
              <a:rPr lang="en-US" dirty="0"/>
              <a:t>T</a:t>
            </a:r>
            <a:r>
              <a:rPr lang="id-ID" dirty="0"/>
              <a:t>eori sistem dunia membantu menjelaskan </a:t>
            </a:r>
            <a:r>
              <a:rPr lang="id-ID" dirty="0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berke</a:t>
            </a:r>
            <a:r>
              <a:rPr lang="id-ID" dirty="0" smtClean="0"/>
              <a:t>mbang </a:t>
            </a:r>
            <a:r>
              <a:rPr lang="id-ID" dirty="0"/>
              <a:t>dari imigrasi internasional</a:t>
            </a:r>
            <a:endParaRPr lang="en-US" dirty="0"/>
          </a:p>
        </p:txBody>
      </p:sp>
      <p:sp>
        <p:nvSpPr>
          <p:cNvPr id="13" name="Right Arrow Callout 12"/>
          <p:cNvSpPr/>
          <p:nvPr/>
        </p:nvSpPr>
        <p:spPr>
          <a:xfrm>
            <a:off x="1295400" y="5257800"/>
            <a:ext cx="1981200" cy="1371600"/>
          </a:xfrm>
          <a:prstGeom prst="rightArrowCallout">
            <a:avLst>
              <a:gd name="adj1" fmla="val 3509"/>
              <a:gd name="adj2" fmla="val 25000"/>
              <a:gd name="adj3" fmla="val 25000"/>
              <a:gd name="adj4" fmla="val 75503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pemikirannya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791200"/>
            <a:ext cx="41910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id-ID" dirty="0"/>
              <a:t>tingkat</a:t>
            </a:r>
            <a:r>
              <a:rPr lang="en-US" dirty="0"/>
              <a:t>an</a:t>
            </a:r>
            <a:r>
              <a:rPr lang="id-ID" dirty="0"/>
              <a:t> tertentu melalui cara kerja teori ketergantungan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533650"/>
            <a:ext cx="3048000" cy="2628900"/>
          </a:xfrm>
        </p:spPr>
      </p:pic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4343400" y="5867400"/>
            <a:ext cx="914400" cy="6096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0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905000"/>
          </a:xfrm>
        </p:spPr>
        <p:txBody>
          <a:bodyPr/>
          <a:lstStyle/>
          <a:p>
            <a:r>
              <a:rPr lang="en-US" dirty="0" err="1"/>
              <a:t>Stratifikasi</a:t>
            </a:r>
            <a:r>
              <a:rPr lang="en-US" dirty="0"/>
              <a:t> Global</a:t>
            </a:r>
            <a:r>
              <a:rPr lang="en-US" sz="5400" dirty="0">
                <a:latin typeface="Times New Roman"/>
                <a:ea typeface="Times New Roman"/>
              </a:rPr>
              <a:t/>
            </a:r>
            <a:br>
              <a:rPr lang="en-US" sz="5400" dirty="0"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2590800"/>
            <a:ext cx="6172200" cy="2286000"/>
          </a:xfrm>
        </p:spPr>
        <p:txBody>
          <a:bodyPr>
            <a:normAutofit fontScale="55000" lnSpcReduction="20000"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 err="1"/>
              <a:t>Pengertian</a:t>
            </a:r>
            <a:r>
              <a:rPr lang="en-US" dirty="0"/>
              <a:t> </a:t>
            </a:r>
            <a:endParaRPr lang="en-US" sz="3600" dirty="0"/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/>
              <a:t>Negara Kaya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Negara </a:t>
            </a:r>
            <a:r>
              <a:rPr lang="en-US" dirty="0" err="1"/>
              <a:t>Miskin</a:t>
            </a:r>
            <a:r>
              <a:rPr lang="en-US" dirty="0"/>
              <a:t> : </a:t>
            </a:r>
            <a:r>
              <a:rPr lang="en-US" dirty="0" smtClean="0"/>
              <a:t>a</a:t>
            </a:r>
            <a:r>
              <a:rPr lang="en-US" dirty="0"/>
              <a:t>).Periphery  </a:t>
            </a:r>
            <a:endParaRPr lang="en-US" dirty="0" smtClean="0"/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 smtClean="0"/>
              <a:t>	                                                                      b).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/>
              <a:t>Ketidak-setaraan Global</a:t>
            </a:r>
            <a:r>
              <a:rPr lang="en-US" dirty="0"/>
              <a:t> </a:t>
            </a:r>
            <a:endParaRPr lang="en-US" sz="3600" dirty="0"/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Stratifikasi</a:t>
            </a:r>
            <a:r>
              <a:rPr lang="en-US" dirty="0"/>
              <a:t> Global : a).</a:t>
            </a:r>
            <a:r>
              <a:rPr lang="en-US" dirty="0" err="1"/>
              <a:t>Populasi</a:t>
            </a:r>
            <a:r>
              <a:rPr lang="en-US" dirty="0"/>
              <a:t>  </a:t>
            </a:r>
            <a:endParaRPr lang="en-US" dirty="0" smtClean="0"/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/>
              <a:t>	 </a:t>
            </a:r>
            <a:r>
              <a:rPr lang="en-US" dirty="0" smtClean="0"/>
              <a:t>                                                              b).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Lingkungan</a:t>
            </a:r>
            <a:r>
              <a:rPr lang="en-US" dirty="0"/>
              <a:t>  </a:t>
            </a:r>
            <a:r>
              <a:rPr lang="en-US" dirty="0" smtClean="0"/>
              <a:t>	 	                                  c</a:t>
            </a:r>
            <a:r>
              <a:rPr lang="en-US" dirty="0"/>
              <a:t>).</a:t>
            </a:r>
            <a:r>
              <a:rPr lang="en-US" dirty="0" err="1"/>
              <a:t>Pendidikan</a:t>
            </a:r>
            <a:r>
              <a:rPr lang="en-US" dirty="0"/>
              <a:t>  </a:t>
            </a:r>
            <a:endParaRPr lang="en-US" dirty="0" smtClean="0"/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/>
              <a:t>	</a:t>
            </a:r>
            <a:r>
              <a:rPr lang="en-US" dirty="0" smtClean="0"/>
              <a:t>                            d</a:t>
            </a:r>
            <a:r>
              <a:rPr lang="en-US" dirty="0"/>
              <a:t>).Gender</a:t>
            </a:r>
            <a:endParaRPr lang="en-US" sz="3600" dirty="0"/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 </a:t>
            </a:r>
            <a:r>
              <a:rPr lang="en-US" dirty="0" err="1"/>
              <a:t>Stratifikasi</a:t>
            </a:r>
            <a:r>
              <a:rPr lang="en-US" dirty="0"/>
              <a:t> Global : a).Modernization Theory  </a:t>
            </a:r>
            <a:endParaRPr lang="en-US" dirty="0" smtClean="0"/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/>
              <a:t>	 </a:t>
            </a:r>
            <a:r>
              <a:rPr lang="en-US" dirty="0" smtClean="0"/>
              <a:t>                                                     b</a:t>
            </a:r>
            <a:r>
              <a:rPr lang="en-US" dirty="0"/>
              <a:t>).Dependency Theory  </a:t>
            </a:r>
            <a:endParaRPr lang="en-US" dirty="0" smtClean="0"/>
          </a:p>
          <a:p>
            <a:pPr marR="0" lvl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  <a:tab pos="160020" algn="l"/>
                <a:tab pos="2743200" algn="ctr"/>
                <a:tab pos="5486400" algn="r"/>
              </a:tabLst>
            </a:pPr>
            <a:r>
              <a:rPr lang="en-US" dirty="0"/>
              <a:t>	</a:t>
            </a:r>
            <a:r>
              <a:rPr lang="en-US" dirty="0" smtClean="0"/>
              <a:t>                                                          c</a:t>
            </a:r>
            <a:r>
              <a:rPr lang="en-US" dirty="0"/>
              <a:t>).World Systems Theory</a:t>
            </a:r>
            <a:endParaRPr lang="en-US" sz="3600" dirty="0"/>
          </a:p>
          <a:p>
            <a:pPr marL="45720" marR="0" algn="l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dirty="0"/>
              <a:t> </a:t>
            </a:r>
            <a:endParaRPr lang="en-US" sz="3600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4191000" y="5562600"/>
            <a:ext cx="10668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stratifikasi</a:t>
            </a:r>
            <a:r>
              <a:rPr lang="en-US" dirty="0"/>
              <a:t> global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kaya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miskin</a:t>
            </a:r>
            <a:r>
              <a:rPr lang="en-US" dirty="0"/>
              <a:t>.</a:t>
            </a:r>
          </a:p>
          <a:p>
            <a:pPr lvl="0"/>
            <a:r>
              <a:rPr lang="id-ID" dirty="0"/>
              <a:t>Mahasiswa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/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848600" y="5943600"/>
            <a:ext cx="7620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MX" dirty="0"/>
              <a:t>Andersen, Margaret L; </a:t>
            </a:r>
            <a:r>
              <a:rPr lang="en-US" dirty="0"/>
              <a:t>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 smtClean="0"/>
              <a:t>Inc</a:t>
            </a:r>
            <a:r>
              <a:rPr lang="en-US" dirty="0" smtClean="0"/>
              <a:t>, </a:t>
            </a:r>
            <a:r>
              <a:rPr lang="es-MX" dirty="0" smtClean="0"/>
              <a:t>2005</a:t>
            </a:r>
            <a:r>
              <a:rPr lang="es-MX" dirty="0"/>
              <a:t>, </a:t>
            </a:r>
            <a:r>
              <a:rPr lang="es-MX" dirty="0" err="1"/>
              <a:t>hal</a:t>
            </a:r>
            <a:r>
              <a:rPr lang="es-MX" dirty="0"/>
              <a:t>.  212 – 233</a:t>
            </a:r>
            <a:endParaRPr lang="en-US" dirty="0"/>
          </a:p>
          <a:p>
            <a:pPr marL="0" indent="0">
              <a:buNone/>
            </a:pPr>
            <a:r>
              <a:rPr lang="es-MX" dirty="0"/>
              <a:t> </a:t>
            </a:r>
            <a:endParaRPr lang="en-US" dirty="0"/>
          </a:p>
          <a:p>
            <a:pPr lvl="0"/>
            <a:r>
              <a:rPr lang="en-US" dirty="0" err="1"/>
              <a:t>Poythress</a:t>
            </a:r>
            <a:r>
              <a:rPr lang="en-US" dirty="0"/>
              <a:t>, Vern, S; </a:t>
            </a:r>
            <a:r>
              <a:rPr lang="en-US" b="1" i="1" dirty="0"/>
              <a:t>Redeeming Sociology</a:t>
            </a:r>
            <a:r>
              <a:rPr lang="en-US" dirty="0"/>
              <a:t>, USA : </a:t>
            </a:r>
            <a:r>
              <a:rPr lang="en-US" dirty="0" smtClean="0"/>
              <a:t>Illinois, 2011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. 197 – 230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s-MX" dirty="0" err="1"/>
              <a:t>Horton</a:t>
            </a:r>
            <a:r>
              <a:rPr lang="es-MX" dirty="0"/>
              <a:t>, Paul. B; </a:t>
            </a:r>
            <a:r>
              <a:rPr lang="es-MX" dirty="0" err="1"/>
              <a:t>Hunt</a:t>
            </a:r>
            <a:r>
              <a:rPr lang="es-MX" dirty="0"/>
              <a:t>, Chester, L</a:t>
            </a:r>
            <a:r>
              <a:rPr lang="es-MX" dirty="0" smtClean="0"/>
              <a:t>; </a:t>
            </a:r>
            <a:r>
              <a:rPr lang="es-MX" b="1" i="1" dirty="0" err="1"/>
              <a:t>Sosiologi</a:t>
            </a:r>
            <a:r>
              <a:rPr lang="es-MX" dirty="0"/>
              <a:t>,  </a:t>
            </a:r>
            <a:r>
              <a:rPr lang="es-MX" dirty="0" err="1"/>
              <a:t>Jakarta</a:t>
            </a:r>
            <a:r>
              <a:rPr lang="es-MX" dirty="0"/>
              <a:t> : </a:t>
            </a:r>
            <a:r>
              <a:rPr lang="es-MX" dirty="0" err="1"/>
              <a:t>Penerbit</a:t>
            </a:r>
            <a:r>
              <a:rPr lang="es-MX" dirty="0"/>
              <a:t> </a:t>
            </a:r>
            <a:r>
              <a:rPr lang="es-MX" dirty="0" err="1" smtClean="0"/>
              <a:t>Erlangga</a:t>
            </a:r>
            <a:r>
              <a:rPr lang="es-MX" dirty="0" smtClean="0"/>
              <a:t>, </a:t>
            </a:r>
            <a:r>
              <a:rPr lang="es-MX" dirty="0"/>
              <a:t>1999, </a:t>
            </a:r>
            <a:r>
              <a:rPr lang="es-MX" dirty="0" err="1"/>
              <a:t>hal</a:t>
            </a:r>
            <a:r>
              <a:rPr lang="es-MX" dirty="0"/>
              <a:t>. 41 -56</a:t>
            </a:r>
            <a:endParaRPr lang="en-US" dirty="0"/>
          </a:p>
          <a:p>
            <a:endParaRPr lang="en-US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3962400" y="6172200"/>
            <a:ext cx="838200" cy="5334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1143000" y="5715000"/>
            <a:ext cx="8382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Down Ribbon 4"/>
          <p:cNvSpPr/>
          <p:nvPr/>
        </p:nvSpPr>
        <p:spPr>
          <a:xfrm>
            <a:off x="762000" y="152400"/>
            <a:ext cx="3886200" cy="758952"/>
          </a:xfrm>
          <a:prstGeom prst="ellipseRibbon">
            <a:avLst>
              <a:gd name="adj1" fmla="val 25000"/>
              <a:gd name="adj2" fmla="val 75000"/>
              <a:gd name="adj3" fmla="val 125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Pengertian</a:t>
            </a:r>
            <a:endParaRPr lang="en-US" sz="3200" b="1" dirty="0"/>
          </a:p>
        </p:txBody>
      </p:sp>
      <p:sp>
        <p:nvSpPr>
          <p:cNvPr id="2" name="Smiley Face 1"/>
          <p:cNvSpPr/>
          <p:nvPr/>
        </p:nvSpPr>
        <p:spPr>
          <a:xfrm>
            <a:off x="457200" y="2286000"/>
            <a:ext cx="990600" cy="1981200"/>
          </a:xfrm>
          <a:prstGeom prst="smileyFac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/>
          </a:p>
        </p:txBody>
      </p:sp>
      <p:sp>
        <p:nvSpPr>
          <p:cNvPr id="6" name="6-Point Star 5"/>
          <p:cNvSpPr/>
          <p:nvPr/>
        </p:nvSpPr>
        <p:spPr>
          <a:xfrm>
            <a:off x="1066800" y="1905000"/>
            <a:ext cx="2438400" cy="914400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Stratifikasi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7" name="7-Point Star 6"/>
          <p:cNvSpPr/>
          <p:nvPr/>
        </p:nvSpPr>
        <p:spPr>
          <a:xfrm>
            <a:off x="914400" y="3962400"/>
            <a:ext cx="2438400" cy="91440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Global???</a:t>
            </a:r>
            <a:endParaRPr lang="en-US" dirty="0"/>
          </a:p>
        </p:txBody>
      </p:sp>
      <p:sp>
        <p:nvSpPr>
          <p:cNvPr id="9" name="Folded Corner 8"/>
          <p:cNvSpPr/>
          <p:nvPr/>
        </p:nvSpPr>
        <p:spPr>
          <a:xfrm>
            <a:off x="3200400" y="1066800"/>
            <a:ext cx="5562600" cy="2362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S</a:t>
            </a:r>
            <a:r>
              <a:rPr lang="en-US" dirty="0" err="1"/>
              <a:t>tratif</a:t>
            </a:r>
            <a:r>
              <a:rPr lang="id-ID" dirty="0"/>
              <a:t>ikasi</a:t>
            </a:r>
            <a:r>
              <a:rPr lang="en-US" dirty="0"/>
              <a:t> (</a:t>
            </a:r>
            <a:r>
              <a:rPr lang="en-US" i="1" dirty="0"/>
              <a:t>Stratification</a:t>
            </a:r>
            <a:r>
              <a:rPr lang="en-US" dirty="0"/>
              <a:t>)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latin</a:t>
            </a:r>
            <a:r>
              <a:rPr lang="en-US" dirty="0"/>
              <a:t> “stratum” (</a:t>
            </a:r>
            <a:r>
              <a:rPr lang="en-US" dirty="0" err="1"/>
              <a:t>tunggal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“strata” (</a:t>
            </a:r>
            <a:r>
              <a:rPr lang="en-US" dirty="0" err="1"/>
              <a:t>jamak</a:t>
            </a:r>
            <a:r>
              <a:rPr lang="en-US" dirty="0"/>
              <a:t>)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, </a:t>
            </a:r>
            <a:r>
              <a:rPr lang="en-US" dirty="0" err="1"/>
              <a:t>stratifikasi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sebagai </a:t>
            </a:r>
            <a:r>
              <a:rPr lang="en-US" dirty="0" err="1"/>
              <a:t>pembedaan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kelas-kelas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bertingkat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10" name="Flowchart: Card 9"/>
          <p:cNvSpPr/>
          <p:nvPr/>
        </p:nvSpPr>
        <p:spPr>
          <a:xfrm>
            <a:off x="3124200" y="3810000"/>
            <a:ext cx="5410200" cy="2362200"/>
          </a:xfrm>
          <a:prstGeom prst="flowChartPunchedCar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id-ID" dirty="0"/>
              <a:t>Global berasal dari kata ‘globe’ artinya bumi. Makna dari kata ‘global’ sangatlah luas;  bisa berarti mendunia, keseluruhan, dan juga secara garis besar. </a:t>
            </a:r>
          </a:p>
        </p:txBody>
      </p:sp>
    </p:spTree>
    <p:extLst>
      <p:ext uri="{BB962C8B-B14F-4D97-AF65-F5344CB8AC3E}">
        <p14:creationId xmlns:p14="http://schemas.microsoft.com/office/powerpoint/2010/main" val="6535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006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id-ID" dirty="0"/>
              <a:t>Sistem stratifikasi global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id-ID" dirty="0" smtClean="0"/>
              <a:t> </a:t>
            </a:r>
            <a:r>
              <a:rPr lang="id-ID" dirty="0"/>
              <a:t>unit negara, </a:t>
            </a:r>
            <a:r>
              <a:rPr lang="id-ID" dirty="0" smtClean="0"/>
              <a:t>unit individu</a:t>
            </a:r>
            <a:r>
              <a:rPr lang="en-US" dirty="0" smtClean="0"/>
              <a:t>, unit </a:t>
            </a:r>
            <a:r>
              <a:rPr lang="id-ID" dirty="0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id-ID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stratifikasi</a:t>
            </a:r>
            <a:r>
              <a:rPr lang="en-US" dirty="0" smtClean="0"/>
              <a:t> </a:t>
            </a:r>
            <a:r>
              <a:rPr lang="en-US" dirty="0"/>
              <a:t>global </a:t>
            </a:r>
            <a:r>
              <a:rPr lang="en-US" dirty="0" smtClean="0"/>
              <a:t>: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 </a:t>
            </a:r>
            <a:r>
              <a:rPr lang="id-ID" dirty="0"/>
              <a:t>dalam </a:t>
            </a:r>
            <a:r>
              <a:rPr lang="en-US" dirty="0" err="1"/>
              <a:t>hubungan</a:t>
            </a:r>
            <a:r>
              <a:rPr lang="id-ID" dirty="0"/>
              <a:t>nya dengan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id-ID" dirty="0"/>
              <a:t>global (dunia)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D</a:t>
            </a:r>
            <a:r>
              <a:rPr lang="en-US" dirty="0" err="1"/>
              <a:t>ampak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global</a:t>
            </a:r>
            <a:r>
              <a:rPr lang="id-ID" dirty="0"/>
              <a:t> adalah menimbulkan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id-ID" dirty="0"/>
              <a:t>-</a:t>
            </a:r>
            <a:r>
              <a:rPr lang="en-US" dirty="0" err="1"/>
              <a:t>setaraan</a:t>
            </a:r>
            <a:r>
              <a:rPr lang="id-ID" dirty="0"/>
              <a:t> yang 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id-ID" dirty="0"/>
              <a:t> antara negara maju dengan negara sedang berkembang.</a:t>
            </a:r>
            <a:endParaRPr lang="en-US" dirty="0"/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4419600" y="6172200"/>
            <a:ext cx="6096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Down Ribbon 4"/>
          <p:cNvSpPr/>
          <p:nvPr/>
        </p:nvSpPr>
        <p:spPr>
          <a:xfrm>
            <a:off x="381000" y="381000"/>
            <a:ext cx="6096000" cy="758952"/>
          </a:xfrm>
          <a:prstGeom prst="ellipseRibbon">
            <a:avLst>
              <a:gd name="adj1" fmla="val 25000"/>
              <a:gd name="adj2" fmla="val 72989"/>
              <a:gd name="adj3" fmla="val 125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Konsep Stratifikasi Global</a:t>
            </a:r>
            <a:endParaRPr lang="en-US" sz="2800" dirty="0"/>
          </a:p>
        </p:txBody>
      </p:sp>
      <p:sp>
        <p:nvSpPr>
          <p:cNvPr id="2" name="4-Point Star 1"/>
          <p:cNvSpPr/>
          <p:nvPr/>
        </p:nvSpPr>
        <p:spPr>
          <a:xfrm>
            <a:off x="25400" y="1447800"/>
            <a:ext cx="685800" cy="76200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8229600" y="6289431"/>
            <a:ext cx="7620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Down Ribbon 4"/>
          <p:cNvSpPr/>
          <p:nvPr/>
        </p:nvSpPr>
        <p:spPr>
          <a:xfrm>
            <a:off x="152400" y="0"/>
            <a:ext cx="7620000" cy="838200"/>
          </a:xfrm>
          <a:prstGeom prst="ellipseRibbon">
            <a:avLst>
              <a:gd name="adj1" fmla="val 25000"/>
              <a:gd name="adj2" fmla="val 75000"/>
              <a:gd name="adj3" fmla="val 1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Negara Kaya dan Negara Miskin</a:t>
            </a:r>
            <a:endParaRPr lang="en-US" sz="2800" dirty="0"/>
          </a:p>
        </p:txBody>
      </p:sp>
      <p:sp>
        <p:nvSpPr>
          <p:cNvPr id="6" name="Flowchart: Card 5"/>
          <p:cNvSpPr/>
          <p:nvPr/>
        </p:nvSpPr>
        <p:spPr>
          <a:xfrm>
            <a:off x="228600" y="914400"/>
            <a:ext cx="2362200" cy="381000"/>
          </a:xfrm>
          <a:prstGeom prst="flowChartPunchedCar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lphaLcPeriod"/>
            </a:pPr>
            <a:r>
              <a:rPr lang="id-ID" sz="2800" dirty="0"/>
              <a:t>Periphery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1371600"/>
            <a:ext cx="9108831" cy="2819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Pengertian</a:t>
            </a:r>
            <a:r>
              <a:rPr lang="en-US" dirty="0" smtClean="0"/>
              <a:t> : </a:t>
            </a:r>
          </a:p>
          <a:p>
            <a:pPr algn="just"/>
            <a:r>
              <a:rPr lang="id-ID" dirty="0" smtClean="0"/>
              <a:t>Periphery </a:t>
            </a:r>
            <a:r>
              <a:rPr lang="id-ID" dirty="0"/>
              <a:t>adalah wilayah pinggiran memiliki keterlambatan pembangunan dalam segala aspek kehidupan masyarakat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terbentuknya</a:t>
            </a:r>
            <a:r>
              <a:rPr lang="en-US" dirty="0" smtClean="0"/>
              <a:t> periphery 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stratifikasi</a:t>
            </a:r>
            <a:r>
              <a:rPr lang="en-US" dirty="0" smtClean="0"/>
              <a:t> global :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Stratifikasi global melibatkan negara-negara di jaringan yang besar dan terintegrasi; baik dalam hubungan ekonomi maupun politik.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S</a:t>
            </a:r>
            <a:r>
              <a:rPr lang="id-ID" dirty="0"/>
              <a:t>tratifikasi global terkait erat dengan kekuatan dan kekuasaan</a:t>
            </a:r>
            <a:r>
              <a:rPr lang="en-US" dirty="0"/>
              <a:t> : </a:t>
            </a:r>
            <a:r>
              <a:rPr lang="id-ID" dirty="0"/>
              <a:t>melakukan kontrol atas negara-negara lain atau kelompok negara karena adanya kepentingan.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/>
              <a:t>Negara </a:t>
            </a:r>
            <a:r>
              <a:rPr lang="en-US" dirty="0"/>
              <a:t>kaya </a:t>
            </a:r>
            <a:r>
              <a:rPr lang="id-ID" dirty="0"/>
              <a:t>dapat melaksanakan beberapa jenis kekuasaan atas negara-negara lain; termasuk militer, ekonomi dan kekuasaan politik.  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8" name="Round Single Corner Rectangle 7"/>
          <p:cNvSpPr/>
          <p:nvPr/>
        </p:nvSpPr>
        <p:spPr>
          <a:xfrm>
            <a:off x="228600" y="4343400"/>
            <a:ext cx="7848600" cy="2514600"/>
          </a:xfrm>
          <a:prstGeom prst="round1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Courier New" pitchFamily="49" charset="0"/>
              <a:buChar char="o"/>
            </a:pPr>
            <a:r>
              <a:rPr lang="en-US" dirty="0" err="1"/>
              <a:t>Tipe-tipe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stratifikasi</a:t>
            </a:r>
            <a:r>
              <a:rPr lang="en-US" dirty="0"/>
              <a:t> global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Negara tipe pertama</a:t>
            </a:r>
            <a:r>
              <a:rPr lang="en-US" dirty="0"/>
              <a:t> (kaya)</a:t>
            </a:r>
            <a:r>
              <a:rPr lang="id-ID" dirty="0"/>
              <a:t> dikenal sebagai negara-negara inti memiliki kekuatan sistem ekonomi global. 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N</a:t>
            </a:r>
            <a:r>
              <a:rPr lang="id-ID" dirty="0"/>
              <a:t>egara tipe kedua dikenal sebagai negara-negara semi periphery baik secara struktural maupun secara geografis</a:t>
            </a:r>
            <a:r>
              <a:rPr lang="en-US" dirty="0"/>
              <a:t> :</a:t>
            </a:r>
            <a:r>
              <a:rPr lang="id-ID" dirty="0"/>
              <a:t> bersifat semi industri dan mewakili jenis kelas menengah. 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Negara tipe ketiga adalah negara-negara periphery yang merupakan negara-negara terbawah dari sistem stratifikasi global</a:t>
            </a:r>
            <a:r>
              <a:rPr lang="en-US" dirty="0"/>
              <a:t> : </a:t>
            </a:r>
            <a:r>
              <a:rPr lang="en-US" dirty="0" err="1"/>
              <a:t>negara</a:t>
            </a:r>
            <a:r>
              <a:rPr lang="en-US" dirty="0"/>
              <a:t> m</a:t>
            </a:r>
            <a:r>
              <a:rPr lang="id-ID" dirty="0"/>
              <a:t>iskin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id-ID" dirty="0"/>
              <a:t> wilayah agrikultural terbesar di dunia.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8686800" y="3810000"/>
            <a:ext cx="457200" cy="3810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4-Point Star 2"/>
          <p:cNvSpPr/>
          <p:nvPr/>
        </p:nvSpPr>
        <p:spPr>
          <a:xfrm>
            <a:off x="0" y="6324600"/>
            <a:ext cx="609600" cy="533400"/>
          </a:xfrm>
          <a:prstGeom prst="star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191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d-ID" dirty="0" smtClean="0"/>
              <a:t> </a:t>
            </a:r>
            <a:endParaRPr lang="id-ID" dirty="0"/>
          </a:p>
          <a:p>
            <a:pPr marL="0" indent="0" algn="just">
              <a:buNone/>
            </a:pPr>
            <a:r>
              <a:rPr lang="id-ID" dirty="0"/>
              <a:t>1). Negara-negara inti (kaya) didalamnya terdapat orang-orang yang mendominasi sistem </a:t>
            </a:r>
            <a:r>
              <a:rPr lang="id-ID" dirty="0" smtClean="0"/>
              <a:t>global</a:t>
            </a:r>
            <a:r>
              <a:rPr lang="en-US" dirty="0" smtClean="0"/>
              <a:t> : </a:t>
            </a:r>
            <a:r>
              <a:rPr lang="id-ID" dirty="0" smtClean="0"/>
              <a:t>sebagian </a:t>
            </a:r>
            <a:r>
              <a:rPr lang="id-ID" dirty="0"/>
              <a:t>besar Eropa, dan ditambah Amerika Serikat dan </a:t>
            </a:r>
            <a:r>
              <a:rPr lang="id-ID" dirty="0" smtClean="0"/>
              <a:t>Jepang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id-ID" dirty="0" smtClean="0"/>
              <a:t>standar </a:t>
            </a:r>
            <a:r>
              <a:rPr lang="id-ID" dirty="0"/>
              <a:t>hidup </a:t>
            </a:r>
            <a:r>
              <a:rPr lang="id-ID" dirty="0" smtClean="0"/>
              <a:t>tinggi</a:t>
            </a:r>
            <a:r>
              <a:rPr lang="id-ID" dirty="0"/>
              <a:t>, pendidikan </a:t>
            </a:r>
            <a:r>
              <a:rPr lang="id-ID" dirty="0" smtClean="0"/>
              <a:t>tinggi</a:t>
            </a:r>
            <a:r>
              <a:rPr lang="id-ID" dirty="0"/>
              <a:t>, populasi penduduk tidak besar,  didominasi </a:t>
            </a:r>
            <a:r>
              <a:rPr lang="id-ID" dirty="0" smtClean="0"/>
              <a:t> </a:t>
            </a:r>
            <a:r>
              <a:rPr lang="id-ID" dirty="0"/>
              <a:t>kulit putih.</a:t>
            </a:r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/>
              <a:t>2). Negara-negara miskin di </a:t>
            </a:r>
            <a:r>
              <a:rPr lang="id-ID" dirty="0" smtClean="0"/>
              <a:t>dunia</a:t>
            </a:r>
            <a:r>
              <a:rPr lang="en-US" dirty="0" smtClean="0"/>
              <a:t> :</a:t>
            </a:r>
            <a:r>
              <a:rPr lang="id-ID" dirty="0" smtClean="0"/>
              <a:t> </a:t>
            </a:r>
            <a:r>
              <a:rPr lang="id-ID" dirty="0"/>
              <a:t>sebagian besar terdapat di Afrika, Asia, dan Amerika </a:t>
            </a:r>
            <a:r>
              <a:rPr lang="id-ID" dirty="0" smtClean="0"/>
              <a:t>Selatan</a:t>
            </a:r>
            <a:r>
              <a:rPr lang="en-US" dirty="0" smtClean="0"/>
              <a:t>;</a:t>
            </a:r>
            <a:r>
              <a:rPr lang="id-ID" dirty="0"/>
              <a:t> standar hidup rendah (</a:t>
            </a:r>
            <a:r>
              <a:rPr lang="id-ID" dirty="0" smtClean="0"/>
              <a:t>miskin)</a:t>
            </a:r>
            <a:r>
              <a:rPr lang="en-US" dirty="0" smtClean="0"/>
              <a:t>, </a:t>
            </a:r>
            <a:r>
              <a:rPr lang="id-ID" dirty="0" smtClean="0"/>
              <a:t>tingkat </a:t>
            </a:r>
            <a:r>
              <a:rPr lang="id-ID" dirty="0"/>
              <a:t>pendidikan </a:t>
            </a:r>
            <a:r>
              <a:rPr lang="id-ID" dirty="0" smtClean="0"/>
              <a:t>rendah</a:t>
            </a:r>
            <a:r>
              <a:rPr lang="id-ID" dirty="0"/>
              <a:t>, tingkat kematian </a:t>
            </a:r>
            <a:r>
              <a:rPr lang="id-ID" dirty="0" smtClean="0"/>
              <a:t> </a:t>
            </a:r>
            <a:r>
              <a:rPr lang="id-ID" dirty="0"/>
              <a:t>tinggi, </a:t>
            </a:r>
            <a:r>
              <a:rPr lang="id-ID" dirty="0" smtClean="0"/>
              <a:t> </a:t>
            </a:r>
            <a:r>
              <a:rPr lang="id-ID" dirty="0"/>
              <a:t>populasi penduduk yang </a:t>
            </a:r>
            <a:r>
              <a:rPr lang="id-ID" dirty="0" smtClean="0"/>
              <a:t>besar</a:t>
            </a:r>
            <a:r>
              <a:rPr lang="en-US" dirty="0" smtClean="0"/>
              <a:t>, </a:t>
            </a:r>
            <a:r>
              <a:rPr lang="id-ID" dirty="0" smtClean="0"/>
              <a:t>sebagian </a:t>
            </a:r>
            <a:r>
              <a:rPr lang="id-ID" dirty="0"/>
              <a:t>besar orang kulit berwarna. </a:t>
            </a:r>
            <a:endParaRPr lang="en-US" dirty="0" smtClean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r>
              <a:rPr lang="id-ID" dirty="0"/>
              <a:t>3). Eksplorasi sumber daya manusia dan alam yang dihuni dan dimiliki oleh orang kulit berwarna telah ditandai sebagai sejarah kapitalisme Barat,  dimana orang-orang kulit warna didominasi oleh imperialisme Barat dan kolonialisasi.</a:t>
            </a:r>
          </a:p>
        </p:txBody>
      </p:sp>
      <p:sp>
        <p:nvSpPr>
          <p:cNvPr id="2" name="Action Button: Home 1">
            <a:hlinkClick r:id="rId3" action="ppaction://hlinksldjump" highlightClick="1"/>
          </p:cNvPr>
          <p:cNvSpPr/>
          <p:nvPr/>
        </p:nvSpPr>
        <p:spPr>
          <a:xfrm>
            <a:off x="4191000" y="6172200"/>
            <a:ext cx="838200" cy="6858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ocument 3"/>
          <p:cNvSpPr/>
          <p:nvPr/>
        </p:nvSpPr>
        <p:spPr>
          <a:xfrm rot="10800000" flipV="1">
            <a:off x="508327" y="534393"/>
            <a:ext cx="4169193" cy="679496"/>
          </a:xfrm>
          <a:prstGeom prst="flowChartDocumen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b. Ras dan </a:t>
            </a:r>
            <a:r>
              <a:rPr lang="en-US" dirty="0" smtClean="0"/>
              <a:t>k</a:t>
            </a:r>
            <a:r>
              <a:rPr lang="id-ID" dirty="0" smtClean="0"/>
              <a:t>etidak-setaraan </a:t>
            </a:r>
            <a:r>
              <a:rPr lang="id-ID" dirty="0"/>
              <a:t>global.</a:t>
            </a:r>
          </a:p>
        </p:txBody>
      </p:sp>
      <p:sp>
        <p:nvSpPr>
          <p:cNvPr id="5" name="Flowchart: Manual Input 4"/>
          <p:cNvSpPr/>
          <p:nvPr/>
        </p:nvSpPr>
        <p:spPr>
          <a:xfrm>
            <a:off x="304800" y="1143000"/>
            <a:ext cx="7162800" cy="914400"/>
          </a:xfrm>
          <a:prstGeom prst="flowChartManualInp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Ketidak-setaraan rasial dalam sistem global dapat dilihat dalam  3 cara : </a:t>
            </a:r>
            <a:endParaRPr lang="en-US" dirty="0"/>
          </a:p>
        </p:txBody>
      </p:sp>
      <p:sp>
        <p:nvSpPr>
          <p:cNvPr id="7" name="Quad Arrow 6"/>
          <p:cNvSpPr/>
          <p:nvPr/>
        </p:nvSpPr>
        <p:spPr>
          <a:xfrm>
            <a:off x="152400" y="1143000"/>
            <a:ext cx="457200" cy="381000"/>
          </a:xfrm>
          <a:prstGeom prst="quad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5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rved Down Ribbon 4"/>
          <p:cNvSpPr/>
          <p:nvPr/>
        </p:nvSpPr>
        <p:spPr>
          <a:xfrm>
            <a:off x="0" y="152400"/>
            <a:ext cx="7620000" cy="838200"/>
          </a:xfrm>
          <a:prstGeom prst="ellipseRibbon">
            <a:avLst>
              <a:gd name="adj1" fmla="val 25000"/>
              <a:gd name="adj2" fmla="val 75000"/>
              <a:gd name="adj3" fmla="val 134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Konsekuensi Stratifikasi Global</a:t>
            </a:r>
            <a:endParaRPr lang="en-US" sz="28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152400" y="1143000"/>
            <a:ext cx="1524000" cy="381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lphaLcPeriod"/>
            </a:pPr>
            <a:r>
              <a:rPr lang="id-ID" dirty="0"/>
              <a:t>Populasi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228600" y="1600200"/>
            <a:ext cx="4114800" cy="457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id-ID" dirty="0"/>
              <a:t>Salah satu perbedaan terbesar antara negara kaya dan miskin adalah penduduk</a:t>
            </a:r>
            <a:r>
              <a:rPr lang="en-US" dirty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T</a:t>
            </a:r>
            <a:r>
              <a:rPr lang="id-ID" dirty="0"/>
              <a:t>otal tingkat  kesuburan  yang didefinisikan melalui jumlah wanita usia </a:t>
            </a:r>
            <a:r>
              <a:rPr lang="id-ID" dirty="0" smtClean="0"/>
              <a:t>subur</a:t>
            </a:r>
            <a:r>
              <a:rPr lang="en-US" dirty="0" smtClean="0"/>
              <a:t> </a:t>
            </a:r>
            <a:r>
              <a:rPr lang="id-ID" dirty="0"/>
              <a:t>di negara-negara </a:t>
            </a:r>
            <a:r>
              <a:rPr lang="id-ID" dirty="0" smtClean="0"/>
              <a:t>termiskin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id-ID" dirty="0"/>
              <a:t>wanita rata-rata memiliki lima anak selama hidupnya.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/>
              <a:t>Sebuah</a:t>
            </a:r>
            <a:r>
              <a:rPr lang="id-ID" dirty="0"/>
              <a:t> ironi </a:t>
            </a:r>
            <a:r>
              <a:rPr lang="en-US" dirty="0" smtClean="0"/>
              <a:t>: </a:t>
            </a:r>
            <a:r>
              <a:rPr lang="id-ID" dirty="0" smtClean="0"/>
              <a:t>negara-negara </a:t>
            </a:r>
            <a:r>
              <a:rPr lang="id-ID" dirty="0"/>
              <a:t>miskin </a:t>
            </a:r>
            <a:r>
              <a:rPr lang="id-ID" dirty="0" smtClean="0"/>
              <a:t> </a:t>
            </a:r>
            <a:r>
              <a:rPr lang="id-ID" dirty="0"/>
              <a:t>tingkat kelahiran tinggi dibandingkan </a:t>
            </a:r>
            <a:r>
              <a:rPr lang="id-ID" dirty="0" smtClean="0"/>
              <a:t> </a:t>
            </a:r>
            <a:r>
              <a:rPr lang="id-ID" dirty="0"/>
              <a:t>negara-negara kaya. 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T</a:t>
            </a:r>
            <a:r>
              <a:rPr lang="id-ID" dirty="0"/>
              <a:t>idak berjalan lurus sebanding dengan perkembangan ekonomi masyarakat. 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Namun</a:t>
            </a:r>
            <a:r>
              <a:rPr lang="en-US" dirty="0" smtClean="0"/>
              <a:t> a</a:t>
            </a:r>
            <a:r>
              <a:rPr lang="id-ID" dirty="0" smtClean="0"/>
              <a:t>da </a:t>
            </a:r>
            <a:r>
              <a:rPr lang="id-ID" dirty="0"/>
              <a:t>juga beberapa negara dengan populasi besar telah  berkembang </a:t>
            </a:r>
            <a:r>
              <a:rPr lang="id-ID" dirty="0" smtClean="0"/>
              <a:t>perekonomiannya</a:t>
            </a:r>
            <a:r>
              <a:rPr lang="en-US" dirty="0" smtClean="0"/>
              <a:t>:</a:t>
            </a:r>
            <a:r>
              <a:rPr lang="id-ID" dirty="0" smtClean="0"/>
              <a:t>  </a:t>
            </a:r>
            <a:r>
              <a:rPr lang="id-ID" dirty="0"/>
              <a:t>China dan India.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648200" y="1600200"/>
            <a:ext cx="4267200" cy="434340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/>
              <a:t>S</a:t>
            </a:r>
            <a:r>
              <a:rPr lang="id-ID" dirty="0"/>
              <a:t>tandar kesehatan dari negara-negara</a:t>
            </a:r>
            <a:r>
              <a:rPr lang="en-US" dirty="0"/>
              <a:t>  </a:t>
            </a:r>
            <a:r>
              <a:rPr lang="id-ID" dirty="0"/>
              <a:t>tergantung stratifikasi global</a:t>
            </a:r>
            <a:r>
              <a:rPr lang="en-US" dirty="0"/>
              <a:t>.</a:t>
            </a:r>
            <a:r>
              <a:rPr lang="id-ID" dirty="0"/>
              <a:t> 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N</a:t>
            </a:r>
            <a:r>
              <a:rPr lang="id-ID" dirty="0" smtClean="0"/>
              <a:t>egara </a:t>
            </a:r>
            <a:r>
              <a:rPr lang="id-ID" dirty="0"/>
              <a:t>tingkat kesejahteraan negara tinggi</a:t>
            </a:r>
            <a:r>
              <a:rPr lang="en-US" dirty="0"/>
              <a:t>:</a:t>
            </a:r>
            <a:r>
              <a:rPr lang="id-ID" dirty="0"/>
              <a:t>  tingkat kematian anak rendah, tingkat harapan hidup tinggi, </a:t>
            </a:r>
            <a:r>
              <a:rPr lang="id-ID" dirty="0" smtClean="0"/>
              <a:t>tingkat </a:t>
            </a:r>
            <a:r>
              <a:rPr lang="id-ID" dirty="0"/>
              <a:t>penghasilan tinggi, tetapi tidak semua memiliki air jernih dan akses terhadap sanitasi layak.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N</a:t>
            </a:r>
            <a:r>
              <a:rPr lang="id-ID" dirty="0"/>
              <a:t>egara </a:t>
            </a:r>
            <a:r>
              <a:rPr lang="id-ID" dirty="0" smtClean="0"/>
              <a:t>dikategorikan miskin</a:t>
            </a:r>
            <a:r>
              <a:rPr lang="en-US" dirty="0" smtClean="0"/>
              <a:t>:</a:t>
            </a:r>
            <a:r>
              <a:rPr lang="id-ID" dirty="0" smtClean="0"/>
              <a:t> </a:t>
            </a:r>
            <a:r>
              <a:rPr lang="en-US" dirty="0" smtClean="0"/>
              <a:t>b</a:t>
            </a:r>
            <a:r>
              <a:rPr lang="id-ID" dirty="0" smtClean="0"/>
              <a:t>anyak </a:t>
            </a:r>
            <a:r>
              <a:rPr lang="id-ID" dirty="0"/>
              <a:t>anak meninggal dalam waktu lima tahun pertama, usia hidup lebih pendek, dan lebih sedikit orang memiliki akses untuk air bersih dan sanitasi yang memadai.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4724400" y="1143000"/>
            <a:ext cx="3200400" cy="381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b</a:t>
            </a:r>
            <a:r>
              <a:rPr lang="id-ID" dirty="0" smtClean="0"/>
              <a:t>. </a:t>
            </a:r>
            <a:r>
              <a:rPr lang="id-ID" dirty="0"/>
              <a:t>Kesehatan dan Lingkungan</a:t>
            </a:r>
          </a:p>
        </p:txBody>
      </p:sp>
      <p:sp>
        <p:nvSpPr>
          <p:cNvPr id="10" name="Action Button: Forward or Next 9">
            <a:hlinkClick r:id="rId3" action="ppaction://hlinksldjump" highlightClick="1"/>
          </p:cNvPr>
          <p:cNvSpPr/>
          <p:nvPr/>
        </p:nvSpPr>
        <p:spPr>
          <a:xfrm>
            <a:off x="8305800" y="6096000"/>
            <a:ext cx="6858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6-Point Star 1"/>
          <p:cNvSpPr/>
          <p:nvPr/>
        </p:nvSpPr>
        <p:spPr>
          <a:xfrm>
            <a:off x="4038600" y="5638800"/>
            <a:ext cx="914400" cy="914400"/>
          </a:xfrm>
          <a:prstGeom prst="star16">
            <a:avLst>
              <a:gd name="adj" fmla="val 1578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1322</Words>
  <Application>Microsoft Office PowerPoint</Application>
  <PresentationFormat>On-screen Show (4:3)</PresentationFormat>
  <Paragraphs>135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Stratifikasi Global </vt:lpstr>
      <vt:lpstr>Tujuan Instruksional Khusus</vt:lpstr>
      <vt:lpstr>Referensi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118</cp:revision>
  <dcterms:created xsi:type="dcterms:W3CDTF">2014-04-28T03:24:33Z</dcterms:created>
  <dcterms:modified xsi:type="dcterms:W3CDTF">2016-04-20T02:50:06Z</dcterms:modified>
</cp:coreProperties>
</file>