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4" r:id="rId3"/>
    <p:sldId id="278" r:id="rId4"/>
    <p:sldId id="295" r:id="rId5"/>
    <p:sldId id="280" r:id="rId6"/>
    <p:sldId id="289" r:id="rId7"/>
    <p:sldId id="281" r:id="rId8"/>
    <p:sldId id="293" r:id="rId9"/>
    <p:sldId id="282" r:id="rId10"/>
    <p:sldId id="292" r:id="rId11"/>
    <p:sldId id="290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5ED"/>
    <a:srgbClr val="3FF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81" autoAdjust="0"/>
    <p:restoredTop sz="94660"/>
  </p:normalViewPr>
  <p:slideViewPr>
    <p:cSldViewPr snapToGrid="0">
      <p:cViewPr>
        <p:scale>
          <a:sx n="70" d="100"/>
          <a:sy n="70" d="100"/>
        </p:scale>
        <p:origin x="-756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6A03-2485-402B-96BF-B3B3E226BE5D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41F-3F7D-49A8-B9B0-632EB26E9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6A03-2485-402B-96BF-B3B3E226BE5D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41F-3F7D-49A8-B9B0-632EB26E9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6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6A03-2485-402B-96BF-B3B3E226BE5D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41F-3F7D-49A8-B9B0-632EB26E9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1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6A03-2485-402B-96BF-B3B3E226BE5D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41F-3F7D-49A8-B9B0-632EB26E9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53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6A03-2485-402B-96BF-B3B3E226BE5D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41F-3F7D-49A8-B9B0-632EB26E9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40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6A03-2485-402B-96BF-B3B3E226BE5D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41F-3F7D-49A8-B9B0-632EB26E9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1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6A03-2485-402B-96BF-B3B3E226BE5D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41F-3F7D-49A8-B9B0-632EB26E9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8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6A03-2485-402B-96BF-B3B3E226BE5D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41F-3F7D-49A8-B9B0-632EB26E9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6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6A03-2485-402B-96BF-B3B3E226BE5D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41F-3F7D-49A8-B9B0-632EB26E9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6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6A03-2485-402B-96BF-B3B3E226BE5D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41F-3F7D-49A8-B9B0-632EB26E9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71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6A03-2485-402B-96BF-B3B3E226BE5D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41F-3F7D-49A8-B9B0-632EB26E9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5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F6A03-2485-402B-96BF-B3B3E226BE5D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5D41F-3F7D-49A8-B9B0-632EB26E9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.fmipa.unand.ac.id/matematika/file_bahankuliah/6.%20Pengintegralan%20Numerik.pdf" TargetMode="External"/><Relationship Id="rId2" Type="http://schemas.openxmlformats.org/officeDocument/2006/relationships/hyperlink" Target="https://studylibid.com/doc/509197/integrasi-dan-diferensiasi-numeri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dokumen.com/document/praktikum-metoda-numerik-praktikum-metoda-numerik-materi-batas-integrasi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7080" y="2513889"/>
            <a:ext cx="9144000" cy="886345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CC3300"/>
                </a:solidFill>
                <a:latin typeface="Bell MT" panose="02020503060305020303" pitchFamily="18" charset="0"/>
              </a:rPr>
              <a:t>METODE NUMERIK</a:t>
            </a:r>
            <a:endParaRPr lang="en-US" sz="4800" dirty="0">
              <a:solidFill>
                <a:srgbClr val="CC3300"/>
              </a:solidFill>
              <a:latin typeface="Bell MT" panose="020205030603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6371" y="3423138"/>
            <a:ext cx="7972023" cy="3434862"/>
          </a:xfrm>
        </p:spPr>
        <p:txBody>
          <a:bodyPr>
            <a:norm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id-ID" sz="2000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Dharu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Ari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Kurniawan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(170000</a:t>
            </a:r>
            <a:r>
              <a:rPr lang="id-ID" sz="2000" b="1" dirty="0" smtClean="0">
                <a:latin typeface="Times New Roman" pitchFamily="18" charset="0"/>
                <a:cs typeface="Times New Roman" pitchFamily="18" charset="0"/>
              </a:rPr>
              <a:t>6109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Supratiwi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Dewiyana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(170000)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Disca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Amellya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(170000</a:t>
            </a:r>
            <a:r>
              <a:rPr lang="id-ID" sz="2000" b="1" dirty="0" smtClean="0">
                <a:latin typeface="Times New Roman" pitchFamily="18" charset="0"/>
                <a:cs typeface="Times New Roman" pitchFamily="18" charset="0"/>
              </a:rPr>
              <a:t>117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Agitha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Yolandini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(1700006120)</a:t>
            </a:r>
          </a:p>
          <a:p>
            <a:endParaRPr lang="id-ID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id-ID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086371" y="2345140"/>
            <a:ext cx="7972024" cy="128480"/>
            <a:chOff x="2196612" y="1657878"/>
            <a:chExt cx="7972024" cy="1284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6613" y="1786358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96612" y="1657878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086372" y="5724879"/>
            <a:ext cx="7972024" cy="151558"/>
            <a:chOff x="2086375" y="2485623"/>
            <a:chExt cx="7972024" cy="1515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086376" y="2637181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086375" y="2485623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3075840" y="5554529"/>
            <a:ext cx="6009547" cy="45719"/>
            <a:chOff x="3537772" y="3412513"/>
            <a:chExt cx="5289705" cy="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537772" y="3412513"/>
              <a:ext cx="862986" cy="0"/>
            </a:xfrm>
            <a:prstGeom prst="line">
              <a:avLst/>
            </a:prstGeom>
            <a:ln w="117475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964491" y="3412513"/>
              <a:ext cx="862986" cy="0"/>
            </a:xfrm>
            <a:prstGeom prst="line">
              <a:avLst/>
            </a:prstGeom>
            <a:ln w="117475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917" y="220818"/>
            <a:ext cx="1854167" cy="1854167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101601" y="113638"/>
            <a:ext cx="1465479" cy="1562762"/>
            <a:chOff x="101601" y="113638"/>
            <a:chExt cx="1465479" cy="156276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 rot="10800000">
            <a:off x="10604063" y="5189105"/>
            <a:ext cx="1465479" cy="1562762"/>
            <a:chOff x="101601" y="113638"/>
            <a:chExt cx="1465479" cy="156276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323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353297" y="402551"/>
            <a:ext cx="11520000" cy="128480"/>
            <a:chOff x="2196612" y="1657878"/>
            <a:chExt cx="7972024" cy="1284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6613" y="1786358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96612" y="1657878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3"/>
          <p:cNvGrpSpPr/>
          <p:nvPr/>
        </p:nvGrpSpPr>
        <p:grpSpPr>
          <a:xfrm>
            <a:off x="243058" y="6311396"/>
            <a:ext cx="11520000" cy="151558"/>
            <a:chOff x="2086375" y="2485623"/>
            <a:chExt cx="7972024" cy="1515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086376" y="2637181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086375" y="2485623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8"/>
          <p:cNvGrpSpPr/>
          <p:nvPr/>
        </p:nvGrpSpPr>
        <p:grpSpPr>
          <a:xfrm>
            <a:off x="101601" y="113638"/>
            <a:ext cx="1465479" cy="1562762"/>
            <a:chOff x="101601" y="113638"/>
            <a:chExt cx="1465479" cy="156276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9"/>
          <p:cNvGrpSpPr/>
          <p:nvPr/>
        </p:nvGrpSpPr>
        <p:grpSpPr>
          <a:xfrm rot="10800000">
            <a:off x="10604063" y="5189105"/>
            <a:ext cx="1465479" cy="1562762"/>
            <a:chOff x="101601" y="113638"/>
            <a:chExt cx="1465479" cy="156276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43023" y="1944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54477"/>
                <a:ext cx="10515600" cy="5724000"/>
              </a:xfr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Contoh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soal</a:t>
                </a: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Gunakan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metode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midpoint,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trapesium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dan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simpson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untuk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menghitung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integral :</a:t>
                </a: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2000" b="1" i="1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  <m:e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id-ID" sz="2000" b="1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id-ID" sz="2000" b="1" i="1"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𝒅𝒙</m:t>
                        </m:r>
                      </m:e>
                    </m:nary>
                  </m:oMath>
                </a14:m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dimana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f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adalah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fungsi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dasar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𝒇</m:t>
                    </m:r>
                    <m:d>
                      <m:dPr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</m:d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Metode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manakah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yang paling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akurat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? </a:t>
                </a: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Penyelesaian</a:t>
                </a: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:</a:t>
                </a: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Bentuk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eksaknya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yaitu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:</a:t>
                </a:r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n-US" sz="2000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b="1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𝒅𝒙</m:t>
                          </m:r>
                        </m:e>
                      </m:nary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= </m:t>
                      </m:r>
                      <m:f>
                        <m:fPr>
                          <m:ctrlP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ctrlP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,</m:t>
                      </m:r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𝟔𝟔𝟕</m:t>
                      </m:r>
                    </m:oMath>
                  </m:oMathPara>
                </a14:m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Font typeface="Wingdings" pitchFamily="2" charset="2"/>
                  <a:buChar char="q"/>
                </a:pP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Simpson</a:t>
                </a:r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2000" b="1">
                          <a:latin typeface="Cambria Math"/>
                          <a:cs typeface="Times New Roman" pitchFamily="18" charset="0"/>
                        </a:rPr>
                        <m:t>𝐒</m:t>
                      </m:r>
                      <m:r>
                        <a:rPr lang="id-ID" sz="2000" b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id-ID" sz="2000" b="1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id-ID" sz="2000" b="1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id-ID" sz="2000" b="1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𝒃</m:t>
                          </m:r>
                          <m:r>
                            <a:rPr lang="id-ID" sz="2000" b="1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id-ID" sz="2000" b="1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id-ID" sz="2000" b="1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id-ID" sz="2000" b="1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𝟔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id-ID" sz="2000" b="1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  <m:t>𝒂</m:t>
                              </m:r>
                            </m:e>
                          </m:d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sz="2000" b="1" i="1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000" b="1" i="1">
                                      <a:latin typeface="Cambria Math"/>
                                      <a:cs typeface="Times New Roman" pitchFamily="18" charset="0"/>
                                    </a:rPr>
                                    <m:t>𝒂</m:t>
                                  </m:r>
                                  <m:r>
                                    <a:rPr lang="id-ID" sz="2000" b="1" i="1">
                                      <a:latin typeface="Cambria Math"/>
                                      <a:cs typeface="Times New Roman" pitchFamily="18" charset="0"/>
                                    </a:rPr>
                                    <m:t>+</m:t>
                                  </m:r>
                                  <m:r>
                                    <a:rPr lang="id-ID" sz="2000" b="1" i="1">
                                      <a:latin typeface="Cambria Math"/>
                                      <a:cs typeface="Times New Roman" pitchFamily="18" charset="0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id-ID" sz="2000" b="1" i="1">
                                      <a:latin typeface="Cambria Math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id-ID" sz="2000" b="1" i="1" dirty="0" smtClean="0">
                  <a:latin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id-ID" sz="2000" b="1">
                        <a:latin typeface="Cambria Math"/>
                        <a:cs typeface="Times New Roman" pitchFamily="18" charset="0"/>
                      </a:rPr>
                      <m:t>𝐒</m:t>
                    </m:r>
                    <m:r>
                      <a:rPr lang="id-ID" sz="2000" b="1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num>
                      <m:den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den>
                    </m:f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 [</m:t>
                    </m:r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𝒇</m:t>
                    </m:r>
                    <m:d>
                      <m:dPr>
                        <m:ctrlP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e>
                    </m:d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𝟒</m:t>
                    </m:r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𝒇</m:t>
                    </m:r>
                    <m:d>
                      <m:dPr>
                        <m:ctrlP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e>
                    </m:d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𝒇</m:t>
                    </m:r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𝟐</m:t>
                    </m:r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id-ID" sz="2000" b="1" dirty="0">
                    <a:latin typeface="Times New Roman" pitchFamily="18" charset="0"/>
                    <a:cs typeface="Times New Roman" pitchFamily="18" charset="0"/>
                  </a:rPr>
                  <a:t>] </a:t>
                </a:r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2000" b="1">
                          <a:latin typeface="Cambria Math"/>
                          <a:cs typeface="Times New Roman" pitchFamily="18" charset="0"/>
                        </a:rPr>
                        <m:t>𝐒</m:t>
                      </m:r>
                      <m:r>
                        <a:rPr lang="id-ID" sz="2000" b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id-ID" sz="2000" b="1" i="1">
                              <a:latin typeface="Cambria Math"/>
                              <a:ea typeface="Cambria Math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>
                              <a:latin typeface="Cambria Math" pitchFamily="18" charset="0"/>
                              <a:ea typeface="Cambria Math" pitchFamily="18" charset="0"/>
                              <a:cs typeface="Times New Roman" pitchFamily="18" charset="0"/>
                            </a:rPr>
                            <m:t>𝟎</m:t>
                          </m:r>
                          <m:r>
                            <a:rPr lang="id-ID" sz="2000" b="1" i="1">
                              <a:latin typeface="Cambria Math" pitchFamily="18" charset="0"/>
                              <a:ea typeface="Cambria Math" pitchFamily="18" charset="0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id-ID" sz="2000" b="1" i="1">
                              <a:latin typeface="Cambria Math" pitchFamily="18" charset="0"/>
                              <a:ea typeface="Cambria Math" pitchFamily="18" charset="0"/>
                              <a:cs typeface="Times New Roman" pitchFamily="18" charset="0"/>
                            </a:rPr>
                            <m:t>𝟒</m:t>
                          </m:r>
                          <m:d>
                            <m:dPr>
                              <m:ctrlPr>
                                <a:rPr lang="id-ID" sz="2000" b="1" i="1">
                                  <a:latin typeface="Cambria Math"/>
                                  <a:ea typeface="Cambria Math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id-ID" sz="2000" b="1" i="1">
                                  <a:latin typeface="Cambria Math" pitchFamily="18" charset="0"/>
                                  <a:ea typeface="Cambria Math" pitchFamily="18" charset="0"/>
                                  <a:cs typeface="Times New Roman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id-ID" sz="2000" b="1" i="1">
                              <a:latin typeface="Cambria Math" pitchFamily="18" charset="0"/>
                              <a:ea typeface="Cambria Math" pitchFamily="18" charset="0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id-ID" sz="2000" b="1" i="1">
                              <a:latin typeface="Cambria Math" pitchFamily="18" charset="0"/>
                              <a:ea typeface="Cambria Math" pitchFamily="18" charset="0"/>
                              <a:cs typeface="Times New Roman" pitchFamily="18" charset="0"/>
                            </a:rPr>
                            <m:t>𝟒</m:t>
                          </m:r>
                        </m:e>
                      </m:d>
                      <m:r>
                        <a:rPr lang="id-ID" sz="2000" b="1" i="1" smtClean="0"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000" b="1" dirty="0"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m:t>⅓ (8)</m:t>
                      </m:r>
                      <m:r>
                        <m:rPr>
                          <m:nor/>
                        </m:rPr>
                        <a:rPr lang="id-ID" sz="2000" b="1" i="0" dirty="0" smtClean="0"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000" b="1" dirty="0"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m:t>2,667</m:t>
                      </m:r>
                    </m:oMath>
                  </m:oMathPara>
                </a14:m>
                <a:endParaRPr lang="id-ID" sz="20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2000" b="1" i="0" smtClean="0">
                          <a:latin typeface="Cambria Math"/>
                          <a:ea typeface="Cambria Math" pitchFamily="18" charset="0"/>
                          <a:cs typeface="Times New Roman" pitchFamily="18" charset="0"/>
                        </a:rPr>
                        <m:t>𝐒</m:t>
                      </m:r>
                      <m:r>
                        <a:rPr lang="id-ID" sz="2000" b="1" i="1"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000" b="1" dirty="0"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m:t>⅓ (8)</m:t>
                      </m:r>
                      <m:r>
                        <m:rPr>
                          <m:nor/>
                        </m:rPr>
                        <a:rPr lang="id-ID" sz="2000" b="1" dirty="0"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000" b="1" dirty="0"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m:t>2,667</m:t>
                      </m:r>
                    </m:oMath>
                  </m:oMathPara>
                </a14:m>
                <a:endParaRPr lang="id-ID" sz="20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2000" b="1">
                          <a:latin typeface="Cambria Math"/>
                          <a:ea typeface="Cambria Math" pitchFamily="18" charset="0"/>
                          <a:cs typeface="Times New Roman" pitchFamily="18" charset="0"/>
                        </a:rPr>
                        <m:t>𝐒</m:t>
                      </m:r>
                      <m:r>
                        <a:rPr lang="id-ID" sz="2000" b="1" i="1"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000" b="1" dirty="0"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m:t>2,667</m:t>
                      </m:r>
                    </m:oMath>
                  </m:oMathPara>
                </a14:m>
                <a:endParaRPr lang="id-ID" sz="2000" b="1" dirty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id-ID" sz="2000" b="1" dirty="0">
                  <a:latin typeface="Cambria Math" pitchFamily="18" charset="0"/>
                  <a:ea typeface="Cambria Math" pitchFamily="18" charset="0"/>
                  <a:cs typeface="Times New Roman" pitchFamily="18" charset="0"/>
                </a:endParaRPr>
              </a:p>
              <a:p>
                <a:pPr marL="512762" indent="0">
                  <a:lnSpc>
                    <a:spcPct val="100000"/>
                  </a:lnSpc>
                  <a:buNone/>
                </a:pPr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12762" indent="0">
                  <a:lnSpc>
                    <a:spcPct val="100000"/>
                  </a:lnSpc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</a:b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None/>
                </a:pP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54477"/>
                <a:ext cx="10515600" cy="5724000"/>
              </a:xfrm>
              <a:blipFill rotWithShape="1">
                <a:blip r:embed="rId2"/>
                <a:stretch>
                  <a:fillRect l="-579" t="-956" b="-3974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429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6477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8001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6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353297" y="402551"/>
            <a:ext cx="11520000" cy="128480"/>
            <a:chOff x="2196612" y="1657878"/>
            <a:chExt cx="7972024" cy="1284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6613" y="1786358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96612" y="1657878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3"/>
          <p:cNvGrpSpPr/>
          <p:nvPr/>
        </p:nvGrpSpPr>
        <p:grpSpPr>
          <a:xfrm>
            <a:off x="243058" y="6311396"/>
            <a:ext cx="11520000" cy="151558"/>
            <a:chOff x="2086375" y="2485623"/>
            <a:chExt cx="7972024" cy="1515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086376" y="2637181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086375" y="2485623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8"/>
          <p:cNvGrpSpPr/>
          <p:nvPr/>
        </p:nvGrpSpPr>
        <p:grpSpPr>
          <a:xfrm>
            <a:off x="101601" y="113638"/>
            <a:ext cx="1465479" cy="1562762"/>
            <a:chOff x="101601" y="113638"/>
            <a:chExt cx="1465479" cy="156276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9"/>
          <p:cNvGrpSpPr/>
          <p:nvPr/>
        </p:nvGrpSpPr>
        <p:grpSpPr>
          <a:xfrm rot="10800000">
            <a:off x="10604063" y="5189105"/>
            <a:ext cx="1465479" cy="1562762"/>
            <a:chOff x="101601" y="113638"/>
            <a:chExt cx="1465479" cy="156276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43023" y="1944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40328"/>
                <a:ext cx="10515600" cy="5749636"/>
              </a:xfr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 marL="747713" indent="-747713">
                  <a:lnSpc>
                    <a:spcPct val="100000"/>
                  </a:lnSpc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Jadi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metode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yang  paling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akurat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yaitu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simpson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dimana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747713" indent="-747713">
                  <a:lnSpc>
                    <a:spcPct val="100000"/>
                  </a:lnSpc>
                  <a:buNone/>
                </a:pPr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747713" indent="-747713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2000" b="1">
                          <a:latin typeface="Cambria Math"/>
                          <a:cs typeface="Times New Roman" pitchFamily="18" charset="0"/>
                        </a:rPr>
                        <m:t>𝐒</m:t>
                      </m:r>
                      <m:r>
                        <a:rPr lang="id-ID" sz="2000" b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𝟔</m:t>
                          </m:r>
                        </m:den>
                      </m:f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  <m:t>𝒂</m:t>
                              </m:r>
                            </m:e>
                          </m:d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sz="2000" b="1" i="1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000" b="1" i="1">
                                      <a:latin typeface="Cambria Math"/>
                                      <a:cs typeface="Times New Roman" pitchFamily="18" charset="0"/>
                                    </a:rPr>
                                    <m:t>𝒂</m:t>
                                  </m:r>
                                  <m:r>
                                    <a:rPr lang="id-ID" sz="2000" b="1" i="1">
                                      <a:latin typeface="Cambria Math"/>
                                      <a:cs typeface="Times New Roman" pitchFamily="18" charset="0"/>
                                    </a:rPr>
                                    <m:t>+</m:t>
                                  </m:r>
                                  <m:r>
                                    <a:rPr lang="id-ID" sz="2000" b="1" i="1">
                                      <a:latin typeface="Cambria Math"/>
                                      <a:cs typeface="Times New Roman" pitchFamily="18" charset="0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id-ID" sz="2000" b="1" i="1">
                                      <a:latin typeface="Cambria Math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</m:d>
                      <m:r>
                        <a:rPr lang="id-ID" sz="2000" b="1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↔</m:t>
                      </m:r>
                      <m:r>
                        <a:rPr lang="id-ID" sz="2000" b="1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id-ID" sz="2000" b="1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,</m:t>
                      </m:r>
                      <m:r>
                        <a:rPr lang="id-ID" sz="2000" b="1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𝟔𝟔𝟕</m:t>
                      </m:r>
                      <m:r>
                        <a:rPr lang="id-ID" sz="2000" b="1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≈</m:t>
                      </m:r>
                      <m:r>
                        <a:rPr lang="id-ID" sz="2000" b="1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id-ID" sz="2000" b="1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,</m:t>
                      </m:r>
                      <m:r>
                        <a:rPr lang="id-ID" sz="2000" b="1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𝟔𝟔𝟕</m:t>
                      </m:r>
                    </m:oMath>
                  </m:oMathPara>
                </a14:m>
                <a:endParaRPr lang="id-ID" sz="2000" b="1" dirty="0" smtClean="0">
                  <a:latin typeface="Cambria Math"/>
                  <a:cs typeface="Times New Roman" pitchFamily="18" charset="0"/>
                </a:endParaRPr>
              </a:p>
              <a:p>
                <a:pPr marL="747713" indent="-747713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sub>
                        <m:sup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</m:sup>
                        <m:e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𝒅𝒙</m:t>
                          </m:r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 ≈</m:t>
                          </m:r>
                          <m:f>
                            <m:fPr>
                              <m:ctrlPr>
                                <a:rPr lang="id-ID" sz="2000" b="1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>
                                <a:rPr lang="id-ID" sz="2000" b="1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id-ID" sz="2000" b="1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𝒃</m:t>
                              </m:r>
                              <m:r>
                                <a:rPr lang="id-ID" sz="2000" b="1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a:rPr lang="id-ID" sz="2000" b="1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𝒂</m:t>
                              </m:r>
                              <m:r>
                                <a:rPr lang="id-ID" sz="2000" b="1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id-ID" sz="2000" b="1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𝟔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id-ID" sz="2000" b="1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id-ID" sz="2000" b="1" i="1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d-ID" sz="2000" b="1" i="1">
                                      <a:latin typeface="Cambria Math"/>
                                      <a:cs typeface="Times New Roman" pitchFamily="18" charset="0"/>
                                    </a:rPr>
                                    <m:t>𝒂</m:t>
                                  </m:r>
                                </m:e>
                              </m:d>
                              <m: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  <m:t>+</m:t>
                              </m:r>
                              <m: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  <m:t>𝟒</m:t>
                              </m:r>
                              <m: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id-ID" sz="2000" b="1" i="1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id-ID" sz="2000" b="1" i="1">
                                          <a:latin typeface="Cambria Math"/>
                                          <a:cs typeface="Times New Roman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d-ID" sz="2000" b="1" i="1">
                                          <a:latin typeface="Cambria Math"/>
                                          <a:cs typeface="Times New Roman" pitchFamily="18" charset="0"/>
                                        </a:rPr>
                                        <m:t>𝒂</m:t>
                                      </m:r>
                                      <m:r>
                                        <a:rPr lang="id-ID" sz="2000" b="1" i="1">
                                          <a:latin typeface="Cambria Math"/>
                                          <a:cs typeface="Times New Roman" pitchFamily="18" charset="0"/>
                                        </a:rPr>
                                        <m:t>+</m:t>
                                      </m:r>
                                      <m:r>
                                        <a:rPr lang="id-ID" sz="2000" b="1" i="1">
                                          <a:latin typeface="Cambria Math"/>
                                          <a:cs typeface="Times New Roman" pitchFamily="18" charset="0"/>
                                        </a:rPr>
                                        <m:t>𝒃</m:t>
                                      </m:r>
                                    </m:num>
                                    <m:den>
                                      <m:r>
                                        <a:rPr lang="id-ID" sz="2000" b="1" i="1">
                                          <a:latin typeface="Cambria Math"/>
                                          <a:cs typeface="Times New Roman" pitchFamily="18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  <m:t>+</m:t>
                              </m:r>
                              <m: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  <m:t>𝒇</m:t>
                              </m:r>
                              <m: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  <m:t>𝒃</m:t>
                              </m:r>
                              <m: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  <m:t>)</m:t>
                              </m:r>
                            </m:e>
                          </m:d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id-ID" sz="2000" b="1" dirty="0">
                  <a:latin typeface="Cambria Math"/>
                  <a:cs typeface="Times New Roman" pitchFamily="18" charset="0"/>
                </a:endParaRPr>
              </a:p>
              <a:p>
                <a:pPr marL="747713" indent="-747713">
                  <a:lnSpc>
                    <a:spcPct val="100000"/>
                  </a:lnSpc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					</a:t>
                </a:r>
              </a:p>
              <a:p>
                <a:pPr marL="514350" indent="-514350">
                  <a:lnSpc>
                    <a:spcPct val="100000"/>
                  </a:lnSpc>
                  <a:buNone/>
                </a:pP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40328"/>
                <a:ext cx="10515600" cy="5749636"/>
              </a:xfrm>
              <a:blipFill rotWithShape="1">
                <a:blip r:embed="rId2"/>
                <a:stretch>
                  <a:fillRect l="-579" t="-42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429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6477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8001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1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353297" y="402551"/>
            <a:ext cx="11520000" cy="128480"/>
            <a:chOff x="2196612" y="1657878"/>
            <a:chExt cx="7972024" cy="1284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6613" y="1786358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96612" y="1657878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3"/>
          <p:cNvGrpSpPr/>
          <p:nvPr/>
        </p:nvGrpSpPr>
        <p:grpSpPr>
          <a:xfrm>
            <a:off x="243058" y="6311396"/>
            <a:ext cx="11520000" cy="151558"/>
            <a:chOff x="2086375" y="2485623"/>
            <a:chExt cx="7972024" cy="1515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086376" y="2637181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086375" y="2485623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8"/>
          <p:cNvGrpSpPr/>
          <p:nvPr/>
        </p:nvGrpSpPr>
        <p:grpSpPr>
          <a:xfrm>
            <a:off x="101601" y="113638"/>
            <a:ext cx="1465479" cy="1562762"/>
            <a:chOff x="101601" y="113638"/>
            <a:chExt cx="1465479" cy="156276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9"/>
          <p:cNvGrpSpPr/>
          <p:nvPr/>
        </p:nvGrpSpPr>
        <p:grpSpPr>
          <a:xfrm rot="10800000">
            <a:off x="10604063" y="5189105"/>
            <a:ext cx="1465479" cy="1562762"/>
            <a:chOff x="101601" y="113638"/>
            <a:chExt cx="1465479" cy="156276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43023" y="1944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https://studylibid.com/doc/509197/integrasi-dan-diferensiasi-numerik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iakses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2020 jam 20.17</a:t>
            </a:r>
            <a:endParaRPr lang="id-ID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hlinkClick r:id="rId3"/>
              </a:rPr>
              <a:t>http://data.fmipa.unand.ac.id/matematika/file_bahankuliah/6.%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20Pengin</a:t>
            </a:r>
            <a:endParaRPr lang="id-ID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tegralan%20Numerik.pdf</a:t>
            </a:r>
            <a:endParaRPr lang="id-ID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Diakses 1 juni 2020 jam 19.54</a:t>
            </a:r>
          </a:p>
          <a:p>
            <a:pPr>
              <a:buNone/>
            </a:pPr>
            <a:r>
              <a:rPr lang="id-ID" dirty="0">
                <a:latin typeface="Times New Roman" pitchFamily="18" charset="0"/>
                <a:cs typeface="Times New Roman" pitchFamily="18" charset="0"/>
                <a:hlinkClick r:id="rId4"/>
              </a:rPr>
              <a:t>https://</a:t>
            </a:r>
            <a:r>
              <a:rPr lang="id-ID" dirty="0" smtClean="0">
                <a:latin typeface="Times New Roman" pitchFamily="18" charset="0"/>
                <a:cs typeface="Times New Roman" pitchFamily="18" charset="0"/>
                <a:hlinkClick r:id="rId4"/>
              </a:rPr>
              <a:t>fdokumen.com/document/praktikum-metoda-numerik-</a:t>
            </a:r>
          </a:p>
          <a:p>
            <a:pPr>
              <a:buNone/>
            </a:pPr>
            <a:r>
              <a:rPr lang="id-ID" dirty="0" smtClean="0">
                <a:latin typeface="Times New Roman" pitchFamily="18" charset="0"/>
                <a:cs typeface="Times New Roman" pitchFamily="18" charset="0"/>
                <a:hlinkClick r:id="rId4"/>
              </a:rPr>
              <a:t>praktikum-metoda-numerik-materi-batas-integrasi.html</a:t>
            </a:r>
            <a:endParaRPr lang="id-ID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Diakses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juni 2020 jam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12.37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itle 1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0166"/>
          </a:xfrm>
        </p:spPr>
        <p:txBody>
          <a:bodyPr/>
          <a:lstStyle/>
          <a:p>
            <a:pPr algn="ctr"/>
            <a:r>
              <a:rPr lang="en-US" dirty="0" smtClean="0">
                <a:latin typeface="Flicker DEMO" pitchFamily="50" charset="0"/>
              </a:rPr>
              <a:t>REFERENSI</a:t>
            </a:r>
            <a:endParaRPr lang="en-US" dirty="0">
              <a:latin typeface="Flicker DEM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1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53297" y="402551"/>
            <a:ext cx="11520000" cy="128480"/>
            <a:chOff x="2196612" y="1657878"/>
            <a:chExt cx="7972024" cy="1284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6613" y="1786358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96612" y="1657878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43058" y="6311396"/>
            <a:ext cx="11520000" cy="151558"/>
            <a:chOff x="2086375" y="2485623"/>
            <a:chExt cx="7972024" cy="1515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086376" y="2637181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086375" y="2485623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101601" y="113638"/>
            <a:ext cx="1465479" cy="1562762"/>
            <a:chOff x="101601" y="113638"/>
            <a:chExt cx="1465479" cy="156276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 rot="10800000">
            <a:off x="10604063" y="5189105"/>
            <a:ext cx="1465479" cy="1562762"/>
            <a:chOff x="101601" y="113638"/>
            <a:chExt cx="1465479" cy="156276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43023" y="1944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838200" y="564417"/>
            <a:ext cx="10515600" cy="115016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APROKSIMASI INTEGRAL METODE KUADRATUR DASAR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464000"/>
              </a:xfr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Diberikan integral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tentu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:</a:t>
                </a:r>
              </a:p>
              <a:p>
                <a:pPr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n-US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𝒂</m:t>
                          </m:r>
                        </m:sub>
                        <m:sup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𝒃</m:t>
                          </m:r>
                        </m:sup>
                        <m:e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𝒇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00000"/>
                  </a:lnSpc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Integral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ini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di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aproksimasikan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oleh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formula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kuadratur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berbentuk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:</a:t>
                </a:r>
              </a:p>
              <a:p>
                <a:pPr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n-US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𝒊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=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𝒏</m:t>
                          </m:r>
                        </m:sup>
                        <m:e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𝒂𝒊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𝒇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𝒙</m:t>
                              </m:r>
                              <m: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𝒊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id-ID" sz="2000" b="1" dirty="0" smtClean="0">
                  <a:latin typeface="Times New Roman" pitchFamily="18" charset="0"/>
                </a:endParaRPr>
              </a:p>
              <a:p>
                <a:pPr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id-ID" sz="2000" b="1" i="1">
                        <a:latin typeface="Cambria Math"/>
                      </a:rPr>
                      <m:t>𝒙𝒊</m:t>
                    </m:r>
                    <m:r>
                      <a:rPr lang="id-ID" sz="2000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disebut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koordinat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dan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000" b="1" baseline="-25000" dirty="0" err="1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000" b="1" baseline="-25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disebut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bobot</a:t>
                </a: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Seperti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pada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aproksimasi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fungsi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f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terlebih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dahulu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diaproksimasi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oleh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polinomial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interpolasi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kemudian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integral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dari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polinomial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ini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diambil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sebagai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aproksimasi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integral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fungsi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f.</a:t>
                </a:r>
              </a:p>
              <a:p>
                <a:pPr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</a:br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464000"/>
              </a:xfrm>
              <a:blipFill rotWithShape="1">
                <a:blip r:embed="rId2"/>
                <a:stretch>
                  <a:fillRect l="-579" t="-544" r="-1100" b="-163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429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23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53297" y="402551"/>
            <a:ext cx="11520000" cy="128480"/>
            <a:chOff x="2196612" y="1657878"/>
            <a:chExt cx="7972024" cy="1284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6613" y="1786358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96612" y="1657878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43058" y="6311396"/>
            <a:ext cx="11520000" cy="151558"/>
            <a:chOff x="2086375" y="2485623"/>
            <a:chExt cx="7972024" cy="1515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086376" y="2637181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086375" y="2485623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101601" y="113638"/>
            <a:ext cx="1465479" cy="1562762"/>
            <a:chOff x="101601" y="113638"/>
            <a:chExt cx="1465479" cy="156276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 rot="10800000">
            <a:off x="10604063" y="5189105"/>
            <a:ext cx="1465479" cy="1562762"/>
            <a:chOff x="101601" y="113638"/>
            <a:chExt cx="1465479" cy="156276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43023" y="1944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838200" y="564417"/>
            <a:ext cx="10515600" cy="115016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id-ID" sz="3200" b="1" dirty="0" smtClean="0">
                <a:latin typeface="Times New Roman" pitchFamily="18" charset="0"/>
                <a:cs typeface="Times New Roman" pitchFamily="18" charset="0"/>
              </a:rPr>
              <a:t>DEFINISI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KUADRATUR DASAR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464000"/>
              </a:xfr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  <a:buNone/>
                </a:pP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Definisi :</a:t>
                </a:r>
              </a:p>
              <a:p>
                <a:pPr>
                  <a:lnSpc>
                    <a:spcPct val="100000"/>
                  </a:lnSpc>
                  <a:buNone/>
                </a:pP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Misalkan </a:t>
                </a:r>
                <a14:m>
                  <m:oMath xmlns:m="http://schemas.openxmlformats.org/officeDocument/2006/math"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𝒂</m:t>
                    </m:r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b>
                      <m:sSubPr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  <m:sub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</m:sSub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&lt;</m:t>
                    </m:r>
                    <m:sSub>
                      <m:sSubPr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  <m:sub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&lt; …&lt;</m:t>
                    </m:r>
                    <m:sSub>
                      <m:sSubPr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  <m:sub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𝑴</m:t>
                        </m:r>
                      </m:sub>
                    </m:sSub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𝒃</m:t>
                    </m:r>
                  </m:oMath>
                </a14:m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. Rumus berbentuk :</a:t>
                </a:r>
              </a:p>
              <a:p>
                <a:pPr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2000" b="1" i="1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cs typeface="Times New Roman" pitchFamily="18" charset="0"/>
                        </a:rPr>
                        <m:t>𝑸</m:t>
                      </m:r>
                      <m:d>
                        <m:dPr>
                          <m:begChr m:val="["/>
                          <m:endChr m:val="]"/>
                          <m:ctrlP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</m:e>
                      </m:d>
                      <m:r>
                        <a:rPr lang="id-ID" sz="2000" b="1" i="1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cs typeface="Times New Roman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𝒋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𝑴</m:t>
                          </m:r>
                        </m:sup>
                        <m:e>
                          <m:sSub>
                            <m:sSubPr>
                              <m:ctrlP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𝒋</m:t>
                              </m:r>
                            </m:sub>
                          </m:sSub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sz="2000" b="1" i="1" smtClean="0">
                                      <a:ln w="12700">
                                        <a:solidFill>
                                          <a:schemeClr val="tx2">
                                            <a:satMod val="155000"/>
                                          </a:schemeClr>
                                        </a:solidFill>
                                        <a:prstDash val="solid"/>
                                      </a:ln>
                                      <a:solidFill>
                                        <a:schemeClr val="tx2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sz="2000" b="1" i="1" smtClean="0">
                                      <a:ln w="12700">
                                        <a:solidFill>
                                          <a:schemeClr val="tx2">
                                            <a:satMod val="155000"/>
                                          </a:schemeClr>
                                        </a:solidFill>
                                        <a:prstDash val="solid"/>
                                      </a:ln>
                                      <a:solidFill>
                                        <a:schemeClr val="tx2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cs typeface="Times New Roman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sz="2000" b="1" i="1" smtClean="0">
                                      <a:ln w="12700">
                                        <a:solidFill>
                                          <a:schemeClr val="tx2">
                                            <a:satMod val="155000"/>
                                          </a:schemeClr>
                                        </a:solidFill>
                                        <a:prstDash val="solid"/>
                                      </a:ln>
                                      <a:solidFill>
                                        <a:schemeClr val="tx2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cs typeface="Times New Roman" pitchFamily="18" charset="0"/>
                                    </a:rPr>
                                    <m:t>𝒋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id-ID" sz="2000" b="1" i="1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cs typeface="Times New Roman" pitchFamily="18" charset="0"/>
                        </a:rPr>
                        <m:t>= </m:t>
                      </m:r>
                      <m:sSub>
                        <m:sSubPr>
                          <m:ctrlP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</m:sub>
                      </m:sSub>
                      <m:r>
                        <a:rPr lang="id-ID" sz="2000" b="1" i="1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cs typeface="Times New Roman" pitchFamily="18" charset="0"/>
                        </a:rPr>
                        <m:t>𝒇</m:t>
                      </m:r>
                      <m:d>
                        <m:dPr>
                          <m:ctrlP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id-ID" sz="2000" b="1" i="1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>
                        <m:sSubPr>
                          <m:ctrlP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</m:sub>
                      </m:sSub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cs typeface="Times New Roman" pitchFamily="18" charset="0"/>
                        </a:rPr>
                        <m:t>𝒇</m:t>
                      </m:r>
                      <m:d>
                        <m:dPr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id-ID" sz="2000" b="1" i="1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cs typeface="Times New Roman" pitchFamily="18" charset="0"/>
                        </a:rPr>
                        <m:t> …+</m:t>
                      </m:r>
                      <m:sSub>
                        <m:sSubPr>
                          <m:ctrlP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𝑴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</m:sub>
                      </m:sSub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cs typeface="Times New Roman" pitchFamily="18" charset="0"/>
                        </a:rPr>
                        <m:t>𝒇</m:t>
                      </m:r>
                      <m:d>
                        <m:dPr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𝑴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id-ID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00000"/>
                  </a:lnSpc>
                  <a:buNone/>
                </a:pP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Dengan sifat bahwa :</a:t>
                </a:r>
              </a:p>
              <a:p>
                <a:pPr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n-US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sub>
                        <m:sup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</m:sup>
                        <m:e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𝒅𝒙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𝑸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𝒇</m:t>
                              </m:r>
                            </m:e>
                          </m:d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𝑬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[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00000"/>
                  </a:lnSpc>
                  <a:buNone/>
                </a:pP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Disebut pengintegralan numerik atau rumus kuadratur. </a:t>
                </a:r>
                <a:r>
                  <a:rPr lang="id-ID" sz="2000" b="1" dirty="0">
                    <a:latin typeface="Times New Roman" pitchFamily="18" charset="0"/>
                    <a:cs typeface="Times New Roman" pitchFamily="18" charset="0"/>
                  </a:rPr>
                  <a:t>Suku 𝐸[𝑓</a:t>
                </a: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] disebut galat pemotongan </a:t>
                </a:r>
              </a:p>
              <a:p>
                <a:pPr>
                  <a:lnSpc>
                    <a:spcPct val="100000"/>
                  </a:lnSpc>
                  <a:buNone/>
                </a:pP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untuk integral. Nilai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  <m:sub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}</a:t>
                </a:r>
                <a14:m>
                  <m:oMath xmlns:m="http://schemas.openxmlformats.org/officeDocument/2006/math">
                    <m:f>
                      <m:fPr>
                        <m:type m:val="noBar"/>
                        <m:ctrlPr>
                          <a:rPr lang="id-ID" sz="2000" b="1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id-ID" sz="2000" b="1" i="1" dirty="0" smtClean="0">
                            <a:latin typeface="Cambria Math"/>
                            <a:cs typeface="Times New Roman" pitchFamily="18" charset="0"/>
                          </a:rPr>
                          <m:t>𝑴</m:t>
                        </m:r>
                      </m:num>
                      <m:den>
                        <m:r>
                          <a:rPr lang="id-ID" sz="2000" b="1" i="1" dirty="0" smtClean="0">
                            <a:latin typeface="Cambria Math"/>
                            <a:cs typeface="Times New Roman" pitchFamily="18" charset="0"/>
                          </a:rPr>
                          <m:t>𝒋</m:t>
                        </m:r>
                        <m:r>
                          <a:rPr lang="id-ID" sz="2000" b="1" i="1" dirty="0" smtClean="0">
                            <a:latin typeface="Cambria Math"/>
                            <a:cs typeface="Times New Roman" pitchFamily="18" charset="0"/>
                          </a:rPr>
                          <m:t>=</m:t>
                        </m:r>
                        <m:r>
                          <a:rPr lang="id-ID" sz="2000" b="1" i="1" dirty="0" smtClean="0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id-ID" sz="2000" b="1" dirty="0">
                    <a:latin typeface="Times New Roman" pitchFamily="18" charset="0"/>
                    <a:cs typeface="Times New Roman" pitchFamily="18" charset="0"/>
                  </a:rPr>
                  <a:t> disebut titk kuadrat tur dan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𝒘</m:t>
                        </m:r>
                      </m:e>
                      <m:sub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id-ID" sz="2000" b="1" dirty="0">
                    <a:latin typeface="Times New Roman" pitchFamily="18" charset="0"/>
                    <a:cs typeface="Times New Roman" pitchFamily="18" charset="0"/>
                  </a:rPr>
                  <a:t>}</a:t>
                </a:r>
                <a14:m>
                  <m:oMath xmlns:m="http://schemas.openxmlformats.org/officeDocument/2006/math">
                    <m:f>
                      <m:fPr>
                        <m:type m:val="noBar"/>
                        <m:ctrlPr>
                          <a:rPr lang="id-ID" sz="2000" b="1" i="1" dirty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id-ID" sz="2000" b="1" i="1" dirty="0">
                            <a:latin typeface="Cambria Math"/>
                            <a:cs typeface="Times New Roman" pitchFamily="18" charset="0"/>
                          </a:rPr>
                          <m:t>𝑴</m:t>
                        </m:r>
                      </m:num>
                      <m:den>
                        <m:r>
                          <a:rPr lang="id-ID" sz="2000" b="1" i="1" dirty="0">
                            <a:latin typeface="Cambria Math"/>
                            <a:cs typeface="Times New Roman" pitchFamily="18" charset="0"/>
                          </a:rPr>
                          <m:t>𝒋</m:t>
                        </m:r>
                        <m:r>
                          <a:rPr lang="id-ID" sz="2000" b="1" i="1" dirty="0">
                            <a:latin typeface="Cambria Math"/>
                            <a:cs typeface="Times New Roman" pitchFamily="18" charset="0"/>
                          </a:rPr>
                          <m:t>=</m:t>
                        </m:r>
                        <m:r>
                          <a:rPr lang="id-ID" sz="2000" b="1" i="1" dirty="0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disebut bobot.</a:t>
                </a:r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464000"/>
              </a:xfrm>
              <a:blipFill rotWithShape="1">
                <a:blip r:embed="rId2"/>
                <a:stretch>
                  <a:fillRect l="-579" t="-54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429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1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53297" y="402551"/>
            <a:ext cx="11520000" cy="128480"/>
            <a:chOff x="2196612" y="1657878"/>
            <a:chExt cx="7972024" cy="1284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6613" y="1786358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96612" y="1657878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43058" y="6311396"/>
            <a:ext cx="11520000" cy="151558"/>
            <a:chOff x="2086375" y="2485623"/>
            <a:chExt cx="7972024" cy="1515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086376" y="2637181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086375" y="2485623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101601" y="113638"/>
            <a:ext cx="1465479" cy="1562762"/>
            <a:chOff x="101601" y="113638"/>
            <a:chExt cx="1465479" cy="156276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 rot="10800000">
            <a:off x="10604063" y="5189105"/>
            <a:ext cx="1465479" cy="1562762"/>
            <a:chOff x="101601" y="113638"/>
            <a:chExt cx="1465479" cy="156276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43023" y="1944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838200" y="564417"/>
            <a:ext cx="10515600" cy="115016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id-ID" sz="3200" b="1" dirty="0" smtClean="0">
                <a:latin typeface="Times New Roman" pitchFamily="18" charset="0"/>
                <a:cs typeface="Times New Roman" pitchFamily="18" charset="0"/>
              </a:rPr>
              <a:t>DEFINISI DERAJAT KEAKURATAN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464000"/>
              </a:xfr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  <a:buNone/>
                </a:pP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Definisi :</a:t>
                </a:r>
              </a:p>
              <a:p>
                <a:pPr>
                  <a:lnSpc>
                    <a:spcPct val="100000"/>
                  </a:lnSpc>
                  <a:buNone/>
                </a:pP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Derajat keakuratan suatu rumus kuadratur adalah bilangan bulat positif n sedeikian sehingga </a:t>
                </a:r>
              </a:p>
              <a:p>
                <a:pPr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d-ID" sz="20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id-ID" sz="2000" b="1" i="1" smtClean="0">
                                <a:latin typeface="Cambria Math"/>
                                <a:cs typeface="Times New Roman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id-ID" sz="2000" b="1" i="1" smtClean="0">
                                <a:latin typeface="Cambria Math"/>
                                <a:cs typeface="Times New Roman" pitchFamily="18" charset="0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𝟎</m:t>
                    </m:r>
                  </m:oMath>
                </a14:m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untuk semua polinom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</m:e>
                      <m:sub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𝒊</m:t>
                        </m:r>
                      </m:sub>
                    </m:sSub>
                    <m:d>
                      <m:dPr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berderajat </a:t>
                </a:r>
                <a14:m>
                  <m:oMath xmlns:m="http://schemas.openxmlformats.org/officeDocument/2006/math"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𝒊</m:t>
                    </m:r>
                    <m:r>
                      <a:rPr lang="id-ID" sz="2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≤</m:t>
                    </m:r>
                    <m:r>
                      <a:rPr lang="id-ID" sz="2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𝒏</m:t>
                    </m:r>
                  </m:oMath>
                </a14:m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, tetapi </a:t>
                </a:r>
                <a14:m>
                  <m:oMath xmlns:m="http://schemas.openxmlformats.org/officeDocument/2006/math"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d-ID" sz="2000" b="1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id-ID" sz="2000" b="1" i="1">
                                <a:latin typeface="Cambria Math"/>
                                <a:cs typeface="Times New Roman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id-ID" sz="2000" b="1" i="1" smtClean="0">
                                <a:latin typeface="Cambria Math"/>
                                <a:cs typeface="Times New Roman" pitchFamily="18" charset="0"/>
                              </a:rPr>
                              <m:t>𝒏</m:t>
                            </m:r>
                            <m:r>
                              <a:rPr lang="id-ID" sz="2000" b="1" i="1" smtClean="0">
                                <a:latin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id-ID" sz="2000" b="1" i="1" smtClean="0">
                                <a:latin typeface="Cambria Math"/>
                                <a:cs typeface="Times New Roman" pitchFamily="18" charset="0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id-ID" sz="2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≠</m:t>
                    </m:r>
                    <m:r>
                      <a:rPr lang="id-ID" sz="2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</m:oMath>
                </a14:m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untuk suatu </a:t>
                </a:r>
              </a:p>
              <a:p>
                <a:pPr>
                  <a:lnSpc>
                    <a:spcPct val="100000"/>
                  </a:lnSpc>
                  <a:buNone/>
                </a:pP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polinomial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</m:e>
                      <m:sub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𝒊</m:t>
                        </m:r>
                      </m:sub>
                    </m:sSub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𝒙</m:t>
                    </m:r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berderajat </a:t>
                </a:r>
                <a14:m>
                  <m:oMath xmlns:m="http://schemas.openxmlformats.org/officeDocument/2006/math"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𝒏</m:t>
                    </m:r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𝟏</m:t>
                    </m:r>
                  </m:oMath>
                </a14:m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464000"/>
              </a:xfrm>
              <a:blipFill rotWithShape="1">
                <a:blip r:embed="rId2"/>
                <a:stretch>
                  <a:fillRect l="-579" t="-544" r="-75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429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20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353297" y="402551"/>
            <a:ext cx="11520000" cy="128480"/>
            <a:chOff x="2196612" y="1657878"/>
            <a:chExt cx="7972024" cy="1284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6613" y="1786358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96612" y="1657878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3"/>
          <p:cNvGrpSpPr/>
          <p:nvPr/>
        </p:nvGrpSpPr>
        <p:grpSpPr>
          <a:xfrm>
            <a:off x="243058" y="6311396"/>
            <a:ext cx="11520000" cy="151558"/>
            <a:chOff x="2086375" y="2485623"/>
            <a:chExt cx="7972024" cy="1515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086376" y="2637181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086375" y="2485623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8"/>
          <p:cNvGrpSpPr/>
          <p:nvPr/>
        </p:nvGrpSpPr>
        <p:grpSpPr>
          <a:xfrm>
            <a:off x="101601" y="113638"/>
            <a:ext cx="1465479" cy="1562762"/>
            <a:chOff x="101601" y="113638"/>
            <a:chExt cx="1465479" cy="156276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9"/>
          <p:cNvGrpSpPr/>
          <p:nvPr/>
        </p:nvGrpSpPr>
        <p:grpSpPr>
          <a:xfrm rot="10800000">
            <a:off x="10604063" y="5189105"/>
            <a:ext cx="1465479" cy="1562762"/>
            <a:chOff x="101601" y="113638"/>
            <a:chExt cx="1465479" cy="156276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43023" y="1944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21202" y="587396"/>
                <a:ext cx="10515600" cy="5724000"/>
              </a:xfr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 marL="514350" indent="-514350">
                  <a:lnSpc>
                    <a:spcPct val="100000"/>
                  </a:lnSpc>
                  <a:buAutoNum type="arabicPeriod"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Metode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Titik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Tengah (Midpoint)</a:t>
                </a:r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Fungsi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f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diaproksimasi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oleh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polinomial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derajat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No</a:t>
                </a: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l 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fungsi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konstan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): f(x) ≈ P(x) = c,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kemudian</a:t>
                </a:r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diintegralkan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diperoleh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tx2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tx2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</a:rPr>
                          <m:t>𝒂</m:t>
                        </m:r>
                      </m:sub>
                      <m:sup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tx2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</a:rPr>
                          <m:t>𝒃</m:t>
                        </m:r>
                      </m:sup>
                      <m:e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tx2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tx2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</a:rPr>
                          <m:t>𝒇</m:t>
                        </m:r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tx2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d>
                          <m:dPr>
                            <m:ctrlPr>
                              <a:rPr lang="id-ID" sz="2000" b="1" i="1">
                                <a:ln w="12700">
                                  <a:solidFill>
                                    <a:schemeClr val="tx2">
                                      <a:satMod val="155000"/>
                                    </a:schemeClr>
                                  </a:solidFill>
                                  <a:prstDash val="solid"/>
                                </a:ln>
                                <a:solidFill>
                                  <a:schemeClr val="tx2"/>
                                </a:solidFill>
                                <a:effectLst>
                                  <a:outerShdw blurRad="41275" dist="20320" dir="1800000" algn="tl" rotWithShape="0">
                                    <a:srgbClr val="000000">
                                      <a:alpha val="40000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id-ID" sz="2000" b="1" i="1">
                                <a:ln w="12700">
                                  <a:solidFill>
                                    <a:schemeClr val="tx2">
                                      <a:satMod val="155000"/>
                                    </a:schemeClr>
                                  </a:solidFill>
                                  <a:prstDash val="solid"/>
                                </a:ln>
                                <a:solidFill>
                                  <a:schemeClr val="tx2"/>
                                </a:solidFill>
                                <a:effectLst>
                                  <a:outerShdw blurRad="41275" dist="20320" dir="1800000" algn="tl" rotWithShape="0">
                                    <a:srgbClr val="000000">
                                      <a:alpha val="40000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𝒙</m:t>
                            </m:r>
                          </m:e>
                        </m:d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tx2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tx2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</a:rPr>
                          <m:t>𝒅𝒙</m:t>
                        </m:r>
                      </m:e>
                    </m:nary>
                    <m:r>
                      <a:rPr lang="id-ID" sz="2000" b="1" i="1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  <m:r>
                      <a:rPr lang="id-ID" sz="2000" b="1" i="1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≈</m:t>
                    </m:r>
                    <m:d>
                      <m:dPr>
                        <m:ctrlP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tx2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tx2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ea typeface="Cambria Math"/>
                          </a:rPr>
                          <m:t>𝒃</m:t>
                        </m:r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tx2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tx2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</m:d>
                    <m:r>
                      <a:rPr lang="id-ID" sz="2000" b="1" i="1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 </m:t>
                    </m:r>
                    <m:r>
                      <a:rPr lang="id-ID" sz="2000" b="1" i="1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𝒇</m:t>
                    </m:r>
                    <m:r>
                      <a:rPr lang="id-ID" sz="2000" b="1" i="1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tx2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sz="2000" b="1" i="1">
                                <a:ln w="12700">
                                  <a:solidFill>
                                    <a:schemeClr val="tx2">
                                      <a:satMod val="155000"/>
                                    </a:schemeClr>
                                  </a:solidFill>
                                  <a:prstDash val="solid"/>
                                </a:ln>
                                <a:solidFill>
                                  <a:schemeClr val="tx2"/>
                                </a:solidFill>
                                <a:effectLst>
                                  <a:outerShdw blurRad="41275" dist="20320" dir="1800000" algn="tl" rotWithShape="0">
                                    <a:srgbClr val="000000">
                                      <a:alpha val="40000"/>
                                    </a:srgbClr>
                                  </a:outerShdw>
                                </a:effectLst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id-ID" sz="2000" b="1" i="1">
                                <a:ln w="12700">
                                  <a:solidFill>
                                    <a:schemeClr val="tx2">
                                      <a:satMod val="155000"/>
                                    </a:schemeClr>
                                  </a:solidFill>
                                  <a:prstDash val="solid"/>
                                </a:ln>
                                <a:solidFill>
                                  <a:schemeClr val="tx2"/>
                                </a:solidFill>
                                <a:effectLst>
                                  <a:outerShdw blurRad="41275" dist="20320" dir="1800000" algn="tl" rotWithShape="0">
                                    <a:srgbClr val="000000">
                                      <a:alpha val="40000"/>
                                    </a:srgbClr>
                                  </a:outerShdw>
                                </a:effectLst>
                                <a:latin typeface="Cambria Math"/>
                                <a:ea typeface="Cambria Math"/>
                              </a:rPr>
                              <m:t>𝒂</m:t>
                            </m:r>
                            <m:r>
                              <a:rPr lang="id-ID" sz="2000" b="1" i="1">
                                <a:ln w="12700">
                                  <a:solidFill>
                                    <a:schemeClr val="tx2">
                                      <a:satMod val="155000"/>
                                    </a:schemeClr>
                                  </a:solidFill>
                                  <a:prstDash val="solid"/>
                                </a:ln>
                                <a:solidFill>
                                  <a:schemeClr val="tx2"/>
                                </a:solidFill>
                                <a:effectLst>
                                  <a:outerShdw blurRad="41275" dist="20320" dir="1800000" algn="tl" rotWithShape="0">
                                    <a:srgbClr val="000000">
                                      <a:alpha val="40000"/>
                                    </a:srgbClr>
                                  </a:outerShdw>
                                </a:effectLst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id-ID" sz="2000" b="1" i="1">
                                <a:ln w="12700">
                                  <a:solidFill>
                                    <a:schemeClr val="tx2">
                                      <a:satMod val="155000"/>
                                    </a:schemeClr>
                                  </a:solidFill>
                                  <a:prstDash val="solid"/>
                                </a:ln>
                                <a:solidFill>
                                  <a:schemeClr val="tx2"/>
                                </a:solidFill>
                                <a:effectLst>
                                  <a:outerShdw blurRad="41275" dist="20320" dir="1800000" algn="tl" rotWithShape="0">
                                    <a:srgbClr val="000000">
                                      <a:alpha val="40000"/>
                                    </a:srgbClr>
                                  </a:outerShdw>
                                </a:effectLst>
                                <a:latin typeface="Cambria Math"/>
                                <a:ea typeface="Cambria Math"/>
                              </a:rPr>
                              <m:t>𝒃</m:t>
                            </m:r>
                          </m:num>
                          <m:den>
                            <m:r>
                              <a:rPr lang="id-ID" sz="2000" b="1" i="1">
                                <a:ln w="12700">
                                  <a:solidFill>
                                    <a:schemeClr val="tx2">
                                      <a:satMod val="155000"/>
                                    </a:schemeClr>
                                  </a:solidFill>
                                  <a:prstDash val="solid"/>
                                </a:ln>
                                <a:solidFill>
                                  <a:schemeClr val="tx2"/>
                                </a:solidFill>
                                <a:effectLst>
                                  <a:outerShdw blurRad="41275" dist="20320" dir="1800000" algn="tl" rotWithShape="0">
                                    <a:srgbClr val="000000">
                                      <a:alpha val="40000"/>
                                    </a:srgbClr>
                                  </a:outerShdw>
                                </a:effectLst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r>
                  <a:rPr lang="id-ID" sz="2000" b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tx2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d-ID" sz="2000" b="1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Formula error :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𝑬</m:t>
                        </m:r>
                      </m:e>
                      <m:sub>
                        <m: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𝑴</m:t>
                        </m:r>
                      </m:sub>
                    </m:sSub>
                    <m:r>
                      <a:rPr lang="id-ID" sz="2000" b="1" i="1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ysClr val="windowText" lastClr="00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ambria Math"/>
                        <a:cs typeface="Times New Roman" pitchFamily="18" charset="0"/>
                      </a:rPr>
                      <m:t> </m:t>
                    </m:r>
                    <m:d>
                      <m:dPr>
                        <m:ctrlP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𝒇</m:t>
                        </m:r>
                      </m:e>
                    </m:d>
                    <m:r>
                      <a:rPr lang="id-ID" sz="2000" b="1" i="1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ysClr val="windowText" lastClr="00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𝒇</m:t>
                        </m:r>
                        <m: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"(</m:t>
                        </m:r>
                        <m:r>
                          <m:rPr>
                            <m:nor/>
                          </m:rPr>
                          <a:rPr lang="el-GR" sz="2000" b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</a:rPr>
                          <m:t>ξ</m:t>
                        </m:r>
                        <m: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num>
                      <m:den>
                        <m: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𝟐𝟒</m:t>
                        </m:r>
                      </m:den>
                    </m:f>
                    <m:sSup>
                      <m:sSupPr>
                        <m:ctrlP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  <m: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  <m: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id-ID" sz="2000" b="1" dirty="0">
                    <a:latin typeface="Times New Roman" pitchFamily="18" charset="0"/>
                    <a:cs typeface="Times New Roman" pitchFamily="18" charset="0"/>
                  </a:rPr>
                  <a:t>			</a:t>
                </a:r>
                <a:endParaRPr lang="id-ID" sz="1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lnSpc>
                    <a:spcPct val="100000"/>
                  </a:lnSpc>
                  <a:buAutoNum type="arabicPeriod"/>
                </a:pPr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lnSpc>
                    <a:spcPct val="100000"/>
                  </a:lnSpc>
                  <a:buAutoNum type="arabicPeriod"/>
                </a:pPr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lnSpc>
                    <a:spcPct val="100000"/>
                  </a:lnSpc>
                  <a:buAutoNum type="arabicPeriod"/>
                </a:pPr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lnSpc>
                    <a:spcPct val="100000"/>
                  </a:lnSpc>
                  <a:buAutoNum type="arabicPeriod"/>
                </a:pP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3657600" indent="0">
                  <a:lnSpc>
                    <a:spcPct val="100000"/>
                  </a:lnSpc>
                  <a:buNone/>
                </a:pP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00000"/>
                  </a:lnSpc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					</a:t>
                </a:r>
              </a:p>
              <a:p>
                <a:pPr marL="514350" indent="-514350">
                  <a:lnSpc>
                    <a:spcPct val="100000"/>
                  </a:lnSpc>
                  <a:buNone/>
                </a:pPr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1202" y="587396"/>
                <a:ext cx="10515600" cy="5724000"/>
              </a:xfrm>
              <a:blipFill rotWithShape="1">
                <a:blip r:embed="rId2"/>
                <a:stretch>
                  <a:fillRect l="-579" t="-425" b="-2019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429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23" descr="Screenshot (33).pn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71762" y="674996"/>
            <a:ext cx="3980347" cy="30844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6477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8001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1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353297" y="402551"/>
            <a:ext cx="11520000" cy="128480"/>
            <a:chOff x="2196612" y="1657878"/>
            <a:chExt cx="7972024" cy="1284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6613" y="1786358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96612" y="1657878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3"/>
          <p:cNvGrpSpPr/>
          <p:nvPr/>
        </p:nvGrpSpPr>
        <p:grpSpPr>
          <a:xfrm>
            <a:off x="243058" y="6311396"/>
            <a:ext cx="11520000" cy="151558"/>
            <a:chOff x="2086375" y="2485623"/>
            <a:chExt cx="7972024" cy="1515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086376" y="2637181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086375" y="2485623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8"/>
          <p:cNvGrpSpPr/>
          <p:nvPr/>
        </p:nvGrpSpPr>
        <p:grpSpPr>
          <a:xfrm>
            <a:off x="101601" y="113638"/>
            <a:ext cx="1465479" cy="1562762"/>
            <a:chOff x="101601" y="113638"/>
            <a:chExt cx="1465479" cy="156276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9"/>
          <p:cNvGrpSpPr/>
          <p:nvPr/>
        </p:nvGrpSpPr>
        <p:grpSpPr>
          <a:xfrm rot="10800000">
            <a:off x="10604063" y="5189105"/>
            <a:ext cx="1465479" cy="1562762"/>
            <a:chOff x="101601" y="113638"/>
            <a:chExt cx="1465479" cy="156276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43023" y="1944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54476"/>
                <a:ext cx="10515600" cy="5724000"/>
              </a:xfr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Contoh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soal</a:t>
                </a: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Gunakan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metode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midpoint,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trapesium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dan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simpson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untuk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menghitung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integral :</a:t>
                </a: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2000" b="1" i="1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  <m:e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id-ID" sz="2000" b="1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id-ID" sz="2000" b="1" i="1"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𝒅𝒙</m:t>
                        </m:r>
                      </m:e>
                    </m:nary>
                  </m:oMath>
                </a14:m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dimana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f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adalah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fungsi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dasar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𝒇</m:t>
                    </m:r>
                    <m:d>
                      <m:dPr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</m:d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Metode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manakah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yang paling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akurat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? </a:t>
                </a: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Penyelesaian</a:t>
                </a: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:</a:t>
                </a: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Bentuk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eksaknya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yaitu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:</a:t>
                </a:r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n-US" sz="2000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b="1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𝒅𝒙</m:t>
                          </m:r>
                        </m:e>
                      </m:nary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= </m:t>
                      </m:r>
                      <m:f>
                        <m:fPr>
                          <m:ctrlP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ctrlP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,</m:t>
                      </m:r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𝟔𝟔𝟕</m:t>
                      </m:r>
                    </m:oMath>
                  </m:oMathPara>
                </a14:m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Font typeface="Wingdings" pitchFamily="2" charset="2"/>
                  <a:buChar char="q"/>
                </a:pP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Midpoint</a:t>
                </a:r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2000" b="1">
                          <a:latin typeface="Cambria Math"/>
                          <a:cs typeface="Times New Roman" pitchFamily="18" charset="0"/>
                        </a:rPr>
                        <m:t>𝐌</m:t>
                      </m:r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d>
                        <m:dPr>
                          <m:ctrlP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</m:d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𝒇</m:t>
                      </m:r>
                      <m:f>
                        <m:fPr>
                          <m:ctrlP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id-ID" sz="2000" b="1" i="1" dirty="0" smtClean="0">
                  <a:latin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id-ID" sz="2000" b="1">
                        <a:latin typeface="Cambria Math"/>
                        <a:cs typeface="Times New Roman" pitchFamily="18" charset="0"/>
                      </a:rPr>
                      <m:t>𝐌</m:t>
                    </m:r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ctrlP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𝒇</m:t>
                        </m:r>
                        <m:f>
                          <m:fPr>
                            <m:ctrlPr>
                              <a:rPr lang="id-ID" sz="2000" b="1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id-ID" sz="2000" b="1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d-ID" sz="2000" b="1" i="1"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  <m:r>
                                  <a:rPr lang="id-ID" sz="2000" b="1" i="1"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id-ID" sz="2000" b="1" i="1">
                                    <a:latin typeface="Cambria Math"/>
                                    <a:cs typeface="Times New Roman" pitchFamily="18" charset="0"/>
                                  </a:rPr>
                                  <m:t>𝟎</m:t>
                                </m:r>
                              </m:e>
                            </m:d>
                          </m:num>
                          <m:den>
                            <m:r>
                              <a:rPr lang="id-ID" sz="2000" b="1" i="1"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r>
                  <a:rPr lang="id-ID" sz="2000" b="1" dirty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2000" b="1">
                          <a:latin typeface="Cambria Math"/>
                          <a:cs typeface="Times New Roman" pitchFamily="18" charset="0"/>
                        </a:rPr>
                        <m:t>𝐌</m:t>
                      </m:r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d>
                        <m:dPr>
                          <m:begChr m:val="["/>
                          <m:endChr m:val="]"/>
                          <m:ctrlP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id-ID" sz="2000" b="1" i="1">
                                  <a:latin typeface="Cambria Math"/>
                                  <a:cs typeface="Times New Roman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</m:d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          </m:t>
                      </m:r>
                    </m:oMath>
                  </m:oMathPara>
                </a14:m>
                <a:endParaRPr lang="id-ID" sz="2000" b="1" i="1" dirty="0" smtClean="0">
                  <a:latin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id-ID" sz="2000" b="1" dirty="0">
                          <a:latin typeface="Cambria Math"/>
                          <a:cs typeface="Times New Roman" pitchFamily="18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m:t> = 2(1</m:t>
                      </m:r>
                      <m:r>
                        <m:rPr>
                          <m:nor/>
                        </m:rPr>
                        <a:rPr lang="en-US" sz="2000" b="1" baseline="30000" dirty="0">
                          <a:latin typeface="Times New Roman" pitchFamily="18" charset="0"/>
                          <a:cs typeface="Times New Roman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2000" b="1">
                          <a:latin typeface="Cambria Math"/>
                          <a:cs typeface="Times New Roman" pitchFamily="18" charset="0"/>
                        </a:rPr>
                        <m:t>𝐌</m:t>
                      </m:r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,</m:t>
                      </m:r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𝟎𝟎𝟎</m:t>
                      </m:r>
                    </m:oMath>
                  </m:oMathPara>
                </a14:m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</a:b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None/>
                </a:pP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54476"/>
                <a:ext cx="10515600" cy="5724000"/>
              </a:xfrm>
              <a:blipFill rotWithShape="1">
                <a:blip r:embed="rId2"/>
                <a:stretch>
                  <a:fillRect l="-579" t="-956" b="-1849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429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6477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8001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353297" y="402551"/>
            <a:ext cx="11520000" cy="128480"/>
            <a:chOff x="2196612" y="1657878"/>
            <a:chExt cx="7972024" cy="1284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6613" y="1786358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96612" y="1657878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3"/>
          <p:cNvGrpSpPr/>
          <p:nvPr/>
        </p:nvGrpSpPr>
        <p:grpSpPr>
          <a:xfrm>
            <a:off x="243058" y="6311396"/>
            <a:ext cx="11520000" cy="151558"/>
            <a:chOff x="2086375" y="2485623"/>
            <a:chExt cx="7972024" cy="1515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086376" y="2637181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086375" y="2485623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8"/>
          <p:cNvGrpSpPr/>
          <p:nvPr/>
        </p:nvGrpSpPr>
        <p:grpSpPr>
          <a:xfrm>
            <a:off x="101601" y="113638"/>
            <a:ext cx="1465479" cy="1562762"/>
            <a:chOff x="101601" y="113638"/>
            <a:chExt cx="1465479" cy="156276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9"/>
          <p:cNvGrpSpPr/>
          <p:nvPr/>
        </p:nvGrpSpPr>
        <p:grpSpPr>
          <a:xfrm rot="10800000">
            <a:off x="10604063" y="5189105"/>
            <a:ext cx="1465479" cy="1562762"/>
            <a:chOff x="101601" y="113638"/>
            <a:chExt cx="1465479" cy="156276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43023" y="1944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55497" y="542042"/>
                <a:ext cx="10515600" cy="5724000"/>
              </a:xfr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pPr marL="514350" indent="-514350">
                  <a:lnSpc>
                    <a:spcPct val="120000"/>
                  </a:lnSpc>
                  <a:buFont typeface="+mj-lt"/>
                  <a:buAutoNum type="arabicPeriod" startAt="2"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Metode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Trapesium</a:t>
                </a:r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Fungsi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f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aproksimasi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oleh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polynomial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interpolasi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derajat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satu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pada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titik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  <m:sub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sub>
                    </m:sSub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≔</m:t>
                    </m:r>
                    <m:r>
                      <a:rPr lang="id-ID" sz="2000" b="1" i="0" smtClean="0">
                        <a:latin typeface="Cambria Math"/>
                        <a:cs typeface="Times New Roman" pitchFamily="18" charset="0"/>
                      </a:rPr>
                      <m:t>𝐚</m:t>
                    </m:r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dan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  <m:sub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sub>
                    </m:sSub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≔</m:t>
                    </m:r>
                    <m:r>
                      <a:rPr lang="id-ID" sz="2000" b="1" i="0" smtClean="0">
                        <a:latin typeface="Cambria Math"/>
                        <a:cs typeface="Times New Roman" pitchFamily="18" charset="0"/>
                      </a:rPr>
                      <m:t>𝐛</m:t>
                    </m:r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endParaRPr lang="id-ID" sz="2000" b="1" i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ambria Math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d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</m:d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</m:d>
                        </m:num>
                        <m:den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𝑎</m:t>
                          </m:r>
                        </m:den>
                      </m:f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id-ID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itchFamily="18" charset="0"/>
                  <a:ea typeface="Cambria Math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Diintegralkan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diperoleh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:</a:t>
                </a:r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n-US" sz="2000" b="1" i="1">
                              <a:ln w="12700">
                                <a:solidFill>
                                  <a:srgbClr val="44546A">
                                    <a:satMod val="155000"/>
                                  </a:srgbClr>
                                </a:solidFill>
                                <a:prstDash val="solid"/>
                              </a:ln>
                              <a:solidFill>
                                <a:srgbClr val="44546A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d-ID" sz="2000" b="1" i="1">
                              <a:ln w="12700">
                                <a:solidFill>
                                  <a:srgbClr val="44546A">
                                    <a:satMod val="155000"/>
                                  </a:srgbClr>
                                </a:solidFill>
                                <a:prstDash val="solid"/>
                              </a:ln>
                              <a:solidFill>
                                <a:srgbClr val="44546A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sub>
                        <m:sup>
                          <m:r>
                            <a:rPr lang="id-ID" sz="2000" b="1" i="1">
                              <a:ln w="12700">
                                <a:solidFill>
                                  <a:srgbClr val="44546A">
                                    <a:satMod val="155000"/>
                                  </a:srgbClr>
                                </a:solidFill>
                                <a:prstDash val="solid"/>
                              </a:ln>
                              <a:solidFill>
                                <a:srgbClr val="44546A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</m:sup>
                        <m:e>
                          <m:r>
                            <a:rPr lang="id-ID" sz="2000" b="1" i="1">
                              <a:ln w="12700">
                                <a:solidFill>
                                  <a:srgbClr val="44546A">
                                    <a:satMod val="155000"/>
                                  </a:srgbClr>
                                </a:solidFill>
                                <a:prstDash val="solid"/>
                              </a:ln>
                              <a:solidFill>
                                <a:srgbClr val="44546A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id-ID" sz="2000" b="1" i="1">
                                  <a:ln w="12700">
                                    <a:solidFill>
                                      <a:srgbClr val="44546A">
                                        <a:satMod val="155000"/>
                                      </a:srgbClr>
                                    </a:solidFill>
                                    <a:prstDash val="solid"/>
                                  </a:ln>
                                  <a:solidFill>
                                    <a:srgbClr val="44546A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id-ID" sz="2000" b="1" i="1">
                                  <a:ln w="12700">
                                    <a:solidFill>
                                      <a:srgbClr val="44546A">
                                        <a:satMod val="155000"/>
                                      </a:srgbClr>
                                    </a:solidFill>
                                    <a:prstDash val="solid"/>
                                  </a:ln>
                                  <a:solidFill>
                                    <a:srgbClr val="44546A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id-ID" sz="2000" b="1" i="1">
                              <a:ln w="12700">
                                <a:solidFill>
                                  <a:srgbClr val="44546A">
                                    <a:satMod val="155000"/>
                                  </a:srgbClr>
                                </a:solidFill>
                                <a:prstDash val="solid"/>
                              </a:ln>
                              <a:solidFill>
                                <a:srgbClr val="44546A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𝒅𝒙</m:t>
                          </m:r>
                          <m:r>
                            <a:rPr lang="id-ID" sz="2000" b="1" i="1">
                              <a:ln w="12700">
                                <a:solidFill>
                                  <a:srgbClr val="44546A">
                                    <a:satMod val="155000"/>
                                  </a:srgbClr>
                                </a:solidFill>
                                <a:prstDash val="solid"/>
                              </a:ln>
                              <a:solidFill>
                                <a:srgbClr val="44546A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 ≈</m:t>
                          </m:r>
                          <m:f>
                            <m:fPr>
                              <m:ctrlPr>
                                <a:rPr lang="id-ID" sz="2000" b="1" i="1">
                                  <a:ln w="12700">
                                    <a:solidFill>
                                      <a:srgbClr val="44546A">
                                        <a:satMod val="155000"/>
                                      </a:srgbClr>
                                    </a:solidFill>
                                    <a:prstDash val="solid"/>
                                  </a:ln>
                                  <a:solidFill>
                                    <a:srgbClr val="44546A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id-ID" sz="2000" b="1" i="1">
                                      <a:ln w="12700">
                                        <a:solidFill>
                                          <a:srgbClr val="44546A">
                                            <a:satMod val="155000"/>
                                          </a:srgbClr>
                                        </a:solidFill>
                                        <a:prstDash val="solid"/>
                                      </a:ln>
                                      <a:solidFill>
                                        <a:srgbClr val="44546A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d-ID" sz="2000" b="1" i="1">
                                      <a:ln w="12700">
                                        <a:solidFill>
                                          <a:srgbClr val="44546A">
                                            <a:satMod val="155000"/>
                                          </a:srgbClr>
                                        </a:solidFill>
                                        <a:prstDash val="solid"/>
                                      </a:ln>
                                      <a:solidFill>
                                        <a:srgbClr val="44546A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𝒃</m:t>
                                  </m:r>
                                  <m:r>
                                    <a:rPr lang="id-ID" sz="2000" b="1" i="1">
                                      <a:ln w="12700">
                                        <a:solidFill>
                                          <a:srgbClr val="44546A">
                                            <a:satMod val="155000"/>
                                          </a:srgbClr>
                                        </a:solidFill>
                                        <a:prstDash val="solid"/>
                                      </a:ln>
                                      <a:solidFill>
                                        <a:srgbClr val="44546A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−</m:t>
                                  </m:r>
                                  <m:r>
                                    <a:rPr lang="id-ID" sz="2000" b="1" i="1">
                                      <a:ln w="12700">
                                        <a:solidFill>
                                          <a:srgbClr val="44546A">
                                            <a:satMod val="155000"/>
                                          </a:srgbClr>
                                        </a:solidFill>
                                        <a:prstDash val="solid"/>
                                      </a:ln>
                                      <a:solidFill>
                                        <a:srgbClr val="44546A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𝒂</m:t>
                                  </m:r>
                                </m:e>
                              </m:d>
                            </m:num>
                            <m:den>
                              <m:r>
                                <a:rPr lang="id-ID" sz="2000" b="1" i="1">
                                  <a:ln w="12700">
                                    <a:solidFill>
                                      <a:srgbClr val="44546A">
                                        <a:satMod val="155000"/>
                                      </a:srgbClr>
                                    </a:solidFill>
                                    <a:prstDash val="solid"/>
                                  </a:ln>
                                  <a:solidFill>
                                    <a:srgbClr val="44546A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id-ID" sz="2000" b="1" i="1">
                              <a:ln w="12700">
                                <a:solidFill>
                                  <a:srgbClr val="44546A">
                                    <a:satMod val="155000"/>
                                  </a:srgbClr>
                                </a:solidFill>
                                <a:prstDash val="solid"/>
                              </a:ln>
                              <a:solidFill>
                                <a:srgbClr val="44546A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id-ID" sz="2000" b="1" i="1">
                                  <a:ln w="12700">
                                    <a:solidFill>
                                      <a:srgbClr val="44546A">
                                        <a:satMod val="155000"/>
                                      </a:srgbClr>
                                    </a:solidFill>
                                    <a:prstDash val="solid"/>
                                  </a:ln>
                                  <a:solidFill>
                                    <a:srgbClr val="44546A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id-ID" sz="2000" b="1" i="1">
                                  <a:ln w="12700">
                                    <a:solidFill>
                                      <a:srgbClr val="44546A">
                                        <a:satMod val="155000"/>
                                      </a:srgbClr>
                                    </a:solidFill>
                                    <a:prstDash val="solid"/>
                                  </a:ln>
                                  <a:solidFill>
                                    <a:srgbClr val="44546A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id-ID" sz="2000" b="1" i="1">
                                      <a:ln w="12700">
                                        <a:solidFill>
                                          <a:srgbClr val="44546A">
                                            <a:satMod val="155000"/>
                                          </a:srgbClr>
                                        </a:solidFill>
                                        <a:prstDash val="solid"/>
                                      </a:ln>
                                      <a:solidFill>
                                        <a:srgbClr val="44546A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d-ID" sz="2000" b="1" i="1">
                                      <a:ln w="12700">
                                        <a:solidFill>
                                          <a:srgbClr val="44546A">
                                            <a:satMod val="155000"/>
                                          </a:srgbClr>
                                        </a:solidFill>
                                        <a:prstDash val="solid"/>
                                      </a:ln>
                                      <a:solidFill>
                                        <a:srgbClr val="44546A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𝒂</m:t>
                                  </m:r>
                                </m:e>
                              </m:d>
                              <m:r>
                                <a:rPr lang="id-ID" sz="2000" b="1" i="1">
                                  <a:ln w="12700">
                                    <a:solidFill>
                                      <a:srgbClr val="44546A">
                                        <a:satMod val="155000"/>
                                      </a:srgbClr>
                                    </a:solidFill>
                                    <a:prstDash val="solid"/>
                                  </a:ln>
                                  <a:solidFill>
                                    <a:srgbClr val="44546A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+</m:t>
                              </m:r>
                              <m:r>
                                <a:rPr lang="id-ID" sz="2000" b="1" i="1">
                                  <a:ln w="12700">
                                    <a:solidFill>
                                      <a:srgbClr val="44546A">
                                        <a:satMod val="155000"/>
                                      </a:srgbClr>
                                    </a:solidFill>
                                    <a:prstDash val="solid"/>
                                  </a:ln>
                                  <a:solidFill>
                                    <a:srgbClr val="44546A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id-ID" sz="2000" b="1" i="1">
                                      <a:ln w="12700">
                                        <a:solidFill>
                                          <a:srgbClr val="44546A">
                                            <a:satMod val="155000"/>
                                          </a:srgbClr>
                                        </a:solidFill>
                                        <a:prstDash val="solid"/>
                                      </a:ln>
                                      <a:solidFill>
                                        <a:srgbClr val="44546A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d-ID" sz="2000" b="1" i="1">
                                      <a:ln w="12700">
                                        <a:solidFill>
                                          <a:srgbClr val="44546A">
                                            <a:satMod val="155000"/>
                                          </a:srgbClr>
                                        </a:solidFill>
                                        <a:prstDash val="solid"/>
                                      </a:ln>
                                      <a:solidFill>
                                        <a:srgbClr val="44546A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𝒃</m:t>
                                  </m:r>
                                </m:e>
                              </m:d>
                            </m:e>
                          </m:d>
                        </m:e>
                      </m:nary>
                      <m:r>
                        <a:rPr lang="id-ID" sz="2000" b="1" i="1">
                          <a:ln w="12700">
                            <a:solidFill>
                              <a:srgbClr val="44546A">
                                <a:satMod val="155000"/>
                              </a:srgbClr>
                            </a:solidFill>
                            <a:prstDash val="solid"/>
                          </a:ln>
                          <a:solidFill>
                            <a:srgbClr val="44546A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Formulasi error :</a:t>
                </a:r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𝑬</m:t>
                        </m:r>
                      </m:e>
                      <m:sub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𝑴</m:t>
                        </m:r>
                      </m:sub>
                    </m:sSub>
                    <m:r>
                      <a:rPr lang="id-ID" sz="2000" b="1" i="1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ysClr val="windowText" lastClr="00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ambria Math"/>
                        <a:cs typeface="Times New Roman" pitchFamily="18" charset="0"/>
                      </a:rPr>
                      <m:t> </m:t>
                    </m:r>
                    <m:d>
                      <m:dPr>
                        <m:ctrlP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𝒇</m:t>
                        </m:r>
                      </m:e>
                    </m:d>
                    <m:r>
                      <a:rPr lang="id-ID" sz="2000" b="1" i="1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ysClr val="windowText" lastClr="00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id-ID" sz="2000" b="1" i="1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ysClr val="windowText" lastClr="00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ambria Math"/>
                        <a:cs typeface="Times New Roman" pitchFamily="18" charset="0"/>
                      </a:rPr>
                      <m:t>−</m:t>
                    </m:r>
                    <m:f>
                      <m:fPr>
                        <m:ctrlP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𝒇</m:t>
                        </m:r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"(</m:t>
                        </m:r>
                        <m:r>
                          <m:rPr>
                            <m:nor/>
                          </m:rPr>
                          <a:rPr lang="el-GR" sz="2000" b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</a:rPr>
                          <m:t>ξ</m:t>
                        </m:r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num>
                      <m:den>
                        <m:r>
                          <a:rPr lang="id-ID" sz="2000" b="1" i="1" smtClean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  <m:sSup>
                      <m:sSupPr>
                        <m:ctrlP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id-ID" sz="2000" b="1" i="1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ysClr val="windowText" lastClr="000000"/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  <m:r>
                      <a:rPr lang="id-ID" sz="2000" b="1" i="1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ysClr val="windowText" lastClr="000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</a:p>
              <a:p>
                <a:pPr marL="365760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2000" b="1" i="1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cs typeface="Times New Roman" pitchFamily="18" charset="0"/>
                        </a:rPr>
                        <m:t>               </m:t>
                      </m:r>
                    </m:oMath>
                  </m:oMathPara>
                </a14:m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5497" y="542042"/>
                <a:ext cx="10515600" cy="5724000"/>
              </a:xfrm>
              <a:blipFill rotWithShape="1">
                <a:blip r:embed="rId2"/>
                <a:stretch>
                  <a:fillRect l="-52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429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Picture 22" descr="Screenshot (34).pn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74256" y="649073"/>
            <a:ext cx="3994059" cy="28039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1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353297" y="402551"/>
            <a:ext cx="11520000" cy="128480"/>
            <a:chOff x="2196612" y="1657878"/>
            <a:chExt cx="7972024" cy="1284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6613" y="1786358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96612" y="1657878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3"/>
          <p:cNvGrpSpPr/>
          <p:nvPr/>
        </p:nvGrpSpPr>
        <p:grpSpPr>
          <a:xfrm>
            <a:off x="243058" y="6311396"/>
            <a:ext cx="11520000" cy="151558"/>
            <a:chOff x="2086375" y="2485623"/>
            <a:chExt cx="7972024" cy="1515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086376" y="2637181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086375" y="2485623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8"/>
          <p:cNvGrpSpPr/>
          <p:nvPr/>
        </p:nvGrpSpPr>
        <p:grpSpPr>
          <a:xfrm>
            <a:off x="101601" y="113638"/>
            <a:ext cx="1465479" cy="1562762"/>
            <a:chOff x="101601" y="113638"/>
            <a:chExt cx="1465479" cy="156276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9"/>
          <p:cNvGrpSpPr/>
          <p:nvPr/>
        </p:nvGrpSpPr>
        <p:grpSpPr>
          <a:xfrm rot="10800000">
            <a:off x="10604063" y="5189105"/>
            <a:ext cx="1465479" cy="1562762"/>
            <a:chOff x="101601" y="113638"/>
            <a:chExt cx="1465479" cy="156276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43023" y="1944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54477"/>
                <a:ext cx="10515600" cy="5724000"/>
              </a:xfr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Contoh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soal</a:t>
                </a: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Gunakan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metode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midpoint,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trapesium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dan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simpson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untuk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menghitung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integral :</a:t>
                </a: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2000" b="1" i="1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  <m:e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id-ID" sz="2000" b="1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id-ID" sz="2000" b="1" i="1"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𝒅𝒙</m:t>
                        </m:r>
                      </m:e>
                    </m:nary>
                  </m:oMath>
                </a14:m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dimana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f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adalah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fungsi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dasar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𝒇</m:t>
                    </m:r>
                    <m:d>
                      <m:dPr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</m:d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Metode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manakah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yang paling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akurat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? </a:t>
                </a: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Penyelesaian</a:t>
                </a: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:</a:t>
                </a: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Bentuk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eksaknya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yaitu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:</a:t>
                </a:r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n-US" sz="2000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b="1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𝒅𝒙</m:t>
                          </m:r>
                        </m:e>
                      </m:nary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= </m:t>
                      </m:r>
                      <m:f>
                        <m:fPr>
                          <m:ctrlP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ctrlP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id-ID" sz="2000" b="1" i="1" smtClean="0">
                                  <a:latin typeface="Cambria Math"/>
                                  <a:cs typeface="Times New Roman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id-ID" sz="2000" b="1" i="1" smtClean="0"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,</m:t>
                      </m:r>
                      <m:r>
                        <a:rPr lang="id-ID" sz="2000" b="1" i="1" smtClean="0">
                          <a:latin typeface="Cambria Math"/>
                          <a:cs typeface="Times New Roman" pitchFamily="18" charset="0"/>
                        </a:rPr>
                        <m:t>𝟔𝟔𝟕</m:t>
                      </m:r>
                    </m:oMath>
                  </m:oMathPara>
                </a14:m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Font typeface="Wingdings" pitchFamily="2" charset="2"/>
                  <a:buChar char="q"/>
                </a:pP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Trapesium</a:t>
                </a:r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2000" b="1" i="1">
                          <a:latin typeface="Cambria Math"/>
                        </a:rPr>
                        <m:t>𝐓</m:t>
                      </m:r>
                      <m:r>
                        <a:rPr lang="id-ID" sz="20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sz="20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sz="2000" b="1" i="1">
                              <a:latin typeface="Cambria Math"/>
                            </a:rPr>
                            <m:t>(</m:t>
                          </m:r>
                          <m:r>
                            <a:rPr lang="id-ID" sz="2000" b="1" i="1">
                              <a:latin typeface="Cambria Math"/>
                            </a:rPr>
                            <m:t>𝒃</m:t>
                          </m:r>
                          <m:r>
                            <a:rPr lang="id-ID" sz="2000" b="1" i="1">
                              <a:latin typeface="Cambria Math"/>
                            </a:rPr>
                            <m:t>−</m:t>
                          </m:r>
                          <m:r>
                            <a:rPr lang="id-ID" sz="2000" b="1" i="1">
                              <a:latin typeface="Cambria Math"/>
                            </a:rPr>
                            <m:t>𝒂</m:t>
                          </m:r>
                          <m:r>
                            <a:rPr lang="id-ID" sz="2000" b="1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id-ID" sz="20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id-ID" sz="20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000" b="1" i="1">
                              <a:latin typeface="Cambria Math"/>
                            </a:rPr>
                            <m:t>𝒇</m:t>
                          </m:r>
                          <m:r>
                            <a:rPr lang="id-ID" sz="2000" b="1" i="1">
                              <a:latin typeface="Cambria Math"/>
                            </a:rPr>
                            <m:t>(</m:t>
                          </m:r>
                          <m:r>
                            <a:rPr lang="id-ID" sz="2000" b="1" i="1">
                              <a:latin typeface="Cambria Math"/>
                            </a:rPr>
                            <m:t>𝒂</m:t>
                          </m:r>
                          <m:r>
                            <a:rPr lang="id-ID" sz="2000" b="1" i="1">
                              <a:latin typeface="Cambria Math"/>
                            </a:rPr>
                            <m:t>)+</m:t>
                          </m:r>
                          <m:r>
                            <a:rPr lang="id-ID" sz="2000" b="1" i="1">
                              <a:latin typeface="Cambria Math"/>
                            </a:rPr>
                            <m:t>𝒇</m:t>
                          </m:r>
                          <m:r>
                            <a:rPr lang="id-ID" sz="2000" b="1" i="1">
                              <a:latin typeface="Cambria Math"/>
                            </a:rPr>
                            <m:t>(</m:t>
                          </m:r>
                          <m:r>
                            <a:rPr lang="id-ID" sz="2000" b="1" i="1">
                              <a:latin typeface="Cambria Math"/>
                            </a:rPr>
                            <m:t>𝒃</m:t>
                          </m:r>
                          <m:r>
                            <a:rPr lang="id-ID" sz="2000" b="1" i="1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id-ID" sz="20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𝐓</m:t>
                    </m:r>
                    <m:r>
                      <a:rPr lang="id-ID" sz="2000" b="1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num>
                      <m:den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id-ID" sz="2000" b="1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id-ID" sz="2000" b="1" i="1">
                                <a:latin typeface="Cambria Math"/>
                                <a:cs typeface="Times New Roman" pitchFamily="18" charset="0"/>
                              </a:rPr>
                              <m:t>𝟎</m:t>
                            </m:r>
                          </m:e>
                        </m:d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𝒇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𝐓</m:t>
                    </m:r>
                    <m:r>
                      <a:rPr lang="id-ID" sz="2000" b="1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id-ID" sz="2000" b="1">
                        <a:latin typeface="Cambria Math"/>
                        <a:cs typeface="Times New Roman" pitchFamily="18" charset="0"/>
                      </a:rPr>
                      <m:t> [</m:t>
                    </m:r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𝟎</m:t>
                    </m:r>
                    <m:r>
                      <a:rPr lang="id-ID" sz="2000" b="1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e>
                      <m:sup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  <m:r>
                      <a:rPr lang="id-ID" sz="2000" b="1">
                        <a:latin typeface="Cambria Math"/>
                        <a:cs typeface="Times New Roman" pitchFamily="18" charset="0"/>
                      </a:rPr>
                      <m:t>]</m:t>
                    </m:r>
                  </m:oMath>
                </a14:m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𝐓</m:t>
                      </m:r>
                      <m:r>
                        <a:rPr lang="id-ID" sz="2000" b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𝟒</m:t>
                      </m:r>
                      <m:r>
                        <a:rPr lang="id-ID" sz="2000" b="1">
                          <a:latin typeface="Cambria Math"/>
                          <a:cs typeface="Times New Roman" pitchFamily="18" charset="0"/>
                        </a:rPr>
                        <m:t>,</m:t>
                      </m:r>
                      <m:r>
                        <a:rPr lang="id-ID" sz="2000" b="1" i="1">
                          <a:latin typeface="Cambria Math"/>
                          <a:cs typeface="Times New Roman" pitchFamily="18" charset="0"/>
                        </a:rPr>
                        <m:t>𝟎𝟎𝟎</m:t>
                      </m:r>
                    </m:oMath>
                  </m:oMathPara>
                </a14:m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</a:b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None/>
                </a:pP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54477"/>
                <a:ext cx="10515600" cy="5724000"/>
              </a:xfrm>
              <a:blipFill rotWithShape="1">
                <a:blip r:embed="rId2"/>
                <a:stretch>
                  <a:fillRect l="-579" t="-956" b="-1583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429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6477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8001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1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353297" y="402551"/>
            <a:ext cx="11520000" cy="128480"/>
            <a:chOff x="2196612" y="1657878"/>
            <a:chExt cx="7972024" cy="1284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6613" y="1786358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96612" y="1657878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3"/>
          <p:cNvGrpSpPr/>
          <p:nvPr/>
        </p:nvGrpSpPr>
        <p:grpSpPr>
          <a:xfrm>
            <a:off x="243058" y="6311396"/>
            <a:ext cx="11520000" cy="151558"/>
            <a:chOff x="2086375" y="2485623"/>
            <a:chExt cx="7972024" cy="15155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086376" y="2637181"/>
              <a:ext cx="7972023" cy="0"/>
            </a:xfrm>
            <a:prstGeom prst="line">
              <a:avLst/>
            </a:prstGeom>
            <a:ln w="1016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086375" y="2485623"/>
              <a:ext cx="7972023" cy="0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8"/>
          <p:cNvGrpSpPr/>
          <p:nvPr/>
        </p:nvGrpSpPr>
        <p:grpSpPr>
          <a:xfrm>
            <a:off x="101601" y="113638"/>
            <a:ext cx="1465479" cy="1562762"/>
            <a:chOff x="101601" y="113638"/>
            <a:chExt cx="1465479" cy="156276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9"/>
          <p:cNvGrpSpPr/>
          <p:nvPr/>
        </p:nvGrpSpPr>
        <p:grpSpPr>
          <a:xfrm rot="10800000">
            <a:off x="10604063" y="5189105"/>
            <a:ext cx="1465479" cy="1562762"/>
            <a:chOff x="101601" y="113638"/>
            <a:chExt cx="1465479" cy="156276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01601" y="128152"/>
              <a:ext cx="1465479" cy="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130629" y="113638"/>
              <a:ext cx="7720" cy="1562762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43023" y="1944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54184"/>
                <a:ext cx="10515600" cy="5724000"/>
              </a:xfr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pPr marL="514350" indent="-514350">
                  <a:lnSpc>
                    <a:spcPct val="100000"/>
                  </a:lnSpc>
                  <a:buFont typeface="+mj-lt"/>
                  <a:buAutoNum type="arabicPeriod" startAt="3"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Metode Simpson</a:t>
                </a:r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Fungsi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f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aproksimasi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oleh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polynomial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interpolasi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derajat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dua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di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titik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  <m:sub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  <m:r>
                          <a:rPr lang="id-ID" sz="2000" b="1" i="1"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sub>
                    </m:sSub>
                    <m:r>
                      <a:rPr lang="id-ID" sz="2000" b="1" i="1">
                        <a:latin typeface="Cambria Math"/>
                        <a:cs typeface="Times New Roman" pitchFamily="18" charset="0"/>
                      </a:rPr>
                      <m:t>≔</m:t>
                    </m:r>
                  </m:oMath>
                </a14:m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a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dan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  <m:sub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𝒄</m:t>
                    </m:r>
                    <m:r>
                      <a:rPr lang="id-ID" sz="2000" b="1" i="1" smtClean="0">
                        <a:latin typeface="Cambria Math"/>
                        <a:cs typeface="Times New Roman" pitchFamily="18" charset="0"/>
                      </a:rPr>
                      <m:t> ≔</m:t>
                    </m:r>
                    <m:f>
                      <m:fPr>
                        <m:ctrlP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num>
                      <m:den>
                        <m:r>
                          <a:rPr lang="id-ID" sz="20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endParaRPr lang="id-ID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000" b="1" baseline="-25000" dirty="0" smtClean="0">
                    <a:latin typeface="Times New Roman" pitchFamily="18" charset="0"/>
                    <a:cs typeface="Times New Roman" pitchFamily="18" charset="0"/>
                  </a:rPr>
                  <a:t>3 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b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yaitu</a:t>
                </a: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 :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cs typeface="Times New Roman" pitchFamily="18" charset="0"/>
                        </a:rPr>
                        <m:t>𝒇</m:t>
                      </m:r>
                      <m:d>
                        <m:dPr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</m:d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ea typeface="Cambria Math"/>
                          <a:cs typeface="Times New Roman" pitchFamily="18" charset="0"/>
                        </a:rPr>
                        <m:t>≈</m:t>
                      </m:r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ea typeface="Cambria Math"/>
                          <a:cs typeface="Times New Roman" pitchFamily="18" charset="0"/>
                        </a:rPr>
                        <m:t>𝒇</m:t>
                      </m:r>
                      <m:d>
                        <m:dPr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</m:d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ea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ea typeface="Cambria Math"/>
                          <a:cs typeface="Times New Roman" pitchFamily="18" charset="0"/>
                        </a:rPr>
                        <m:t>𝒇</m:t>
                      </m:r>
                      <m:d>
                        <m:dPr>
                          <m:begChr m:val="["/>
                          <m:endChr m:val="]"/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,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</m:d>
                      <m:d>
                        <m:dPr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</m:d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ea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ea typeface="Cambria Math"/>
                          <a:cs typeface="Times New Roman" pitchFamily="18" charset="0"/>
                        </a:rPr>
                        <m:t>𝒇</m:t>
                      </m:r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,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𝒃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,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</m:d>
                      <m:d>
                        <m:dPr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</m:d>
                      <m:d>
                        <m:dPr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</m:d>
                    </m:oMath>
                  </m:oMathPara>
                </a14:m>
                <a:endParaRPr lang="id-ID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Diperoleh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id-ID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n-US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sub>
                        <m:sup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</m:sup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𝒅𝒙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 ≈</m:t>
                          </m:r>
                          <m:f>
                            <m:fPr>
                              <m:ctrlP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𝒃</m:t>
                              </m:r>
                              <m: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𝒂</m:t>
                              </m:r>
                              <m: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𝟔</m:t>
                              </m:r>
                            </m:den>
                          </m:f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𝒂</m:t>
                              </m:r>
                            </m:e>
                          </m:d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id-ID" sz="2000" b="1" i="1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chemeClr val="tx2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d-ID" sz="2000" b="1" i="1">
                                      <a:ln w="12700">
                                        <a:solidFill>
                                          <a:schemeClr val="tx2">
                                            <a:satMod val="155000"/>
                                          </a:schemeClr>
                                        </a:solidFill>
                                        <a:prstDash val="solid"/>
                                      </a:ln>
                                      <a:solidFill>
                                        <a:schemeClr val="tx2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000" b="1" i="1">
                                      <a:ln w="12700">
                                        <a:solidFill>
                                          <a:schemeClr val="tx2">
                                            <a:satMod val="155000"/>
                                          </a:schemeClr>
                                        </a:solidFill>
                                        <a:prstDash val="solid"/>
                                      </a:ln>
                                      <a:solidFill>
                                        <a:schemeClr val="tx2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cs typeface="Times New Roman" pitchFamily="18" charset="0"/>
                                    </a:rPr>
                                    <m:t>𝒂</m:t>
                                  </m:r>
                                  <m:r>
                                    <a:rPr lang="id-ID" sz="2000" b="1" i="1">
                                      <a:ln w="12700">
                                        <a:solidFill>
                                          <a:schemeClr val="tx2">
                                            <a:satMod val="155000"/>
                                          </a:schemeClr>
                                        </a:solidFill>
                                        <a:prstDash val="solid"/>
                                      </a:ln>
                                      <a:solidFill>
                                        <a:schemeClr val="tx2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cs typeface="Times New Roman" pitchFamily="18" charset="0"/>
                                    </a:rPr>
                                    <m:t>+</m:t>
                                  </m:r>
                                  <m:r>
                                    <a:rPr lang="id-ID" sz="2000" b="1" i="1">
                                      <a:ln w="12700">
                                        <a:solidFill>
                                          <a:schemeClr val="tx2">
                                            <a:satMod val="155000"/>
                                          </a:schemeClr>
                                        </a:solidFill>
                                        <a:prstDash val="solid"/>
                                      </a:ln>
                                      <a:solidFill>
                                        <a:schemeClr val="tx2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cs typeface="Times New Roman" pitchFamily="18" charset="0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id-ID" sz="2000" b="1" i="1">
                                      <a:ln w="12700">
                                        <a:solidFill>
                                          <a:schemeClr val="tx2">
                                            <a:satMod val="155000"/>
                                          </a:schemeClr>
                                        </a:solidFill>
                                        <a:prstDash val="solid"/>
                                      </a:ln>
                                      <a:solidFill>
                                        <a:schemeClr val="tx2"/>
                                      </a:solidFill>
                                      <a:effectLst>
                                        <a:outerShdw blurRad="41275" dist="20320" dir="1800000" algn="tl" rotWithShape="0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tx2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id-ID" sz="2000" b="1" dirty="0">
                    <a:latin typeface="Times New Roman" pitchFamily="18" charset="0"/>
                    <a:cs typeface="Times New Roman" pitchFamily="18" charset="0"/>
                  </a:rPr>
                  <a:t>Formulasi error :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𝑺</m:t>
                          </m:r>
                        </m:sub>
                      </m:sSub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</m:e>
                      </m:d>
                      <m:r>
                        <a:rPr lang="id-ID" sz="2000" b="1" i="1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  <a:cs typeface="Times New Roman" pitchFamily="18" charset="0"/>
                        </a:rPr>
                        <m:t>=−</m:t>
                      </m:r>
                      <m:f>
                        <m:fPr>
                          <m:ctrlP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ysClr val="windowText" lastClr="000000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ysClr val="windowText" lastClr="000000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𝒇</m:t>
                              </m:r>
                            </m:e>
                            <m:sup>
                              <m: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ysClr val="windowText" lastClr="000000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ysClr val="windowText" lastClr="000000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𝟒</m:t>
                              </m:r>
                              <m:r>
                                <a:rPr lang="id-ID" sz="2000" b="1" i="1" smtClean="0">
                                  <a:ln w="12700">
                                    <a:solidFill>
                                      <a:schemeClr val="tx2">
                                        <a:satMod val="155000"/>
                                      </a:schemeClr>
                                    </a:solidFill>
                                    <a:prstDash val="solid"/>
                                  </a:ln>
                                  <a:solidFill>
                                    <a:sysClr val="windowText" lastClr="000000"/>
                                  </a:solidFill>
                                  <a:effectLst>
                                    <a:outerShdw blurRad="41275" dist="20320" dir="1800000" algn="tl" rotWithShape="0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  <a:cs typeface="Times New Roman" pitchFamily="18" charset="0"/>
                                </a:rPr>
                                <m:t>)</m:t>
                              </m:r>
                            </m:sup>
                          </m:sSup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l-GR" sz="2000" b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</a:rPr>
                            <m:t>ξ</m:t>
                          </m:r>
                          <m:r>
                            <a:rPr lang="id-ID" sz="2000" b="1" i="1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𝟐𝟖𝟖𝟎</m:t>
                          </m:r>
                        </m:den>
                      </m:f>
                      <m:sSup>
                        <m:sSupPr>
                          <m:ctrlP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sz="20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id-ID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3657600" indent="0">
                  <a:buNone/>
                </a:pPr>
                <a:r>
                  <a:rPr lang="id-ID" sz="2000" b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endParaRPr lang="en-US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568325" indent="0">
                  <a:lnSpc>
                    <a:spcPct val="100000"/>
                  </a:lnSpc>
                  <a:buNone/>
                </a:pP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54184"/>
                <a:ext cx="10515600" cy="5724000"/>
              </a:xfrm>
              <a:blipFill rotWithShape="1">
                <a:blip r:embed="rId2"/>
                <a:stretch>
                  <a:fillRect l="-579" t="-42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429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096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7" descr="Screenshot (35).pn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69538" y="640308"/>
            <a:ext cx="4199023" cy="24679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6477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1011</Words>
  <Application>Microsoft Office PowerPoint</Application>
  <PresentationFormat>Custom</PresentationFormat>
  <Paragraphs>114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METODE NUMERIK</vt:lpstr>
      <vt:lpstr>APROKSIMASI INTEGRAL METODE KUADRATUR DASAR</vt:lpstr>
      <vt:lpstr>DEFINISI KUADRATUR DASAR</vt:lpstr>
      <vt:lpstr>DEFINISI DERAJAT KEAKURATAN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puguh wahyu prasetyo</dc:creator>
  <cp:lastModifiedBy>lenovo</cp:lastModifiedBy>
  <cp:revision>176</cp:revision>
  <dcterms:created xsi:type="dcterms:W3CDTF">2019-11-08T10:29:37Z</dcterms:created>
  <dcterms:modified xsi:type="dcterms:W3CDTF">2020-06-05T06:06:25Z</dcterms:modified>
</cp:coreProperties>
</file>