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2"/>
  </p:handout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443707-C30A-47EC-BE5A-850E3C451F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A41E3-3A86-42B9-963C-327B826EF5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29AF-F099-4C6B-BA8A-21C576AA44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2EF5-FB83-4A36-8975-C5D9D0FCC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4838-60BE-4535-8D10-28F6899F44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E32F-488F-48A8-AC2B-D5B2902DCB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EA3C-9B9F-43C9-BB30-E4D1D01B3B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8226-03BC-438C-AB32-22A776D754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DB2-7B63-4162-A647-2D42F91B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DD87-310B-4485-8E9C-11EB55D2EA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CEB4-F465-429C-9EB2-D6CF65F86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FAE-37F4-482F-B34B-15E52D2149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981C-D122-4D7A-8920-D23B0626A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1457-9FCA-407C-BF44-AF89380768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250A8-157D-498D-9DF9-FB8ECD1119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2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2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99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9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9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0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/>
              <a:t>BAB  III </a:t>
            </a:r>
            <a:br>
              <a:rPr lang="id-ID" dirty="0"/>
            </a:br>
            <a:r>
              <a:rPr lang="id-ID" dirty="0"/>
              <a:t>Rantai Markov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80010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/>
              <a:t>KLASIFIKASI STATE RANTAI MARKOV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id-ID"/>
              <a:t>Ex(N(y)) =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id-ID"/>
              <a:t>Didefinisikan </a:t>
            </a:r>
          </a:p>
          <a:p>
            <a:pPr eaLnBrk="1" hangingPunct="1">
              <a:buFontTx/>
              <a:buNone/>
            </a:pPr>
            <a:r>
              <a:rPr lang="en-US"/>
              <a:t>	</a:t>
            </a:r>
            <a:r>
              <a:rPr lang="id-ID"/>
              <a:t>G(x,y)= E</a:t>
            </a:r>
            <a:r>
              <a:rPr lang="id-ID" baseline="-25000"/>
              <a:t>x</a:t>
            </a:r>
            <a:r>
              <a:rPr lang="id-ID"/>
              <a:t>(N(y))= </a:t>
            </a:r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id-ID"/>
              <a:t>G(x,y) menyatakan harga harapan banyaknya kunjungan ke-y bila rantai Markov mulai dari x. 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2971800" y="158750"/>
          <a:ext cx="2362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3" imgW="990600" imgH="457200" progId="Equation.3">
                  <p:embed/>
                </p:oleObj>
              </mc:Choice>
              <mc:Fallback>
                <p:oleObj name="Equation" r:id="rId3" imgW="990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58750"/>
                        <a:ext cx="2362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2895600" y="1295400"/>
          <a:ext cx="51054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5" imgW="1905000" imgH="457200" progId="Equation.3">
                  <p:embed/>
                </p:oleObj>
              </mc:Choice>
              <mc:Fallback>
                <p:oleObj name="Equation" r:id="rId5" imgW="1905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5105400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4191000" y="2989263"/>
          <a:ext cx="19812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7" imgW="723586" imgH="431613" progId="Equation.3">
                  <p:embed/>
                </p:oleObj>
              </mc:Choice>
              <mc:Fallback>
                <p:oleObj name="Equation" r:id="rId7" imgW="723586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989263"/>
                        <a:ext cx="1981200" cy="117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 algn="l" eaLnBrk="1" hangingPunct="1"/>
            <a:r>
              <a:rPr lang="id-ID"/>
              <a:t>Contoh latihan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5029200"/>
          </a:xfrm>
        </p:spPr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id-ID"/>
              <a:t>Misalkan X</a:t>
            </a:r>
            <a:r>
              <a:rPr lang="id-ID" baseline="-25000"/>
              <a:t>n</a:t>
            </a:r>
            <a:r>
              <a:rPr lang="id-ID"/>
              <a:t>, n &gt; 0 suatu rantai Markov dengan ruang state S subset dari  {0, 1, 2, ...} dan matriks transisi P, serta berlaku :</a:t>
            </a: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A, B : </a:t>
            </a:r>
            <a:r>
              <a:rPr lang="id-ID"/>
              <a:t>konstanta</a:t>
            </a: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Perlihatkan bahwa :</a:t>
            </a:r>
          </a:p>
          <a:p>
            <a:pPr marL="609600" indent="-609600" eaLnBrk="1" hangingPunct="1">
              <a:buFontTx/>
              <a:buNone/>
            </a:pPr>
            <a:r>
              <a:rPr lang="en-US"/>
              <a:t>	a. </a:t>
            </a:r>
            <a:r>
              <a:rPr lang="id-ID"/>
              <a:t>E(X</a:t>
            </a:r>
            <a:r>
              <a:rPr lang="id-ID" baseline="-25000"/>
              <a:t>n+1</a:t>
            </a:r>
            <a:r>
              <a:rPr lang="id-ID"/>
              <a:t>) = A E(X</a:t>
            </a:r>
            <a:r>
              <a:rPr lang="id-ID" baseline="-25000"/>
              <a:t>n</a:t>
            </a:r>
            <a:r>
              <a:rPr lang="id-ID"/>
              <a:t>) + B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124200" y="3581400"/>
          <a:ext cx="40386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1701800" imgH="355600" progId="Equation.3">
                  <p:embed/>
                </p:oleObj>
              </mc:Choice>
              <mc:Fallback>
                <p:oleObj name="Equation" r:id="rId3" imgW="1701800" imgH="355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40386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	b. </a:t>
            </a:r>
            <a:r>
              <a:rPr lang="id-ID"/>
              <a:t>Jika A </a:t>
            </a:r>
            <a:r>
              <a:rPr lang="id-ID">
                <a:sym typeface="Symbol" pitchFamily="18" charset="2"/>
              </a:rPr>
              <a:t></a:t>
            </a:r>
            <a:r>
              <a:rPr lang="id-ID"/>
              <a:t> 1, maka E(Xn) =</a:t>
            </a: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2. </a:t>
            </a:r>
            <a:r>
              <a:rPr lang="id-ID"/>
              <a:t>Pandang suatu rantai Markov dengan ruang state S={0,1,2,...} dan diketahui P</a:t>
            </a:r>
            <a:r>
              <a:rPr lang="id-ID" baseline="-25000"/>
              <a:t>x</a:t>
            </a:r>
            <a:r>
              <a:rPr lang="id-ID"/>
              <a:t>(x+1) = p, 0&lt; p &lt;1; P</a:t>
            </a:r>
            <a:r>
              <a:rPr lang="id-ID" baseline="-25000"/>
              <a:t>x</a:t>
            </a:r>
            <a:r>
              <a:rPr lang="id-ID"/>
              <a:t>(0)=1- p.  Hitunglah P</a:t>
            </a:r>
            <a:r>
              <a:rPr lang="id-ID" baseline="-25000"/>
              <a:t>0</a:t>
            </a:r>
            <a:r>
              <a:rPr lang="id-ID"/>
              <a:t>(T</a:t>
            </a:r>
            <a:r>
              <a:rPr lang="id-ID" baseline="-25000"/>
              <a:t>0</a:t>
            </a:r>
            <a:r>
              <a:rPr lang="id-ID"/>
              <a:t> =n), n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1</a:t>
            </a:r>
            <a:r>
              <a:rPr lang="en-US"/>
              <a:t> </a:t>
            </a:r>
            <a:r>
              <a:rPr lang="id-ID"/>
              <a:t> </a:t>
            </a:r>
            <a:endParaRPr lang="en-US"/>
          </a:p>
          <a:p>
            <a:pPr eaLnBrk="1" hangingPunct="1">
              <a:buFontTx/>
              <a:buNone/>
            </a:pPr>
            <a:endParaRPr lang="id-ID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524000" y="1371600"/>
          <a:ext cx="42672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3" imgW="1739900" imgH="431800" progId="Equation.3">
                  <p:embed/>
                </p:oleObj>
              </mc:Choice>
              <mc:Fallback>
                <p:oleObj name="Equation" r:id="rId3" imgW="1739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4267200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N.B. </a:t>
            </a:r>
            <a:br>
              <a:rPr lang="en-US"/>
            </a:br>
            <a:r>
              <a:rPr lang="id-ID" sz="3600"/>
              <a:t>Klasifikasi State Rantai Markov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z="3600"/>
              <a:t>Keadaan j dapat dicapai dari keadaan i bila p</a:t>
            </a:r>
            <a:r>
              <a:rPr lang="id-ID" sz="3600" baseline="30000"/>
              <a:t>n</a:t>
            </a:r>
            <a:r>
              <a:rPr lang="id-ID" sz="3600"/>
              <a:t>(i,j)&gt;0, </a:t>
            </a:r>
            <a:r>
              <a:rPr lang="id-ID" sz="3600">
                <a:sym typeface="Symbol" pitchFamily="18" charset="2"/>
              </a:rPr>
              <a:t>n0 dan ditulis ij</a:t>
            </a:r>
          </a:p>
          <a:p>
            <a:pPr marL="609600" indent="-609600" eaLnBrk="1" hangingPunct="1">
              <a:buFontTx/>
              <a:buNone/>
            </a:pPr>
            <a:r>
              <a:rPr lang="id-ID" sz="3600">
                <a:sym typeface="Symbol" pitchFamily="18" charset="2"/>
              </a:rPr>
              <a:t>Keadaan i dan j disebut berkomunikasi bila i dapat dicapai dari j dan j dapat dicapai dari i, ditulis i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j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/>
              <a:t>N.B. </a:t>
            </a:r>
            <a:br>
              <a:rPr lang="en-US"/>
            </a:br>
            <a:r>
              <a:rPr lang="id-ID" sz="3600"/>
              <a:t>Klasifikasi State Rantai Markov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 sz="3600"/>
              <a:t>Sifat-sifat Komunikasi:</a:t>
            </a:r>
          </a:p>
          <a:p>
            <a:pPr marL="660400" indent="-660400" eaLnBrk="1" hangingPunct="1">
              <a:buFontTx/>
              <a:buAutoNum type="romanLcParenBoth"/>
            </a:pPr>
            <a:r>
              <a:rPr lang="id-ID" sz="3600"/>
              <a:t>Simetris :</a:t>
            </a:r>
            <a:r>
              <a:rPr lang="id-ID" sz="3600">
                <a:sym typeface="Symbol" pitchFamily="18" charset="2"/>
              </a:rPr>
              <a:t>i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j  </a:t>
            </a:r>
            <a:r>
              <a:rPr lang="id-ID" sz="3600">
                <a:sym typeface="Symbol" pitchFamily="18" charset="2"/>
              </a:rPr>
              <a:t>j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i</a:t>
            </a:r>
            <a:endParaRPr lang="id-ID" sz="3600"/>
          </a:p>
          <a:p>
            <a:pPr marL="660400" indent="-660400" eaLnBrk="1" hangingPunct="1">
              <a:buFontTx/>
              <a:buAutoNum type="romanLcParenBoth"/>
            </a:pPr>
            <a:r>
              <a:rPr lang="id-ID" sz="3600">
                <a:latin typeface="Book Antiqua" pitchFamily="18" charset="0"/>
                <a:sym typeface="Symbol" pitchFamily="18" charset="2"/>
              </a:rPr>
              <a:t>Transitip  : </a:t>
            </a:r>
            <a:r>
              <a:rPr lang="id-ID" sz="3600">
                <a:sym typeface="Symbol" pitchFamily="18" charset="2"/>
              </a:rPr>
              <a:t>i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j dan </a:t>
            </a:r>
            <a:r>
              <a:rPr lang="id-ID" sz="3600">
                <a:sym typeface="Symbol" pitchFamily="18" charset="2"/>
              </a:rPr>
              <a:t>j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k  </a:t>
            </a:r>
            <a:r>
              <a:rPr lang="id-ID" sz="3600">
                <a:sym typeface="Symbol" pitchFamily="18" charset="2"/>
              </a:rPr>
              <a:t>i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k</a:t>
            </a:r>
          </a:p>
          <a:p>
            <a:pPr marL="660400" indent="-660400" eaLnBrk="1" hangingPunct="1">
              <a:buFontTx/>
              <a:buAutoNum type="romanLcParenBoth"/>
            </a:pPr>
            <a:r>
              <a:rPr lang="id-ID" sz="3600">
                <a:latin typeface="Book Antiqua" pitchFamily="18" charset="0"/>
                <a:sym typeface="Symbol" pitchFamily="18" charset="2"/>
              </a:rPr>
              <a:t>Refleksi : </a:t>
            </a:r>
            <a:r>
              <a:rPr lang="id-ID" sz="3600">
                <a:sym typeface="Symbol" pitchFamily="18" charset="2"/>
              </a:rPr>
              <a:t>i 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 i </a:t>
            </a:r>
          </a:p>
          <a:p>
            <a:pPr marL="660400" indent="-660400" eaLnBrk="1" hangingPunct="1">
              <a:buFontTx/>
              <a:buNone/>
            </a:pPr>
            <a:r>
              <a:rPr lang="id-ID" sz="3600">
                <a:latin typeface="Book Antiqua" pitchFamily="18" charset="0"/>
                <a:sym typeface="Symbol" pitchFamily="18" charset="2"/>
              </a:rPr>
              <a:t>2 State yang berkomunikasi disebut berada dalam satu kelas, C(i)={j:</a:t>
            </a:r>
            <a:r>
              <a:rPr lang="id-ID" sz="3600">
                <a:sym typeface="Symbol" pitchFamily="18" charset="2"/>
              </a:rPr>
              <a:t>i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↔j}</a:t>
            </a:r>
            <a:r>
              <a:rPr lang="en-US" sz="3600">
                <a:latin typeface="Book Antiqua" pitchFamily="18" charset="0"/>
                <a:sym typeface="Symbol" pitchFamily="18" charset="2"/>
              </a:rPr>
              <a:t> </a:t>
            </a:r>
            <a:endParaRPr lang="id-ID" sz="3600">
              <a:latin typeface="Book Antiqua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pPr algn="l" eaLnBrk="1" hangingPunct="1"/>
            <a:r>
              <a:rPr lang="en-US"/>
              <a:t>N.B. </a:t>
            </a:r>
            <a:r>
              <a:rPr lang="id-ID" sz="3600"/>
              <a:t>Klasifikasi State Rantai Markov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456113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 sz="3600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 sz="3600"/>
              <a:t>Karena ada sifat komunikasi, ruang state Rantai Markov dapat dipartisi atas kelas-kelas yang saling asing. Jika hanya ada 1 kelas saja (semua state saling berkomunikasi) maka Rantai Markov disebut irreducible.</a:t>
            </a:r>
            <a:endParaRPr lang="id-ID" sz="3600">
              <a:latin typeface="Book Antiqua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r>
              <a:rPr lang="id-ID"/>
              <a:t>Terlihat bahwa semua state saling berkomunikasi, sehinga matriks transisi tersebut irreducible</a:t>
            </a:r>
          </a:p>
          <a:p>
            <a:pPr marL="660400" indent="-660400" eaLnBrk="1" hangingPunct="1">
              <a:buFontTx/>
              <a:buNone/>
            </a:pPr>
            <a:endParaRPr lang="id-ID">
              <a:latin typeface="Book Antiqua" pitchFamily="18" charset="0"/>
              <a:sym typeface="Symbol" pitchFamily="18" charset="2"/>
            </a:endParaRPr>
          </a:p>
        </p:txBody>
      </p:sp>
      <p:graphicFrame>
        <p:nvGraphicFramePr>
          <p:cNvPr id="2253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8600" y="787400"/>
          <a:ext cx="449580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3" imgW="2374560" imgH="1066680" progId="Equation.3">
                  <p:embed/>
                </p:oleObj>
              </mc:Choice>
              <mc:Fallback>
                <p:oleObj name="Equation" r:id="rId3" imgW="2374560" imgH="1066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87400"/>
                        <a:ext cx="449580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889000"/>
          <a:ext cx="274320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5" imgW="1307880" imgH="1066680" progId="Equation.3">
                  <p:embed/>
                </p:oleObj>
              </mc:Choice>
              <mc:Fallback>
                <p:oleObj name="Equation" r:id="rId5" imgW="130788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89000"/>
                        <a:ext cx="2743200" cy="223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/>
              <a:t>N.B.</a:t>
            </a:r>
            <a:br>
              <a:rPr lang="en-US" sz="3200"/>
            </a:br>
            <a:r>
              <a:rPr lang="en-US" sz="3200"/>
              <a:t>Hitting Time/First Passage Times </a:t>
            </a:r>
            <a:r>
              <a:rPr lang="id-ID" sz="3200"/>
              <a:t>(fpt)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60550"/>
            <a:ext cx="7696200" cy="3602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/>
              <a:t>f</a:t>
            </a:r>
            <a:r>
              <a:rPr lang="id-ID" baseline="-25000"/>
              <a:t>ij</a:t>
            </a:r>
            <a:r>
              <a:rPr lang="id-ID" baseline="30000"/>
              <a:t>(n)</a:t>
            </a:r>
            <a:r>
              <a:rPr lang="id-ID"/>
              <a:t>=P[fpt(i,j)=n]=P</a:t>
            </a:r>
            <a:r>
              <a:rPr lang="id-ID" baseline="-25000"/>
              <a:t>i</a:t>
            </a:r>
            <a:r>
              <a:rPr lang="id-ID" baseline="30000"/>
              <a:t>(T</a:t>
            </a:r>
            <a:r>
              <a:rPr lang="id-ID" baseline="-25000"/>
              <a:t>j</a:t>
            </a:r>
            <a:r>
              <a:rPr lang="id-ID"/>
              <a:t>=n)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/>
              <a:t>     =P[X</a:t>
            </a:r>
            <a:r>
              <a:rPr lang="id-ID" baseline="-25000"/>
              <a:t>m+n</a:t>
            </a:r>
            <a:r>
              <a:rPr lang="id-ID"/>
              <a:t>=j,X</a:t>
            </a:r>
            <a:r>
              <a:rPr lang="id-ID" baseline="-25000"/>
              <a:t>m+h</a:t>
            </a:r>
            <a:r>
              <a:rPr lang="id-ID">
                <a:sym typeface="Symbol" pitchFamily="18" charset="2"/>
              </a:rPr>
              <a:t>j,h=1,…,n-1|X</a:t>
            </a:r>
            <a:r>
              <a:rPr lang="id-ID" baseline="-25000">
                <a:sym typeface="Symbol" pitchFamily="18" charset="2"/>
              </a:rPr>
              <a:t>m</a:t>
            </a:r>
            <a:r>
              <a:rPr lang="id-ID">
                <a:sym typeface="Symbol" pitchFamily="18" charset="2"/>
              </a:rPr>
              <a:t>=i]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>
                <a:sym typeface="Symbol" pitchFamily="18" charset="2"/>
              </a:rPr>
              <a:t>Memenuhi hubungan berikut: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/>
              <a:t>f</a:t>
            </a:r>
            <a:r>
              <a:rPr lang="id-ID" baseline="-25000"/>
              <a:t>ij</a:t>
            </a:r>
            <a:r>
              <a:rPr lang="id-ID" baseline="30000"/>
              <a:t>(1)</a:t>
            </a:r>
            <a:r>
              <a:rPr lang="id-ID"/>
              <a:t>=P</a:t>
            </a:r>
            <a:r>
              <a:rPr lang="id-ID" baseline="-25000"/>
              <a:t>ij</a:t>
            </a:r>
            <a:r>
              <a:rPr lang="id-ID" baseline="30000"/>
              <a:t>(1)</a:t>
            </a:r>
            <a:r>
              <a:rPr lang="id-ID"/>
              <a:t>=P</a:t>
            </a:r>
            <a:r>
              <a:rPr lang="id-ID" baseline="-25000"/>
              <a:t>ij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/>
              <a:t>f</a:t>
            </a:r>
            <a:r>
              <a:rPr lang="id-ID" baseline="-25000"/>
              <a:t>ij</a:t>
            </a:r>
            <a:r>
              <a:rPr lang="id-ID" baseline="30000"/>
              <a:t>(2)</a:t>
            </a:r>
            <a:r>
              <a:rPr lang="id-ID"/>
              <a:t>=P</a:t>
            </a:r>
            <a:r>
              <a:rPr lang="id-ID" baseline="-25000"/>
              <a:t>ij</a:t>
            </a:r>
            <a:r>
              <a:rPr lang="id-ID" baseline="30000"/>
              <a:t>(2)</a:t>
            </a:r>
            <a:r>
              <a:rPr lang="id-ID"/>
              <a:t> - f</a:t>
            </a:r>
            <a:r>
              <a:rPr lang="id-ID" baseline="-25000"/>
              <a:t>ij</a:t>
            </a:r>
            <a:r>
              <a:rPr lang="id-ID" baseline="30000"/>
              <a:t>(1)</a:t>
            </a:r>
            <a:r>
              <a:rPr lang="id-ID"/>
              <a:t>P</a:t>
            </a:r>
            <a:r>
              <a:rPr lang="id-ID" baseline="-25000"/>
              <a:t>jj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>
                <a:sym typeface="Symbol" pitchFamily="18" charset="2"/>
              </a:rPr>
              <a:t> 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/>
              <a:t>f</a:t>
            </a:r>
            <a:r>
              <a:rPr lang="id-ID" baseline="-25000"/>
              <a:t>ij</a:t>
            </a:r>
            <a:r>
              <a:rPr lang="id-ID" baseline="30000"/>
              <a:t>(n)</a:t>
            </a:r>
            <a:r>
              <a:rPr lang="id-ID"/>
              <a:t>=P</a:t>
            </a:r>
            <a:r>
              <a:rPr lang="id-ID" baseline="-25000"/>
              <a:t>ij</a:t>
            </a:r>
            <a:r>
              <a:rPr lang="id-ID" baseline="30000"/>
              <a:t>(n) </a:t>
            </a:r>
            <a:r>
              <a:rPr lang="id-ID"/>
              <a:t>- f</a:t>
            </a:r>
            <a:r>
              <a:rPr lang="id-ID" baseline="-25000"/>
              <a:t>ij</a:t>
            </a:r>
            <a:r>
              <a:rPr lang="id-ID" baseline="30000"/>
              <a:t>(1)</a:t>
            </a:r>
            <a:r>
              <a:rPr lang="id-ID"/>
              <a:t>P</a:t>
            </a:r>
            <a:r>
              <a:rPr lang="id-ID" baseline="-25000"/>
              <a:t>jj</a:t>
            </a:r>
            <a:r>
              <a:rPr lang="id-ID"/>
              <a:t>- f</a:t>
            </a:r>
            <a:r>
              <a:rPr lang="id-ID" baseline="-25000"/>
              <a:t>ij</a:t>
            </a:r>
            <a:r>
              <a:rPr lang="id-ID" baseline="30000"/>
              <a:t>(1)</a:t>
            </a:r>
            <a:r>
              <a:rPr lang="id-ID"/>
              <a:t>P</a:t>
            </a:r>
            <a:r>
              <a:rPr lang="id-ID" baseline="-25000"/>
              <a:t>jj</a:t>
            </a:r>
            <a:r>
              <a:rPr lang="id-ID" baseline="30000"/>
              <a:t>(n-1)</a:t>
            </a:r>
            <a:r>
              <a:rPr lang="id-ID"/>
              <a:t>- f</a:t>
            </a:r>
            <a:r>
              <a:rPr lang="id-ID" baseline="-25000"/>
              <a:t>ij</a:t>
            </a:r>
            <a:r>
              <a:rPr lang="id-ID" baseline="30000"/>
              <a:t>(2)</a:t>
            </a:r>
            <a:r>
              <a:rPr lang="id-ID"/>
              <a:t>P</a:t>
            </a:r>
            <a:r>
              <a:rPr lang="id-ID" baseline="-25000"/>
              <a:t>jj</a:t>
            </a:r>
            <a:r>
              <a:rPr lang="id-ID" baseline="30000"/>
              <a:t>(n-2)</a:t>
            </a:r>
            <a:r>
              <a:rPr lang="id-ID"/>
              <a:t> ... - f</a:t>
            </a:r>
            <a:r>
              <a:rPr lang="id-ID" baseline="-25000"/>
              <a:t>ij</a:t>
            </a:r>
            <a:r>
              <a:rPr lang="id-ID" baseline="30000"/>
              <a:t>(n-1)</a:t>
            </a:r>
            <a:r>
              <a:rPr lang="id-ID"/>
              <a:t>P</a:t>
            </a:r>
            <a:r>
              <a:rPr lang="id-ID" baseline="-25000"/>
              <a:t>jj</a:t>
            </a:r>
            <a:r>
              <a:rPr lang="id-ID"/>
              <a:t>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8229600" cy="5827713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/>
              <a:t>Untuk i dan j tetap, f</a:t>
            </a:r>
            <a:r>
              <a:rPr lang="id-ID" baseline="-25000"/>
              <a:t>ij</a:t>
            </a:r>
            <a:r>
              <a:rPr lang="id-ID" baseline="30000"/>
              <a:t>(n)</a:t>
            </a:r>
            <a:r>
              <a:rPr lang="id-ID"/>
              <a:t> adalah suatu bilangan non negatif sedemikian hingga: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id-ID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id-ID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/>
              <a:t>Ada dua kemungkinan :</a:t>
            </a:r>
          </a:p>
          <a:p>
            <a:pPr marL="660400" indent="-660400" eaLnBrk="1" hangingPunct="1">
              <a:lnSpc>
                <a:spcPct val="90000"/>
              </a:lnSpc>
            </a:pPr>
            <a:r>
              <a:rPr lang="id-ID"/>
              <a:t>Untuk n=1,2,… </a:t>
            </a:r>
          </a:p>
          <a:p>
            <a:pPr marL="660400" indent="-660400" eaLnBrk="1" hangingPunct="1">
              <a:lnSpc>
                <a:spcPct val="90000"/>
              </a:lnSpc>
            </a:pPr>
            <a:endParaRPr lang="id-ID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/>
              <a:t>	bila f</a:t>
            </a:r>
            <a:r>
              <a:rPr lang="id-ID" baseline="-25000"/>
              <a:t>ii</a:t>
            </a:r>
            <a:r>
              <a:rPr lang="id-ID"/>
              <a:t>=1, maka i state rekuren, kejadian khusus state rekuren adalah state absorbing (P</a:t>
            </a:r>
            <a:r>
              <a:rPr lang="id-ID" baseline="-25000"/>
              <a:t>ii</a:t>
            </a:r>
            <a:r>
              <a:rPr lang="id-ID"/>
              <a:t>=1)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43200" y="1219200"/>
          <a:ext cx="26670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3" imgW="977760" imgH="431640" progId="Equation.3">
                  <p:embed/>
                </p:oleObj>
              </mc:Choice>
              <mc:Fallback>
                <p:oleObj name="Equation" r:id="rId3" imgW="977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19200"/>
                        <a:ext cx="26670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78300" y="2874963"/>
          <a:ext cx="22796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5" imgW="977760" imgH="431640" progId="Equation.3">
                  <p:embed/>
                </p:oleObj>
              </mc:Choice>
              <mc:Fallback>
                <p:oleObj name="Equation" r:id="rId5" imgW="9777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2874963"/>
                        <a:ext cx="22796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8229600" cy="582771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r>
              <a:rPr lang="id-ID"/>
              <a:t>2.                     , bila</a:t>
            </a:r>
          </a:p>
          <a:p>
            <a:pPr marL="660400" indent="-660400" eaLnBrk="1" hangingPunct="1">
              <a:buFontTx/>
              <a:buNone/>
            </a:pPr>
            <a:r>
              <a:rPr lang="id-ID"/>
              <a:t>	maka state i disebut transient</a:t>
            </a:r>
            <a:r>
              <a:rPr lang="en-US"/>
              <a:t>  </a:t>
            </a:r>
          </a:p>
          <a:p>
            <a:pPr marL="660400" indent="-660400" eaLnBrk="1" hangingPunct="1">
              <a:buFontTx/>
              <a:buNone/>
            </a:pPr>
            <a:r>
              <a:rPr lang="id-ID"/>
              <a:t>Pada umumnya cukup sulit untuk menggunakan rumus-rumus tersebut untuk mengecek apakah suatu state rekurent atau transient.</a:t>
            </a:r>
          </a:p>
          <a:p>
            <a:pPr marL="660400" indent="-660400" eaLnBrk="1" hangingPunct="1">
              <a:buFontTx/>
              <a:buNone/>
            </a:pPr>
            <a:r>
              <a:rPr lang="id-ID"/>
              <a:t>Walaupun misal semua state adalah rekurent, tetapi sulit membuktikan bahwa</a:t>
            </a:r>
            <a:r>
              <a:rPr lang="en-US"/>
              <a:t> </a:t>
            </a:r>
            <a:endParaRPr lang="id-ID"/>
          </a:p>
        </p:txBody>
      </p:sp>
      <p:graphicFrame>
        <p:nvGraphicFramePr>
          <p:cNvPr id="2457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457200"/>
          <a:ext cx="26670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3" imgW="977760" imgH="431640" progId="Equation.3">
                  <p:embed/>
                </p:oleObj>
              </mc:Choice>
              <mc:Fallback>
                <p:oleObj name="Equation" r:id="rId3" imgW="97776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"/>
                        <a:ext cx="26670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533400"/>
          <a:ext cx="2438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5" imgW="977760" imgH="431640" progId="Equation.3">
                  <p:embed/>
                </p:oleObj>
              </mc:Choice>
              <mc:Fallback>
                <p:oleObj name="Equation" r:id="rId5" imgW="9777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33400"/>
                        <a:ext cx="24384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2743200" y="4953000"/>
          <a:ext cx="2438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7" imgW="977760" imgH="431640" progId="Equation.3">
                  <p:embed/>
                </p:oleObj>
              </mc:Choice>
              <mc:Fallback>
                <p:oleObj name="Equation" r:id="rId7" imgW="9777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24384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/>
              <a:t> </a:t>
            </a:r>
            <a:r>
              <a:rPr lang="id-ID" sz="4000" b="1"/>
              <a:t>SIFAT-SIFAT STATE DARI SUATU RANTAI  MARKOV</a:t>
            </a:r>
            <a:r>
              <a:rPr lang="en-US" sz="4000"/>
              <a:t> </a:t>
            </a:r>
            <a:endParaRPr lang="id-ID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State dalam rantai Markov mempunyai sifat berlainan, beberapa sifat state yang akan dipelajari diantaranya :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1.  </a:t>
            </a:r>
            <a:r>
              <a:rPr lang="id-ID"/>
              <a:t>State Absorbing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State ini mempunyai sifat P(a,a)=1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2.  </a:t>
            </a:r>
            <a:r>
              <a:rPr lang="id-ID"/>
              <a:t>State Transien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</a:t>
            </a:r>
            <a:r>
              <a:rPr lang="id-ID"/>
              <a:t>Suatu state  y</a:t>
            </a:r>
            <a:r>
              <a:rPr lang="id-ID">
                <a:sym typeface="Symbol" pitchFamily="18" charset="2"/>
              </a:rPr>
              <a:t></a:t>
            </a:r>
            <a:r>
              <a:rPr lang="id-ID"/>
              <a:t>S disebut Transien jika </a:t>
            </a:r>
            <a:r>
              <a:rPr lang="id-ID">
                <a:sym typeface="Symbol" pitchFamily="18" charset="2"/>
              </a:rPr>
              <a:t></a:t>
            </a:r>
            <a:r>
              <a:rPr lang="id-ID" baseline="-25000"/>
              <a:t>yy</a:t>
            </a:r>
            <a:r>
              <a:rPr lang="id-ID"/>
              <a:t> =Py (Ty&lt;</a:t>
            </a:r>
            <a:r>
              <a:rPr lang="id-ID">
                <a:sym typeface="Symbol" pitchFamily="18" charset="2"/>
              </a:rPr>
              <a:t></a:t>
            </a:r>
            <a:r>
              <a:rPr lang="id-ID"/>
              <a:t>) &lt;1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id-ID">
                <a:latin typeface="Book Antiqua" pitchFamily="18" charset="0"/>
                <a:sym typeface="Symbol" pitchFamily="18" charset="2"/>
              </a:rPr>
              <a:t>Matriks transisi menunjukkan bahwa:state 0 dan 1 membentuk satu kelas dan saling berkomunikasi, state 2 berkomunikasi dengan dirinya sendiri, </a:t>
            </a:r>
            <a:r>
              <a:rPr lang="en-US">
                <a:latin typeface="Book Antiqua" pitchFamily="18" charset="0"/>
                <a:sym typeface="Symbol" pitchFamily="18" charset="2"/>
              </a:rPr>
              <a:t>{3,4} transient</a:t>
            </a:r>
            <a:endParaRPr lang="id-ID">
              <a:latin typeface="Book Antiqua" pitchFamily="18" charset="0"/>
              <a:sym typeface="Symbol" pitchFamily="18" charset="2"/>
            </a:endParaRP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2 : absorbing;   State (0,1) : </a:t>
            </a:r>
            <a:r>
              <a:rPr lang="id-ID">
                <a:latin typeface="Book Antiqua" pitchFamily="18" charset="0"/>
                <a:sym typeface="Symbol" pitchFamily="18" charset="2"/>
              </a:rPr>
              <a:t>recurent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(3,4) : transient </a:t>
            </a:r>
            <a:endParaRPr lang="id-ID">
              <a:latin typeface="Book Antiqua" pitchFamily="18" charset="0"/>
              <a:sym typeface="Symbol" pitchFamily="18" charset="2"/>
            </a:endParaRPr>
          </a:p>
        </p:txBody>
      </p:sp>
      <p:graphicFrame>
        <p:nvGraphicFramePr>
          <p:cNvPr id="25602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838200"/>
          <a:ext cx="29146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1523880" imgH="1295280" progId="Equation.3">
                  <p:embed/>
                </p:oleObj>
              </mc:Choice>
              <mc:Fallback>
                <p:oleObj name="Equation" r:id="rId3" imgW="1523880" imgH="1295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838200"/>
                        <a:ext cx="29146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" y="685800"/>
          <a:ext cx="3886200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5" imgW="1904760" imgH="1371600" progId="Equation.3">
                  <p:embed/>
                </p:oleObj>
              </mc:Choice>
              <mc:Fallback>
                <p:oleObj name="Equation" r:id="rId5" imgW="1904760" imgH="1371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886200" cy="279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0 : absorbing</a:t>
            </a:r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1 : transient</a:t>
            </a:r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2 : transient</a:t>
            </a:r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3 : transient</a:t>
            </a:r>
            <a:endParaRPr lang="id-ID">
              <a:latin typeface="Book Antiqua" pitchFamily="18" charset="0"/>
              <a:sym typeface="Symbol" pitchFamily="18" charset="2"/>
            </a:endParaRPr>
          </a:p>
        </p:txBody>
      </p:sp>
      <p:graphicFrame>
        <p:nvGraphicFramePr>
          <p:cNvPr id="26626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013" y="838200"/>
          <a:ext cx="3681412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3" imgW="1587240" imgH="1143000" progId="Equation.3">
                  <p:embed/>
                </p:oleObj>
              </mc:Choice>
              <mc:Fallback>
                <p:oleObj name="Equation" r:id="rId3" imgW="15872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838200"/>
                        <a:ext cx="3681412" cy="265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70500" y="889000"/>
          <a:ext cx="2716213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5" imgW="1295280" imgH="1066680" progId="Equation.3">
                  <p:embed/>
                </p:oleObj>
              </mc:Choice>
              <mc:Fallback>
                <p:oleObj name="Equation" r:id="rId5" imgW="129528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889000"/>
                        <a:ext cx="2716213" cy="223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id-ID"/>
          </a:p>
          <a:p>
            <a:pPr marL="660400" indent="-660400" eaLnBrk="1" hangingPunct="1">
              <a:buFontTx/>
              <a:buNone/>
            </a:pPr>
            <a:r>
              <a:rPr lang="id-ID">
                <a:latin typeface="Book Antiqua" pitchFamily="18" charset="0"/>
                <a:sym typeface="Symbol" pitchFamily="18" charset="2"/>
              </a:rPr>
              <a:t>State 0 : absorbing</a:t>
            </a:r>
          </a:p>
          <a:p>
            <a:pPr marL="660400" indent="-660400" eaLnBrk="1" hangingPunct="1">
              <a:buFontTx/>
              <a:buNone/>
            </a:pPr>
            <a:r>
              <a:rPr lang="id-ID">
                <a:latin typeface="Book Antiqua" pitchFamily="18" charset="0"/>
                <a:sym typeface="Symbol" pitchFamily="18" charset="2"/>
              </a:rPr>
              <a:t>State 1 : </a:t>
            </a:r>
            <a:r>
              <a:rPr lang="en-US">
                <a:latin typeface="Book Antiqua" pitchFamily="18" charset="0"/>
                <a:sym typeface="Symbol" pitchFamily="18" charset="2"/>
              </a:rPr>
              <a:t>transient</a:t>
            </a:r>
            <a:endParaRPr lang="id-ID">
              <a:latin typeface="Book Antiqua" pitchFamily="18" charset="0"/>
              <a:sym typeface="Symbol" pitchFamily="18" charset="2"/>
            </a:endParaRPr>
          </a:p>
          <a:p>
            <a:pPr marL="660400" indent="-660400" eaLnBrk="1" hangingPunct="1">
              <a:buFontTx/>
              <a:buNone/>
            </a:pPr>
            <a:r>
              <a:rPr lang="id-ID">
                <a:latin typeface="Book Antiqua" pitchFamily="18" charset="0"/>
                <a:sym typeface="Symbol" pitchFamily="18" charset="2"/>
              </a:rPr>
              <a:t>State {2,3} : rekurent</a:t>
            </a:r>
          </a:p>
        </p:txBody>
      </p:sp>
      <p:graphicFrame>
        <p:nvGraphicFramePr>
          <p:cNvPr id="2765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013" y="890588"/>
          <a:ext cx="368141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3" imgW="1688760" imgH="1168200" progId="Equation.3">
                  <p:embed/>
                </p:oleObj>
              </mc:Choice>
              <mc:Fallback>
                <p:oleObj name="Equation" r:id="rId3" imgW="1688760" imgH="116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890588"/>
                        <a:ext cx="3681412" cy="254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70500" y="900113"/>
          <a:ext cx="2716213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5" imgW="1307880" imgH="1066680" progId="Equation.3">
                  <p:embed/>
                </p:oleObj>
              </mc:Choice>
              <mc:Fallback>
                <p:oleObj name="Equation" r:id="rId5" imgW="130788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900113"/>
                        <a:ext cx="2716213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id-ID"/>
          </a:p>
          <a:p>
            <a:pPr marL="660400" indent="-660400" eaLnBrk="1" hangingPunct="1">
              <a:buFontTx/>
              <a:buNone/>
            </a:pPr>
            <a:r>
              <a:rPr lang="id-ID">
                <a:latin typeface="Book Antiqua" pitchFamily="18" charset="0"/>
                <a:sym typeface="Symbol" pitchFamily="18" charset="2"/>
              </a:rPr>
              <a:t>State {0,1,2,3} : rekurent</a:t>
            </a:r>
            <a:r>
              <a:rPr lang="en-US">
                <a:latin typeface="Book Antiqua" pitchFamily="18" charset="0"/>
                <a:sym typeface="Symbol" pitchFamily="18" charset="2"/>
              </a:rPr>
              <a:t> </a:t>
            </a:r>
            <a:r>
              <a:rPr lang="id-ID">
                <a:latin typeface="Book Antiqua" pitchFamily="18" charset="0"/>
                <a:sym typeface="Symbol" pitchFamily="18" charset="2"/>
              </a:rPr>
              <a:t>karena </a:t>
            </a:r>
            <a:r>
              <a:rPr lang="en-US">
                <a:latin typeface="Book Antiqua" pitchFamily="18" charset="0"/>
                <a:sym typeface="Symbol" pitchFamily="18" charset="2"/>
              </a:rPr>
              <a:t>irreducible</a:t>
            </a:r>
            <a:endParaRPr lang="id-ID">
              <a:latin typeface="Book Antiqua" pitchFamily="18" charset="0"/>
              <a:sym typeface="Symbol" pitchFamily="18" charset="2"/>
            </a:endParaRPr>
          </a:p>
        </p:txBody>
      </p:sp>
      <p:graphicFrame>
        <p:nvGraphicFramePr>
          <p:cNvPr id="286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20725" y="890588"/>
          <a:ext cx="3455988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3" imgW="1688760" imgH="1244520" progId="Equation.3">
                  <p:embed/>
                </p:oleObj>
              </mc:Choice>
              <mc:Fallback>
                <p:oleObj name="Equation" r:id="rId3" imgW="1688760" imgH="1244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890588"/>
                        <a:ext cx="3455988" cy="254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70500" y="900113"/>
          <a:ext cx="2716213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Equation" r:id="rId5" imgW="1307880" imgH="1066680" progId="Equation.3">
                  <p:embed/>
                </p:oleObj>
              </mc:Choice>
              <mc:Fallback>
                <p:oleObj name="Equation" r:id="rId5" imgW="130788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900113"/>
                        <a:ext cx="2716213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"/>
            <a:ext cx="8458200" cy="6477000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Contoh suatu matriks transisi: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{0,1,2} : </a:t>
            </a:r>
            <a:r>
              <a:rPr lang="id-ID">
                <a:latin typeface="Book Antiqua" pitchFamily="18" charset="0"/>
                <a:sym typeface="Symbol" pitchFamily="18" charset="2"/>
              </a:rPr>
              <a:t>rekurent (saling berkomunikasi)</a:t>
            </a:r>
          </a:p>
          <a:p>
            <a:pPr marL="660400" indent="-660400" eaLnBrk="1" hangingPunct="1">
              <a:buFontTx/>
              <a:buNone/>
            </a:pPr>
            <a:r>
              <a:rPr lang="en-US">
                <a:latin typeface="Book Antiqua" pitchFamily="18" charset="0"/>
                <a:sym typeface="Symbol" pitchFamily="18" charset="2"/>
              </a:rPr>
              <a:t>State 3          : transient</a:t>
            </a:r>
            <a:endParaRPr lang="id-ID">
              <a:latin typeface="Book Antiqua" pitchFamily="18" charset="0"/>
              <a:sym typeface="Symbol" pitchFamily="18" charset="2"/>
            </a:endParaRPr>
          </a:p>
        </p:txBody>
      </p:sp>
      <p:graphicFrame>
        <p:nvGraphicFramePr>
          <p:cNvPr id="2969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013" y="838200"/>
          <a:ext cx="3681412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3" imgW="1587240" imgH="1143000" progId="Equation.3">
                  <p:embed/>
                </p:oleObj>
              </mc:Choice>
              <mc:Fallback>
                <p:oleObj name="Equation" r:id="rId3" imgW="1587240" imgH="1143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838200"/>
                        <a:ext cx="3681412" cy="265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70500" y="889000"/>
          <a:ext cx="2716213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5" imgW="1295280" imgH="1066680" progId="Equation.3">
                  <p:embed/>
                </p:oleObj>
              </mc:Choice>
              <mc:Fallback>
                <p:oleObj name="Equation" r:id="rId5" imgW="129528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889000"/>
                        <a:ext cx="2716213" cy="223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95350"/>
          </a:xfrm>
        </p:spPr>
        <p:txBody>
          <a:bodyPr/>
          <a:lstStyle/>
          <a:p>
            <a:pPr algn="l" eaLnBrk="1" hangingPunct="1"/>
            <a:r>
              <a:rPr lang="id-ID" sz="3600"/>
              <a:t>Soal-soal Latihan Rantai Markov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81534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2400"/>
              <a:t>Sebuah partikel bergerak pada state 0,1,2 mengikuti proses Markov dengan matriks transisi :</a:t>
            </a:r>
            <a:endParaRPr lang="en-US" sz="2400"/>
          </a:p>
          <a:p>
            <a:pPr marL="609600" indent="-609600" eaLnBrk="1" hangingPunct="1">
              <a:buFontTx/>
              <a:buNone/>
            </a:pPr>
            <a:endParaRPr lang="en-US" sz="2400"/>
          </a:p>
          <a:p>
            <a:pPr marL="609600" indent="-609600" eaLnBrk="1" hangingPunct="1">
              <a:buFontTx/>
              <a:buAutoNum type="arabicPeriod"/>
            </a:pPr>
            <a:endParaRPr lang="en-US" sz="2400"/>
          </a:p>
          <a:p>
            <a:pPr marL="609600" indent="-609600" eaLnBrk="1" hangingPunct="1">
              <a:buFontTx/>
              <a:buAutoNum type="arabicPeriod"/>
            </a:pPr>
            <a:endParaRPr lang="en-US" sz="2400"/>
          </a:p>
          <a:p>
            <a:pPr marL="609600" indent="-609600" eaLnBrk="1" hangingPunct="1">
              <a:buFontTx/>
              <a:buAutoNum type="arabicPeriod"/>
            </a:pPr>
            <a:endParaRPr lang="en-US" sz="2400"/>
          </a:p>
          <a:p>
            <a:pPr marL="609600" indent="-609600" eaLnBrk="1" hangingPunct="1">
              <a:buFontTx/>
              <a:buNone/>
            </a:pPr>
            <a:r>
              <a:rPr lang="en-US" sz="2400"/>
              <a:t>	</a:t>
            </a:r>
          </a:p>
          <a:p>
            <a:pPr marL="609600" indent="-609600" eaLnBrk="1" hangingPunct="1">
              <a:buFontTx/>
              <a:buNone/>
            </a:pPr>
            <a:endParaRPr lang="en-US" sz="2400"/>
          </a:p>
          <a:p>
            <a:pPr marL="609600" indent="-609600" eaLnBrk="1" hangingPunct="1">
              <a:buFontTx/>
              <a:buNone/>
            </a:pPr>
            <a:r>
              <a:rPr lang="en-US" sz="2400"/>
              <a:t>	</a:t>
            </a:r>
            <a:r>
              <a:rPr lang="id-ID" sz="2400"/>
              <a:t>Bila X</a:t>
            </a:r>
            <a:r>
              <a:rPr lang="id-ID" sz="2400" baseline="-25000"/>
              <a:t>n</a:t>
            </a:r>
            <a:r>
              <a:rPr lang="id-ID" sz="2400"/>
              <a:t> menyatakan posisi partikel pada langkah ke-n. Hitunglah P(X</a:t>
            </a:r>
            <a:r>
              <a:rPr lang="id-ID" sz="2400" baseline="-25000"/>
              <a:t>n</a:t>
            </a:r>
            <a:r>
              <a:rPr lang="id-ID" sz="2400"/>
              <a:t>=0|X</a:t>
            </a:r>
            <a:r>
              <a:rPr lang="id-ID" sz="2400" baseline="-25000"/>
              <a:t>0</a:t>
            </a:r>
            <a:r>
              <a:rPr lang="id-ID" sz="2400"/>
              <a:t>=0) untuk n=0,1,2,3,4	</a:t>
            </a:r>
          </a:p>
          <a:p>
            <a:pPr marL="609600" indent="-609600" eaLnBrk="1" hangingPunct="1">
              <a:buFontTx/>
              <a:buNone/>
            </a:pPr>
            <a:endParaRPr lang="id-ID" sz="2400"/>
          </a:p>
        </p:txBody>
      </p:sp>
      <p:graphicFrame>
        <p:nvGraphicFramePr>
          <p:cNvPr id="3072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25625" y="2344738"/>
          <a:ext cx="28511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1358640" imgH="990360" progId="Equation.3">
                  <p:embed/>
                </p:oleObj>
              </mc:Choice>
              <mc:Fallback>
                <p:oleObj name="Equation" r:id="rId3" imgW="135864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344738"/>
                        <a:ext cx="2851150" cy="182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153400" cy="5638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M</a:t>
            </a:r>
            <a:r>
              <a:rPr lang="id-ID" sz="2800"/>
              <a:t>atriks transisi :</a:t>
            </a: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Untuk </a:t>
            </a:r>
            <a:r>
              <a:rPr lang="en-US" sz="2800"/>
              <a:t>n=0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 </a:t>
            </a:r>
            <a:r>
              <a:rPr lang="id-ID" sz="2800"/>
              <a:t>P(X</a:t>
            </a:r>
            <a:r>
              <a:rPr lang="en-US" sz="2800" baseline="-25000"/>
              <a:t>0</a:t>
            </a:r>
            <a:r>
              <a:rPr lang="id-ID" sz="2800"/>
              <a:t>=0|X</a:t>
            </a:r>
            <a:r>
              <a:rPr lang="id-ID" sz="2800" baseline="-25000"/>
              <a:t>0</a:t>
            </a:r>
            <a:r>
              <a:rPr lang="id-ID" sz="2800"/>
              <a:t>=0)</a:t>
            </a:r>
            <a:r>
              <a:rPr lang="en-US" sz="2800"/>
              <a:t>=1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  <a:r>
              <a:rPr lang="id-ID" sz="2800"/>
              <a:t> </a:t>
            </a:r>
            <a:r>
              <a:rPr lang="en-US" sz="2800"/>
              <a:t>    n=1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 </a:t>
            </a:r>
            <a:r>
              <a:rPr lang="id-ID" sz="2800"/>
              <a:t>P(X</a:t>
            </a:r>
            <a:r>
              <a:rPr lang="en-US" sz="2800" baseline="-25000"/>
              <a:t>1</a:t>
            </a:r>
            <a:r>
              <a:rPr lang="id-ID" sz="2800"/>
              <a:t>=0|X</a:t>
            </a:r>
            <a:r>
              <a:rPr lang="id-ID" sz="2800" baseline="-25000"/>
              <a:t>0</a:t>
            </a:r>
            <a:r>
              <a:rPr lang="id-ID" sz="2800"/>
              <a:t>=0)</a:t>
            </a:r>
            <a:r>
              <a:rPr lang="en-US" sz="2800"/>
              <a:t>=P(0,0)=0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	  n=2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 </a:t>
            </a:r>
            <a:r>
              <a:rPr lang="id-ID" sz="2800"/>
              <a:t>P(X</a:t>
            </a:r>
            <a:r>
              <a:rPr lang="en-US" sz="2800" baseline="-25000"/>
              <a:t>2</a:t>
            </a:r>
            <a:r>
              <a:rPr lang="id-ID" sz="2800"/>
              <a:t>=0|X</a:t>
            </a:r>
            <a:r>
              <a:rPr lang="id-ID" sz="2800" baseline="-25000"/>
              <a:t>0</a:t>
            </a:r>
            <a:r>
              <a:rPr lang="id-ID" sz="2800"/>
              <a:t>=0)</a:t>
            </a:r>
            <a:r>
              <a:rPr lang="en-US" sz="2800"/>
              <a:t>=P</a:t>
            </a:r>
            <a:r>
              <a:rPr lang="en-US" sz="2800" baseline="30000"/>
              <a:t>2</a:t>
            </a:r>
            <a:r>
              <a:rPr lang="en-US" sz="2800"/>
              <a:t>(0,0)=1/4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  <a:r>
              <a:rPr lang="id-ID" sz="2800"/>
              <a:t>	 </a:t>
            </a:r>
            <a:r>
              <a:rPr lang="en-US" sz="2800"/>
              <a:t> n=3 </a:t>
            </a:r>
            <a:r>
              <a:rPr lang="en-US" sz="2800">
                <a:sym typeface="Symbol" pitchFamily="18" charset="2"/>
              </a:rPr>
              <a:t></a:t>
            </a:r>
            <a:r>
              <a:rPr lang="en-US" sz="2800"/>
              <a:t> </a:t>
            </a:r>
            <a:r>
              <a:rPr lang="id-ID" sz="2800"/>
              <a:t>P(X</a:t>
            </a:r>
            <a:r>
              <a:rPr lang="en-US" sz="2800" baseline="-25000"/>
              <a:t>3</a:t>
            </a:r>
            <a:r>
              <a:rPr lang="id-ID" sz="2800"/>
              <a:t>=0|X</a:t>
            </a:r>
            <a:r>
              <a:rPr lang="id-ID" sz="2800" baseline="-25000"/>
              <a:t>0</a:t>
            </a:r>
            <a:r>
              <a:rPr lang="id-ID" sz="2800"/>
              <a:t>=0)</a:t>
            </a:r>
            <a:r>
              <a:rPr lang="en-US" sz="2800"/>
              <a:t>=P</a:t>
            </a:r>
            <a:r>
              <a:rPr lang="en-US" sz="2800" baseline="30000"/>
              <a:t>3</a:t>
            </a:r>
            <a:r>
              <a:rPr lang="en-US" sz="2800"/>
              <a:t>(0,0)=3/8</a:t>
            </a:r>
            <a:endParaRPr lang="id-ID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(tunjukkan)</a:t>
            </a:r>
          </a:p>
        </p:txBody>
      </p:sp>
      <p:graphicFrame>
        <p:nvGraphicFramePr>
          <p:cNvPr id="3174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0" y="914400"/>
          <a:ext cx="3048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3" imgW="1358640" imgH="990360" progId="Equation.3">
                  <p:embed/>
                </p:oleObj>
              </mc:Choice>
              <mc:Fallback>
                <p:oleObj name="Equation" r:id="rId3" imgW="1358640" imgH="990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4400"/>
                        <a:ext cx="3048000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2.  </a:t>
            </a:r>
            <a:r>
              <a:rPr lang="id-ID" sz="2800"/>
              <a:t>Suatu rantai Markov dengan matriks transisi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/>
              <a:t>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	Diketahui distribusi awal memiliki peluang p</a:t>
            </a:r>
            <a:r>
              <a:rPr lang="id-ID" sz="2800" baseline="-25000"/>
              <a:t>i</a:t>
            </a:r>
            <a:r>
              <a:rPr lang="id-ID" sz="2800"/>
              <a:t>=0,25 untuk i=0,1,2,3.  Tunjukkan bahwa P(X</a:t>
            </a:r>
            <a:r>
              <a:rPr lang="en-US" sz="2800" baseline="-25000"/>
              <a:t>n</a:t>
            </a:r>
            <a:r>
              <a:rPr lang="id-ID" sz="2800"/>
              <a:t>=k)=0,25 untuk k=0,1,2,3 pada semua n.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/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1557338"/>
          <a:ext cx="41910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3" imgW="1866600" imgH="1091880" progId="Equation.3">
                  <p:embed/>
                </p:oleObj>
              </mc:Choice>
              <mc:Fallback>
                <p:oleObj name="Equation" r:id="rId3" imgW="1866600" imgH="1091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57338"/>
                        <a:ext cx="4191000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/>
              <a:t>M</a:t>
            </a:r>
            <a:r>
              <a:rPr lang="id-ID" sz="2800"/>
              <a:t>atriks transisi</a:t>
            </a:r>
            <a:r>
              <a:rPr lang="en-US" sz="2800"/>
              <a:t> </a:t>
            </a:r>
            <a:r>
              <a:rPr lang="id-ID" sz="2800"/>
              <a:t>suatu Rantai Markov :</a:t>
            </a:r>
          </a:p>
          <a:p>
            <a:pPr marL="609600" indent="-609600" eaLnBrk="1" hangingPunct="1">
              <a:buFontTx/>
              <a:buNone/>
            </a:pPr>
            <a:endParaRPr lang="id-ID" sz="2800"/>
          </a:p>
          <a:p>
            <a:pPr marL="609600" indent="-609600" eaLnBrk="1" hangingPunct="1"/>
            <a:endParaRPr lang="en-US" sz="2800"/>
          </a:p>
          <a:p>
            <a:pPr marL="609600" indent="-609600" eaLnBrk="1" hangingPunct="1"/>
            <a:endParaRPr lang="en-US" sz="2800"/>
          </a:p>
          <a:p>
            <a:pPr marL="609600" indent="-609600" eaLnBrk="1" hangingPunct="1"/>
            <a:endParaRPr lang="en-US" sz="2800"/>
          </a:p>
          <a:p>
            <a:pPr marL="609600" indent="-609600" eaLnBrk="1" hangingPunct="1">
              <a:buFontTx/>
              <a:buNone/>
            </a:pPr>
            <a:r>
              <a:rPr lang="en-US" sz="280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id-ID" sz="2800"/>
              <a:t>	p</a:t>
            </a:r>
            <a:r>
              <a:rPr lang="id-ID" sz="2800" baseline="-25000"/>
              <a:t>i</a:t>
            </a:r>
            <a:r>
              <a:rPr lang="id-ID" sz="2800"/>
              <a:t>=0,25 untuk i=0,1,2,3</a:t>
            </a:r>
            <a:endParaRPr lang="en-US" sz="2800"/>
          </a:p>
          <a:p>
            <a:pPr marL="609600" indent="-609600" eaLnBrk="1" hangingPunct="1">
              <a:buFontTx/>
              <a:buNone/>
            </a:pPr>
            <a:r>
              <a:rPr lang="id-ID" sz="2800"/>
              <a:t>Maka:</a:t>
            </a:r>
          </a:p>
          <a:p>
            <a:pPr marL="609600" indent="-609600" eaLnBrk="1" hangingPunct="1">
              <a:buFontTx/>
              <a:buNone/>
            </a:pPr>
            <a:r>
              <a:rPr lang="id-ID" sz="2800"/>
              <a:t>Untuk</a:t>
            </a:r>
            <a:r>
              <a:rPr lang="en-US" sz="2800"/>
              <a:t> n=0, </a:t>
            </a:r>
            <a:r>
              <a:rPr lang="id-ID" sz="2800"/>
              <a:t>diketahui</a:t>
            </a:r>
            <a:r>
              <a:rPr lang="en-US" sz="2800"/>
              <a:t> </a:t>
            </a:r>
            <a:r>
              <a:rPr lang="id-ID" sz="2800"/>
              <a:t>p</a:t>
            </a:r>
            <a:r>
              <a:rPr lang="en-US" sz="2800" baseline="-25000"/>
              <a:t>k</a:t>
            </a:r>
            <a:r>
              <a:rPr lang="en-US" sz="2800"/>
              <a:t>=P(X</a:t>
            </a:r>
            <a:r>
              <a:rPr lang="en-US" sz="2800" baseline="-25000"/>
              <a:t>0</a:t>
            </a:r>
            <a:r>
              <a:rPr lang="en-US" sz="2800"/>
              <a:t>=k)=0,25</a:t>
            </a:r>
          </a:p>
          <a:p>
            <a:pPr marL="609600" indent="-609600" eaLnBrk="1" hangingPunct="1">
              <a:buFontTx/>
              <a:buNone/>
            </a:pPr>
            <a:r>
              <a:rPr lang="en-US" sz="2800"/>
              <a:t>			</a:t>
            </a:r>
            <a:r>
              <a:rPr lang="id-ID" sz="2800"/>
              <a:t>k=0,1,2,3 	</a:t>
            </a:r>
          </a:p>
          <a:p>
            <a:pPr marL="609600" indent="-609600" eaLnBrk="1" hangingPunct="1">
              <a:buFontTx/>
              <a:buNone/>
            </a:pPr>
            <a:endParaRPr lang="id-ID" sz="2800"/>
          </a:p>
        </p:txBody>
      </p:sp>
      <p:graphicFrame>
        <p:nvGraphicFramePr>
          <p:cNvPr id="3379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1066800"/>
          <a:ext cx="41910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3" imgW="1866600" imgH="1091880" progId="Equation.3">
                  <p:embed/>
                </p:oleObj>
              </mc:Choice>
              <mc:Fallback>
                <p:oleObj name="Equation" r:id="rId3" imgW="1866600" imgH="1091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066800"/>
                        <a:ext cx="4191000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305800" cy="56753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z="2800"/>
              <a:t>Matriks transisi di atas istimewa karena jumlah peluang tiap-tiap kolom bernilai 1, atau</a:t>
            </a:r>
            <a:r>
              <a:rPr lang="en-US" sz="280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id-ID" sz="2800"/>
              <a:t>Untuk n=1</a:t>
            </a:r>
            <a:r>
              <a:rPr lang="en-US" sz="2800"/>
              <a:t> , </a:t>
            </a:r>
            <a:r>
              <a:rPr lang="id-ID" sz="2800"/>
              <a:t>pada semua k berlaku</a:t>
            </a:r>
            <a:r>
              <a:rPr lang="en-US" sz="2800"/>
              <a:t>:</a:t>
            </a:r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r>
              <a:rPr lang="en-US" sz="2800"/>
              <a:t>		</a:t>
            </a:r>
          </a:p>
          <a:p>
            <a:pPr marL="609600" indent="-609600" eaLnBrk="1" hangingPunct="1">
              <a:buFontTx/>
              <a:buNone/>
            </a:pPr>
            <a:r>
              <a:rPr lang="id-ID" sz="2800"/>
              <a:t>	</a:t>
            </a:r>
          </a:p>
        </p:txBody>
      </p:sp>
      <p:graphicFrame>
        <p:nvGraphicFramePr>
          <p:cNvPr id="348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55713" y="3016250"/>
          <a:ext cx="5245100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3" imgW="2577960" imgH="914400" progId="Equation.3">
                  <p:embed/>
                </p:oleObj>
              </mc:Choice>
              <mc:Fallback>
                <p:oleObj name="Equation" r:id="rId3" imgW="25779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713" y="3016250"/>
                        <a:ext cx="5245100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76200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Ini berarti bahwa rantai Markov yang bermula dari y belum tentu (belum pasti) kembali ke-y. Ada kemungkinan tidak kembali ke-y dan 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P(dari y tidak kembali ke-y) =1-P(dari y kembali ke-y)</a:t>
            </a:r>
            <a:r>
              <a:rPr lang="en-US" sz="2800"/>
              <a:t> </a:t>
            </a:r>
            <a:r>
              <a:rPr lang="id-ID" sz="2800"/>
              <a:t>=1-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/>
              <a:t>yy  &gt;0 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3.   </a:t>
            </a:r>
            <a:r>
              <a:rPr lang="id-ID" sz="2800"/>
              <a:t>State Rekuren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Suatu state y</a:t>
            </a:r>
            <a:r>
              <a:rPr lang="id-ID" sz="2800">
                <a:sym typeface="Symbol" pitchFamily="18" charset="2"/>
              </a:rPr>
              <a:t></a:t>
            </a:r>
            <a:r>
              <a:rPr lang="id-ID" sz="2800"/>
              <a:t>S disebut rekuren, jika </a:t>
            </a: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en-US" sz="2800">
                <a:sym typeface="Symbol" pitchFamily="18" charset="2"/>
              </a:rPr>
              <a:t>		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yy</a:t>
            </a:r>
            <a:r>
              <a:rPr lang="id-ID" sz="2800"/>
              <a:t>=P</a:t>
            </a:r>
            <a:r>
              <a:rPr lang="id-ID" sz="2800" baseline="-25000"/>
              <a:t>y</a:t>
            </a:r>
            <a:r>
              <a:rPr lang="id-ID" sz="2800"/>
              <a:t> (T</a:t>
            </a:r>
            <a:r>
              <a:rPr lang="id-ID" sz="2800" baseline="-25000"/>
              <a:t>y</a:t>
            </a:r>
            <a:r>
              <a:rPr lang="id-ID" sz="2800"/>
              <a:t>&lt;</a:t>
            </a:r>
            <a:r>
              <a:rPr lang="id-ID" sz="2800">
                <a:sym typeface="Symbol" pitchFamily="18" charset="2"/>
              </a:rPr>
              <a:t></a:t>
            </a:r>
            <a:r>
              <a:rPr lang="id-ID" sz="2800"/>
              <a:t>)=1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Ini berarti bahwa rantai Markov yang bermula dari y pasti akan kembali ke-y pada suatu waktu yang berhingga.  Ingat bahwa :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	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xy</a:t>
            </a:r>
            <a:r>
              <a:rPr lang="id-ID" sz="2800"/>
              <a:t>=P</a:t>
            </a:r>
            <a:r>
              <a:rPr lang="id-ID" sz="2800" baseline="-25000"/>
              <a:t>x</a:t>
            </a:r>
            <a:r>
              <a:rPr lang="id-ID" sz="2800"/>
              <a:t>(T</a:t>
            </a:r>
            <a:r>
              <a:rPr lang="id-ID" sz="2800" baseline="-25000"/>
              <a:t>y</a:t>
            </a:r>
            <a:r>
              <a:rPr lang="id-ID" sz="2800"/>
              <a:t>&lt;</a:t>
            </a:r>
            <a:r>
              <a:rPr lang="id-ID" sz="2800">
                <a:sym typeface="Symbol" pitchFamily="18" charset="2"/>
              </a:rPr>
              <a:t></a:t>
            </a:r>
            <a:r>
              <a:rPr lang="id-ID" sz="2800"/>
              <a:t>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305800" cy="56753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z="2800"/>
              <a:t>Untuk n=</a:t>
            </a:r>
            <a:r>
              <a:rPr lang="en-US" sz="2800"/>
              <a:t>2 , </a:t>
            </a:r>
            <a:r>
              <a:rPr lang="id-ID" sz="2800"/>
              <a:t>pada semua k berlaku</a:t>
            </a:r>
            <a:r>
              <a:rPr lang="en-US" sz="2800"/>
              <a:t>:</a:t>
            </a:r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endParaRPr lang="en-US" sz="2800"/>
          </a:p>
          <a:p>
            <a:pPr marL="609600" indent="-609600" eaLnBrk="1" hangingPunct="1">
              <a:buFontTx/>
              <a:buNone/>
            </a:pPr>
            <a:r>
              <a:rPr lang="id-ID" sz="2800"/>
              <a:t>Demikian berlaku untuk n=3, pada semua k, sehingga terbukti bahwa P(X</a:t>
            </a:r>
            <a:r>
              <a:rPr lang="id-ID" sz="2800" baseline="-25000"/>
              <a:t>n</a:t>
            </a:r>
            <a:r>
              <a:rPr lang="id-ID" sz="2800"/>
              <a:t>=k)=0,25 untuk k=0,1,2,3 pada semua n.</a:t>
            </a:r>
          </a:p>
        </p:txBody>
      </p:sp>
      <p:graphicFrame>
        <p:nvGraphicFramePr>
          <p:cNvPr id="3584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81000" y="914400"/>
          <a:ext cx="8458200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3" imgW="3759120" imgH="1460160" progId="Equation.3">
                  <p:embed/>
                </p:oleObj>
              </mc:Choice>
              <mc:Fallback>
                <p:oleObj name="Equation" r:id="rId3" imgW="3759120" imgH="1460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8458200" cy="328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id-ID"/>
              <a:t>Jika y state absorbing, maka y merupakan state rekuren.  Ini dapat diperlihatkan  berdasarkan kenyataan bahwa y state absorbing maka P(y,y)=P</a:t>
            </a:r>
            <a:r>
              <a:rPr lang="id-ID" baseline="-25000"/>
              <a:t>y</a:t>
            </a:r>
            <a:r>
              <a:rPr lang="id-ID"/>
              <a:t>(T</a:t>
            </a:r>
            <a:r>
              <a:rPr lang="id-ID" baseline="-25000"/>
              <a:t>y</a:t>
            </a:r>
            <a:r>
              <a:rPr lang="id-ID"/>
              <a:t>=1)=1</a:t>
            </a:r>
            <a:endParaRPr lang="en-US"/>
          </a:p>
          <a:p>
            <a:pPr eaLnBrk="1" hangingPunct="1"/>
            <a:r>
              <a:rPr lang="id-ID"/>
              <a:t>Ini berarti bahwa </a:t>
            </a:r>
            <a:r>
              <a:rPr lang="id-ID">
                <a:sym typeface="Symbol" pitchFamily="18" charset="2"/>
              </a:rPr>
              <a:t></a:t>
            </a:r>
            <a:r>
              <a:rPr lang="id-ID" baseline="-25000"/>
              <a:t>yy</a:t>
            </a:r>
            <a:r>
              <a:rPr lang="id-ID"/>
              <a:t>=1, akibatnya y merupakan state rekuren</a:t>
            </a:r>
            <a:endParaRPr lang="en-US"/>
          </a:p>
          <a:p>
            <a:pPr eaLnBrk="1" hangingPunct="1"/>
            <a:r>
              <a:rPr lang="id-ID"/>
              <a:t>Namun belum tentu  berlaku kebalikannya</a:t>
            </a:r>
            <a:endParaRPr lang="en-US"/>
          </a:p>
          <a:p>
            <a:pPr eaLnBrk="1" hangingPunct="1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533400"/>
            <a:ext cx="8229600" cy="106362"/>
          </a:xfrm>
        </p:spPr>
        <p:txBody>
          <a:bodyPr/>
          <a:lstStyle/>
          <a:p>
            <a:pPr eaLnBrk="1" hangingPunct="1"/>
            <a:endParaRPr lang="en-US" sz="400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/>
              <a:t>Dibentuk suatu fungsi indikator untuk himpunan {y} demikian :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endParaRPr lang="id-ID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/>
              <a:t>Sedangkan N(y) menyatakan banyak kali rantai Markov berada pada state y.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/>
              <a:t>Karena I</a:t>
            </a:r>
            <a:r>
              <a:rPr lang="id-ID" sz="2800" baseline="-25000"/>
              <a:t>y</a:t>
            </a:r>
            <a:r>
              <a:rPr lang="id-ID" sz="2800"/>
              <a:t>(X</a:t>
            </a:r>
            <a:r>
              <a:rPr lang="id-ID" sz="2800" baseline="-25000"/>
              <a:t>n</a:t>
            </a:r>
            <a:r>
              <a:rPr lang="id-ID" sz="2800"/>
              <a:t>)=1 bila rantai pada state y atau Xn=y, dan I</a:t>
            </a:r>
            <a:r>
              <a:rPr lang="id-ID" sz="2800" baseline="-25000"/>
              <a:t>y</a:t>
            </a:r>
            <a:r>
              <a:rPr lang="id-ID" sz="2800"/>
              <a:t>(Xn)=0 bila X</a:t>
            </a:r>
            <a:r>
              <a:rPr lang="id-ID" sz="2800" baseline="-25000"/>
              <a:t>n</a:t>
            </a:r>
            <a:r>
              <a:rPr lang="id-ID" sz="2800">
                <a:sym typeface="Symbol" pitchFamily="18" charset="2"/>
              </a:rPr>
              <a:t></a:t>
            </a:r>
            <a:r>
              <a:rPr lang="id-ID" sz="2800"/>
              <a:t>y maka terdapat hubungan:</a:t>
            </a:r>
            <a:endParaRPr lang="en-US" sz="2800"/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657350" y="1222375"/>
          <a:ext cx="29146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222375"/>
                        <a:ext cx="2914650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066800" y="5029200"/>
            <a:ext cx="5867400" cy="1133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id-ID" sz="3600">
                <a:latin typeface="Arial" charset="0"/>
              </a:rPr>
              <a:t>P</a:t>
            </a:r>
            <a:r>
              <a:rPr lang="id-ID" sz="3600" baseline="-25000">
                <a:latin typeface="Arial" charset="0"/>
              </a:rPr>
              <a:t>x</a:t>
            </a:r>
            <a:r>
              <a:rPr lang="id-ID" sz="3600">
                <a:latin typeface="Arial" charset="0"/>
              </a:rPr>
              <a:t>(</a:t>
            </a:r>
            <a:r>
              <a:rPr lang="id-ID" sz="3600">
                <a:latin typeface="Book Antiqua" pitchFamily="18" charset="0"/>
              </a:rPr>
              <a:t>N(y)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</a:t>
            </a:r>
            <a:r>
              <a:rPr lang="id-ID" sz="3600">
                <a:latin typeface="Book Antiqua" pitchFamily="18" charset="0"/>
              </a:rPr>
              <a:t>1)=P</a:t>
            </a:r>
            <a:r>
              <a:rPr lang="id-ID" sz="3600" baseline="-25000">
                <a:latin typeface="Book Antiqua" pitchFamily="18" charset="0"/>
              </a:rPr>
              <a:t>x</a:t>
            </a:r>
            <a:r>
              <a:rPr lang="id-ID" sz="3600">
                <a:latin typeface="Book Antiqua" pitchFamily="18" charset="0"/>
              </a:rPr>
              <a:t>(T</a:t>
            </a:r>
            <a:r>
              <a:rPr lang="id-ID" sz="3600" baseline="-25000">
                <a:latin typeface="Book Antiqua" pitchFamily="18" charset="0"/>
              </a:rPr>
              <a:t>y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</a:t>
            </a:r>
            <a:r>
              <a:rPr lang="id-ID" sz="3600">
                <a:latin typeface="Book Antiqua" pitchFamily="18" charset="0"/>
              </a:rPr>
              <a:t>)=</a:t>
            </a:r>
            <a:r>
              <a:rPr lang="id-ID" sz="3600">
                <a:latin typeface="Book Antiqua" pitchFamily="18" charset="0"/>
                <a:sym typeface="Symbol" pitchFamily="18" charset="2"/>
              </a:rPr>
              <a:t></a:t>
            </a:r>
            <a:r>
              <a:rPr lang="id-ID" sz="3600" baseline="-25000">
                <a:latin typeface="Book Antiqua" pitchFamily="18" charset="0"/>
              </a:rPr>
              <a:t>xy</a:t>
            </a:r>
            <a:endParaRPr lang="id-ID" sz="36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/>
              <a:t>Seandainya m dan n bilangan bulat positif, maka probabilitas rantai Markov mulai da</a:t>
            </a:r>
            <a:r>
              <a:rPr lang="en-US"/>
              <a:t>r</a:t>
            </a:r>
            <a:r>
              <a:rPr lang="id-ID"/>
              <a:t>i </a:t>
            </a:r>
            <a:r>
              <a:rPr lang="id-ID" dirty="0"/>
              <a:t>x  berkunjung pertama ke-y setelah m langkah= P</a:t>
            </a:r>
            <a:r>
              <a:rPr lang="id-ID" baseline="-25000" dirty="0"/>
              <a:t>x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=m), dan kunjungan berikutnya ke-y setelah n langkah berikutnya memiliki probabilitas = P</a:t>
            </a:r>
            <a:r>
              <a:rPr lang="id-ID" baseline="-25000" dirty="0"/>
              <a:t>y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=n), sehingga probabilitas rantai Markov mulai dari x berkunjung pertama ke-y setelah m langkah dan kunjungan berikutnya ke-y setelah n langkah berikutnya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		</a:t>
            </a:r>
            <a:r>
              <a:rPr lang="id-ID" dirty="0"/>
              <a:t>P</a:t>
            </a:r>
            <a:r>
              <a:rPr lang="id-ID" baseline="-25000" dirty="0"/>
              <a:t>x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=m). P</a:t>
            </a:r>
            <a:r>
              <a:rPr lang="id-ID" baseline="-25000" dirty="0"/>
              <a:t>y</a:t>
            </a:r>
            <a:r>
              <a:rPr lang="id-ID" dirty="0"/>
              <a:t>(T</a:t>
            </a:r>
            <a:r>
              <a:rPr lang="id-ID" baseline="-25000" dirty="0"/>
              <a:t>y</a:t>
            </a:r>
            <a:r>
              <a:rPr lang="id-ID" dirty="0"/>
              <a:t>=n)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8229600" cy="5821363"/>
          </a:xfrm>
        </p:spPr>
        <p:txBody>
          <a:bodyPr/>
          <a:lstStyle/>
          <a:p>
            <a:pPr marL="660400" indent="-660400" eaLnBrk="1" hangingPunct="1"/>
            <a:r>
              <a:rPr lang="en-US"/>
              <a:t>	</a:t>
            </a:r>
            <a:r>
              <a:rPr lang="id-ID"/>
              <a:t>Px(N(y)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2)=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>
              <a:buFontTx/>
              <a:buNone/>
            </a:pPr>
            <a:endParaRPr lang="en-US"/>
          </a:p>
          <a:p>
            <a:pPr marL="660400" indent="-660400" eaLnBrk="1" hangingPunct="1"/>
            <a:r>
              <a:rPr lang="id-ID"/>
              <a:t>P</a:t>
            </a:r>
            <a:r>
              <a:rPr lang="id-ID" baseline="-25000"/>
              <a:t>x</a:t>
            </a:r>
            <a:r>
              <a:rPr lang="id-ID"/>
              <a:t>(N(y)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 m)=  </a:t>
            </a:r>
            <a:r>
              <a:rPr lang="en-US"/>
              <a:t>               </a:t>
            </a:r>
            <a:r>
              <a:rPr lang="id-ID"/>
              <a:t>, m </a:t>
            </a:r>
            <a:r>
              <a:rPr lang="id-ID">
                <a:sym typeface="Symbol" pitchFamily="18" charset="2"/>
              </a:rPr>
              <a:t></a:t>
            </a:r>
            <a:r>
              <a:rPr lang="id-ID"/>
              <a:t>1</a:t>
            </a:r>
            <a:endParaRPr lang="en-US"/>
          </a:p>
          <a:p>
            <a:pPr marL="660400" indent="-660400" eaLnBrk="1" hangingPunct="1">
              <a:buFontTx/>
              <a:buNone/>
            </a:pPr>
            <a:endParaRPr lang="id-ID"/>
          </a:p>
          <a:p>
            <a:pPr marL="660400" indent="-660400" eaLnBrk="1" hangingPunct="1"/>
            <a:r>
              <a:rPr lang="id-ID" sz="2800"/>
              <a:t>P</a:t>
            </a:r>
            <a:r>
              <a:rPr lang="id-ID" sz="2800" baseline="-25000"/>
              <a:t>x</a:t>
            </a:r>
            <a:r>
              <a:rPr lang="id-ID" sz="2800"/>
              <a:t>(N(y) = m)= P</a:t>
            </a:r>
            <a:r>
              <a:rPr lang="id-ID" sz="2800" baseline="-25000"/>
              <a:t>x</a:t>
            </a:r>
            <a:r>
              <a:rPr lang="id-ID" sz="2800"/>
              <a:t>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m) - Px(N(y)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m+1)</a:t>
            </a:r>
            <a:r>
              <a:rPr lang="en-US" sz="2800"/>
              <a:t>  </a:t>
            </a:r>
            <a:endParaRPr lang="id-ID" sz="2800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1981200" y="990600"/>
          <a:ext cx="41148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1841500" imgH="431800" progId="Equation.3">
                  <p:embed/>
                </p:oleObj>
              </mc:Choice>
              <mc:Fallback>
                <p:oleObj name="Equation" r:id="rId3" imgW="1841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990600"/>
                        <a:ext cx="41148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076450" y="2362200"/>
          <a:ext cx="49926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2527200" imgH="457200" progId="Equation.3">
                  <p:embed/>
                </p:oleObj>
              </mc:Choice>
              <mc:Fallback>
                <p:oleObj name="Equation" r:id="rId5" imgW="2527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362200"/>
                        <a:ext cx="49926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4343400" y="3962400"/>
          <a:ext cx="14478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7" imgW="583947" imgH="253890" progId="Equation.3">
                  <p:embed/>
                </p:oleObj>
              </mc:Choice>
              <mc:Fallback>
                <p:oleObj name="Equation" r:id="rId7" imgW="583947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62400"/>
                        <a:ext cx="14478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 sz="2800"/>
              <a:t>Untuk m</a:t>
            </a:r>
            <a:r>
              <a:rPr lang="id-ID" sz="2800">
                <a:cs typeface="Arial" charset="0"/>
              </a:rPr>
              <a:t>≥</a:t>
            </a:r>
            <a:r>
              <a:rPr lang="en-US" sz="2800">
                <a:cs typeface="Arial" charset="0"/>
              </a:rPr>
              <a:t>1</a:t>
            </a:r>
          </a:p>
          <a:p>
            <a:pPr marL="660400" indent="-660400" eaLnBrk="1" hangingPunct="1">
              <a:buFontTx/>
              <a:buNone/>
            </a:pPr>
            <a:endParaRPr lang="en-US" sz="2800"/>
          </a:p>
          <a:p>
            <a:pPr marL="660400" indent="-660400" eaLnBrk="1" hangingPunct="1">
              <a:buFontTx/>
              <a:buNone/>
            </a:pP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id-ID" sz="2800"/>
              <a:t>P</a:t>
            </a:r>
            <a:r>
              <a:rPr lang="id-ID" sz="2800" baseline="-25000"/>
              <a:t>x</a:t>
            </a:r>
            <a:r>
              <a:rPr lang="id-ID" sz="2800"/>
              <a:t>(N(y) = 0)=1 - P</a:t>
            </a:r>
            <a:r>
              <a:rPr lang="id-ID" sz="2800" baseline="-25000"/>
              <a:t>x</a:t>
            </a:r>
            <a:r>
              <a:rPr lang="id-ID" sz="2800"/>
              <a:t>(N(y) </a:t>
            </a:r>
            <a:r>
              <a:rPr lang="id-ID" sz="2800">
                <a:sym typeface="Symbol" pitchFamily="18" charset="2"/>
              </a:rPr>
              <a:t></a:t>
            </a:r>
            <a:r>
              <a:rPr lang="id-ID" sz="2800"/>
              <a:t> 1)</a:t>
            </a:r>
          </a:p>
          <a:p>
            <a:pPr marL="660400" indent="-660400" eaLnBrk="1" hangingPunct="1">
              <a:buFontTx/>
              <a:buNone/>
            </a:pPr>
            <a:r>
              <a:rPr lang="en-US" sz="2800"/>
              <a:t>			         </a:t>
            </a:r>
            <a:r>
              <a:rPr lang="id-ID" sz="2800"/>
              <a:t>=1 - 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/>
              <a:t>xy </a:t>
            </a:r>
            <a:r>
              <a:rPr lang="en-US" sz="2800"/>
              <a:t>	</a:t>
            </a:r>
          </a:p>
          <a:p>
            <a:pPr marL="660400" indent="-660400" eaLnBrk="1" hangingPunct="1">
              <a:buFontTx/>
              <a:buNone/>
            </a:pPr>
            <a:r>
              <a:rPr lang="id-ID" sz="2800"/>
              <a:t>Dari P</a:t>
            </a:r>
            <a:r>
              <a:rPr lang="id-ID" sz="2800" baseline="-25000"/>
              <a:t>x</a:t>
            </a:r>
            <a:r>
              <a:rPr lang="id-ID" sz="2800"/>
              <a:t>(N(y) = m) : probabilitas rantai mulai dari x mengunjungi y sebanyak m kali sama dengan probabilitas rantai mulai x mengunjungi y pertama kali kemudian kembali ke-y sebanyak (m-1) kali kemudian tak kembali lagi ke-y =</a:t>
            </a:r>
            <a:endParaRPr lang="en-US" sz="2800"/>
          </a:p>
          <a:p>
            <a:pPr marL="660400" indent="-660400" eaLnBrk="1" hangingPunct="1">
              <a:buFontTx/>
              <a:buNone/>
            </a:pPr>
            <a:r>
              <a:rPr lang="en-US" sz="2800"/>
              <a:t>	</a:t>
            </a:r>
            <a:r>
              <a:rPr lang="id-ID" sz="2800"/>
              <a:t>(1 - </a:t>
            </a:r>
            <a:r>
              <a:rPr lang="id-ID" sz="2800">
                <a:sym typeface="Symbol" pitchFamily="18" charset="2"/>
              </a:rPr>
              <a:t></a:t>
            </a:r>
            <a:r>
              <a:rPr lang="id-ID" sz="2800" baseline="-25000"/>
              <a:t>yy</a:t>
            </a:r>
            <a:r>
              <a:rPr lang="id-ID" sz="2800"/>
              <a:t>).</a:t>
            </a:r>
            <a:r>
              <a:rPr lang="en-US" sz="2800"/>
              <a:t> </a:t>
            </a:r>
            <a:endParaRPr lang="id-ID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90600" y="914400"/>
          <a:ext cx="67421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2349360" imgH="253800" progId="Equation.3">
                  <p:embed/>
                </p:oleObj>
              </mc:Choice>
              <mc:Fallback>
                <p:oleObj name="Equation" r:id="rId3" imgW="23493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14400"/>
                        <a:ext cx="674211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60400" indent="-660400" eaLnBrk="1" hangingPunct="1">
              <a:buFontTx/>
              <a:buNone/>
            </a:pPr>
            <a:r>
              <a:rPr lang="id-ID"/>
              <a:t>Akan digunakan notasi Ex(  ) untuk menyatakan harga harapan (</a:t>
            </a:r>
            <a:r>
              <a:rPr lang="id-ID" i="1"/>
              <a:t>expectation</a:t>
            </a:r>
            <a:r>
              <a:rPr lang="id-ID"/>
              <a:t>) suatu variabel acak terdefinisikan dalam rantai Markov mulai dari x.  Berdasarkan contoh di atas :</a:t>
            </a:r>
          </a:p>
          <a:p>
            <a:pPr marL="660400" indent="-660400" eaLnBrk="1" hangingPunct="1"/>
            <a:r>
              <a:rPr lang="id-ID"/>
              <a:t>Ex(I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))= 0. P</a:t>
            </a:r>
            <a:r>
              <a:rPr lang="id-ID" baseline="-25000"/>
              <a:t>x</a:t>
            </a:r>
            <a:r>
              <a:rPr lang="id-ID"/>
              <a:t>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)=0) + </a:t>
            </a:r>
            <a:endParaRPr lang="en-US"/>
          </a:p>
          <a:p>
            <a:pPr marL="660400" indent="-660400" eaLnBrk="1" hangingPunct="1">
              <a:buFontTx/>
              <a:buNone/>
            </a:pPr>
            <a:r>
              <a:rPr lang="en-US"/>
              <a:t>			       </a:t>
            </a:r>
            <a:r>
              <a:rPr lang="id-ID"/>
              <a:t>1. </a:t>
            </a:r>
            <a:r>
              <a:rPr lang="en-US"/>
              <a:t> </a:t>
            </a:r>
            <a:r>
              <a:rPr lang="id-ID"/>
              <a:t>P</a:t>
            </a:r>
            <a:r>
              <a:rPr lang="id-ID" baseline="-25000"/>
              <a:t>x</a:t>
            </a:r>
            <a:r>
              <a:rPr lang="id-ID"/>
              <a:t>(I</a:t>
            </a:r>
            <a:r>
              <a:rPr lang="id-ID" baseline="-25000"/>
              <a:t>y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)=1)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			    </a:t>
            </a:r>
            <a:r>
              <a:rPr lang="id-ID"/>
              <a:t>= 0.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</a:t>
            </a:r>
            <a:r>
              <a:rPr lang="id-ID">
                <a:sym typeface="Symbol" pitchFamily="18" charset="2"/>
              </a:rPr>
              <a:t></a:t>
            </a:r>
            <a:r>
              <a:rPr lang="id-ID"/>
              <a:t> y) + 1.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= y)</a:t>
            </a:r>
          </a:p>
          <a:p>
            <a:pPr marL="660400" indent="-660400" eaLnBrk="1" hangingPunct="1">
              <a:buFontTx/>
              <a:buNone/>
            </a:pPr>
            <a:r>
              <a:rPr lang="en-US"/>
              <a:t>                   </a:t>
            </a:r>
            <a:r>
              <a:rPr lang="id-ID"/>
              <a:t> = P</a:t>
            </a:r>
            <a:r>
              <a:rPr lang="id-ID" baseline="-25000"/>
              <a:t>x</a:t>
            </a:r>
            <a:r>
              <a:rPr lang="id-ID"/>
              <a:t>(X</a:t>
            </a:r>
            <a:r>
              <a:rPr lang="id-ID" baseline="-25000"/>
              <a:t>n</a:t>
            </a:r>
            <a:r>
              <a:rPr lang="id-ID"/>
              <a:t> = y) = P</a:t>
            </a:r>
            <a:r>
              <a:rPr lang="id-ID" baseline="-25000"/>
              <a:t>n</a:t>
            </a:r>
            <a:r>
              <a:rPr lang="id-ID"/>
              <a:t>(x,y)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1466</TotalTime>
  <Words>886</Words>
  <Application>Microsoft Office PowerPoint</Application>
  <PresentationFormat>On-screen Show (4:3)</PresentationFormat>
  <Paragraphs>205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Book Antiqua</vt:lpstr>
      <vt:lpstr>Comic Sans MS</vt:lpstr>
      <vt:lpstr>Symbol</vt:lpstr>
      <vt:lpstr>Crayons</vt:lpstr>
      <vt:lpstr>Equation</vt:lpstr>
      <vt:lpstr>BAB  III  Rantai Markov </vt:lpstr>
      <vt:lpstr> SIFAT-SIFAT STATE DARI SUATU RANTAI  MARKOV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latihan</vt:lpstr>
      <vt:lpstr>PowerPoint Presentation</vt:lpstr>
      <vt:lpstr>N.B.  Klasifikasi State Rantai Markov</vt:lpstr>
      <vt:lpstr>N.B.  Klasifikasi State Rantai Markov</vt:lpstr>
      <vt:lpstr>N.B. Klasifikasi State Rantai Markov</vt:lpstr>
      <vt:lpstr>PowerPoint Presentation</vt:lpstr>
      <vt:lpstr>N.B. Hitting Time/First Passage Times (fpt)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Soal-soal Latihan Rantai Markov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III  Rantai Markov</dc:title>
  <dc:creator>Sutara</dc:creator>
  <cp:lastModifiedBy>user</cp:lastModifiedBy>
  <cp:revision>54</cp:revision>
  <dcterms:created xsi:type="dcterms:W3CDTF">2009-10-12T13:22:19Z</dcterms:created>
  <dcterms:modified xsi:type="dcterms:W3CDTF">2017-10-03T09:49:00Z</dcterms:modified>
</cp:coreProperties>
</file>