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0" r:id="rId4"/>
    <p:sldId id="261" r:id="rId5"/>
    <p:sldId id="262" r:id="rId6"/>
    <p:sldId id="263" r:id="rId7"/>
    <p:sldId id="265" r:id="rId8"/>
    <p:sldId id="266" r:id="rId9"/>
    <p:sldId id="267" r:id="rId10"/>
    <p:sldId id="268" r:id="rId11"/>
    <p:sldId id="271" r:id="rId12"/>
    <p:sldId id="259" r:id="rId13"/>
    <p:sldId id="273" r:id="rId14"/>
    <p:sldId id="270" r:id="rId15"/>
    <p:sldId id="272" r:id="rId16"/>
    <p:sldId id="284" r:id="rId17"/>
    <p:sldId id="274" r:id="rId18"/>
    <p:sldId id="275" r:id="rId19"/>
    <p:sldId id="276" r:id="rId20"/>
    <p:sldId id="283" r:id="rId21"/>
    <p:sldId id="277" r:id="rId22"/>
    <p:sldId id="278" r:id="rId23"/>
    <p:sldId id="279"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08AE84-1C05-4000-8DF2-DC70E0C8C7B0}"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A2152-ED1A-4104-8F36-5BFD8391DED0}"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8AE84-1C05-4000-8DF2-DC70E0C8C7B0}"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A2152-ED1A-4104-8F36-5BFD8391DE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8AE84-1C05-4000-8DF2-DC70E0C8C7B0}"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A2152-ED1A-4104-8F36-5BFD8391DE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8AE84-1C05-4000-8DF2-DC70E0C8C7B0}"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A2152-ED1A-4104-8F36-5BFD8391DED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08AE84-1C05-4000-8DF2-DC70E0C8C7B0}"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A2152-ED1A-4104-8F36-5BFD8391DED0}"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08AE84-1C05-4000-8DF2-DC70E0C8C7B0}"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A2152-ED1A-4104-8F36-5BFD8391DED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08AE84-1C05-4000-8DF2-DC70E0C8C7B0}" type="datetimeFigureOut">
              <a:rPr lang="en-US" smtClean="0"/>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A2152-ED1A-4104-8F36-5BFD8391DED0}"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08AE84-1C05-4000-8DF2-DC70E0C8C7B0}" type="datetimeFigureOut">
              <a:rPr lang="en-US" smtClean="0"/>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A2152-ED1A-4104-8F36-5BFD8391DE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8AE84-1C05-4000-8DF2-DC70E0C8C7B0}" type="datetimeFigureOut">
              <a:rPr lang="en-US" smtClean="0"/>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A2152-ED1A-4104-8F36-5BFD8391DE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8AE84-1C05-4000-8DF2-DC70E0C8C7B0}"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A2152-ED1A-4104-8F36-5BFD8391DED0}"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8AE84-1C05-4000-8DF2-DC70E0C8C7B0}"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A2152-ED1A-4104-8F36-5BFD8391DED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B08AE84-1C05-4000-8DF2-DC70E0C8C7B0}" type="datetimeFigureOut">
              <a:rPr lang="en-US" smtClean="0"/>
              <a:t>10/7/2020</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48A2152-ED1A-4104-8F36-5BFD8391DED0}"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id.wikipedia.org/wiki/Gereja_Ortodoks_Oriental" TargetMode="External"/><Relationship Id="rId3" Type="http://schemas.openxmlformats.org/officeDocument/2006/relationships/hyperlink" Target="https://id.wikipedia.org/wiki/Eklesiologi" TargetMode="External"/><Relationship Id="rId7" Type="http://schemas.openxmlformats.org/officeDocument/2006/relationships/hyperlink" Target="https://id.wikipedia.org/wiki/Gereja_Ortodoks_Timur" TargetMode="External"/><Relationship Id="rId2" Type="http://schemas.openxmlformats.org/officeDocument/2006/relationships/hyperlink" Target="https://id.wikipedia.org/wiki/Bahasa_Inggris" TargetMode="External"/><Relationship Id="rId1" Type="http://schemas.openxmlformats.org/officeDocument/2006/relationships/slideLayout" Target="../slideLayouts/slideLayout2.xml"/><Relationship Id="rId6" Type="http://schemas.openxmlformats.org/officeDocument/2006/relationships/hyperlink" Target="https://id.wikipedia.org/wiki/Gereja_Katolik_Timur" TargetMode="External"/><Relationship Id="rId5" Type="http://schemas.openxmlformats.org/officeDocument/2006/relationships/hyperlink" Target="https://id.wikipedia.org/wiki/Gereja_Latin" TargetMode="External"/><Relationship Id="rId10" Type="http://schemas.openxmlformats.org/officeDocument/2006/relationships/hyperlink" Target="https://id.wikipedia.org/wiki/Hukum_kanonik#cite_note-1" TargetMode="External"/><Relationship Id="rId4" Type="http://schemas.openxmlformats.org/officeDocument/2006/relationships/hyperlink" Target="https://id.wikipedia.org/wiki/Gereja_Katolik" TargetMode="External"/><Relationship Id="rId9" Type="http://schemas.openxmlformats.org/officeDocument/2006/relationships/hyperlink" Target="https://id.wikipedia.org/wiki/Komuni_Anglika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543800" cy="3962400"/>
          </a:xfrm>
        </p:spPr>
        <p:txBody>
          <a:bodyPr/>
          <a:lstStyle/>
          <a:p>
            <a:r>
              <a:rPr lang="en-US" dirty="0" err="1" smtClean="0">
                <a:solidFill>
                  <a:schemeClr val="bg1"/>
                </a:solidFill>
              </a:rPr>
              <a:t>Sejarah</a:t>
            </a:r>
            <a:r>
              <a:rPr lang="en-US" dirty="0" smtClean="0">
                <a:solidFill>
                  <a:schemeClr val="bg1"/>
                </a:solidFill>
              </a:rPr>
              <a:t> Tata </a:t>
            </a:r>
            <a:r>
              <a:rPr lang="en-US" dirty="0" err="1" smtClean="0">
                <a:solidFill>
                  <a:schemeClr val="bg1"/>
                </a:solidFill>
              </a:rPr>
              <a:t>Hukum</a:t>
            </a:r>
            <a:r>
              <a:rPr lang="en-US" dirty="0" smtClean="0">
                <a:solidFill>
                  <a:schemeClr val="bg1"/>
                </a:solidFill>
              </a:rPr>
              <a:t/>
            </a:r>
            <a:br>
              <a:rPr lang="en-US" dirty="0" smtClean="0">
                <a:solidFill>
                  <a:schemeClr val="bg1"/>
                </a:solidFill>
              </a:rPr>
            </a:br>
            <a:r>
              <a:rPr lang="en-US" dirty="0">
                <a:solidFill>
                  <a:schemeClr val="tx1"/>
                </a:solidFill>
              </a:rPr>
              <a:t>D</a:t>
            </a:r>
            <a:r>
              <a:rPr lang="en-US" dirty="0" smtClean="0">
                <a:solidFill>
                  <a:schemeClr val="tx1"/>
                </a:solidFill>
              </a:rPr>
              <a:t>i Nusantara</a:t>
            </a:r>
            <a:endParaRPr lang="en-US" dirty="0">
              <a:solidFill>
                <a:schemeClr val="tx1"/>
              </a:solidFill>
            </a:endParaRPr>
          </a:p>
        </p:txBody>
      </p:sp>
      <p:sp>
        <p:nvSpPr>
          <p:cNvPr id="3" name="Subtitle 2"/>
          <p:cNvSpPr>
            <a:spLocks noGrp="1"/>
          </p:cNvSpPr>
          <p:nvPr>
            <p:ph type="subTitle" idx="1"/>
          </p:nvPr>
        </p:nvSpPr>
        <p:spPr>
          <a:xfrm>
            <a:off x="914400" y="4495800"/>
            <a:ext cx="6858000" cy="990600"/>
          </a:xfrm>
        </p:spPr>
        <p:txBody>
          <a:bodyPr/>
          <a:lstStyle/>
          <a:p>
            <a:r>
              <a:rPr lang="en-US" dirty="0" smtClean="0"/>
              <a:t>DR. H.MISPANSYAH, S.H.,M.H.</a:t>
            </a:r>
            <a:endParaRPr lang="en-US" dirty="0"/>
          </a:p>
        </p:txBody>
      </p:sp>
    </p:spTree>
    <p:extLst>
      <p:ext uri="{BB962C8B-B14F-4D97-AF65-F5344CB8AC3E}">
        <p14:creationId xmlns:p14="http://schemas.microsoft.com/office/powerpoint/2010/main" val="400320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Regering</a:t>
            </a:r>
            <a:r>
              <a:rPr lang="en-US" dirty="0"/>
              <a:t> </a:t>
            </a:r>
            <a:r>
              <a:rPr lang="en-US" dirty="0" err="1"/>
              <a:t>Reglement</a:t>
            </a:r>
            <a:r>
              <a:rPr lang="en-US" dirty="0"/>
              <a:t> (RR)</a:t>
            </a:r>
          </a:p>
        </p:txBody>
      </p:sp>
      <p:sp>
        <p:nvSpPr>
          <p:cNvPr id="3" name="Content Placeholder 2"/>
          <p:cNvSpPr>
            <a:spLocks noGrp="1"/>
          </p:cNvSpPr>
          <p:nvPr>
            <p:ph idx="1"/>
          </p:nvPr>
        </p:nvSpPr>
        <p:spPr/>
        <p:txBody>
          <a:bodyPr/>
          <a:lstStyle/>
          <a:p>
            <a:r>
              <a:rPr lang="en-US" dirty="0" err="1" smtClean="0"/>
              <a:t>Politik</a:t>
            </a:r>
            <a:r>
              <a:rPr lang="en-US" dirty="0" smtClean="0"/>
              <a:t> </a:t>
            </a:r>
            <a:r>
              <a:rPr lang="en-US" dirty="0" err="1" smtClean="0"/>
              <a:t>Hukum</a:t>
            </a:r>
            <a:r>
              <a:rPr lang="en-US" dirty="0" smtClean="0"/>
              <a:t> </a:t>
            </a:r>
            <a:r>
              <a:rPr lang="en-US" dirty="0" err="1" smtClean="0"/>
              <a:t>pembagian</a:t>
            </a:r>
            <a:r>
              <a:rPr lang="en-US" dirty="0" smtClean="0"/>
              <a:t> </a:t>
            </a:r>
            <a:r>
              <a:rPr lang="en-US" dirty="0" err="1" smtClean="0"/>
              <a:t>Golongan</a:t>
            </a:r>
            <a:r>
              <a:rPr lang="en-US" dirty="0" smtClean="0"/>
              <a:t> </a:t>
            </a:r>
            <a:r>
              <a:rPr lang="en-US" dirty="0" err="1" smtClean="0"/>
              <a:t>Penduduk</a:t>
            </a:r>
            <a:r>
              <a:rPr lang="en-US" dirty="0" smtClean="0"/>
              <a:t> </a:t>
            </a:r>
            <a:r>
              <a:rPr lang="en-US" dirty="0" err="1" smtClean="0"/>
              <a:t>Pasal</a:t>
            </a:r>
            <a:r>
              <a:rPr lang="en-US" dirty="0" smtClean="0"/>
              <a:t> 75 RR </a:t>
            </a:r>
            <a:r>
              <a:rPr lang="en-US" dirty="0" err="1" smtClean="0"/>
              <a:t>sama</a:t>
            </a:r>
            <a:r>
              <a:rPr lang="en-US" dirty="0" smtClean="0"/>
              <a:t> denga </a:t>
            </a:r>
            <a:r>
              <a:rPr lang="en-US" dirty="0" err="1" smtClean="0"/>
              <a:t>Pasal</a:t>
            </a:r>
            <a:r>
              <a:rPr lang="en-US" dirty="0" smtClean="0"/>
              <a:t> 11 AB;</a:t>
            </a:r>
          </a:p>
          <a:p>
            <a:r>
              <a:rPr lang="en-US" dirty="0" err="1" smtClean="0"/>
              <a:t>Diundangkannya</a:t>
            </a:r>
            <a:r>
              <a:rPr lang="en-US" dirty="0" smtClean="0"/>
              <a:t> </a:t>
            </a:r>
            <a:r>
              <a:rPr lang="en-US" dirty="0" err="1" smtClean="0"/>
              <a:t>Kitab</a:t>
            </a:r>
            <a:r>
              <a:rPr lang="en-US" dirty="0" smtClean="0"/>
              <a:t> </a:t>
            </a:r>
            <a:r>
              <a:rPr lang="en-US" dirty="0" err="1" smtClean="0"/>
              <a:t>Undang-Undang</a:t>
            </a:r>
            <a:r>
              <a:rPr lang="en-US" dirty="0" smtClean="0"/>
              <a:t> </a:t>
            </a:r>
            <a:r>
              <a:rPr lang="en-US" dirty="0" err="1" smtClean="0"/>
              <a:t>Hukum</a:t>
            </a:r>
            <a:r>
              <a:rPr lang="en-US" dirty="0" smtClean="0"/>
              <a:t> </a:t>
            </a:r>
            <a:r>
              <a:rPr lang="en-US" dirty="0" err="1" smtClean="0"/>
              <a:t>Pidana</a:t>
            </a:r>
            <a:r>
              <a:rPr lang="en-US" dirty="0" smtClean="0"/>
              <a:t> </a:t>
            </a:r>
            <a:r>
              <a:rPr lang="en-US" altLang="en-US" dirty="0" smtClean="0"/>
              <a:t>yang </a:t>
            </a:r>
            <a:r>
              <a:rPr lang="en-US" altLang="en-US" dirty="0" err="1" smtClean="0"/>
              <a:t>disadur</a:t>
            </a:r>
            <a:r>
              <a:rPr lang="en-US" altLang="en-US" dirty="0" smtClean="0"/>
              <a:t> </a:t>
            </a:r>
            <a:r>
              <a:rPr lang="en-US" altLang="en-US" dirty="0" err="1" smtClean="0"/>
              <a:t>dari</a:t>
            </a:r>
            <a:r>
              <a:rPr lang="en-US" altLang="en-US" dirty="0" smtClean="0"/>
              <a:t> </a:t>
            </a:r>
            <a:r>
              <a:rPr lang="en-US" altLang="en-US" dirty="0" err="1" smtClean="0"/>
              <a:t>kode</a:t>
            </a:r>
            <a:r>
              <a:rPr lang="en-US" altLang="en-US" dirty="0" smtClean="0"/>
              <a:t> penal </a:t>
            </a:r>
            <a:r>
              <a:rPr lang="en-US" altLang="en-US" dirty="0" err="1" smtClean="0"/>
              <a:t>Perancis</a:t>
            </a:r>
            <a:r>
              <a:rPr lang="en-US" altLang="en-US" dirty="0" smtClean="0"/>
              <a:t> yang di </a:t>
            </a:r>
            <a:r>
              <a:rPr lang="en-US" altLang="en-US" dirty="0" err="1" smtClean="0"/>
              <a:t>Konkordansikan</a:t>
            </a:r>
            <a:r>
              <a:rPr lang="en-US" altLang="en-US" dirty="0" smtClean="0"/>
              <a:t> di </a:t>
            </a:r>
            <a:r>
              <a:rPr lang="en-US" altLang="en-US" dirty="0" err="1" smtClean="0"/>
              <a:t>Hindia</a:t>
            </a:r>
            <a:r>
              <a:rPr lang="en-US" altLang="en-US" dirty="0" smtClean="0"/>
              <a:t> </a:t>
            </a:r>
            <a:r>
              <a:rPr lang="en-US" altLang="en-US" dirty="0" err="1" smtClean="0"/>
              <a:t>Belanda</a:t>
            </a:r>
            <a:r>
              <a:rPr lang="en-US" altLang="en-US" dirty="0" smtClean="0"/>
              <a:t> (Indonesia) </a:t>
            </a:r>
            <a:r>
              <a:rPr lang="en-US" altLang="en-US" dirty="0" err="1" smtClean="0"/>
              <a:t>menjadi</a:t>
            </a:r>
            <a:r>
              <a:rPr lang="en-US" altLang="en-US" dirty="0" smtClean="0"/>
              <a:t> </a:t>
            </a:r>
            <a:r>
              <a:rPr lang="en-US" altLang="en-US" dirty="0" err="1"/>
              <a:t>Wetboek</a:t>
            </a:r>
            <a:r>
              <a:rPr lang="en-US" altLang="en-US" dirty="0"/>
              <a:t> van </a:t>
            </a:r>
            <a:r>
              <a:rPr lang="en-US" altLang="en-US" dirty="0" err="1"/>
              <a:t>Strafrecht</a:t>
            </a:r>
            <a:r>
              <a:rPr lang="en-US" altLang="en-US" dirty="0"/>
              <a:t> (</a:t>
            </a:r>
            <a:r>
              <a:rPr lang="en-US" altLang="en-US" dirty="0" err="1"/>
              <a:t>WvS</a:t>
            </a:r>
            <a:r>
              <a:rPr lang="en-US" altLang="en-US" dirty="0"/>
              <a:t>)</a:t>
            </a:r>
            <a:r>
              <a:rPr lang="en-US" altLang="en-US" dirty="0" smtClean="0"/>
              <a:t> </a:t>
            </a:r>
            <a:endParaRPr lang="en-US" dirty="0"/>
          </a:p>
        </p:txBody>
      </p:sp>
    </p:spTree>
    <p:extLst>
      <p:ext uri="{BB962C8B-B14F-4D97-AF65-F5344CB8AC3E}">
        <p14:creationId xmlns:p14="http://schemas.microsoft.com/office/powerpoint/2010/main" val="1119198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Indishce</a:t>
            </a:r>
            <a:r>
              <a:rPr lang="en-US" dirty="0"/>
              <a:t> </a:t>
            </a:r>
            <a:r>
              <a:rPr lang="en-US" dirty="0" err="1" smtClean="0"/>
              <a:t>Staatsregeling</a:t>
            </a:r>
            <a:r>
              <a:rPr lang="en-US" dirty="0" smtClean="0"/>
              <a:t> (IS) </a:t>
            </a:r>
            <a:r>
              <a:rPr lang="en-US" dirty="0" err="1" smtClean="0"/>
              <a:t>berlaku</a:t>
            </a:r>
            <a:r>
              <a:rPr lang="en-US" dirty="0" smtClean="0"/>
              <a:t> 1926</a:t>
            </a:r>
            <a:endParaRPr lang="en-US" dirty="0"/>
          </a:p>
        </p:txBody>
      </p:sp>
      <p:sp>
        <p:nvSpPr>
          <p:cNvPr id="3" name="Content Placeholder 2"/>
          <p:cNvSpPr>
            <a:spLocks noGrp="1"/>
          </p:cNvSpPr>
          <p:nvPr>
            <p:ph idx="1"/>
          </p:nvPr>
        </p:nvSpPr>
        <p:spPr>
          <a:xfrm>
            <a:off x="762000" y="685800"/>
            <a:ext cx="7543800" cy="533400"/>
          </a:xfrm>
        </p:spPr>
        <p:txBody>
          <a:bodyPr>
            <a:normAutofit/>
          </a:bodyPr>
          <a:lstStyle/>
          <a:p>
            <a:r>
              <a:rPr lang="en-US" dirty="0" err="1" smtClean="0"/>
              <a:t>Politik</a:t>
            </a:r>
            <a:r>
              <a:rPr lang="en-US" dirty="0" smtClean="0"/>
              <a:t> </a:t>
            </a:r>
            <a:r>
              <a:rPr lang="en-US" dirty="0" err="1" smtClean="0"/>
              <a:t>hukum</a:t>
            </a:r>
            <a:r>
              <a:rPr lang="en-US" dirty="0" smtClean="0"/>
              <a:t> </a:t>
            </a:r>
            <a:r>
              <a:rPr lang="en-US" dirty="0" err="1" smtClean="0"/>
              <a:t>tertuang</a:t>
            </a:r>
            <a:r>
              <a:rPr lang="en-US" dirty="0" smtClean="0"/>
              <a:t> </a:t>
            </a:r>
            <a:r>
              <a:rPr lang="en-US" dirty="0" err="1" smtClean="0"/>
              <a:t>dalam</a:t>
            </a:r>
            <a:r>
              <a:rPr lang="en-US" dirty="0" smtClean="0"/>
              <a:t> </a:t>
            </a:r>
            <a:r>
              <a:rPr lang="en-US" dirty="0" err="1" smtClean="0"/>
              <a:t>Pasal</a:t>
            </a:r>
            <a:r>
              <a:rPr lang="en-US" dirty="0" smtClean="0"/>
              <a:t> 131 IS</a:t>
            </a:r>
          </a:p>
          <a:p>
            <a:pPr lvl="1"/>
            <a:endParaRPr lang="en-US" dirty="0"/>
          </a:p>
        </p:txBody>
      </p:sp>
      <p:sp>
        <p:nvSpPr>
          <p:cNvPr id="4" name="Oval 3"/>
          <p:cNvSpPr/>
          <p:nvPr/>
        </p:nvSpPr>
        <p:spPr>
          <a:xfrm>
            <a:off x="762000" y="1725561"/>
            <a:ext cx="1752600" cy="1752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POLITIK HK</a:t>
            </a:r>
          </a:p>
          <a:p>
            <a:pPr algn="ctr"/>
            <a:r>
              <a:rPr lang="en-US" dirty="0" err="1" smtClean="0"/>
              <a:t>Pasal</a:t>
            </a:r>
            <a:r>
              <a:rPr lang="en-US" dirty="0" smtClean="0"/>
              <a:t> 131 </a:t>
            </a:r>
          </a:p>
          <a:p>
            <a:pPr algn="ctr"/>
            <a:r>
              <a:rPr lang="en-US" dirty="0" smtClean="0"/>
              <a:t>IS</a:t>
            </a:r>
            <a:endParaRPr lang="en-US" dirty="0"/>
          </a:p>
        </p:txBody>
      </p:sp>
      <p:sp>
        <p:nvSpPr>
          <p:cNvPr id="8" name="Rectangle 7"/>
          <p:cNvSpPr/>
          <p:nvPr/>
        </p:nvSpPr>
        <p:spPr>
          <a:xfrm>
            <a:off x="2552700" y="2057400"/>
            <a:ext cx="5638800" cy="74725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GOL PRIBUMI: HK </a:t>
            </a:r>
            <a:r>
              <a:rPr lang="en-US" dirty="0" smtClean="0"/>
              <a:t>PERDATA </a:t>
            </a:r>
            <a:r>
              <a:rPr lang="en-US" dirty="0"/>
              <a:t>ADAT(</a:t>
            </a:r>
            <a:r>
              <a:rPr lang="en-US" dirty="0" err="1"/>
              <a:t>hk</a:t>
            </a:r>
            <a:r>
              <a:rPr lang="en-US" dirty="0"/>
              <a:t> </a:t>
            </a:r>
            <a:r>
              <a:rPr lang="en-US" dirty="0" err="1"/>
              <a:t>tdk</a:t>
            </a:r>
            <a:r>
              <a:rPr lang="en-US" dirty="0"/>
              <a:t> </a:t>
            </a:r>
            <a:r>
              <a:rPr lang="en-US" dirty="0" err="1"/>
              <a:t>tertulis</a:t>
            </a:r>
            <a:r>
              <a:rPr lang="en-US" dirty="0"/>
              <a:t>)</a:t>
            </a:r>
          </a:p>
        </p:txBody>
      </p:sp>
      <p:sp>
        <p:nvSpPr>
          <p:cNvPr id="9" name="Rectangle 8"/>
          <p:cNvSpPr/>
          <p:nvPr/>
        </p:nvSpPr>
        <p:spPr>
          <a:xfrm>
            <a:off x="2209800" y="1219200"/>
            <a:ext cx="6324600" cy="6096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dirty="0"/>
              <a:t>GOL EROPA: BERLAKU</a:t>
            </a:r>
          </a:p>
          <a:p>
            <a:pPr algn="ctr">
              <a:defRPr/>
            </a:pPr>
            <a:r>
              <a:rPr lang="en-US" dirty="0"/>
              <a:t>HUKUM PERDATA DAN DAGANG</a:t>
            </a:r>
          </a:p>
        </p:txBody>
      </p:sp>
      <p:sp>
        <p:nvSpPr>
          <p:cNvPr id="10" name="Rectangle 9"/>
          <p:cNvSpPr/>
          <p:nvPr/>
        </p:nvSpPr>
        <p:spPr>
          <a:xfrm>
            <a:off x="2057400" y="3173361"/>
            <a:ext cx="6919912" cy="609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dirty="0"/>
              <a:t>GOL TIMUR ASING: </a:t>
            </a:r>
            <a:r>
              <a:rPr lang="en-US" dirty="0" err="1"/>
              <a:t>Sama</a:t>
            </a:r>
            <a:r>
              <a:rPr lang="en-US" dirty="0"/>
              <a:t> dg GOL PRIBUMI </a:t>
            </a:r>
            <a:r>
              <a:rPr lang="en-US" dirty="0" err="1"/>
              <a:t>yaitu</a:t>
            </a:r>
            <a:r>
              <a:rPr lang="en-US" dirty="0"/>
              <a:t> HUKUM PERDATA ADAT</a:t>
            </a:r>
          </a:p>
        </p:txBody>
      </p:sp>
    </p:spTree>
    <p:extLst>
      <p:ext uri="{BB962C8B-B14F-4D97-AF65-F5344CB8AC3E}">
        <p14:creationId xmlns:p14="http://schemas.microsoft.com/office/powerpoint/2010/main" val="1361387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334" y="27039"/>
            <a:ext cx="7848600" cy="381000"/>
          </a:xfrm>
        </p:spPr>
        <p:txBody>
          <a:bodyPr>
            <a:normAutofit fontScale="90000"/>
          </a:bodyPr>
          <a:lstStyle/>
          <a:p>
            <a:pPr eaLnBrk="1" hangingPunct="1">
              <a:defRPr/>
            </a:pPr>
            <a:r>
              <a:rPr lang="en-US" sz="3600" dirty="0" err="1" smtClean="0">
                <a:solidFill>
                  <a:schemeClr val="bg1"/>
                </a:solidFill>
              </a:rPr>
              <a:t>Hukum</a:t>
            </a:r>
            <a:r>
              <a:rPr lang="en-US" sz="3600" dirty="0" smtClean="0">
                <a:solidFill>
                  <a:schemeClr val="bg1"/>
                </a:solidFill>
              </a:rPr>
              <a:t> </a:t>
            </a:r>
            <a:r>
              <a:rPr lang="en-US" sz="3600" dirty="0" err="1" smtClean="0">
                <a:solidFill>
                  <a:schemeClr val="bg1"/>
                </a:solidFill>
              </a:rPr>
              <a:t>Perancis</a:t>
            </a:r>
            <a:r>
              <a:rPr lang="en-US" sz="3600" dirty="0" smtClean="0">
                <a:solidFill>
                  <a:schemeClr val="bg1"/>
                </a:solidFill>
              </a:rPr>
              <a:t> – </a:t>
            </a:r>
            <a:r>
              <a:rPr lang="en-US" sz="3600" dirty="0" err="1" smtClean="0">
                <a:solidFill>
                  <a:schemeClr val="bg1"/>
                </a:solidFill>
              </a:rPr>
              <a:t>Hukum</a:t>
            </a:r>
            <a:r>
              <a:rPr lang="en-US" sz="3600" dirty="0" smtClean="0">
                <a:solidFill>
                  <a:schemeClr val="bg1"/>
                </a:solidFill>
              </a:rPr>
              <a:t> </a:t>
            </a:r>
            <a:r>
              <a:rPr lang="en-US" sz="3600" dirty="0" err="1" smtClean="0">
                <a:solidFill>
                  <a:schemeClr val="bg1"/>
                </a:solidFill>
              </a:rPr>
              <a:t>Hindia</a:t>
            </a:r>
            <a:r>
              <a:rPr lang="en-US" sz="3600" dirty="0" smtClean="0">
                <a:solidFill>
                  <a:schemeClr val="bg1"/>
                </a:solidFill>
              </a:rPr>
              <a:t> </a:t>
            </a:r>
            <a:r>
              <a:rPr lang="en-US" sz="3600" dirty="0" err="1" smtClean="0">
                <a:solidFill>
                  <a:schemeClr val="bg1"/>
                </a:solidFill>
              </a:rPr>
              <a:t>Belanda</a:t>
            </a:r>
            <a:endParaRPr lang="en-US" sz="3600" dirty="0">
              <a:solidFill>
                <a:schemeClr val="bg1"/>
              </a:solidFill>
            </a:endParaRPr>
          </a:p>
        </p:txBody>
      </p:sp>
      <p:sp>
        <p:nvSpPr>
          <p:cNvPr id="4" name="Oval 3"/>
          <p:cNvSpPr/>
          <p:nvPr/>
        </p:nvSpPr>
        <p:spPr>
          <a:xfrm>
            <a:off x="228600" y="1104900"/>
            <a:ext cx="3048000" cy="11430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000" dirty="0" err="1">
                <a:solidFill>
                  <a:schemeClr val="tx1"/>
                </a:solidFill>
                <a:latin typeface="Arial" pitchFamily="34" charset="0"/>
                <a:cs typeface="Arial" pitchFamily="34" charset="0"/>
              </a:rPr>
              <a:t>Hk.Germania</a:t>
            </a:r>
            <a:endParaRPr lang="en-US" sz="2000" dirty="0">
              <a:solidFill>
                <a:schemeClr val="tx1"/>
              </a:solidFill>
              <a:latin typeface="Arial" pitchFamily="34" charset="0"/>
              <a:cs typeface="Arial" pitchFamily="34" charset="0"/>
            </a:endParaRPr>
          </a:p>
          <a:p>
            <a:pPr algn="ctr">
              <a:defRPr/>
            </a:pPr>
            <a:r>
              <a:rPr lang="en-US" sz="2000" dirty="0" err="1">
                <a:solidFill>
                  <a:schemeClr val="tx1"/>
                </a:solidFill>
                <a:latin typeface="Arial" pitchFamily="34" charset="0"/>
                <a:cs typeface="Arial" pitchFamily="34" charset="0"/>
              </a:rPr>
              <a:t>Hukum</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Perancis</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Kuno</a:t>
            </a:r>
            <a:endParaRPr lang="en-US" sz="2000" dirty="0">
              <a:solidFill>
                <a:schemeClr val="tx1"/>
              </a:solidFill>
              <a:latin typeface="Arial" pitchFamily="34" charset="0"/>
              <a:cs typeface="Arial" pitchFamily="34" charset="0"/>
            </a:endParaRPr>
          </a:p>
        </p:txBody>
      </p:sp>
      <p:sp>
        <p:nvSpPr>
          <p:cNvPr id="5" name="Rounded Rectangle 4"/>
          <p:cNvSpPr/>
          <p:nvPr/>
        </p:nvSpPr>
        <p:spPr>
          <a:xfrm>
            <a:off x="578259" y="2552700"/>
            <a:ext cx="2590800" cy="457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dirty="0" err="1">
                <a:solidFill>
                  <a:schemeClr val="tx1"/>
                </a:solidFill>
                <a:latin typeface="Arial" pitchFamily="34" charset="0"/>
                <a:cs typeface="Arial" pitchFamily="34" charset="0"/>
              </a:rPr>
              <a:t>Perancis</a:t>
            </a:r>
            <a:r>
              <a:rPr lang="en-US" sz="2000" dirty="0">
                <a:solidFill>
                  <a:schemeClr val="tx1"/>
                </a:solidFill>
                <a:latin typeface="Arial" pitchFamily="34" charset="0"/>
                <a:cs typeface="Arial" pitchFamily="34" charset="0"/>
              </a:rPr>
              <a:t> Utara</a:t>
            </a:r>
          </a:p>
        </p:txBody>
      </p:sp>
      <p:sp>
        <p:nvSpPr>
          <p:cNvPr id="6" name="Up-Down Arrow 5"/>
          <p:cNvSpPr/>
          <p:nvPr/>
        </p:nvSpPr>
        <p:spPr>
          <a:xfrm>
            <a:off x="914400" y="2944813"/>
            <a:ext cx="1676400" cy="2057400"/>
          </a:xfrm>
          <a:prstGeom prst="upDownArrow">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000" dirty="0" err="1">
                <a:solidFill>
                  <a:schemeClr val="tx1"/>
                </a:solidFill>
                <a:latin typeface="Arial" pitchFamily="34" charset="0"/>
                <a:cs typeface="Arial" pitchFamily="34" charset="0"/>
              </a:rPr>
              <a:t>Kodifikasi</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Hk</a:t>
            </a:r>
            <a:endParaRPr lang="en-US" dirty="0">
              <a:solidFill>
                <a:schemeClr val="tx1"/>
              </a:solidFill>
              <a:latin typeface="Arial" pitchFamily="34" charset="0"/>
              <a:cs typeface="Arial" pitchFamily="34" charset="0"/>
            </a:endParaRPr>
          </a:p>
        </p:txBody>
      </p:sp>
      <p:sp>
        <p:nvSpPr>
          <p:cNvPr id="7" name="Rounded Rectangle 6"/>
          <p:cNvSpPr/>
          <p:nvPr/>
        </p:nvSpPr>
        <p:spPr>
          <a:xfrm>
            <a:off x="457200" y="4943219"/>
            <a:ext cx="2590800" cy="457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dirty="0" err="1">
                <a:solidFill>
                  <a:schemeClr val="tx1"/>
                </a:solidFill>
                <a:latin typeface="Arial" pitchFamily="34" charset="0"/>
                <a:cs typeface="Arial" pitchFamily="34" charset="0"/>
              </a:rPr>
              <a:t>Perancis</a:t>
            </a:r>
            <a:r>
              <a:rPr lang="en-US" sz="2000" dirty="0">
                <a:solidFill>
                  <a:schemeClr val="tx1"/>
                </a:solidFill>
                <a:latin typeface="Arial" pitchFamily="34" charset="0"/>
                <a:cs typeface="Arial" pitchFamily="34" charset="0"/>
              </a:rPr>
              <a:t> Selatan</a:t>
            </a:r>
          </a:p>
        </p:txBody>
      </p:sp>
      <p:sp>
        <p:nvSpPr>
          <p:cNvPr id="8" name="Oval 7"/>
          <p:cNvSpPr/>
          <p:nvPr/>
        </p:nvSpPr>
        <p:spPr>
          <a:xfrm>
            <a:off x="457200" y="5486400"/>
            <a:ext cx="3505200" cy="13716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000" dirty="0" err="1">
                <a:solidFill>
                  <a:schemeClr val="tx1"/>
                </a:solidFill>
                <a:latin typeface="Arial" pitchFamily="34" charset="0"/>
                <a:cs typeface="Arial" pitchFamily="34" charset="0"/>
              </a:rPr>
              <a:t>Hk.Romawi</a:t>
            </a:r>
            <a:endParaRPr lang="en-US" sz="2000" dirty="0">
              <a:solidFill>
                <a:schemeClr val="tx1"/>
              </a:solidFill>
              <a:latin typeface="Arial" pitchFamily="34" charset="0"/>
              <a:cs typeface="Arial" pitchFamily="34" charset="0"/>
            </a:endParaRPr>
          </a:p>
          <a:p>
            <a:pPr algn="ctr">
              <a:defRPr/>
            </a:pPr>
            <a:r>
              <a:rPr lang="en-US" sz="2000" dirty="0">
                <a:solidFill>
                  <a:schemeClr val="tx1"/>
                </a:solidFill>
                <a:latin typeface="Arial" pitchFamily="34" charset="0"/>
                <a:cs typeface="Arial" pitchFamily="34" charset="0"/>
              </a:rPr>
              <a:t>Corpus </a:t>
            </a:r>
            <a:r>
              <a:rPr lang="en-US" sz="2000" dirty="0" err="1">
                <a:solidFill>
                  <a:schemeClr val="tx1"/>
                </a:solidFill>
                <a:latin typeface="Arial" pitchFamily="34" charset="0"/>
                <a:cs typeface="Arial" pitchFamily="34" charset="0"/>
              </a:rPr>
              <a:t>Iuris</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Civillis</a:t>
            </a:r>
            <a:endParaRPr lang="en-US" sz="2000" dirty="0">
              <a:solidFill>
                <a:schemeClr val="tx1"/>
              </a:solidFill>
              <a:latin typeface="Arial" pitchFamily="34" charset="0"/>
              <a:cs typeface="Arial" pitchFamily="34" charset="0"/>
            </a:endParaRPr>
          </a:p>
          <a:p>
            <a:pPr algn="ctr">
              <a:defRPr/>
            </a:pPr>
            <a:r>
              <a:rPr lang="en-US" sz="2000" dirty="0">
                <a:solidFill>
                  <a:schemeClr val="tx1"/>
                </a:solidFill>
                <a:latin typeface="Arial" pitchFamily="34" charset="0"/>
                <a:cs typeface="Arial" pitchFamily="34" charset="0"/>
              </a:rPr>
              <a:t>Codex </a:t>
            </a:r>
            <a:r>
              <a:rPr lang="en-US" sz="2000" dirty="0" err="1">
                <a:solidFill>
                  <a:schemeClr val="tx1"/>
                </a:solidFill>
                <a:latin typeface="Arial" pitchFamily="34" charset="0"/>
                <a:cs typeface="Arial" pitchFamily="34" charset="0"/>
              </a:rPr>
              <a:t>Iuris</a:t>
            </a:r>
            <a:r>
              <a:rPr lang="en-US" sz="2000" dirty="0">
                <a:solidFill>
                  <a:schemeClr val="tx1"/>
                </a:solidFill>
                <a:latin typeface="Arial" pitchFamily="34" charset="0"/>
                <a:cs typeface="Arial" pitchFamily="34" charset="0"/>
              </a:rPr>
              <a:t> </a:t>
            </a:r>
            <a:r>
              <a:rPr lang="en-US" sz="2000" b="1" u="sng" dirty="0">
                <a:solidFill>
                  <a:schemeClr val="tx1"/>
                </a:solidFill>
                <a:latin typeface="Arial" pitchFamily="34" charset="0"/>
                <a:cs typeface="Arial" pitchFamily="34" charset="0"/>
              </a:rPr>
              <a:t>Canonic</a:t>
            </a:r>
          </a:p>
        </p:txBody>
      </p:sp>
      <p:sp>
        <p:nvSpPr>
          <p:cNvPr id="9" name="Right Arrow 8"/>
          <p:cNvSpPr/>
          <p:nvPr/>
        </p:nvSpPr>
        <p:spPr>
          <a:xfrm>
            <a:off x="3333750" y="952500"/>
            <a:ext cx="2533650" cy="1600200"/>
          </a:xfrm>
          <a:prstGeom prst="rightArrow">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000" dirty="0">
                <a:solidFill>
                  <a:schemeClr val="tx1"/>
                </a:solidFill>
                <a:latin typeface="Arial" pitchFamily="34" charset="0"/>
                <a:cs typeface="Arial" pitchFamily="34" charset="0"/>
              </a:rPr>
              <a:t>Code Civil </a:t>
            </a:r>
            <a:r>
              <a:rPr lang="en-US" sz="2000" dirty="0" err="1">
                <a:solidFill>
                  <a:schemeClr val="tx1"/>
                </a:solidFill>
                <a:latin typeface="Arial" pitchFamily="34" charset="0"/>
                <a:cs typeface="Arial" pitchFamily="34" charset="0"/>
              </a:rPr>
              <a:t>Perancis</a:t>
            </a:r>
            <a:r>
              <a:rPr lang="en-US" sz="2000" dirty="0">
                <a:solidFill>
                  <a:schemeClr val="tx1"/>
                </a:solidFill>
                <a:latin typeface="Arial" pitchFamily="34" charset="0"/>
                <a:cs typeface="Arial" pitchFamily="34" charset="0"/>
              </a:rPr>
              <a:t> 1804</a:t>
            </a:r>
          </a:p>
        </p:txBody>
      </p:sp>
      <p:sp>
        <p:nvSpPr>
          <p:cNvPr id="10" name="Rounded Rectangle 9"/>
          <p:cNvSpPr/>
          <p:nvPr/>
        </p:nvSpPr>
        <p:spPr>
          <a:xfrm>
            <a:off x="6002594" y="1269590"/>
            <a:ext cx="2209800" cy="990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dirty="0">
                <a:solidFill>
                  <a:schemeClr val="tx1"/>
                </a:solidFill>
                <a:latin typeface="Arial" pitchFamily="34" charset="0"/>
                <a:cs typeface="Arial" pitchFamily="34" charset="0"/>
              </a:rPr>
              <a:t>Code napoleon 1807</a:t>
            </a:r>
          </a:p>
        </p:txBody>
      </p:sp>
      <p:sp>
        <p:nvSpPr>
          <p:cNvPr id="11" name="Rectangle 10"/>
          <p:cNvSpPr/>
          <p:nvPr/>
        </p:nvSpPr>
        <p:spPr>
          <a:xfrm>
            <a:off x="6400800" y="3118107"/>
            <a:ext cx="1524000" cy="685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dirty="0" err="1" smtClean="0">
                <a:solidFill>
                  <a:schemeClr val="tx1"/>
                </a:solidFill>
                <a:latin typeface="Arial" pitchFamily="34" charset="0"/>
                <a:cs typeface="Arial" pitchFamily="34" charset="0"/>
              </a:rPr>
              <a:t>Belanda</a:t>
            </a:r>
            <a:r>
              <a:rPr lang="en-US" sz="2000" dirty="0" smtClean="0">
                <a:solidFill>
                  <a:schemeClr val="tx1"/>
                </a:solidFill>
                <a:latin typeface="Arial" pitchFamily="34" charset="0"/>
                <a:cs typeface="Arial" pitchFamily="34" charset="0"/>
              </a:rPr>
              <a:t> 1/01/1915</a:t>
            </a:r>
            <a:endParaRPr lang="en-US" sz="2000" dirty="0">
              <a:solidFill>
                <a:schemeClr val="tx1"/>
              </a:solidFill>
              <a:latin typeface="Arial" pitchFamily="34" charset="0"/>
              <a:cs typeface="Arial" pitchFamily="34" charset="0"/>
            </a:endParaRPr>
          </a:p>
        </p:txBody>
      </p:sp>
      <p:sp>
        <p:nvSpPr>
          <p:cNvPr id="12" name="Rectangle 11"/>
          <p:cNvSpPr/>
          <p:nvPr/>
        </p:nvSpPr>
        <p:spPr>
          <a:xfrm>
            <a:off x="6418006" y="4174869"/>
            <a:ext cx="1981200" cy="1143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solidFill>
                  <a:schemeClr val="tx1"/>
                </a:solidFill>
                <a:latin typeface="Arial" pitchFamily="34" charset="0"/>
                <a:cs typeface="Arial" pitchFamily="34" charset="0"/>
              </a:rPr>
              <a:t>Hindia</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Belanda</a:t>
            </a:r>
            <a:endParaRPr lang="en-US" dirty="0">
              <a:solidFill>
                <a:schemeClr val="tx1"/>
              </a:solidFill>
              <a:latin typeface="Arial" pitchFamily="34" charset="0"/>
              <a:cs typeface="Arial" pitchFamily="34" charset="0"/>
            </a:endParaRPr>
          </a:p>
          <a:p>
            <a:pPr algn="ctr">
              <a:defRPr/>
            </a:pPr>
            <a:r>
              <a:rPr lang="en-US" dirty="0">
                <a:solidFill>
                  <a:schemeClr val="tx1"/>
                </a:solidFill>
                <a:latin typeface="Arial" pitchFamily="34" charset="0"/>
                <a:cs typeface="Arial" pitchFamily="34" charset="0"/>
              </a:rPr>
              <a:t>INDONESIA</a:t>
            </a:r>
          </a:p>
        </p:txBody>
      </p:sp>
      <p:sp>
        <p:nvSpPr>
          <p:cNvPr id="13" name="Curved Left Arrow 12"/>
          <p:cNvSpPr/>
          <p:nvPr/>
        </p:nvSpPr>
        <p:spPr>
          <a:xfrm>
            <a:off x="7924800" y="2089407"/>
            <a:ext cx="762000" cy="1371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 name="Curved Right Arrow 13"/>
          <p:cNvSpPr/>
          <p:nvPr/>
        </p:nvSpPr>
        <p:spPr>
          <a:xfrm>
            <a:off x="6074798" y="3554413"/>
            <a:ext cx="326001" cy="1295400"/>
          </a:xfrm>
          <a:prstGeom prst="curvedRightArrow">
            <a:avLst>
              <a:gd name="adj1" fmla="val 25000"/>
              <a:gd name="adj2" fmla="val 5557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 name="Oval 14"/>
          <p:cNvSpPr/>
          <p:nvPr/>
        </p:nvSpPr>
        <p:spPr>
          <a:xfrm>
            <a:off x="5583494" y="533400"/>
            <a:ext cx="30480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dirty="0" err="1">
                <a:solidFill>
                  <a:schemeClr val="tx1"/>
                </a:solidFill>
                <a:latin typeface="Arial" pitchFamily="34" charset="0"/>
                <a:cs typeface="Arial" pitchFamily="34" charset="0"/>
              </a:rPr>
              <a:t>Legalisme</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Hukum</a:t>
            </a:r>
            <a:r>
              <a:rPr lang="en-US" sz="2000" dirty="0">
                <a:solidFill>
                  <a:schemeClr val="tx1"/>
                </a:solidFill>
                <a:latin typeface="Arial" pitchFamily="34" charset="0"/>
                <a:cs typeface="Arial" pitchFamily="34" charset="0"/>
              </a:rPr>
              <a:t> (UU)</a:t>
            </a:r>
          </a:p>
        </p:txBody>
      </p:sp>
      <p:sp>
        <p:nvSpPr>
          <p:cNvPr id="3" name="Rounded Rectangle 2"/>
          <p:cNvSpPr/>
          <p:nvPr/>
        </p:nvSpPr>
        <p:spPr>
          <a:xfrm>
            <a:off x="3505200" y="3135313"/>
            <a:ext cx="2362200" cy="8382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dirty="0"/>
              <a:t>EROPA</a:t>
            </a:r>
          </a:p>
          <a:p>
            <a:pPr algn="ctr">
              <a:defRPr/>
            </a:pPr>
            <a:r>
              <a:rPr lang="en-US" dirty="0"/>
              <a:t>KONTNENTAL</a:t>
            </a:r>
          </a:p>
          <a:p>
            <a:pPr algn="ctr">
              <a:defRPr/>
            </a:pPr>
            <a:r>
              <a:rPr lang="en-US" dirty="0"/>
              <a:t>(Civil Law)</a:t>
            </a:r>
          </a:p>
        </p:txBody>
      </p:sp>
      <p:sp>
        <p:nvSpPr>
          <p:cNvPr id="19" name="Oval 18"/>
          <p:cNvSpPr/>
          <p:nvPr/>
        </p:nvSpPr>
        <p:spPr>
          <a:xfrm>
            <a:off x="4686300" y="5869448"/>
            <a:ext cx="203835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dirty="0" err="1">
                <a:solidFill>
                  <a:schemeClr val="tx1"/>
                </a:solidFill>
                <a:latin typeface="Arial" pitchFamily="34" charset="0"/>
                <a:cs typeface="Arial" pitchFamily="34" charset="0"/>
              </a:rPr>
              <a:t>Hukum</a:t>
            </a:r>
            <a:endParaRPr lang="en-US" sz="2000" dirty="0">
              <a:solidFill>
                <a:schemeClr val="tx1"/>
              </a:solidFill>
              <a:latin typeface="Arial" pitchFamily="34" charset="0"/>
              <a:cs typeface="Arial" pitchFamily="34" charset="0"/>
            </a:endParaRPr>
          </a:p>
          <a:p>
            <a:pPr algn="ctr">
              <a:defRPr/>
            </a:pPr>
            <a:r>
              <a:rPr lang="en-US" sz="2000" dirty="0">
                <a:solidFill>
                  <a:schemeClr val="tx1"/>
                </a:solidFill>
                <a:latin typeface="Arial" pitchFamily="34" charset="0"/>
                <a:cs typeface="Arial" pitchFamily="34" charset="0"/>
              </a:rPr>
              <a:t>GEREJA </a:t>
            </a:r>
          </a:p>
        </p:txBody>
      </p:sp>
      <p:sp>
        <p:nvSpPr>
          <p:cNvPr id="20" name="Right Arrow 19"/>
          <p:cNvSpPr/>
          <p:nvPr/>
        </p:nvSpPr>
        <p:spPr>
          <a:xfrm>
            <a:off x="3967162" y="6089650"/>
            <a:ext cx="633413" cy="234950"/>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00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724" y="3951032"/>
            <a:ext cx="28860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363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609600" y="228600"/>
            <a:ext cx="8534400" cy="6127750"/>
          </a:xfrm>
        </p:spPr>
        <p:txBody>
          <a:bodyPr/>
          <a:lstStyle/>
          <a:p>
            <a:r>
              <a:rPr lang="en-US" altLang="en-US" sz="2800" b="1" smtClean="0">
                <a:latin typeface="Arial" charset="0"/>
                <a:cs typeface="Arial" charset="0"/>
              </a:rPr>
              <a:t>Hukum kanonik</a:t>
            </a:r>
            <a:r>
              <a:rPr lang="en-US" altLang="en-US" sz="2800" smtClean="0">
                <a:latin typeface="Arial" charset="0"/>
                <a:cs typeface="Arial" charset="0"/>
              </a:rPr>
              <a:t> (</a:t>
            </a:r>
            <a:r>
              <a:rPr lang="en-US" altLang="en-US" sz="2800" smtClean="0">
                <a:latin typeface="Arial" charset="0"/>
                <a:cs typeface="Arial" charset="0"/>
                <a:hlinkClick r:id="rId2" tooltip="Bahasa Inggris"/>
              </a:rPr>
              <a:t>bahasa Inggris</a:t>
            </a:r>
            <a:r>
              <a:rPr lang="en-US" altLang="en-US" sz="2800" smtClean="0">
                <a:latin typeface="Arial" charset="0"/>
                <a:cs typeface="Arial" charset="0"/>
              </a:rPr>
              <a:t>: </a:t>
            </a:r>
            <a:r>
              <a:rPr lang="en-US" altLang="en-US" sz="2800" i="1" smtClean="0">
                <a:latin typeface="Arial" charset="0"/>
                <a:cs typeface="Arial" charset="0"/>
              </a:rPr>
              <a:t>canon law</a:t>
            </a:r>
            <a:r>
              <a:rPr lang="en-US" altLang="en-US" sz="2800" smtClean="0">
                <a:latin typeface="Arial" charset="0"/>
                <a:cs typeface="Arial" charset="0"/>
              </a:rPr>
              <a:t>) adalah hukum </a:t>
            </a:r>
            <a:r>
              <a:rPr lang="en-US" altLang="en-US" sz="2800" smtClean="0">
                <a:latin typeface="Arial" charset="0"/>
                <a:cs typeface="Arial" charset="0"/>
                <a:hlinkClick r:id="rId3" tooltip="Eklesiologi"/>
              </a:rPr>
              <a:t>gerejawi</a:t>
            </a:r>
            <a:r>
              <a:rPr lang="en-US" altLang="en-US" sz="2800" smtClean="0">
                <a:latin typeface="Arial" charset="0"/>
                <a:cs typeface="Arial" charset="0"/>
              </a:rPr>
              <a:t> internal yang mengatur </a:t>
            </a:r>
            <a:r>
              <a:rPr lang="en-US" altLang="en-US" sz="2800" smtClean="0">
                <a:latin typeface="Arial" charset="0"/>
                <a:cs typeface="Arial" charset="0"/>
                <a:hlinkClick r:id="rId4" tooltip="Gereja Katolik"/>
              </a:rPr>
              <a:t>Gereja Katolik</a:t>
            </a:r>
            <a:r>
              <a:rPr lang="en-US" altLang="en-US" sz="2800" smtClean="0">
                <a:latin typeface="Arial" charset="0"/>
                <a:cs typeface="Arial" charset="0"/>
              </a:rPr>
              <a:t> (baik </a:t>
            </a:r>
            <a:r>
              <a:rPr lang="en-US" altLang="en-US" sz="2800" smtClean="0">
                <a:latin typeface="Arial" charset="0"/>
                <a:cs typeface="Arial" charset="0"/>
                <a:hlinkClick r:id="rId5" tooltip="Gereja Latin"/>
              </a:rPr>
              <a:t>Gereja Latin</a:t>
            </a:r>
            <a:r>
              <a:rPr lang="en-US" altLang="en-US" sz="2800" smtClean="0">
                <a:latin typeface="Arial" charset="0"/>
                <a:cs typeface="Arial" charset="0"/>
              </a:rPr>
              <a:t> dan </a:t>
            </a:r>
            <a:r>
              <a:rPr lang="en-US" altLang="en-US" sz="2800" smtClean="0">
                <a:latin typeface="Arial" charset="0"/>
                <a:cs typeface="Arial" charset="0"/>
                <a:hlinkClick r:id="rId6" tooltip="Gereja Katolik Timur"/>
              </a:rPr>
              <a:t>Gereja Katolik Timur</a:t>
            </a:r>
            <a:r>
              <a:rPr lang="en-US" altLang="en-US" sz="2800" smtClean="0">
                <a:latin typeface="Arial" charset="0"/>
                <a:cs typeface="Arial" charset="0"/>
              </a:rPr>
              <a:t>), </a:t>
            </a:r>
            <a:r>
              <a:rPr lang="en-US" altLang="en-US" sz="2800" smtClean="0">
                <a:latin typeface="Arial" charset="0"/>
                <a:cs typeface="Arial" charset="0"/>
                <a:hlinkClick r:id="rId7" tooltip="Gereja Ortodoks Timur"/>
              </a:rPr>
              <a:t>Gereja Ortodoks Timur</a:t>
            </a:r>
            <a:r>
              <a:rPr lang="en-US" altLang="en-US" sz="2800" smtClean="0">
                <a:latin typeface="Arial" charset="0"/>
                <a:cs typeface="Arial" charset="0"/>
              </a:rPr>
              <a:t>, </a:t>
            </a:r>
            <a:r>
              <a:rPr lang="en-US" altLang="en-US" sz="2800" smtClean="0">
                <a:latin typeface="Arial" charset="0"/>
                <a:cs typeface="Arial" charset="0"/>
                <a:hlinkClick r:id="rId8" tooltip="Gereja Ortodoks Oriental"/>
              </a:rPr>
              <a:t>Gereja Ortodoks Oriental</a:t>
            </a:r>
            <a:r>
              <a:rPr lang="en-US" altLang="en-US" sz="2800" smtClean="0">
                <a:latin typeface="Arial" charset="0"/>
                <a:cs typeface="Arial" charset="0"/>
              </a:rPr>
              <a:t>, </a:t>
            </a:r>
            <a:r>
              <a:rPr lang="en-US" altLang="en-US" sz="2800" smtClean="0">
                <a:latin typeface="Arial" charset="0"/>
                <a:cs typeface="Arial" charset="0"/>
                <a:hlinkClick r:id="rId9" tooltip="Komuni Anglikan"/>
              </a:rPr>
              <a:t>Komuni Anglikan</a:t>
            </a:r>
            <a:r>
              <a:rPr lang="en-US" altLang="en-US" sz="2800" smtClean="0">
                <a:latin typeface="Arial" charset="0"/>
                <a:cs typeface="Arial" charset="0"/>
              </a:rPr>
              <a:t>.</a:t>
            </a:r>
            <a:r>
              <a:rPr lang="en-US" altLang="en-US" sz="2800" baseline="30000" smtClean="0">
                <a:latin typeface="Arial" charset="0"/>
                <a:cs typeface="Arial" charset="0"/>
                <a:hlinkClick r:id="rId10"/>
              </a:rPr>
              <a:t>[1]</a:t>
            </a:r>
            <a:r>
              <a:rPr lang="en-US" altLang="en-US" sz="2800" smtClean="0">
                <a:latin typeface="Arial" charset="0"/>
                <a:cs typeface="Arial" charset="0"/>
              </a:rPr>
              <a:t> Bagaimana hukum gereja itu diatur, diinterpretasikan dan kadang-kadang ditelaah berbeda secara mendasar di antara ketiga tubuh gereka tersebut. Di dalam ketiga tradisi, sebuah "kanon" mulanya adalah sebuah aturan yang diterima oleh sebuah majelis (dari kata Bahasa Yunani kanon / </a:t>
            </a:r>
            <a:r>
              <a:rPr lang="el-GR" altLang="en-US" sz="2800" smtClean="0">
                <a:latin typeface="Arial" charset="0"/>
                <a:cs typeface="Arial" charset="0"/>
              </a:rPr>
              <a:t>κανών, </a:t>
            </a:r>
            <a:r>
              <a:rPr lang="en-US" altLang="en-US" sz="2800" smtClean="0">
                <a:latin typeface="Arial" charset="0"/>
                <a:cs typeface="Arial" charset="0"/>
              </a:rPr>
              <a:t>untuk memerintah, tolok ukur atau mengukur); kanon-kanon ini membentuk dasar bagi Hukum Kanonik. </a:t>
            </a:r>
            <a:r>
              <a:rPr lang="en-US" altLang="en-US" smtClean="0">
                <a:latin typeface="Arial" charset="0"/>
                <a:cs typeface="Arial" charset="0"/>
              </a:rPr>
              <a:t>(https://id.wikipedia.org/wiki/Hukum_kanonik)</a:t>
            </a:r>
          </a:p>
        </p:txBody>
      </p:sp>
    </p:spTree>
    <p:extLst>
      <p:ext uri="{BB962C8B-B14F-4D97-AF65-F5344CB8AC3E}">
        <p14:creationId xmlns:p14="http://schemas.microsoft.com/office/powerpoint/2010/main" val="2030686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0" descr="Antique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62000" y="333374"/>
            <a:ext cx="2819400" cy="1996145"/>
          </a:xfrm>
          <a:prstGeom prst="rect">
            <a:avLst/>
          </a:prstGeom>
          <a:noFill/>
          <a:ln>
            <a:solidFill>
              <a:srgbClr val="66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762000" y="5410200"/>
            <a:ext cx="6781800" cy="762000"/>
          </a:xfrm>
        </p:spPr>
        <p:txBody>
          <a:bodyPr>
            <a:normAutofit/>
          </a:bodyPr>
          <a:lstStyle/>
          <a:p>
            <a:r>
              <a:rPr lang="en-US" sz="3600" dirty="0" err="1" smtClean="0"/>
              <a:t>Jejak</a:t>
            </a:r>
            <a:r>
              <a:rPr lang="en-US" sz="3600" dirty="0" smtClean="0"/>
              <a:t> </a:t>
            </a:r>
            <a:r>
              <a:rPr lang="en-US" sz="3600" dirty="0" err="1" smtClean="0"/>
              <a:t>hukum</a:t>
            </a:r>
            <a:r>
              <a:rPr lang="en-US" sz="3600" dirty="0" smtClean="0"/>
              <a:t> </a:t>
            </a:r>
            <a:r>
              <a:rPr lang="en-US" sz="3600" dirty="0" err="1" smtClean="0"/>
              <a:t>kolonial-Sekarang</a:t>
            </a:r>
            <a:endParaRPr lang="en-US" sz="3600" dirty="0"/>
          </a:p>
        </p:txBody>
      </p:sp>
      <p:sp>
        <p:nvSpPr>
          <p:cNvPr id="7" name="WordArt 4"/>
          <p:cNvSpPr>
            <a:spLocks noChangeArrowheads="1" noChangeShapeType="1" noTextEdit="1"/>
          </p:cNvSpPr>
          <p:nvPr/>
        </p:nvSpPr>
        <p:spPr bwMode="auto">
          <a:xfrm>
            <a:off x="1143000" y="1644753"/>
            <a:ext cx="1223963" cy="571500"/>
          </a:xfrm>
          <a:prstGeom prst="rect">
            <a:avLst/>
          </a:prstGeom>
        </p:spPr>
        <p:txBody>
          <a:bodyPr wrap="none" fromWordArt="1">
            <a:prstTxWarp prst="textPlain">
              <a:avLst>
                <a:gd name="adj" fmla="val 50000"/>
              </a:avLst>
            </a:prstTxWarp>
          </a:bodyPr>
          <a:lstStyle/>
          <a:p>
            <a:pPr algn="ct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Impact"/>
              </a:rPr>
              <a:t>WvS</a:t>
            </a:r>
            <a:endPar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33374"/>
            <a:ext cx="1790700" cy="1961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1" y="2216253"/>
            <a:ext cx="2671762"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218" y="2294490"/>
            <a:ext cx="1714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642237" y="1012011"/>
            <a:ext cx="2590800" cy="5869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dirty="0" err="1"/>
              <a:t>Wetboek</a:t>
            </a:r>
            <a:r>
              <a:rPr lang="en-US" altLang="en-US" dirty="0"/>
              <a:t> van </a:t>
            </a:r>
            <a:r>
              <a:rPr lang="en-US" altLang="en-US" dirty="0" err="1"/>
              <a:t>Strafrecht</a:t>
            </a:r>
            <a:endParaRPr lang="en-US" dirty="0"/>
          </a:p>
        </p:txBody>
      </p:sp>
      <p:sp>
        <p:nvSpPr>
          <p:cNvPr id="9" name="AutoShape 6" descr="Mobil Pertama di Indonesia Ada di Belanda, Akankah Dipulangkan? Halaman all  - Kompas.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885950"/>
            <a:ext cx="28003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757084" y="3998964"/>
            <a:ext cx="2590800" cy="5869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a:t>Burgelijk</a:t>
            </a:r>
            <a:r>
              <a:rPr lang="en-US" altLang="en-US" dirty="0"/>
              <a:t> </a:t>
            </a:r>
            <a:r>
              <a:rPr lang="en-US" altLang="en-US" dirty="0" err="1"/>
              <a:t>Wetboek</a:t>
            </a:r>
            <a:r>
              <a:rPr lang="en-US" altLang="en-US" dirty="0"/>
              <a:t> (BW)</a:t>
            </a:r>
            <a:endParaRPr lang="en-US" dirty="0"/>
          </a:p>
        </p:txBody>
      </p:sp>
      <p:pic>
        <p:nvPicPr>
          <p:cNvPr id="1229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3718828"/>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6381750" y="4585925"/>
            <a:ext cx="2590800" cy="5869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dirty="0" err="1"/>
              <a:t>Wetboek</a:t>
            </a:r>
            <a:r>
              <a:rPr lang="en-US" altLang="en-US" dirty="0"/>
              <a:t> van </a:t>
            </a:r>
            <a:r>
              <a:rPr lang="en-US" altLang="en-US" dirty="0" err="1"/>
              <a:t>Koophandel</a:t>
            </a:r>
            <a:r>
              <a:rPr lang="en-US" altLang="en-US" dirty="0"/>
              <a:t> (</a:t>
            </a:r>
            <a:r>
              <a:rPr lang="en-US" altLang="en-US" dirty="0" err="1"/>
              <a:t>WvK</a:t>
            </a:r>
            <a:r>
              <a:rPr lang="en-US" altLang="en-US" dirty="0"/>
              <a:t>)/</a:t>
            </a:r>
            <a:endParaRPr lang="en-US" dirty="0"/>
          </a:p>
        </p:txBody>
      </p:sp>
      <p:sp>
        <p:nvSpPr>
          <p:cNvPr id="3" name="Rectangle 2"/>
          <p:cNvSpPr/>
          <p:nvPr/>
        </p:nvSpPr>
        <p:spPr>
          <a:xfrm>
            <a:off x="6557809" y="1318023"/>
            <a:ext cx="1571318" cy="421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01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6781800" cy="609600"/>
          </a:xfrm>
        </p:spPr>
        <p:txBody>
          <a:bodyPr>
            <a:normAutofit/>
          </a:bodyPr>
          <a:lstStyle/>
          <a:p>
            <a:r>
              <a:rPr lang="en-US" sz="2800" dirty="0" err="1" smtClean="0"/>
              <a:t>Pembatasan</a:t>
            </a:r>
            <a:r>
              <a:rPr lang="en-US" sz="2800" dirty="0" smtClean="0"/>
              <a:t> </a:t>
            </a:r>
            <a:r>
              <a:rPr lang="en-US" sz="2800" dirty="0" err="1" smtClean="0"/>
              <a:t>peradilan</a:t>
            </a:r>
            <a:r>
              <a:rPr lang="en-US" sz="2800" dirty="0" smtClean="0"/>
              <a:t> Agama </a:t>
            </a:r>
            <a:r>
              <a:rPr lang="en-US" sz="2800" dirty="0" err="1" smtClean="0"/>
              <a:t>oleh</a:t>
            </a:r>
            <a:r>
              <a:rPr lang="en-US" sz="2800" dirty="0" smtClean="0"/>
              <a:t> </a:t>
            </a:r>
            <a:r>
              <a:rPr lang="en-US" sz="2800" dirty="0" err="1" smtClean="0"/>
              <a:t>Belanda</a:t>
            </a:r>
            <a:endParaRPr lang="en-US" sz="2800" dirty="0"/>
          </a:p>
        </p:txBody>
      </p:sp>
      <p:sp>
        <p:nvSpPr>
          <p:cNvPr id="3" name="Content Placeholder 2"/>
          <p:cNvSpPr>
            <a:spLocks noGrp="1"/>
          </p:cNvSpPr>
          <p:nvPr>
            <p:ph idx="1"/>
          </p:nvPr>
        </p:nvSpPr>
        <p:spPr>
          <a:xfrm>
            <a:off x="457200" y="304800"/>
            <a:ext cx="8153400" cy="5257800"/>
          </a:xfrm>
        </p:spPr>
        <p:txBody>
          <a:bodyPr>
            <a:normAutofit fontScale="92500" lnSpcReduction="20000"/>
          </a:bodyPr>
          <a:lstStyle/>
          <a:p>
            <a:r>
              <a:rPr lang="en-US" dirty="0" err="1"/>
              <a:t>Tahun</a:t>
            </a:r>
            <a:r>
              <a:rPr lang="en-US" dirty="0"/>
              <a:t> 1937 </a:t>
            </a:r>
            <a:r>
              <a:rPr lang="en-US" dirty="0" err="1"/>
              <a:t>lahir</a:t>
            </a:r>
            <a:r>
              <a:rPr lang="en-US" dirty="0"/>
              <a:t> </a:t>
            </a:r>
            <a:r>
              <a:rPr lang="en-US" dirty="0" err="1"/>
              <a:t>ketentuan</a:t>
            </a:r>
            <a:r>
              <a:rPr lang="en-US" dirty="0"/>
              <a:t> </a:t>
            </a:r>
            <a:r>
              <a:rPr lang="it-IT" dirty="0" smtClean="0"/>
              <a:t>Stbl</a:t>
            </a:r>
            <a:r>
              <a:rPr lang="it-IT" dirty="0"/>
              <a:t>. 1937/116, 610 (untuk Jawa- Madura), S. 1937/638, 639 (untuk Kalimantan Tenggara) membatasi kewenangan Pengadilan Agama, kini hanyalah perkara-perkara yang mengenai nikah, talak, rujuk, taklik talak, mahar, nafkah. Selain itu termasuk wewenang Peradilan Umum</a:t>
            </a:r>
            <a:r>
              <a:rPr lang="it-IT" dirty="0" smtClean="0"/>
              <a:t>.</a:t>
            </a:r>
          </a:p>
          <a:p>
            <a:r>
              <a:rPr lang="it-IT" dirty="0" smtClean="0"/>
              <a:t>Peradilan Agama </a:t>
            </a:r>
            <a:r>
              <a:rPr lang="it-IT" dirty="0"/>
              <a:t>tidak berwenang, orang arab, India dan lain sekalipun Islam kalau berperkara bukan ke </a:t>
            </a:r>
            <a:r>
              <a:rPr lang="it-IT" dirty="0" smtClean="0"/>
              <a:t>Peradilan </a:t>
            </a:r>
            <a:r>
              <a:rPr lang="it-IT" dirty="0"/>
              <a:t>Agama, melainkan ke Peradilan Umum (PN, karena PA hanyalah untuk kaum bumiputera.  (Buku Andi Tahir Hamid, S.H. Beberapa Hal baru tentang Peradilan Agama &amp; Bidangnya. Jakarta: Sinar Grafika. Hal. 3-5</a:t>
            </a:r>
            <a:r>
              <a:rPr lang="it-IT" dirty="0" smtClean="0"/>
              <a:t>)</a:t>
            </a:r>
          </a:p>
          <a:p>
            <a:r>
              <a:rPr lang="it-IT" dirty="0" smtClean="0"/>
              <a:t>Politik </a:t>
            </a:r>
            <a:r>
              <a:rPr lang="it-IT" dirty="0"/>
              <a:t>hukum kolonial Belanda, yang semula keberadaannya di masa pemerintahan </a:t>
            </a:r>
            <a:r>
              <a:rPr lang="it-IT" dirty="0" smtClean="0"/>
              <a:t>Kesultanan2 </a:t>
            </a:r>
            <a:r>
              <a:rPr lang="it-IT" dirty="0"/>
              <a:t>Islam cukup dominan sebagai pelaksana kekuasaan kehakiman, setahap demi setahap secara sistematis keberadannya dilemahkan, puncaknya dari usaha pelemahannya itu adalah dengan terbitnya Stbl. 1882 No. 152. Stbl. 1937 No. 116 dan 610 dan Stbl. 638, 639. (</a:t>
            </a:r>
            <a:r>
              <a:rPr lang="it-IT" i="1" u="sng" dirty="0"/>
              <a:t>Ibid</a:t>
            </a:r>
            <a:r>
              <a:rPr lang="it-IT" dirty="0" smtClean="0"/>
              <a:t>)</a:t>
            </a:r>
            <a:endParaRPr lang="en-US" dirty="0"/>
          </a:p>
        </p:txBody>
      </p:sp>
    </p:spTree>
    <p:extLst>
      <p:ext uri="{BB962C8B-B14F-4D97-AF65-F5344CB8AC3E}">
        <p14:creationId xmlns:p14="http://schemas.microsoft.com/office/powerpoint/2010/main" val="4174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solidFill>
                  <a:schemeClr val="tx1">
                    <a:lumMod val="85000"/>
                    <a:lumOff val="15000"/>
                  </a:schemeClr>
                </a:solidFill>
              </a:rPr>
              <a:t>Kapan</a:t>
            </a:r>
            <a:r>
              <a:rPr lang="en-US" dirty="0" smtClean="0">
                <a:solidFill>
                  <a:schemeClr val="tx1">
                    <a:lumMod val="85000"/>
                    <a:lumOff val="15000"/>
                  </a:schemeClr>
                </a:solidFill>
              </a:rPr>
              <a:t> Tata </a:t>
            </a:r>
            <a:r>
              <a:rPr lang="en-US" dirty="0" err="1" smtClean="0">
                <a:solidFill>
                  <a:schemeClr val="tx1">
                    <a:lumMod val="85000"/>
                    <a:lumOff val="15000"/>
                  </a:schemeClr>
                </a:solidFill>
              </a:rPr>
              <a:t>Hk</a:t>
            </a:r>
            <a:r>
              <a:rPr lang="en-US" dirty="0" smtClean="0">
                <a:solidFill>
                  <a:schemeClr val="tx1">
                    <a:lumMod val="85000"/>
                    <a:lumOff val="15000"/>
                  </a:schemeClr>
                </a:solidFill>
              </a:rPr>
              <a:t> Indonesia Ada?</a:t>
            </a:r>
            <a:endParaRPr lang="en-US" dirty="0">
              <a:solidFill>
                <a:schemeClr val="tx1">
                  <a:lumMod val="85000"/>
                  <a:lumOff val="15000"/>
                </a:schemeClr>
              </a:solidFill>
            </a:endParaRPr>
          </a:p>
        </p:txBody>
      </p:sp>
      <p:sp>
        <p:nvSpPr>
          <p:cNvPr id="4" name="Oval 3"/>
          <p:cNvSpPr/>
          <p:nvPr/>
        </p:nvSpPr>
        <p:spPr>
          <a:xfrm>
            <a:off x="3186113" y="144463"/>
            <a:ext cx="29718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err="1"/>
              <a:t>Periode</a:t>
            </a:r>
            <a:r>
              <a:rPr lang="en-US" dirty="0"/>
              <a:t> </a:t>
            </a:r>
            <a:r>
              <a:rPr lang="en-US" dirty="0" err="1"/>
              <a:t>Sebelum</a:t>
            </a:r>
            <a:r>
              <a:rPr lang="en-US" dirty="0"/>
              <a:t> </a:t>
            </a:r>
            <a:r>
              <a:rPr lang="en-US" dirty="0" err="1"/>
              <a:t>Proklamasi</a:t>
            </a:r>
            <a:endParaRPr lang="en-US" dirty="0"/>
          </a:p>
        </p:txBody>
      </p:sp>
      <p:sp>
        <p:nvSpPr>
          <p:cNvPr id="6" name="Oval 5"/>
          <p:cNvSpPr/>
          <p:nvPr/>
        </p:nvSpPr>
        <p:spPr>
          <a:xfrm>
            <a:off x="3657600" y="2406650"/>
            <a:ext cx="2971800" cy="6096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err="1"/>
              <a:t>Periode</a:t>
            </a:r>
            <a:r>
              <a:rPr lang="en-US" dirty="0"/>
              <a:t> </a:t>
            </a:r>
            <a:r>
              <a:rPr lang="en-US" dirty="0" err="1"/>
              <a:t>Setelah</a:t>
            </a:r>
            <a:r>
              <a:rPr lang="en-US" dirty="0"/>
              <a:t> </a:t>
            </a:r>
            <a:r>
              <a:rPr lang="en-US" dirty="0" err="1"/>
              <a:t>Proklamasi</a:t>
            </a:r>
            <a:endParaRPr lang="en-US" dirty="0"/>
          </a:p>
        </p:txBody>
      </p:sp>
      <p:sp>
        <p:nvSpPr>
          <p:cNvPr id="7" name="Rounded Rectangle 6"/>
          <p:cNvSpPr/>
          <p:nvPr/>
        </p:nvSpPr>
        <p:spPr>
          <a:xfrm>
            <a:off x="812800" y="990600"/>
            <a:ext cx="3048000" cy="82391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dirty="0" err="1"/>
              <a:t>Hukum</a:t>
            </a:r>
            <a:r>
              <a:rPr lang="en-US" dirty="0"/>
              <a:t> </a:t>
            </a:r>
            <a:r>
              <a:rPr lang="en-US" dirty="0" err="1"/>
              <a:t>Kolonial</a:t>
            </a:r>
            <a:endParaRPr lang="en-US" dirty="0"/>
          </a:p>
        </p:txBody>
      </p:sp>
      <p:sp>
        <p:nvSpPr>
          <p:cNvPr id="8" name="Rounded Rectangle 7"/>
          <p:cNvSpPr/>
          <p:nvPr/>
        </p:nvSpPr>
        <p:spPr>
          <a:xfrm>
            <a:off x="5609771" y="883557"/>
            <a:ext cx="3048000" cy="823686"/>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dirty="0" err="1"/>
              <a:t>Hukum</a:t>
            </a:r>
            <a:r>
              <a:rPr lang="en-US" dirty="0"/>
              <a:t> </a:t>
            </a:r>
            <a:r>
              <a:rPr lang="en-US" dirty="0" err="1"/>
              <a:t>Adat</a:t>
            </a:r>
            <a:endParaRPr lang="en-US" dirty="0"/>
          </a:p>
        </p:txBody>
      </p:sp>
      <p:sp>
        <p:nvSpPr>
          <p:cNvPr id="9" name="Rounded Rectangle 8"/>
          <p:cNvSpPr/>
          <p:nvPr/>
        </p:nvSpPr>
        <p:spPr>
          <a:xfrm>
            <a:off x="787400" y="3200400"/>
            <a:ext cx="2641600" cy="82391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Tata </a:t>
            </a:r>
            <a:r>
              <a:rPr lang="en-US" dirty="0" err="1"/>
              <a:t>Hukum</a:t>
            </a:r>
            <a:r>
              <a:rPr lang="en-US" dirty="0"/>
              <a:t> </a:t>
            </a:r>
            <a:r>
              <a:rPr lang="en-US" dirty="0" err="1"/>
              <a:t>Nasional</a:t>
            </a:r>
            <a:endParaRPr lang="en-US" dirty="0"/>
          </a:p>
        </p:txBody>
      </p:sp>
      <p:sp>
        <p:nvSpPr>
          <p:cNvPr id="10" name="Rounded Rectangle 9"/>
          <p:cNvSpPr/>
          <p:nvPr/>
        </p:nvSpPr>
        <p:spPr>
          <a:xfrm>
            <a:off x="3835400" y="3213100"/>
            <a:ext cx="2108200" cy="82391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t>Hukum</a:t>
            </a:r>
            <a:r>
              <a:rPr lang="en-US" dirty="0"/>
              <a:t> </a:t>
            </a:r>
            <a:r>
              <a:rPr lang="en-US" dirty="0" err="1"/>
              <a:t>Adat</a:t>
            </a:r>
            <a:endParaRPr lang="en-US" dirty="0"/>
          </a:p>
        </p:txBody>
      </p:sp>
      <p:sp>
        <p:nvSpPr>
          <p:cNvPr id="11" name="Rounded Rectangle 10"/>
          <p:cNvSpPr/>
          <p:nvPr/>
        </p:nvSpPr>
        <p:spPr>
          <a:xfrm>
            <a:off x="6324600" y="3213100"/>
            <a:ext cx="2667000" cy="82391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t>Hukum</a:t>
            </a:r>
            <a:r>
              <a:rPr lang="en-US" dirty="0"/>
              <a:t> </a:t>
            </a:r>
            <a:r>
              <a:rPr lang="en-US" dirty="0" err="1"/>
              <a:t>Kolonial</a:t>
            </a:r>
            <a:r>
              <a:rPr lang="en-US" dirty="0"/>
              <a:t>: </a:t>
            </a:r>
          </a:p>
          <a:p>
            <a:pPr algn="ctr">
              <a:defRPr/>
            </a:pPr>
            <a:r>
              <a:rPr lang="en-US" dirty="0"/>
              <a:t>BW-KUHP</a:t>
            </a:r>
          </a:p>
        </p:txBody>
      </p:sp>
      <p:cxnSp>
        <p:nvCxnSpPr>
          <p:cNvPr id="13" name="Straight Arrow Connector 12"/>
          <p:cNvCxnSpPr>
            <a:stCxn id="4" idx="3"/>
          </p:cNvCxnSpPr>
          <p:nvPr/>
        </p:nvCxnSpPr>
        <p:spPr>
          <a:xfrm flipH="1">
            <a:off x="3186113" y="665163"/>
            <a:ext cx="434975" cy="325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43600" y="665163"/>
            <a:ext cx="214313" cy="219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590800" y="2819400"/>
            <a:ext cx="1244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Down Arrow 18"/>
          <p:cNvSpPr/>
          <p:nvPr/>
        </p:nvSpPr>
        <p:spPr>
          <a:xfrm>
            <a:off x="4889500" y="2971800"/>
            <a:ext cx="2540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Arrow Connector 20"/>
          <p:cNvCxnSpPr/>
          <p:nvPr/>
        </p:nvCxnSpPr>
        <p:spPr>
          <a:xfrm>
            <a:off x="6629400" y="2819400"/>
            <a:ext cx="504825" cy="393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878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Vertical)">
                                      <p:cBhvr>
                                        <p:cTn id="59" dur="500"/>
                                        <p:tgtEl>
                                          <p:spTgt spid="2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barn(inVertical)">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9" grpId="0" animBg="1"/>
      <p:bldP spid="10" grpId="0" animBg="1"/>
      <p:bldP spid="11"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0"/>
            <a:ext cx="7696200" cy="838200"/>
          </a:xfrm>
        </p:spPr>
        <p:txBody>
          <a:bodyPr rtlCol="0">
            <a:normAutofit fontScale="90000"/>
          </a:bodyPr>
          <a:lstStyle/>
          <a:p>
            <a:pPr eaLnBrk="1" fontAlgn="auto" hangingPunct="1">
              <a:spcAft>
                <a:spcPts val="0"/>
              </a:spcAft>
              <a:defRPr/>
            </a:pPr>
            <a:r>
              <a:rPr lang="en-US" dirty="0" err="1" smtClean="0">
                <a:solidFill>
                  <a:schemeClr val="tx1">
                    <a:lumMod val="85000"/>
                    <a:lumOff val="15000"/>
                  </a:schemeClr>
                </a:solidFill>
              </a:rPr>
              <a:t>Dasar</a:t>
            </a:r>
            <a:r>
              <a:rPr lang="en-US" dirty="0" smtClean="0">
                <a:solidFill>
                  <a:schemeClr val="tx1">
                    <a:lumMod val="85000"/>
                    <a:lumOff val="15000"/>
                  </a:schemeClr>
                </a:solidFill>
              </a:rPr>
              <a:t> Tata </a:t>
            </a:r>
            <a:r>
              <a:rPr lang="en-US" dirty="0" err="1" smtClean="0">
                <a:solidFill>
                  <a:schemeClr val="tx1">
                    <a:lumMod val="85000"/>
                    <a:lumOff val="15000"/>
                  </a:schemeClr>
                </a:solidFill>
              </a:rPr>
              <a:t>Hukum</a:t>
            </a:r>
            <a:r>
              <a:rPr lang="en-US" dirty="0" smtClean="0">
                <a:solidFill>
                  <a:schemeClr val="tx1">
                    <a:lumMod val="85000"/>
                    <a:lumOff val="15000"/>
                  </a:schemeClr>
                </a:solidFill>
              </a:rPr>
              <a:t> Indonesia</a:t>
            </a:r>
            <a:endParaRPr lang="en-US" dirty="0">
              <a:solidFill>
                <a:schemeClr val="tx1">
                  <a:lumMod val="85000"/>
                  <a:lumOff val="15000"/>
                </a:schemeClr>
              </a:solidFill>
            </a:endParaRPr>
          </a:p>
        </p:txBody>
      </p:sp>
      <p:sp>
        <p:nvSpPr>
          <p:cNvPr id="4" name="Rectangle 3"/>
          <p:cNvSpPr/>
          <p:nvPr/>
        </p:nvSpPr>
        <p:spPr>
          <a:xfrm>
            <a:off x="474663" y="152400"/>
            <a:ext cx="8153400" cy="1676400"/>
          </a:xfrm>
          <a:prstGeom prst="rect">
            <a:avLst/>
          </a:prstGeom>
        </p:spPr>
        <p:style>
          <a:lnRef idx="2">
            <a:schemeClr val="dk1"/>
          </a:lnRef>
          <a:fillRef idx="1">
            <a:schemeClr val="lt1"/>
          </a:fillRef>
          <a:effectRef idx="0">
            <a:schemeClr val="dk1"/>
          </a:effectRef>
          <a:fontRef idx="minor">
            <a:schemeClr val="dk1"/>
          </a:fontRef>
        </p:style>
        <p:txBody>
          <a:bodyPr anchor="ctr"/>
          <a:lstStyle/>
          <a:p>
            <a:pPr marL="457200" indent="-457200" algn="just">
              <a:buFont typeface="+mj-lt"/>
              <a:buAutoNum type="arabicPeriod"/>
              <a:defRPr/>
            </a:pPr>
            <a:r>
              <a:rPr lang="en-US" sz="2000" dirty="0" err="1">
                <a:latin typeface="Arial" pitchFamily="34" charset="0"/>
                <a:cs typeface="Arial" pitchFamily="34" charset="0"/>
              </a:rPr>
              <a:t>Menjadikan</a:t>
            </a:r>
            <a:r>
              <a:rPr lang="en-US" sz="2000" dirty="0">
                <a:latin typeface="Arial" pitchFamily="34" charset="0"/>
                <a:cs typeface="Arial" pitchFamily="34" charset="0"/>
              </a:rPr>
              <a:t> Indonesia </a:t>
            </a:r>
            <a:r>
              <a:rPr lang="en-US" sz="2000" dirty="0" err="1">
                <a:latin typeface="Arial" pitchFamily="34" charset="0"/>
                <a:cs typeface="Arial" pitchFamily="34" charset="0"/>
              </a:rPr>
              <a:t>Sebagai</a:t>
            </a:r>
            <a:r>
              <a:rPr lang="en-US" sz="2000" dirty="0">
                <a:latin typeface="Arial" pitchFamily="34" charset="0"/>
                <a:cs typeface="Arial" pitchFamily="34" charset="0"/>
              </a:rPr>
              <a:t> Negara </a:t>
            </a:r>
            <a:r>
              <a:rPr lang="en-US" sz="2000" dirty="0" err="1">
                <a:latin typeface="Arial" pitchFamily="34" charset="0"/>
                <a:cs typeface="Arial" pitchFamily="34" charset="0"/>
              </a:rPr>
              <a:t>Yg</a:t>
            </a:r>
            <a:r>
              <a:rPr lang="en-US" sz="2000" dirty="0">
                <a:latin typeface="Arial" pitchFamily="34" charset="0"/>
                <a:cs typeface="Arial" pitchFamily="34" charset="0"/>
              </a:rPr>
              <a:t> </a:t>
            </a:r>
            <a:r>
              <a:rPr lang="en-US" sz="2000" dirty="0" err="1">
                <a:latin typeface="Arial" pitchFamily="34" charset="0"/>
                <a:cs typeface="Arial" pitchFamily="34" charset="0"/>
              </a:rPr>
              <a:t>Merdeka</a:t>
            </a:r>
            <a:r>
              <a:rPr lang="en-US" sz="2000" dirty="0">
                <a:latin typeface="Arial" pitchFamily="34" charset="0"/>
                <a:cs typeface="Arial" pitchFamily="34" charset="0"/>
              </a:rPr>
              <a:t> Dan </a:t>
            </a:r>
            <a:r>
              <a:rPr lang="en-US" sz="2000" dirty="0" err="1">
                <a:latin typeface="Arial" pitchFamily="34" charset="0"/>
                <a:cs typeface="Arial" pitchFamily="34" charset="0"/>
              </a:rPr>
              <a:t>Berdaulat</a:t>
            </a:r>
            <a:r>
              <a:rPr lang="en-US" sz="2000" dirty="0">
                <a:latin typeface="Arial" pitchFamily="34" charset="0"/>
                <a:cs typeface="Arial" pitchFamily="34" charset="0"/>
              </a:rPr>
              <a:t>, Hal </a:t>
            </a:r>
            <a:r>
              <a:rPr lang="en-US" sz="2000" dirty="0" err="1">
                <a:latin typeface="Arial" pitchFamily="34" charset="0"/>
                <a:cs typeface="Arial" pitchFamily="34" charset="0"/>
              </a:rPr>
              <a:t>Ini</a:t>
            </a:r>
            <a:r>
              <a:rPr lang="en-US" sz="2000" dirty="0">
                <a:latin typeface="Arial" pitchFamily="34" charset="0"/>
                <a:cs typeface="Arial" pitchFamily="34" charset="0"/>
              </a:rPr>
              <a:t> </a:t>
            </a:r>
            <a:r>
              <a:rPr lang="en-US" sz="2000" dirty="0" err="1">
                <a:latin typeface="Arial" pitchFamily="34" charset="0"/>
                <a:cs typeface="Arial" pitchFamily="34" charset="0"/>
              </a:rPr>
              <a:t>Dibuktikan</a:t>
            </a:r>
            <a:r>
              <a:rPr lang="en-US" sz="2000" dirty="0">
                <a:latin typeface="Arial" pitchFamily="34" charset="0"/>
                <a:cs typeface="Arial" pitchFamily="34" charset="0"/>
              </a:rPr>
              <a:t> </a:t>
            </a:r>
            <a:r>
              <a:rPr lang="en-US" sz="2000" dirty="0" err="1">
                <a:latin typeface="Arial" pitchFamily="34" charset="0"/>
                <a:cs typeface="Arial" pitchFamily="34" charset="0"/>
              </a:rPr>
              <a:t>Dengan</a:t>
            </a:r>
            <a:r>
              <a:rPr lang="en-US" sz="2000" dirty="0">
                <a:latin typeface="Arial" pitchFamily="34" charset="0"/>
                <a:cs typeface="Arial" pitchFamily="34" charset="0"/>
              </a:rPr>
              <a:t> </a:t>
            </a:r>
            <a:r>
              <a:rPr lang="en-US" sz="2000" dirty="0" err="1">
                <a:latin typeface="Arial" pitchFamily="34" charset="0"/>
                <a:cs typeface="Arial" pitchFamily="34" charset="0"/>
              </a:rPr>
              <a:t>Terbentuknya</a:t>
            </a:r>
            <a:r>
              <a:rPr lang="en-US" sz="2000" dirty="0">
                <a:latin typeface="Arial" pitchFamily="34" charset="0"/>
                <a:cs typeface="Arial" pitchFamily="34" charset="0"/>
              </a:rPr>
              <a:t> NKRI;</a:t>
            </a:r>
          </a:p>
          <a:p>
            <a:pPr marL="457200" indent="-457200" algn="just">
              <a:buFont typeface="+mj-lt"/>
              <a:buAutoNum type="arabicPeriod"/>
              <a:defRPr/>
            </a:pPr>
            <a:r>
              <a:rPr lang="en-US" sz="2000" dirty="0" err="1">
                <a:latin typeface="Arial" pitchFamily="34" charset="0"/>
                <a:cs typeface="Arial" pitchFamily="34" charset="0"/>
              </a:rPr>
              <a:t>Sejak</a:t>
            </a:r>
            <a:r>
              <a:rPr lang="en-US" sz="2000" dirty="0">
                <a:latin typeface="Arial" pitchFamily="34" charset="0"/>
                <a:cs typeface="Arial" pitchFamily="34" charset="0"/>
              </a:rPr>
              <a:t> </a:t>
            </a:r>
            <a:r>
              <a:rPr lang="en-US" sz="2000" dirty="0" err="1">
                <a:latin typeface="Arial" pitchFamily="34" charset="0"/>
                <a:cs typeface="Arial" pitchFamily="34" charset="0"/>
              </a:rPr>
              <a:t>saat</a:t>
            </a:r>
            <a:r>
              <a:rPr lang="en-US" sz="2000" dirty="0">
                <a:latin typeface="Arial" pitchFamily="34" charset="0"/>
                <a:cs typeface="Arial" pitchFamily="34" charset="0"/>
              </a:rPr>
              <a:t> </a:t>
            </a:r>
            <a:r>
              <a:rPr lang="en-US" sz="2000" dirty="0" err="1">
                <a:latin typeface="Arial" pitchFamily="34" charset="0"/>
                <a:cs typeface="Arial" pitchFamily="34" charset="0"/>
              </a:rPr>
              <a:t>itu</a:t>
            </a:r>
            <a:r>
              <a:rPr lang="en-US" sz="2000" dirty="0">
                <a:latin typeface="Arial" pitchFamily="34" charset="0"/>
                <a:cs typeface="Arial" pitchFamily="34" charset="0"/>
              </a:rPr>
              <a:t> </a:t>
            </a:r>
            <a:r>
              <a:rPr lang="en-US" sz="2000" dirty="0" err="1">
                <a:latin typeface="Arial" pitchFamily="34" charset="0"/>
                <a:cs typeface="Arial" pitchFamily="34" charset="0"/>
              </a:rPr>
              <a:t>berarti</a:t>
            </a:r>
            <a:r>
              <a:rPr lang="en-US" sz="2000" dirty="0">
                <a:latin typeface="Arial" pitchFamily="34" charset="0"/>
                <a:cs typeface="Arial" pitchFamily="34" charset="0"/>
              </a:rPr>
              <a:t> </a:t>
            </a:r>
            <a:r>
              <a:rPr lang="en-US" sz="2000" dirty="0" err="1">
                <a:latin typeface="Arial" pitchFamily="34" charset="0"/>
                <a:cs typeface="Arial" pitchFamily="34" charset="0"/>
              </a:rPr>
              <a:t>bangsa</a:t>
            </a:r>
            <a:r>
              <a:rPr lang="en-US" sz="2000" dirty="0">
                <a:latin typeface="Arial" pitchFamily="34" charset="0"/>
                <a:cs typeface="Arial" pitchFamily="34" charset="0"/>
              </a:rPr>
              <a:t> Indonesia </a:t>
            </a:r>
            <a:r>
              <a:rPr lang="en-US" sz="2000" dirty="0" err="1">
                <a:latin typeface="Arial" pitchFamily="34" charset="0"/>
                <a:cs typeface="Arial" pitchFamily="34" charset="0"/>
              </a:rPr>
              <a:t>telah</a:t>
            </a:r>
            <a:r>
              <a:rPr lang="en-US" sz="2000" dirty="0">
                <a:latin typeface="Arial" pitchFamily="34" charset="0"/>
                <a:cs typeface="Arial" pitchFamily="34" charset="0"/>
              </a:rPr>
              <a:t> </a:t>
            </a:r>
            <a:r>
              <a:rPr lang="en-US" sz="2000" dirty="0" err="1">
                <a:latin typeface="Arial" pitchFamily="34" charset="0"/>
                <a:cs typeface="Arial" pitchFamily="34" charset="0"/>
              </a:rPr>
              <a:t>mengambil</a:t>
            </a:r>
            <a:r>
              <a:rPr lang="en-US" sz="2000" dirty="0">
                <a:latin typeface="Arial" pitchFamily="34" charset="0"/>
                <a:cs typeface="Arial" pitchFamily="34" charset="0"/>
              </a:rPr>
              <a:t> </a:t>
            </a:r>
            <a:r>
              <a:rPr lang="en-US" sz="2000" dirty="0" err="1">
                <a:latin typeface="Arial" pitchFamily="34" charset="0"/>
                <a:cs typeface="Arial" pitchFamily="34" charset="0"/>
              </a:rPr>
              <a:t>keputusan</a:t>
            </a:r>
            <a:r>
              <a:rPr lang="en-US" sz="2000" dirty="0">
                <a:latin typeface="Arial" pitchFamily="34" charset="0"/>
                <a:cs typeface="Arial" pitchFamily="34" charset="0"/>
              </a:rPr>
              <a:t> ( </a:t>
            </a:r>
            <a:r>
              <a:rPr lang="en-US" sz="2000" dirty="0" err="1">
                <a:latin typeface="Arial" pitchFamily="34" charset="0"/>
                <a:cs typeface="Arial" pitchFamily="34" charset="0"/>
              </a:rPr>
              <a:t>sikap</a:t>
            </a:r>
            <a:r>
              <a:rPr lang="en-US" sz="2000" dirty="0">
                <a:latin typeface="Arial" pitchFamily="34" charset="0"/>
                <a:cs typeface="Arial" pitchFamily="34" charset="0"/>
              </a:rPr>
              <a:t> </a:t>
            </a:r>
            <a:r>
              <a:rPr lang="en-US" sz="2000" dirty="0" err="1">
                <a:latin typeface="Arial" pitchFamily="34" charset="0"/>
                <a:cs typeface="Arial" pitchFamily="34" charset="0"/>
              </a:rPr>
              <a:t>politik</a:t>
            </a:r>
            <a:r>
              <a:rPr lang="en-US" sz="2000" dirty="0">
                <a:latin typeface="Arial" pitchFamily="34" charset="0"/>
                <a:cs typeface="Arial" pitchFamily="34" charset="0"/>
              </a:rPr>
              <a:t> </a:t>
            </a:r>
            <a:r>
              <a:rPr lang="en-US" sz="2000" dirty="0" err="1">
                <a:latin typeface="Arial" pitchFamily="34" charset="0"/>
                <a:cs typeface="Arial" pitchFamily="34" charset="0"/>
              </a:rPr>
              <a:t>hk</a:t>
            </a:r>
            <a:r>
              <a:rPr lang="en-US" sz="2000" dirty="0">
                <a:latin typeface="Arial" pitchFamily="34" charset="0"/>
                <a:cs typeface="Arial" pitchFamily="34" charset="0"/>
              </a:rPr>
              <a:t>) </a:t>
            </a:r>
            <a:r>
              <a:rPr lang="en-US" sz="2000" dirty="0" err="1">
                <a:latin typeface="Arial" pitchFamily="34" charset="0"/>
                <a:cs typeface="Arial" pitchFamily="34" charset="0"/>
              </a:rPr>
              <a:t>utk</a:t>
            </a:r>
            <a:r>
              <a:rPr lang="en-US" sz="2000" dirty="0">
                <a:latin typeface="Arial" pitchFamily="34" charset="0"/>
                <a:cs typeface="Arial" pitchFamily="34" charset="0"/>
              </a:rPr>
              <a:t> </a:t>
            </a:r>
            <a:r>
              <a:rPr lang="en-US" sz="2000" dirty="0" err="1">
                <a:latin typeface="Arial" pitchFamily="34" charset="0"/>
                <a:cs typeface="Arial" pitchFamily="34" charset="0"/>
              </a:rPr>
              <a:t>menerapkan</a:t>
            </a:r>
            <a:r>
              <a:rPr lang="en-US" sz="2000" dirty="0">
                <a:latin typeface="Arial" pitchFamily="34" charset="0"/>
                <a:cs typeface="Arial" pitchFamily="34" charset="0"/>
              </a:rPr>
              <a:t> </a:t>
            </a:r>
            <a:r>
              <a:rPr lang="en-US" sz="2000" dirty="0" err="1">
                <a:latin typeface="Arial" pitchFamily="34" charset="0"/>
                <a:cs typeface="Arial" pitchFamily="34" charset="0"/>
              </a:rPr>
              <a:t>tata</a:t>
            </a:r>
            <a:r>
              <a:rPr lang="en-US" sz="2000" dirty="0">
                <a:latin typeface="Arial" pitchFamily="34" charset="0"/>
                <a:cs typeface="Arial" pitchFamily="34" charset="0"/>
              </a:rPr>
              <a:t> </a:t>
            </a:r>
            <a:r>
              <a:rPr lang="en-US" sz="2000" dirty="0" err="1">
                <a:latin typeface="Arial" pitchFamily="34" charset="0"/>
                <a:cs typeface="Arial" pitchFamily="34" charset="0"/>
              </a:rPr>
              <a:t>hukum</a:t>
            </a:r>
            <a:r>
              <a:rPr lang="en-US" sz="2000" dirty="0">
                <a:latin typeface="Arial" pitchFamily="34" charset="0"/>
                <a:cs typeface="Arial" pitchFamily="34" charset="0"/>
              </a:rPr>
              <a:t> Indonesia.</a:t>
            </a:r>
          </a:p>
        </p:txBody>
      </p:sp>
      <p:sp>
        <p:nvSpPr>
          <p:cNvPr id="5" name="Oval 4"/>
          <p:cNvSpPr/>
          <p:nvPr/>
        </p:nvSpPr>
        <p:spPr>
          <a:xfrm>
            <a:off x="2246313" y="4419600"/>
            <a:ext cx="4611687" cy="8382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000" dirty="0">
                <a:latin typeface="Arial" pitchFamily="34" charset="0"/>
                <a:cs typeface="Arial" pitchFamily="34" charset="0"/>
              </a:rPr>
              <a:t>PROKLAMASI 17-08-1945</a:t>
            </a:r>
          </a:p>
        </p:txBody>
      </p:sp>
      <p:sp>
        <p:nvSpPr>
          <p:cNvPr id="6" name="Down Arrow 5"/>
          <p:cNvSpPr/>
          <p:nvPr/>
        </p:nvSpPr>
        <p:spPr>
          <a:xfrm rot="10800000">
            <a:off x="4360863" y="4157663"/>
            <a:ext cx="381000" cy="2667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 name="Rectangle 6"/>
          <p:cNvSpPr/>
          <p:nvPr/>
        </p:nvSpPr>
        <p:spPr>
          <a:xfrm>
            <a:off x="533400" y="2362200"/>
            <a:ext cx="8285163" cy="179546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dirty="0" err="1">
                <a:latin typeface="Arial" pitchFamily="34" charset="0"/>
                <a:cs typeface="Arial" pitchFamily="34" charset="0"/>
              </a:rPr>
              <a:t>Pasal</a:t>
            </a:r>
            <a:r>
              <a:rPr lang="en-US" sz="2400" dirty="0">
                <a:latin typeface="Arial" pitchFamily="34" charset="0"/>
                <a:cs typeface="Arial" pitchFamily="34" charset="0"/>
              </a:rPr>
              <a:t> II </a:t>
            </a:r>
            <a:r>
              <a:rPr lang="en-US" sz="2400" dirty="0" err="1">
                <a:latin typeface="Arial" pitchFamily="34" charset="0"/>
                <a:cs typeface="Arial" pitchFamily="34" charset="0"/>
              </a:rPr>
              <a:t>Aturan</a:t>
            </a:r>
            <a:r>
              <a:rPr lang="en-US" sz="2400" dirty="0">
                <a:latin typeface="Arial" pitchFamily="34" charset="0"/>
                <a:cs typeface="Arial" pitchFamily="34" charset="0"/>
              </a:rPr>
              <a:t> </a:t>
            </a:r>
            <a:r>
              <a:rPr lang="en-US" sz="2400" dirty="0" err="1">
                <a:latin typeface="Arial" pitchFamily="34" charset="0"/>
                <a:cs typeface="Arial" pitchFamily="34" charset="0"/>
              </a:rPr>
              <a:t>Peralihan</a:t>
            </a:r>
            <a:r>
              <a:rPr lang="en-US" sz="2400" dirty="0">
                <a:latin typeface="Arial" pitchFamily="34" charset="0"/>
                <a:cs typeface="Arial" pitchFamily="34" charset="0"/>
              </a:rPr>
              <a:t> UUD 1945</a:t>
            </a:r>
          </a:p>
          <a:p>
            <a:pPr algn="ctr">
              <a:defRPr/>
            </a:pPr>
            <a:r>
              <a:rPr lang="en-US" sz="2400" dirty="0">
                <a:latin typeface="Arial" pitchFamily="34" charset="0"/>
                <a:cs typeface="Arial" pitchFamily="34" charset="0"/>
              </a:rPr>
              <a:t>“</a:t>
            </a:r>
            <a:r>
              <a:rPr lang="en-US" sz="2400" dirty="0" err="1">
                <a:latin typeface="Aharoni" pitchFamily="2" charset="-79"/>
                <a:cs typeface="Aharoni" pitchFamily="2" charset="-79"/>
              </a:rPr>
              <a:t>Segala</a:t>
            </a:r>
            <a:r>
              <a:rPr lang="en-US" sz="2400" dirty="0">
                <a:latin typeface="Aharoni" pitchFamily="2" charset="-79"/>
                <a:cs typeface="Aharoni" pitchFamily="2" charset="-79"/>
              </a:rPr>
              <a:t> </a:t>
            </a:r>
            <a:r>
              <a:rPr lang="en-US" sz="2400" dirty="0" err="1">
                <a:latin typeface="Aharoni" pitchFamily="2" charset="-79"/>
                <a:cs typeface="Aharoni" pitchFamily="2" charset="-79"/>
              </a:rPr>
              <a:t>Badan</a:t>
            </a:r>
            <a:r>
              <a:rPr lang="en-US" sz="2400" dirty="0">
                <a:latin typeface="Aharoni" pitchFamily="2" charset="-79"/>
                <a:cs typeface="Aharoni" pitchFamily="2" charset="-79"/>
              </a:rPr>
              <a:t> Negara Dan </a:t>
            </a:r>
            <a:r>
              <a:rPr lang="en-US" sz="2400" dirty="0" err="1">
                <a:latin typeface="Aharoni" pitchFamily="2" charset="-79"/>
                <a:cs typeface="Aharoni" pitchFamily="2" charset="-79"/>
              </a:rPr>
              <a:t>Peraturan</a:t>
            </a:r>
            <a:r>
              <a:rPr lang="en-US" sz="2400" dirty="0">
                <a:latin typeface="Aharoni" pitchFamily="2" charset="-79"/>
                <a:cs typeface="Aharoni" pitchFamily="2" charset="-79"/>
              </a:rPr>
              <a:t> Yang Ada </a:t>
            </a:r>
            <a:r>
              <a:rPr lang="en-US" sz="2400" dirty="0" err="1">
                <a:latin typeface="Aharoni" pitchFamily="2" charset="-79"/>
                <a:cs typeface="Aharoni" pitchFamily="2" charset="-79"/>
              </a:rPr>
              <a:t>Masih</a:t>
            </a:r>
            <a:r>
              <a:rPr lang="en-US" sz="2400" dirty="0">
                <a:latin typeface="Aharoni" pitchFamily="2" charset="-79"/>
                <a:cs typeface="Aharoni" pitchFamily="2" charset="-79"/>
              </a:rPr>
              <a:t> </a:t>
            </a:r>
            <a:r>
              <a:rPr lang="en-US" sz="2400" dirty="0" err="1">
                <a:latin typeface="Aharoni" pitchFamily="2" charset="-79"/>
                <a:cs typeface="Aharoni" pitchFamily="2" charset="-79"/>
              </a:rPr>
              <a:t>Langsung</a:t>
            </a:r>
            <a:r>
              <a:rPr lang="en-US" sz="2400" dirty="0">
                <a:latin typeface="Aharoni" pitchFamily="2" charset="-79"/>
                <a:cs typeface="Aharoni" pitchFamily="2" charset="-79"/>
              </a:rPr>
              <a:t> </a:t>
            </a:r>
            <a:r>
              <a:rPr lang="en-US" sz="2400" dirty="0" err="1">
                <a:latin typeface="Aharoni" pitchFamily="2" charset="-79"/>
                <a:cs typeface="Aharoni" pitchFamily="2" charset="-79"/>
              </a:rPr>
              <a:t>Berlaku</a:t>
            </a:r>
            <a:r>
              <a:rPr lang="en-US" sz="2400" dirty="0">
                <a:latin typeface="Aharoni" pitchFamily="2" charset="-79"/>
                <a:cs typeface="Aharoni" pitchFamily="2" charset="-79"/>
              </a:rPr>
              <a:t>, </a:t>
            </a:r>
            <a:r>
              <a:rPr lang="en-US" sz="2400" dirty="0" err="1">
                <a:latin typeface="Aharoni" pitchFamily="2" charset="-79"/>
                <a:cs typeface="Aharoni" pitchFamily="2" charset="-79"/>
              </a:rPr>
              <a:t>Selama</a:t>
            </a:r>
            <a:r>
              <a:rPr lang="en-US" sz="2400" dirty="0">
                <a:latin typeface="Aharoni" pitchFamily="2" charset="-79"/>
                <a:cs typeface="Aharoni" pitchFamily="2" charset="-79"/>
              </a:rPr>
              <a:t> </a:t>
            </a:r>
            <a:r>
              <a:rPr lang="en-US" sz="2400" dirty="0" err="1">
                <a:latin typeface="Aharoni" pitchFamily="2" charset="-79"/>
                <a:cs typeface="Aharoni" pitchFamily="2" charset="-79"/>
              </a:rPr>
              <a:t>Belum</a:t>
            </a:r>
            <a:r>
              <a:rPr lang="en-US" sz="2400" dirty="0">
                <a:latin typeface="Aharoni" pitchFamily="2" charset="-79"/>
                <a:cs typeface="Aharoni" pitchFamily="2" charset="-79"/>
              </a:rPr>
              <a:t> </a:t>
            </a:r>
            <a:r>
              <a:rPr lang="en-US" sz="2400" dirty="0" err="1">
                <a:latin typeface="Aharoni" pitchFamily="2" charset="-79"/>
                <a:cs typeface="Aharoni" pitchFamily="2" charset="-79"/>
              </a:rPr>
              <a:t>Diadakannya</a:t>
            </a:r>
            <a:r>
              <a:rPr lang="en-US" sz="2400" dirty="0">
                <a:latin typeface="Aharoni" pitchFamily="2" charset="-79"/>
                <a:cs typeface="Aharoni" pitchFamily="2" charset="-79"/>
              </a:rPr>
              <a:t> Yang </a:t>
            </a:r>
            <a:r>
              <a:rPr lang="en-US" sz="2400" dirty="0" err="1">
                <a:latin typeface="Aharoni" pitchFamily="2" charset="-79"/>
                <a:cs typeface="Aharoni" pitchFamily="2" charset="-79"/>
              </a:rPr>
              <a:t>Baru</a:t>
            </a:r>
            <a:r>
              <a:rPr lang="en-US" sz="2400" dirty="0">
                <a:latin typeface="Aharoni" pitchFamily="2" charset="-79"/>
                <a:cs typeface="Aharoni" pitchFamily="2" charset="-79"/>
              </a:rPr>
              <a:t> </a:t>
            </a:r>
            <a:r>
              <a:rPr lang="en-US" sz="2400" dirty="0" err="1">
                <a:latin typeface="Aharoni" pitchFamily="2" charset="-79"/>
                <a:cs typeface="Aharoni" pitchFamily="2" charset="-79"/>
              </a:rPr>
              <a:t>Menurut</a:t>
            </a:r>
            <a:r>
              <a:rPr lang="en-US" sz="2400" dirty="0">
                <a:latin typeface="Aharoni" pitchFamily="2" charset="-79"/>
                <a:cs typeface="Aharoni" pitchFamily="2" charset="-79"/>
              </a:rPr>
              <a:t> UUD </a:t>
            </a:r>
            <a:r>
              <a:rPr lang="en-US" sz="2400" dirty="0" err="1">
                <a:latin typeface="Aharoni" pitchFamily="2" charset="-79"/>
                <a:cs typeface="Aharoni" pitchFamily="2" charset="-79"/>
              </a:rPr>
              <a:t>Ini</a:t>
            </a:r>
            <a:r>
              <a:rPr lang="en-US" sz="2400" dirty="0">
                <a:latin typeface="Arial" pitchFamily="34" charset="0"/>
                <a:cs typeface="Arial" pitchFamily="34" charset="0"/>
              </a:rPr>
              <a:t>.”</a:t>
            </a:r>
          </a:p>
        </p:txBody>
      </p:sp>
    </p:spTree>
    <p:extLst>
      <p:ext uri="{BB962C8B-B14F-4D97-AF65-F5344CB8AC3E}">
        <p14:creationId xmlns:p14="http://schemas.microsoft.com/office/powerpoint/2010/main" val="171233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00"/>
            <a:ext cx="6781800" cy="1600200"/>
          </a:xfrm>
        </p:spPr>
        <p:txBody>
          <a:bodyPr/>
          <a:lstStyle/>
          <a:p>
            <a:r>
              <a:rPr lang="en-US" altLang="en-US" sz="3200" smtClean="0">
                <a:latin typeface="Arial" charset="0"/>
                <a:cs typeface="Arial" charset="0"/>
              </a:rPr>
              <a:t>Apakah UUD RIS’49-UUDS’50 Mengatur Seperti Pasal II UUD’45?</a:t>
            </a:r>
          </a:p>
        </p:txBody>
      </p:sp>
      <p:sp>
        <p:nvSpPr>
          <p:cNvPr id="4" name="Oval 3"/>
          <p:cNvSpPr/>
          <p:nvPr/>
        </p:nvSpPr>
        <p:spPr>
          <a:xfrm>
            <a:off x="685800" y="381000"/>
            <a:ext cx="1828800" cy="9144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UUD RIS 1949</a:t>
            </a:r>
          </a:p>
        </p:txBody>
      </p:sp>
      <p:sp>
        <p:nvSpPr>
          <p:cNvPr id="5" name="Oval 4"/>
          <p:cNvSpPr/>
          <p:nvPr/>
        </p:nvSpPr>
        <p:spPr>
          <a:xfrm>
            <a:off x="5638800" y="381000"/>
            <a:ext cx="1828800" cy="9144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UUDS 1950</a:t>
            </a:r>
          </a:p>
        </p:txBody>
      </p:sp>
      <p:sp>
        <p:nvSpPr>
          <p:cNvPr id="9" name="Vertical Scroll 8"/>
          <p:cNvSpPr/>
          <p:nvPr/>
        </p:nvSpPr>
        <p:spPr>
          <a:xfrm>
            <a:off x="4724400" y="1066800"/>
            <a:ext cx="4038600" cy="3962400"/>
          </a:xfrm>
          <a:prstGeom prst="verticalScroll">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000" dirty="0" err="1"/>
              <a:t>Pasal</a:t>
            </a:r>
            <a:r>
              <a:rPr lang="en-US" sz="2000" dirty="0"/>
              <a:t> 142:</a:t>
            </a:r>
          </a:p>
          <a:p>
            <a:pPr algn="ctr">
              <a:defRPr/>
            </a:pPr>
            <a:r>
              <a:rPr lang="en-US" sz="2000" dirty="0" err="1"/>
              <a:t>Peratura</a:t>
            </a:r>
            <a:r>
              <a:rPr lang="en-US" sz="2000" dirty="0"/>
              <a:t> Per-</a:t>
            </a:r>
            <a:r>
              <a:rPr lang="en-US" sz="2000" dirty="0" err="1"/>
              <a:t>uu</a:t>
            </a:r>
            <a:r>
              <a:rPr lang="en-US" sz="2000" dirty="0"/>
              <a:t>-an &amp; </a:t>
            </a:r>
            <a:r>
              <a:rPr lang="en-US" sz="2000" dirty="0" err="1"/>
              <a:t>Ketentuan</a:t>
            </a:r>
            <a:r>
              <a:rPr lang="en-US" sz="2000" dirty="0"/>
              <a:t> Tata Usaha Negara </a:t>
            </a:r>
            <a:r>
              <a:rPr lang="en-US" sz="2000" dirty="0" err="1"/>
              <a:t>yg</a:t>
            </a:r>
            <a:r>
              <a:rPr lang="en-US" sz="2000" dirty="0"/>
              <a:t> </a:t>
            </a:r>
            <a:r>
              <a:rPr lang="en-US" sz="2000" dirty="0" err="1"/>
              <a:t>sudah</a:t>
            </a:r>
            <a:r>
              <a:rPr lang="en-US" sz="2000" dirty="0"/>
              <a:t> </a:t>
            </a:r>
            <a:r>
              <a:rPr lang="en-US" sz="2000" dirty="0" err="1"/>
              <a:t>ada</a:t>
            </a:r>
            <a:r>
              <a:rPr lang="en-US" sz="2000" dirty="0"/>
              <a:t> </a:t>
            </a:r>
            <a:r>
              <a:rPr lang="en-US" sz="2000" dirty="0" err="1"/>
              <a:t>pada</a:t>
            </a:r>
            <a:r>
              <a:rPr lang="en-US" sz="2000" dirty="0"/>
              <a:t> </a:t>
            </a:r>
            <a:r>
              <a:rPr lang="en-US" sz="2000" dirty="0" err="1"/>
              <a:t>tgl</a:t>
            </a:r>
            <a:r>
              <a:rPr lang="en-US" sz="2000" dirty="0"/>
              <a:t> 17 </a:t>
            </a:r>
            <a:r>
              <a:rPr lang="en-US" sz="2000" dirty="0" err="1"/>
              <a:t>Ags</a:t>
            </a:r>
            <a:r>
              <a:rPr lang="en-US" sz="2000" dirty="0"/>
              <a:t> 1945, </a:t>
            </a:r>
            <a:r>
              <a:rPr lang="en-US" sz="2000" dirty="0" err="1"/>
              <a:t>tetap</a:t>
            </a:r>
            <a:r>
              <a:rPr lang="en-US" sz="2000" dirty="0"/>
              <a:t> </a:t>
            </a:r>
            <a:r>
              <a:rPr lang="en-US" sz="2000" dirty="0" err="1"/>
              <a:t>berlaku</a:t>
            </a:r>
            <a:r>
              <a:rPr lang="en-US" sz="2000" dirty="0"/>
              <a:t> dg </a:t>
            </a:r>
            <a:r>
              <a:rPr lang="en-US" sz="2000" dirty="0" err="1"/>
              <a:t>tdk</a:t>
            </a:r>
            <a:r>
              <a:rPr lang="en-US" sz="2000" dirty="0"/>
              <a:t> </a:t>
            </a:r>
            <a:r>
              <a:rPr lang="en-US" sz="2000" dirty="0" err="1"/>
              <a:t>berubah</a:t>
            </a:r>
            <a:r>
              <a:rPr lang="en-US" sz="2000" dirty="0"/>
              <a:t> </a:t>
            </a:r>
            <a:r>
              <a:rPr lang="en-US" sz="2000" dirty="0" err="1"/>
              <a:t>sebagai</a:t>
            </a:r>
            <a:r>
              <a:rPr lang="en-US" sz="2000" dirty="0"/>
              <a:t> peraturan2 </a:t>
            </a:r>
            <a:r>
              <a:rPr lang="en-US" sz="2000" dirty="0" err="1"/>
              <a:t>dan</a:t>
            </a:r>
            <a:r>
              <a:rPr lang="en-US" sz="2000" dirty="0"/>
              <a:t> ketentuan2 </a:t>
            </a:r>
            <a:r>
              <a:rPr lang="en-US" sz="2000" dirty="0" err="1"/>
              <a:t>ini</a:t>
            </a:r>
            <a:r>
              <a:rPr lang="en-US" sz="2000" dirty="0"/>
              <a:t> </a:t>
            </a:r>
            <a:r>
              <a:rPr lang="en-US" sz="2000" dirty="0" err="1"/>
              <a:t>tdk</a:t>
            </a:r>
            <a:r>
              <a:rPr lang="en-US" sz="2000" dirty="0"/>
              <a:t> </a:t>
            </a:r>
            <a:r>
              <a:rPr lang="en-US" sz="2000" dirty="0" err="1"/>
              <a:t>dicabut</a:t>
            </a:r>
            <a:r>
              <a:rPr lang="en-US" sz="2000" dirty="0"/>
              <a:t>, </a:t>
            </a:r>
            <a:r>
              <a:rPr lang="en-US" sz="2000" dirty="0" err="1"/>
              <a:t>ditambah</a:t>
            </a:r>
            <a:r>
              <a:rPr lang="en-US" sz="2000" dirty="0"/>
              <a:t> </a:t>
            </a:r>
            <a:r>
              <a:rPr lang="en-US" sz="2000" dirty="0" err="1"/>
              <a:t>atau</a:t>
            </a:r>
            <a:r>
              <a:rPr lang="en-US" sz="2000" dirty="0"/>
              <a:t> </a:t>
            </a:r>
            <a:r>
              <a:rPr lang="en-US" sz="2000" dirty="0" err="1"/>
              <a:t>diubah</a:t>
            </a:r>
            <a:r>
              <a:rPr lang="en-US" sz="2000" dirty="0"/>
              <a:t> </a:t>
            </a:r>
            <a:r>
              <a:rPr lang="en-US" sz="2000" dirty="0" err="1"/>
              <a:t>oleh</a:t>
            </a:r>
            <a:r>
              <a:rPr lang="en-US" sz="2000" dirty="0"/>
              <a:t> UU </a:t>
            </a:r>
            <a:r>
              <a:rPr lang="en-US" sz="2000" dirty="0" err="1"/>
              <a:t>dan</a:t>
            </a:r>
            <a:r>
              <a:rPr lang="en-US" sz="2000" dirty="0"/>
              <a:t> </a:t>
            </a:r>
            <a:r>
              <a:rPr lang="en-US" sz="2000" dirty="0" err="1"/>
              <a:t>ketentuan</a:t>
            </a:r>
            <a:r>
              <a:rPr lang="en-US" sz="2000" dirty="0"/>
              <a:t> Tata Usaha </a:t>
            </a:r>
            <a:r>
              <a:rPr lang="en-US" sz="2000" dirty="0" err="1"/>
              <a:t>atau</a:t>
            </a:r>
            <a:r>
              <a:rPr lang="en-US" sz="2000" dirty="0"/>
              <a:t> </a:t>
            </a:r>
            <a:r>
              <a:rPr lang="en-US" sz="2000" dirty="0" err="1"/>
              <a:t>Kuasa</a:t>
            </a:r>
            <a:r>
              <a:rPr lang="en-US" sz="2000" dirty="0"/>
              <a:t> UUD </a:t>
            </a:r>
            <a:r>
              <a:rPr lang="en-US" sz="2000" dirty="0" err="1"/>
              <a:t>ini</a:t>
            </a:r>
            <a:r>
              <a:rPr lang="en-US" sz="2000" dirty="0"/>
              <a:t>”</a:t>
            </a:r>
          </a:p>
        </p:txBody>
      </p:sp>
      <p:sp>
        <p:nvSpPr>
          <p:cNvPr id="10" name="Vertical Scroll 9"/>
          <p:cNvSpPr/>
          <p:nvPr/>
        </p:nvSpPr>
        <p:spPr>
          <a:xfrm>
            <a:off x="152400" y="1295400"/>
            <a:ext cx="4572000" cy="3733800"/>
          </a:xfrm>
          <a:prstGeom prst="verticalScroll">
            <a:avLst/>
          </a:prstGeom>
        </p:spPr>
        <p:style>
          <a:lnRef idx="3">
            <a:schemeClr val="lt1"/>
          </a:lnRef>
          <a:fillRef idx="1">
            <a:schemeClr val="dk1"/>
          </a:fillRef>
          <a:effectRef idx="1">
            <a:schemeClr val="dk1"/>
          </a:effectRef>
          <a:fontRef idx="minor">
            <a:schemeClr val="lt1"/>
          </a:fontRef>
        </p:style>
        <p:txBody>
          <a:bodyPr anchor="ctr"/>
          <a:lstStyle/>
          <a:p>
            <a:pPr algn="ctr">
              <a:defRPr/>
            </a:pPr>
            <a:r>
              <a:rPr lang="en-US" sz="2000" dirty="0" err="1"/>
              <a:t>Pasal</a:t>
            </a:r>
            <a:r>
              <a:rPr lang="en-US" sz="2000" dirty="0"/>
              <a:t> 192:</a:t>
            </a:r>
          </a:p>
          <a:p>
            <a:pPr algn="ctr">
              <a:defRPr/>
            </a:pPr>
            <a:r>
              <a:rPr lang="en-US" sz="2000" dirty="0"/>
              <a:t>Peratura2, UU, </a:t>
            </a:r>
            <a:r>
              <a:rPr lang="en-US" sz="2000" dirty="0" err="1"/>
              <a:t>dan</a:t>
            </a:r>
            <a:r>
              <a:rPr lang="en-US" sz="2000" dirty="0"/>
              <a:t> Ketentuan2 Tata Usaha </a:t>
            </a:r>
            <a:r>
              <a:rPr lang="en-US" sz="2000" dirty="0" err="1"/>
              <a:t>yg</a:t>
            </a:r>
            <a:r>
              <a:rPr lang="en-US" sz="2000" dirty="0"/>
              <a:t> </a:t>
            </a:r>
            <a:r>
              <a:rPr lang="en-US" sz="2000" dirty="0" err="1"/>
              <a:t>sudah</a:t>
            </a:r>
            <a:r>
              <a:rPr lang="en-US" sz="2000" dirty="0"/>
              <a:t> </a:t>
            </a:r>
            <a:r>
              <a:rPr lang="en-US" sz="2000" dirty="0" err="1"/>
              <a:t>ada</a:t>
            </a:r>
            <a:r>
              <a:rPr lang="en-US" sz="2000" dirty="0"/>
              <a:t> </a:t>
            </a:r>
            <a:r>
              <a:rPr lang="en-US" sz="2000" dirty="0" err="1"/>
              <a:t>pada</a:t>
            </a:r>
            <a:r>
              <a:rPr lang="en-US" sz="2000" dirty="0"/>
              <a:t> </a:t>
            </a:r>
            <a:r>
              <a:rPr lang="en-US" sz="2000" dirty="0" err="1"/>
              <a:t>konstitusi</a:t>
            </a:r>
            <a:r>
              <a:rPr lang="en-US" sz="2000" dirty="0"/>
              <a:t> </a:t>
            </a:r>
            <a:r>
              <a:rPr lang="en-US" sz="2000" dirty="0" err="1"/>
              <a:t>ini</a:t>
            </a:r>
            <a:r>
              <a:rPr lang="en-US" sz="2000" dirty="0"/>
              <a:t> </a:t>
            </a:r>
            <a:r>
              <a:rPr lang="en-US" sz="2000" dirty="0" err="1"/>
              <a:t>mulai</a:t>
            </a:r>
            <a:r>
              <a:rPr lang="en-US" sz="2000" dirty="0"/>
              <a:t> </a:t>
            </a:r>
            <a:r>
              <a:rPr lang="en-US" sz="2000" dirty="0" err="1"/>
              <a:t>berlaku</a:t>
            </a:r>
            <a:r>
              <a:rPr lang="en-US" sz="2000" dirty="0"/>
              <a:t>, </a:t>
            </a:r>
            <a:r>
              <a:rPr lang="en-US" sz="2000" dirty="0" err="1"/>
              <a:t>tetap</a:t>
            </a:r>
            <a:r>
              <a:rPr lang="en-US" sz="2000" dirty="0"/>
              <a:t> </a:t>
            </a:r>
            <a:r>
              <a:rPr lang="en-US" sz="2000" dirty="0" err="1"/>
              <a:t>berlaku</a:t>
            </a:r>
            <a:r>
              <a:rPr lang="en-US" sz="2000" dirty="0"/>
              <a:t> dg </a:t>
            </a:r>
            <a:r>
              <a:rPr lang="en-US" sz="2000" dirty="0" err="1"/>
              <a:t>tdk</a:t>
            </a:r>
            <a:r>
              <a:rPr lang="en-US" sz="2000" dirty="0"/>
              <a:t> </a:t>
            </a:r>
            <a:r>
              <a:rPr lang="en-US" sz="2000" dirty="0" err="1"/>
              <a:t>berubah</a:t>
            </a:r>
            <a:r>
              <a:rPr lang="en-US" sz="2000" dirty="0"/>
              <a:t> </a:t>
            </a:r>
            <a:r>
              <a:rPr lang="en-US" sz="2000" dirty="0" err="1"/>
              <a:t>sebagai</a:t>
            </a:r>
            <a:r>
              <a:rPr lang="en-US" sz="2000" dirty="0"/>
              <a:t> peraturan2 </a:t>
            </a:r>
            <a:r>
              <a:rPr lang="en-US" sz="2000" dirty="0" err="1"/>
              <a:t>dan</a:t>
            </a:r>
            <a:r>
              <a:rPr lang="en-US" sz="2000" dirty="0"/>
              <a:t> ketentuan2 RIS </a:t>
            </a:r>
            <a:r>
              <a:rPr lang="en-US" sz="2000" dirty="0" err="1"/>
              <a:t>sendiri,selama</a:t>
            </a:r>
            <a:r>
              <a:rPr lang="en-US" sz="2000" dirty="0"/>
              <a:t> </a:t>
            </a:r>
            <a:r>
              <a:rPr lang="en-US" sz="2000" dirty="0" err="1"/>
              <a:t>dan</a:t>
            </a:r>
            <a:r>
              <a:rPr lang="en-US" sz="2000" dirty="0"/>
              <a:t> </a:t>
            </a:r>
            <a:r>
              <a:rPr lang="en-US" sz="2000" dirty="0" err="1"/>
              <a:t>sekedar</a:t>
            </a:r>
            <a:r>
              <a:rPr lang="en-US" sz="2000" dirty="0"/>
              <a:t> Peraturan2 </a:t>
            </a:r>
            <a:r>
              <a:rPr lang="en-US" sz="2000" dirty="0" err="1"/>
              <a:t>dan</a:t>
            </a:r>
            <a:r>
              <a:rPr lang="en-US" sz="2000" dirty="0"/>
              <a:t> ketentuan2 </a:t>
            </a:r>
            <a:r>
              <a:rPr lang="en-US" sz="2000" dirty="0" err="1"/>
              <a:t>itu</a:t>
            </a:r>
            <a:r>
              <a:rPr lang="en-US" sz="2000" dirty="0"/>
              <a:t> </a:t>
            </a:r>
            <a:r>
              <a:rPr lang="en-US" sz="2000" dirty="0" err="1"/>
              <a:t>tdk</a:t>
            </a:r>
            <a:r>
              <a:rPr lang="en-US" sz="2000" dirty="0"/>
              <a:t> </a:t>
            </a:r>
            <a:r>
              <a:rPr lang="en-US" sz="2000" dirty="0" err="1"/>
              <a:t>dicabut</a:t>
            </a:r>
            <a:r>
              <a:rPr lang="en-US" sz="2000" dirty="0"/>
              <a:t>, </a:t>
            </a:r>
            <a:r>
              <a:rPr lang="en-US" sz="2000" dirty="0" err="1"/>
              <a:t>ditambah</a:t>
            </a:r>
            <a:r>
              <a:rPr lang="en-US" sz="2000" dirty="0"/>
              <a:t>, </a:t>
            </a:r>
            <a:r>
              <a:rPr lang="en-US" sz="2000" dirty="0" err="1"/>
              <a:t>atau</a:t>
            </a:r>
            <a:r>
              <a:rPr lang="en-US" sz="2000" dirty="0"/>
              <a:t> </a:t>
            </a:r>
            <a:r>
              <a:rPr lang="en-US" sz="2000" dirty="0" err="1"/>
              <a:t>diubah</a:t>
            </a:r>
            <a:r>
              <a:rPr lang="en-US" sz="2000" dirty="0"/>
              <a:t> </a:t>
            </a:r>
            <a:r>
              <a:rPr lang="en-US" sz="2000" dirty="0" err="1"/>
              <a:t>oleh</a:t>
            </a:r>
            <a:r>
              <a:rPr lang="en-US" sz="2000" dirty="0"/>
              <a:t> UU </a:t>
            </a:r>
            <a:r>
              <a:rPr lang="en-US" sz="2000" dirty="0" err="1"/>
              <a:t>dan</a:t>
            </a:r>
            <a:r>
              <a:rPr lang="en-US" sz="2000" dirty="0"/>
              <a:t> </a:t>
            </a:r>
            <a:r>
              <a:rPr lang="en-US" sz="2000" dirty="0" err="1"/>
              <a:t>ketentuan</a:t>
            </a:r>
            <a:r>
              <a:rPr lang="en-US" sz="2000" dirty="0"/>
              <a:t> Tata Usaha </a:t>
            </a:r>
            <a:r>
              <a:rPr lang="en-US" sz="2000" dirty="0" err="1"/>
              <a:t>atau</a:t>
            </a:r>
            <a:r>
              <a:rPr lang="en-US" sz="2000" dirty="0"/>
              <a:t> </a:t>
            </a:r>
            <a:r>
              <a:rPr lang="en-US" sz="2000" dirty="0" err="1"/>
              <a:t>Kuasa</a:t>
            </a:r>
            <a:r>
              <a:rPr lang="en-US" sz="2000" dirty="0"/>
              <a:t> </a:t>
            </a:r>
            <a:r>
              <a:rPr lang="en-US" sz="2000" dirty="0" err="1"/>
              <a:t>Konstitusi</a:t>
            </a:r>
            <a:r>
              <a:rPr lang="en-US" sz="2000" dirty="0"/>
              <a:t> </a:t>
            </a:r>
            <a:r>
              <a:rPr lang="en-US" sz="2000" dirty="0" err="1"/>
              <a:t>ini</a:t>
            </a:r>
            <a:r>
              <a:rPr lang="en-US" sz="2000" dirty="0"/>
              <a:t>”</a:t>
            </a:r>
          </a:p>
          <a:p>
            <a:pPr algn="ctr">
              <a:defRPr/>
            </a:pPr>
            <a:endParaRPr lang="en-US" sz="2000" dirty="0"/>
          </a:p>
        </p:txBody>
      </p:sp>
    </p:spTree>
    <p:extLst>
      <p:ext uri="{BB962C8B-B14F-4D97-AF65-F5344CB8AC3E}">
        <p14:creationId xmlns:p14="http://schemas.microsoft.com/office/powerpoint/2010/main" val="263418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z="4400" smtClean="0"/>
              <a:t>SETELAH DEKRIT 5-JULI-1959</a:t>
            </a:r>
          </a:p>
        </p:txBody>
      </p:sp>
      <p:sp>
        <p:nvSpPr>
          <p:cNvPr id="3" name="Oval 2"/>
          <p:cNvSpPr/>
          <p:nvPr/>
        </p:nvSpPr>
        <p:spPr>
          <a:xfrm>
            <a:off x="557213" y="263525"/>
            <a:ext cx="2971800" cy="1092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PASAL II</a:t>
            </a:r>
          </a:p>
          <a:p>
            <a:pPr algn="ctr">
              <a:defRPr/>
            </a:pPr>
            <a:r>
              <a:rPr lang="en-US" dirty="0"/>
              <a:t>UUD 1945</a:t>
            </a:r>
          </a:p>
          <a:p>
            <a:pPr algn="ctr">
              <a:defRPr/>
            </a:pPr>
            <a:r>
              <a:rPr lang="en-US" dirty="0"/>
              <a:t>(</a:t>
            </a:r>
            <a:r>
              <a:rPr lang="en-US" dirty="0" err="1"/>
              <a:t>Pra-Amandemen</a:t>
            </a:r>
            <a:r>
              <a:rPr lang="en-US" dirty="0"/>
              <a:t>)</a:t>
            </a:r>
          </a:p>
        </p:txBody>
      </p:sp>
      <p:sp>
        <p:nvSpPr>
          <p:cNvPr id="7" name="Oval 6"/>
          <p:cNvSpPr/>
          <p:nvPr/>
        </p:nvSpPr>
        <p:spPr>
          <a:xfrm>
            <a:off x="3235325" y="4902200"/>
            <a:ext cx="2209800" cy="592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Kembali</a:t>
            </a:r>
            <a:r>
              <a:rPr lang="en-US" dirty="0"/>
              <a:t> </a:t>
            </a:r>
            <a:r>
              <a:rPr lang="en-US" dirty="0" err="1"/>
              <a:t>ke</a:t>
            </a:r>
            <a:r>
              <a:rPr lang="en-US" dirty="0"/>
              <a:t> UUD1945</a:t>
            </a:r>
          </a:p>
        </p:txBody>
      </p:sp>
      <p:sp>
        <p:nvSpPr>
          <p:cNvPr id="2" name="Vertical Scroll 1"/>
          <p:cNvSpPr/>
          <p:nvPr/>
        </p:nvSpPr>
        <p:spPr>
          <a:xfrm>
            <a:off x="111125" y="1447800"/>
            <a:ext cx="3124200" cy="34544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Aharoni" pitchFamily="2" charset="-79"/>
                <a:cs typeface="Aharoni" pitchFamily="2" charset="-79"/>
              </a:rPr>
              <a:t>“</a:t>
            </a:r>
            <a:r>
              <a:rPr lang="en-US" dirty="0" err="1">
                <a:latin typeface="Aharoni" pitchFamily="2" charset="-79"/>
                <a:cs typeface="Aharoni" pitchFamily="2" charset="-79"/>
              </a:rPr>
              <a:t>Segala</a:t>
            </a:r>
            <a:r>
              <a:rPr lang="en-US" dirty="0">
                <a:latin typeface="Aharoni" pitchFamily="2" charset="-79"/>
                <a:cs typeface="Aharoni" pitchFamily="2" charset="-79"/>
              </a:rPr>
              <a:t> </a:t>
            </a:r>
            <a:r>
              <a:rPr lang="en-US" dirty="0" err="1">
                <a:latin typeface="Aharoni" pitchFamily="2" charset="-79"/>
                <a:cs typeface="Aharoni" pitchFamily="2" charset="-79"/>
              </a:rPr>
              <a:t>Badan</a:t>
            </a:r>
            <a:r>
              <a:rPr lang="en-US" dirty="0">
                <a:latin typeface="Aharoni" pitchFamily="2" charset="-79"/>
                <a:cs typeface="Aharoni" pitchFamily="2" charset="-79"/>
              </a:rPr>
              <a:t> Negara Dan </a:t>
            </a:r>
            <a:r>
              <a:rPr lang="en-US" dirty="0" err="1">
                <a:latin typeface="Aharoni" pitchFamily="2" charset="-79"/>
                <a:cs typeface="Aharoni" pitchFamily="2" charset="-79"/>
              </a:rPr>
              <a:t>Peraturan</a:t>
            </a:r>
            <a:r>
              <a:rPr lang="en-US" dirty="0">
                <a:latin typeface="Aharoni" pitchFamily="2" charset="-79"/>
                <a:cs typeface="Aharoni" pitchFamily="2" charset="-79"/>
              </a:rPr>
              <a:t> Yang Ada </a:t>
            </a:r>
            <a:r>
              <a:rPr lang="en-US" dirty="0" err="1">
                <a:latin typeface="Aharoni" pitchFamily="2" charset="-79"/>
                <a:cs typeface="Aharoni" pitchFamily="2" charset="-79"/>
              </a:rPr>
              <a:t>Masih</a:t>
            </a:r>
            <a:r>
              <a:rPr lang="en-US" dirty="0">
                <a:latin typeface="Aharoni" pitchFamily="2" charset="-79"/>
                <a:cs typeface="Aharoni" pitchFamily="2" charset="-79"/>
              </a:rPr>
              <a:t> </a:t>
            </a:r>
            <a:r>
              <a:rPr lang="en-US" dirty="0" err="1">
                <a:latin typeface="Aharoni" pitchFamily="2" charset="-79"/>
                <a:cs typeface="Aharoni" pitchFamily="2" charset="-79"/>
              </a:rPr>
              <a:t>Langsung</a:t>
            </a:r>
            <a:r>
              <a:rPr lang="en-US" dirty="0">
                <a:latin typeface="Aharoni" pitchFamily="2" charset="-79"/>
                <a:cs typeface="Aharoni" pitchFamily="2" charset="-79"/>
              </a:rPr>
              <a:t> </a:t>
            </a:r>
            <a:r>
              <a:rPr lang="en-US" dirty="0" err="1">
                <a:latin typeface="Aharoni" pitchFamily="2" charset="-79"/>
                <a:cs typeface="Aharoni" pitchFamily="2" charset="-79"/>
              </a:rPr>
              <a:t>Berlaku</a:t>
            </a:r>
            <a:r>
              <a:rPr lang="en-US" dirty="0">
                <a:latin typeface="Aharoni" pitchFamily="2" charset="-79"/>
                <a:cs typeface="Aharoni" pitchFamily="2" charset="-79"/>
              </a:rPr>
              <a:t>, </a:t>
            </a:r>
            <a:r>
              <a:rPr lang="en-US" dirty="0" err="1">
                <a:latin typeface="Aharoni" pitchFamily="2" charset="-79"/>
                <a:cs typeface="Aharoni" pitchFamily="2" charset="-79"/>
              </a:rPr>
              <a:t>Selama</a:t>
            </a:r>
            <a:r>
              <a:rPr lang="en-US" dirty="0">
                <a:latin typeface="Aharoni" pitchFamily="2" charset="-79"/>
                <a:cs typeface="Aharoni" pitchFamily="2" charset="-79"/>
              </a:rPr>
              <a:t> </a:t>
            </a:r>
            <a:r>
              <a:rPr lang="en-US" dirty="0" err="1">
                <a:latin typeface="Aharoni" pitchFamily="2" charset="-79"/>
                <a:cs typeface="Aharoni" pitchFamily="2" charset="-79"/>
              </a:rPr>
              <a:t>Belum</a:t>
            </a:r>
            <a:r>
              <a:rPr lang="en-US" dirty="0">
                <a:latin typeface="Aharoni" pitchFamily="2" charset="-79"/>
                <a:cs typeface="Aharoni" pitchFamily="2" charset="-79"/>
              </a:rPr>
              <a:t> </a:t>
            </a:r>
            <a:r>
              <a:rPr lang="en-US" dirty="0" err="1">
                <a:latin typeface="Aharoni" pitchFamily="2" charset="-79"/>
                <a:cs typeface="Aharoni" pitchFamily="2" charset="-79"/>
              </a:rPr>
              <a:t>Diadakannya</a:t>
            </a:r>
            <a:r>
              <a:rPr lang="en-US" dirty="0">
                <a:latin typeface="Aharoni" pitchFamily="2" charset="-79"/>
                <a:cs typeface="Aharoni" pitchFamily="2" charset="-79"/>
              </a:rPr>
              <a:t> Yang </a:t>
            </a:r>
            <a:r>
              <a:rPr lang="en-US" dirty="0" err="1">
                <a:latin typeface="Aharoni" pitchFamily="2" charset="-79"/>
                <a:cs typeface="Aharoni" pitchFamily="2" charset="-79"/>
              </a:rPr>
              <a:t>Baru</a:t>
            </a:r>
            <a:r>
              <a:rPr lang="en-US" dirty="0">
                <a:latin typeface="Aharoni" pitchFamily="2" charset="-79"/>
                <a:cs typeface="Aharoni" pitchFamily="2" charset="-79"/>
              </a:rPr>
              <a:t> </a:t>
            </a:r>
            <a:r>
              <a:rPr lang="en-US" dirty="0" err="1">
                <a:latin typeface="Aharoni" pitchFamily="2" charset="-79"/>
                <a:cs typeface="Aharoni" pitchFamily="2" charset="-79"/>
              </a:rPr>
              <a:t>Menurut</a:t>
            </a:r>
            <a:r>
              <a:rPr lang="en-US" dirty="0">
                <a:latin typeface="Aharoni" pitchFamily="2" charset="-79"/>
                <a:cs typeface="Aharoni" pitchFamily="2" charset="-79"/>
              </a:rPr>
              <a:t> UUD </a:t>
            </a:r>
            <a:r>
              <a:rPr lang="en-US" dirty="0" err="1">
                <a:latin typeface="Aharoni" pitchFamily="2" charset="-79"/>
                <a:cs typeface="Aharoni" pitchFamily="2" charset="-79"/>
              </a:rPr>
              <a:t>Ini</a:t>
            </a:r>
            <a:r>
              <a:rPr lang="en-US" dirty="0">
                <a:latin typeface="Aharoni" pitchFamily="2" charset="-79"/>
                <a:cs typeface="Aharoni" pitchFamily="2" charset="-79"/>
              </a:rPr>
              <a:t>”</a:t>
            </a:r>
          </a:p>
          <a:p>
            <a:pPr algn="ctr">
              <a:defRPr/>
            </a:pPr>
            <a:endParaRPr lang="en-US" dirty="0"/>
          </a:p>
        </p:txBody>
      </p:sp>
      <p:sp>
        <p:nvSpPr>
          <p:cNvPr id="8" name="Oval 7"/>
          <p:cNvSpPr/>
          <p:nvPr/>
        </p:nvSpPr>
        <p:spPr>
          <a:xfrm>
            <a:off x="4891088" y="263525"/>
            <a:ext cx="2971800" cy="1092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PASAL II</a:t>
            </a:r>
          </a:p>
          <a:p>
            <a:pPr algn="ctr">
              <a:defRPr/>
            </a:pPr>
            <a:r>
              <a:rPr lang="en-US" dirty="0"/>
              <a:t>UUD 1945</a:t>
            </a:r>
          </a:p>
          <a:p>
            <a:pPr algn="ctr">
              <a:defRPr/>
            </a:pPr>
            <a:r>
              <a:rPr lang="en-US" dirty="0"/>
              <a:t>(</a:t>
            </a:r>
            <a:r>
              <a:rPr lang="en-US" dirty="0" err="1"/>
              <a:t>Pasca-Amandemen</a:t>
            </a:r>
            <a:r>
              <a:rPr lang="en-US" dirty="0"/>
              <a:t>)</a:t>
            </a:r>
          </a:p>
        </p:txBody>
      </p:sp>
      <p:sp>
        <p:nvSpPr>
          <p:cNvPr id="9" name="Vertical Scroll 8"/>
          <p:cNvSpPr/>
          <p:nvPr/>
        </p:nvSpPr>
        <p:spPr>
          <a:xfrm>
            <a:off x="6019800" y="1355725"/>
            <a:ext cx="3124200" cy="345281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Aharoni" pitchFamily="2" charset="-79"/>
                <a:cs typeface="Aharoni" pitchFamily="2" charset="-79"/>
              </a:rPr>
              <a:t>“</a:t>
            </a:r>
            <a:r>
              <a:rPr lang="en-US" dirty="0" err="1">
                <a:latin typeface="Aharoni" pitchFamily="2" charset="-79"/>
                <a:cs typeface="Aharoni" pitchFamily="2" charset="-79"/>
              </a:rPr>
              <a:t>Pasal</a:t>
            </a:r>
            <a:r>
              <a:rPr lang="en-US" dirty="0">
                <a:latin typeface="Aharoni" pitchFamily="2" charset="-79"/>
                <a:cs typeface="Aharoni" pitchFamily="2" charset="-79"/>
              </a:rPr>
              <a:t> I AP”</a:t>
            </a:r>
          </a:p>
          <a:p>
            <a:pPr algn="ctr">
              <a:defRPr/>
            </a:pPr>
            <a:r>
              <a:rPr lang="en-US" dirty="0" err="1">
                <a:latin typeface="Aharoni" pitchFamily="2" charset="-79"/>
                <a:cs typeface="Aharoni" pitchFamily="2" charset="-79"/>
              </a:rPr>
              <a:t>Segala</a:t>
            </a:r>
            <a:r>
              <a:rPr lang="en-US" dirty="0">
                <a:latin typeface="Aharoni" pitchFamily="2" charset="-79"/>
                <a:cs typeface="Aharoni" pitchFamily="2" charset="-79"/>
              </a:rPr>
              <a:t> </a:t>
            </a:r>
            <a:r>
              <a:rPr lang="en-US" dirty="0" err="1">
                <a:latin typeface="Aharoni" pitchFamily="2" charset="-79"/>
                <a:cs typeface="Aharoni" pitchFamily="2" charset="-79"/>
              </a:rPr>
              <a:t>Peraturan</a:t>
            </a:r>
            <a:r>
              <a:rPr lang="en-US" dirty="0">
                <a:latin typeface="Aharoni" pitchFamily="2" charset="-79"/>
                <a:cs typeface="Aharoni" pitchFamily="2" charset="-79"/>
              </a:rPr>
              <a:t> Per-</a:t>
            </a:r>
            <a:r>
              <a:rPr lang="en-US" dirty="0" err="1">
                <a:latin typeface="Aharoni" pitchFamily="2" charset="-79"/>
                <a:cs typeface="Aharoni" pitchFamily="2" charset="-79"/>
              </a:rPr>
              <a:t>uu</a:t>
            </a:r>
            <a:r>
              <a:rPr lang="en-US" dirty="0">
                <a:latin typeface="Aharoni" pitchFamily="2" charset="-79"/>
                <a:cs typeface="Aharoni" pitchFamily="2" charset="-79"/>
              </a:rPr>
              <a:t>-an </a:t>
            </a:r>
            <a:r>
              <a:rPr lang="en-US" dirty="0" err="1">
                <a:latin typeface="Aharoni" pitchFamily="2" charset="-79"/>
                <a:cs typeface="Aharoni" pitchFamily="2" charset="-79"/>
              </a:rPr>
              <a:t>yg</a:t>
            </a:r>
            <a:r>
              <a:rPr lang="en-US" dirty="0">
                <a:latin typeface="Aharoni" pitchFamily="2" charset="-79"/>
                <a:cs typeface="Aharoni" pitchFamily="2" charset="-79"/>
              </a:rPr>
              <a:t> </a:t>
            </a:r>
            <a:r>
              <a:rPr lang="en-US" dirty="0" err="1">
                <a:latin typeface="Aharoni" pitchFamily="2" charset="-79"/>
                <a:cs typeface="Aharoni" pitchFamily="2" charset="-79"/>
              </a:rPr>
              <a:t>ada</a:t>
            </a:r>
            <a:r>
              <a:rPr lang="en-US" dirty="0">
                <a:latin typeface="Aharoni" pitchFamily="2" charset="-79"/>
                <a:cs typeface="Aharoni" pitchFamily="2" charset="-79"/>
              </a:rPr>
              <a:t> </a:t>
            </a:r>
            <a:r>
              <a:rPr lang="en-US" dirty="0" err="1">
                <a:latin typeface="Aharoni" pitchFamily="2" charset="-79"/>
                <a:cs typeface="Aharoni" pitchFamily="2" charset="-79"/>
              </a:rPr>
              <a:t>masih</a:t>
            </a:r>
            <a:r>
              <a:rPr lang="en-US" dirty="0">
                <a:latin typeface="Aharoni" pitchFamily="2" charset="-79"/>
                <a:cs typeface="Aharoni" pitchFamily="2" charset="-79"/>
              </a:rPr>
              <a:t> </a:t>
            </a:r>
            <a:r>
              <a:rPr lang="en-US" dirty="0" err="1">
                <a:latin typeface="Aharoni" pitchFamily="2" charset="-79"/>
                <a:cs typeface="Aharoni" pitchFamily="2" charset="-79"/>
              </a:rPr>
              <a:t>tetap</a:t>
            </a:r>
            <a:r>
              <a:rPr lang="en-US" dirty="0">
                <a:latin typeface="Aharoni" pitchFamily="2" charset="-79"/>
                <a:cs typeface="Aharoni" pitchFamily="2" charset="-79"/>
              </a:rPr>
              <a:t> </a:t>
            </a:r>
            <a:r>
              <a:rPr lang="en-US" dirty="0" err="1">
                <a:latin typeface="Aharoni" pitchFamily="2" charset="-79"/>
                <a:cs typeface="Aharoni" pitchFamily="2" charset="-79"/>
              </a:rPr>
              <a:t>berlaku</a:t>
            </a:r>
            <a:r>
              <a:rPr lang="en-US" dirty="0">
                <a:latin typeface="Aharoni" pitchFamily="2" charset="-79"/>
                <a:cs typeface="Aharoni" pitchFamily="2" charset="-79"/>
              </a:rPr>
              <a:t> </a:t>
            </a:r>
            <a:r>
              <a:rPr lang="en-US" dirty="0" err="1">
                <a:latin typeface="Aharoni" pitchFamily="2" charset="-79"/>
                <a:cs typeface="Aharoni" pitchFamily="2" charset="-79"/>
              </a:rPr>
              <a:t>selama</a:t>
            </a:r>
            <a:r>
              <a:rPr lang="en-US" dirty="0">
                <a:latin typeface="Aharoni" pitchFamily="2" charset="-79"/>
                <a:cs typeface="Aharoni" pitchFamily="2" charset="-79"/>
              </a:rPr>
              <a:t> </a:t>
            </a:r>
            <a:r>
              <a:rPr lang="en-US" dirty="0" err="1">
                <a:latin typeface="Aharoni" pitchFamily="2" charset="-79"/>
                <a:cs typeface="Aharoni" pitchFamily="2" charset="-79"/>
              </a:rPr>
              <a:t>belum</a:t>
            </a:r>
            <a:r>
              <a:rPr lang="en-US" dirty="0">
                <a:latin typeface="Aharoni" pitchFamily="2" charset="-79"/>
                <a:cs typeface="Aharoni" pitchFamily="2" charset="-79"/>
              </a:rPr>
              <a:t> </a:t>
            </a:r>
            <a:r>
              <a:rPr lang="en-US" dirty="0" err="1">
                <a:latin typeface="Aharoni" pitchFamily="2" charset="-79"/>
                <a:cs typeface="Aharoni" pitchFamily="2" charset="-79"/>
              </a:rPr>
              <a:t>diadakan</a:t>
            </a:r>
            <a:r>
              <a:rPr lang="en-US" dirty="0">
                <a:latin typeface="Aharoni" pitchFamily="2" charset="-79"/>
                <a:cs typeface="Aharoni" pitchFamily="2" charset="-79"/>
              </a:rPr>
              <a:t> </a:t>
            </a:r>
            <a:r>
              <a:rPr lang="en-US" dirty="0" err="1">
                <a:latin typeface="Aharoni" pitchFamily="2" charset="-79"/>
                <a:cs typeface="Aharoni" pitchFamily="2" charset="-79"/>
              </a:rPr>
              <a:t>yg</a:t>
            </a:r>
            <a:r>
              <a:rPr lang="en-US" dirty="0">
                <a:latin typeface="Aharoni" pitchFamily="2" charset="-79"/>
                <a:cs typeface="Aharoni" pitchFamily="2" charset="-79"/>
              </a:rPr>
              <a:t> </a:t>
            </a:r>
            <a:r>
              <a:rPr lang="en-US" dirty="0" err="1">
                <a:latin typeface="Aharoni" pitchFamily="2" charset="-79"/>
                <a:cs typeface="Aharoni" pitchFamily="2" charset="-79"/>
              </a:rPr>
              <a:t>baru</a:t>
            </a:r>
            <a:r>
              <a:rPr lang="en-US" dirty="0">
                <a:latin typeface="Aharoni" pitchFamily="2" charset="-79"/>
                <a:cs typeface="Aharoni" pitchFamily="2" charset="-79"/>
              </a:rPr>
              <a:t> </a:t>
            </a:r>
            <a:r>
              <a:rPr lang="en-US" dirty="0" err="1">
                <a:latin typeface="Aharoni" pitchFamily="2" charset="-79"/>
                <a:cs typeface="Aharoni" pitchFamily="2" charset="-79"/>
              </a:rPr>
              <a:t>menurut</a:t>
            </a:r>
            <a:r>
              <a:rPr lang="en-US" dirty="0">
                <a:latin typeface="Aharoni" pitchFamily="2" charset="-79"/>
                <a:cs typeface="Aharoni" pitchFamily="2" charset="-79"/>
              </a:rPr>
              <a:t> UUD </a:t>
            </a:r>
            <a:r>
              <a:rPr lang="en-US" dirty="0" err="1">
                <a:latin typeface="Aharoni" pitchFamily="2" charset="-79"/>
                <a:cs typeface="Aharoni" pitchFamily="2" charset="-79"/>
              </a:rPr>
              <a:t>ini</a:t>
            </a:r>
            <a:r>
              <a:rPr lang="en-US" dirty="0">
                <a:latin typeface="Aharoni" pitchFamily="2" charset="-79"/>
                <a:cs typeface="Aharoni" pitchFamily="2" charset="-79"/>
              </a:rPr>
              <a:t>”</a:t>
            </a:r>
          </a:p>
          <a:p>
            <a:pPr algn="ctr">
              <a:defRPr/>
            </a:pPr>
            <a:endParaRPr lang="en-US" dirty="0">
              <a:latin typeface="Aharoni" pitchFamily="2" charset="-79"/>
              <a:cs typeface="Aharoni" pitchFamily="2" charset="-79"/>
            </a:endParaRPr>
          </a:p>
          <a:p>
            <a:pPr algn="ctr">
              <a:defRPr/>
            </a:pPr>
            <a:endParaRPr lang="en-US" dirty="0">
              <a:latin typeface="Aharoni" pitchFamily="2" charset="-79"/>
              <a:cs typeface="Aharoni" pitchFamily="2" charset="-79"/>
            </a:endParaRPr>
          </a:p>
          <a:p>
            <a:pPr algn="ctr">
              <a:defRPr/>
            </a:pPr>
            <a:endParaRPr lang="en-US" dirty="0">
              <a:latin typeface="Aharoni" pitchFamily="2" charset="-79"/>
              <a:cs typeface="Aharoni" pitchFamily="2" charset="-79"/>
            </a:endParaRPr>
          </a:p>
          <a:p>
            <a:pPr algn="ctr">
              <a:defRPr/>
            </a:pPr>
            <a:endParaRPr lang="en-US" dirty="0"/>
          </a:p>
        </p:txBody>
      </p:sp>
      <p:sp>
        <p:nvSpPr>
          <p:cNvPr id="10" name="Vertical Scroll 9"/>
          <p:cNvSpPr/>
          <p:nvPr/>
        </p:nvSpPr>
        <p:spPr>
          <a:xfrm>
            <a:off x="3252788" y="1330325"/>
            <a:ext cx="3124200" cy="345281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Aharoni" pitchFamily="2" charset="-79"/>
                <a:cs typeface="Aharoni" pitchFamily="2" charset="-79"/>
              </a:rPr>
              <a:t>“</a:t>
            </a:r>
            <a:r>
              <a:rPr lang="en-US" dirty="0" err="1">
                <a:latin typeface="Aharoni" pitchFamily="2" charset="-79"/>
                <a:cs typeface="Aharoni" pitchFamily="2" charset="-79"/>
              </a:rPr>
              <a:t>Pasal</a:t>
            </a:r>
            <a:r>
              <a:rPr lang="en-US" dirty="0">
                <a:latin typeface="Aharoni" pitchFamily="2" charset="-79"/>
                <a:cs typeface="Aharoni" pitchFamily="2" charset="-79"/>
              </a:rPr>
              <a:t> II AP”</a:t>
            </a:r>
          </a:p>
          <a:p>
            <a:pPr algn="ctr">
              <a:defRPr/>
            </a:pPr>
            <a:r>
              <a:rPr lang="en-US" dirty="0" err="1">
                <a:latin typeface="Aharoni" pitchFamily="2" charset="-79"/>
                <a:cs typeface="Aharoni" pitchFamily="2" charset="-79"/>
              </a:rPr>
              <a:t>Semua</a:t>
            </a:r>
            <a:r>
              <a:rPr lang="en-US" dirty="0">
                <a:latin typeface="Aharoni" pitchFamily="2" charset="-79"/>
                <a:cs typeface="Aharoni" pitchFamily="2" charset="-79"/>
              </a:rPr>
              <a:t> </a:t>
            </a:r>
            <a:r>
              <a:rPr lang="en-US" dirty="0" err="1">
                <a:latin typeface="Aharoni" pitchFamily="2" charset="-79"/>
                <a:cs typeface="Aharoni" pitchFamily="2" charset="-79"/>
              </a:rPr>
              <a:t>Lembaga</a:t>
            </a:r>
            <a:r>
              <a:rPr lang="en-US" dirty="0">
                <a:latin typeface="Aharoni" pitchFamily="2" charset="-79"/>
                <a:cs typeface="Aharoni" pitchFamily="2" charset="-79"/>
              </a:rPr>
              <a:t> Negara </a:t>
            </a:r>
            <a:r>
              <a:rPr lang="en-US" dirty="0" err="1">
                <a:latin typeface="Aharoni" pitchFamily="2" charset="-79"/>
                <a:cs typeface="Aharoni" pitchFamily="2" charset="-79"/>
              </a:rPr>
              <a:t>yg</a:t>
            </a:r>
            <a:r>
              <a:rPr lang="en-US" dirty="0">
                <a:latin typeface="Aharoni" pitchFamily="2" charset="-79"/>
                <a:cs typeface="Aharoni" pitchFamily="2" charset="-79"/>
              </a:rPr>
              <a:t> </a:t>
            </a:r>
            <a:r>
              <a:rPr lang="en-US" dirty="0" err="1">
                <a:latin typeface="Aharoni" pitchFamily="2" charset="-79"/>
                <a:cs typeface="Aharoni" pitchFamily="2" charset="-79"/>
              </a:rPr>
              <a:t>ada</a:t>
            </a:r>
            <a:r>
              <a:rPr lang="en-US" dirty="0">
                <a:latin typeface="Aharoni" pitchFamily="2" charset="-79"/>
                <a:cs typeface="Aharoni" pitchFamily="2" charset="-79"/>
              </a:rPr>
              <a:t> </a:t>
            </a:r>
            <a:r>
              <a:rPr lang="en-US" dirty="0" err="1">
                <a:latin typeface="Aharoni" pitchFamily="2" charset="-79"/>
                <a:cs typeface="Aharoni" pitchFamily="2" charset="-79"/>
              </a:rPr>
              <a:t>masih</a:t>
            </a:r>
            <a:r>
              <a:rPr lang="en-US" dirty="0">
                <a:latin typeface="Aharoni" pitchFamily="2" charset="-79"/>
                <a:cs typeface="Aharoni" pitchFamily="2" charset="-79"/>
              </a:rPr>
              <a:t> </a:t>
            </a:r>
            <a:r>
              <a:rPr lang="en-US" dirty="0" err="1">
                <a:latin typeface="Aharoni" pitchFamily="2" charset="-79"/>
                <a:cs typeface="Aharoni" pitchFamily="2" charset="-79"/>
              </a:rPr>
              <a:t>tetap</a:t>
            </a:r>
            <a:r>
              <a:rPr lang="en-US" dirty="0">
                <a:latin typeface="Aharoni" pitchFamily="2" charset="-79"/>
                <a:cs typeface="Aharoni" pitchFamily="2" charset="-79"/>
              </a:rPr>
              <a:t> </a:t>
            </a:r>
            <a:r>
              <a:rPr lang="en-US" dirty="0" err="1">
                <a:latin typeface="Aharoni" pitchFamily="2" charset="-79"/>
                <a:cs typeface="Aharoni" pitchFamily="2" charset="-79"/>
              </a:rPr>
              <a:t>berfungsi</a:t>
            </a:r>
            <a:r>
              <a:rPr lang="en-US" dirty="0">
                <a:latin typeface="Aharoni" pitchFamily="2" charset="-79"/>
                <a:cs typeface="Aharoni" pitchFamily="2" charset="-79"/>
              </a:rPr>
              <a:t> </a:t>
            </a:r>
            <a:r>
              <a:rPr lang="en-US" dirty="0" err="1">
                <a:latin typeface="Aharoni" pitchFamily="2" charset="-79"/>
                <a:cs typeface="Aharoni" pitchFamily="2" charset="-79"/>
              </a:rPr>
              <a:t>sepanjang</a:t>
            </a:r>
            <a:r>
              <a:rPr lang="en-US" dirty="0">
                <a:latin typeface="Aharoni" pitchFamily="2" charset="-79"/>
                <a:cs typeface="Aharoni" pitchFamily="2" charset="-79"/>
              </a:rPr>
              <a:t> </a:t>
            </a:r>
            <a:r>
              <a:rPr lang="en-US" dirty="0" err="1">
                <a:latin typeface="Aharoni" pitchFamily="2" charset="-79"/>
                <a:cs typeface="Aharoni" pitchFamily="2" charset="-79"/>
              </a:rPr>
              <a:t>utk</a:t>
            </a:r>
            <a:r>
              <a:rPr lang="en-US" dirty="0">
                <a:latin typeface="Aharoni" pitchFamily="2" charset="-79"/>
                <a:cs typeface="Aharoni" pitchFamily="2" charset="-79"/>
              </a:rPr>
              <a:t> </a:t>
            </a:r>
            <a:r>
              <a:rPr lang="en-US" dirty="0" err="1">
                <a:latin typeface="Aharoni" pitchFamily="2" charset="-79"/>
                <a:cs typeface="Aharoni" pitchFamily="2" charset="-79"/>
              </a:rPr>
              <a:t>melaksanakan</a:t>
            </a:r>
            <a:r>
              <a:rPr lang="en-US" dirty="0">
                <a:latin typeface="Aharoni" pitchFamily="2" charset="-79"/>
                <a:cs typeface="Aharoni" pitchFamily="2" charset="-79"/>
              </a:rPr>
              <a:t> </a:t>
            </a:r>
            <a:r>
              <a:rPr lang="en-US" dirty="0" err="1">
                <a:latin typeface="Aharoni" pitchFamily="2" charset="-79"/>
                <a:cs typeface="Aharoni" pitchFamily="2" charset="-79"/>
              </a:rPr>
              <a:t>ketentuan</a:t>
            </a:r>
            <a:r>
              <a:rPr lang="en-US" dirty="0">
                <a:latin typeface="Aharoni" pitchFamily="2" charset="-79"/>
                <a:cs typeface="Aharoni" pitchFamily="2" charset="-79"/>
              </a:rPr>
              <a:t> UUD </a:t>
            </a:r>
            <a:r>
              <a:rPr lang="en-US" dirty="0" err="1">
                <a:latin typeface="Aharoni" pitchFamily="2" charset="-79"/>
                <a:cs typeface="Aharoni" pitchFamily="2" charset="-79"/>
              </a:rPr>
              <a:t>dan</a:t>
            </a:r>
            <a:r>
              <a:rPr lang="en-US" dirty="0">
                <a:latin typeface="Aharoni" pitchFamily="2" charset="-79"/>
                <a:cs typeface="Aharoni" pitchFamily="2" charset="-79"/>
              </a:rPr>
              <a:t> </a:t>
            </a:r>
            <a:r>
              <a:rPr lang="en-US" dirty="0" err="1">
                <a:latin typeface="Aharoni" pitchFamily="2" charset="-79"/>
                <a:cs typeface="Aharoni" pitchFamily="2" charset="-79"/>
              </a:rPr>
              <a:t>belum</a:t>
            </a:r>
            <a:r>
              <a:rPr lang="en-US" dirty="0">
                <a:latin typeface="Aharoni" pitchFamily="2" charset="-79"/>
                <a:cs typeface="Aharoni" pitchFamily="2" charset="-79"/>
              </a:rPr>
              <a:t> </a:t>
            </a:r>
            <a:r>
              <a:rPr lang="en-US" dirty="0" err="1">
                <a:latin typeface="Aharoni" pitchFamily="2" charset="-79"/>
                <a:cs typeface="Aharoni" pitchFamily="2" charset="-79"/>
              </a:rPr>
              <a:t>diadakan</a:t>
            </a:r>
            <a:r>
              <a:rPr lang="en-US" dirty="0">
                <a:latin typeface="Aharoni" pitchFamily="2" charset="-79"/>
                <a:cs typeface="Aharoni" pitchFamily="2" charset="-79"/>
              </a:rPr>
              <a:t> </a:t>
            </a:r>
            <a:r>
              <a:rPr lang="en-US" dirty="0" err="1">
                <a:latin typeface="Aharoni" pitchFamily="2" charset="-79"/>
                <a:cs typeface="Aharoni" pitchFamily="2" charset="-79"/>
              </a:rPr>
              <a:t>yg</a:t>
            </a:r>
            <a:r>
              <a:rPr lang="en-US" dirty="0">
                <a:latin typeface="Aharoni" pitchFamily="2" charset="-79"/>
                <a:cs typeface="Aharoni" pitchFamily="2" charset="-79"/>
              </a:rPr>
              <a:t> </a:t>
            </a:r>
            <a:r>
              <a:rPr lang="en-US" dirty="0" err="1">
                <a:latin typeface="Aharoni" pitchFamily="2" charset="-79"/>
                <a:cs typeface="Aharoni" pitchFamily="2" charset="-79"/>
              </a:rPr>
              <a:t>baru</a:t>
            </a:r>
            <a:r>
              <a:rPr lang="en-US" dirty="0">
                <a:latin typeface="Aharoni" pitchFamily="2" charset="-79"/>
                <a:cs typeface="Aharoni" pitchFamily="2" charset="-79"/>
              </a:rPr>
              <a:t> </a:t>
            </a:r>
            <a:r>
              <a:rPr lang="en-US" dirty="0" err="1">
                <a:latin typeface="Aharoni" pitchFamily="2" charset="-79"/>
                <a:cs typeface="Aharoni" pitchFamily="2" charset="-79"/>
              </a:rPr>
              <a:t>menurut</a:t>
            </a:r>
            <a:r>
              <a:rPr lang="en-US" dirty="0">
                <a:latin typeface="Aharoni" pitchFamily="2" charset="-79"/>
                <a:cs typeface="Aharoni" pitchFamily="2" charset="-79"/>
              </a:rPr>
              <a:t> UUD </a:t>
            </a:r>
            <a:r>
              <a:rPr lang="en-US" dirty="0" err="1">
                <a:latin typeface="Aharoni" pitchFamily="2" charset="-79"/>
                <a:cs typeface="Aharoni" pitchFamily="2" charset="-79"/>
              </a:rPr>
              <a:t>ini</a:t>
            </a:r>
            <a:r>
              <a:rPr lang="en-US" dirty="0">
                <a:latin typeface="Aharoni" pitchFamily="2" charset="-79"/>
                <a:cs typeface="Aharoni" pitchFamily="2" charset="-79"/>
              </a:rPr>
              <a:t>”</a:t>
            </a:r>
          </a:p>
          <a:p>
            <a:pPr algn="ctr">
              <a:defRPr/>
            </a:pPr>
            <a:endParaRPr lang="en-US" dirty="0"/>
          </a:p>
        </p:txBody>
      </p:sp>
    </p:spTree>
    <p:extLst>
      <p:ext uri="{BB962C8B-B14F-4D97-AF65-F5344CB8AC3E}">
        <p14:creationId xmlns:p14="http://schemas.microsoft.com/office/powerpoint/2010/main" val="2747204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arn(inVertical)">
                                      <p:cBhvr>
                                        <p:cTn id="7" dur="5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3" grpId="0" animBg="1"/>
      <p:bldP spid="7" grpId="0" animBg="1"/>
      <p:bldP spid="2"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Sejarah</a:t>
            </a:r>
            <a:r>
              <a:rPr lang="en-US" dirty="0" smtClean="0"/>
              <a:t> </a:t>
            </a:r>
            <a:r>
              <a:rPr lang="en-US" dirty="0" err="1" smtClean="0"/>
              <a:t>Hukum</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459678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838200"/>
            <a:ext cx="3505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925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Akibat</a:t>
            </a:r>
            <a:r>
              <a:rPr lang="en-US" dirty="0" smtClean="0"/>
              <a:t> </a:t>
            </a:r>
            <a:r>
              <a:rPr lang="en-US" dirty="0" err="1" smtClean="0"/>
              <a:t>sistem</a:t>
            </a:r>
            <a:r>
              <a:rPr lang="en-US" dirty="0" smtClean="0"/>
              <a:t> </a:t>
            </a:r>
            <a:r>
              <a:rPr lang="en-US" dirty="0" err="1" smtClean="0"/>
              <a:t>hukum</a:t>
            </a:r>
            <a:r>
              <a:rPr lang="en-US" dirty="0" smtClean="0"/>
              <a:t> </a:t>
            </a:r>
            <a:r>
              <a:rPr lang="en-US" dirty="0" err="1" smtClean="0"/>
              <a:t>kolonial</a:t>
            </a:r>
            <a:r>
              <a:rPr lang="en-US" dirty="0" smtClean="0"/>
              <a:t> </a:t>
            </a:r>
            <a:r>
              <a:rPr lang="en-US" dirty="0" err="1" smtClean="0"/>
              <a:t>lihat</a:t>
            </a:r>
            <a:r>
              <a:rPr lang="en-US" dirty="0" smtClean="0"/>
              <a:t> </a:t>
            </a:r>
            <a:r>
              <a:rPr lang="en-US" dirty="0" err="1" smtClean="0"/>
              <a:t>gambar</a:t>
            </a:r>
            <a:r>
              <a:rPr lang="en-US" dirty="0" smtClean="0"/>
              <a:t> </a:t>
            </a:r>
            <a:r>
              <a:rPr lang="en-US" smtClean="0"/>
              <a:t>berikut</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6826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endParaRPr lang="en-US" altLang="en-US" noProof="1" smtClean="0"/>
          </a:p>
        </p:txBody>
      </p:sp>
      <p:sp>
        <p:nvSpPr>
          <p:cNvPr id="62467" name="Rectangle 3"/>
          <p:cNvSpPr>
            <a:spLocks noGrp="1" noChangeArrowheads="1"/>
          </p:cNvSpPr>
          <p:nvPr>
            <p:ph type="body" idx="1"/>
          </p:nvPr>
        </p:nvSpPr>
        <p:spPr/>
        <p:txBody>
          <a:bodyPr/>
          <a:lstStyle/>
          <a:p>
            <a:endParaRPr lang="en-US" altLang="en-US" noProof="1" smtClean="0"/>
          </a:p>
        </p:txBody>
      </p:sp>
      <p:pic>
        <p:nvPicPr>
          <p:cNvPr id="62468" name="Picture 4" descr="Kepadatan 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906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191000" y="4267200"/>
            <a:ext cx="762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43000" y="3886200"/>
            <a:ext cx="762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41490" y="3619500"/>
            <a:ext cx="762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33600" y="3232355"/>
            <a:ext cx="762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10000" y="3216377"/>
            <a:ext cx="762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72581" y="2971800"/>
            <a:ext cx="762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2000" y="2590800"/>
            <a:ext cx="762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42536" y="4301613"/>
            <a:ext cx="762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296400" y="3352800"/>
            <a:ext cx="762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24800" y="2971800"/>
            <a:ext cx="762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763000" y="2270023"/>
            <a:ext cx="762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19800" y="2057400"/>
            <a:ext cx="762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553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endParaRPr lang="en-US" altLang="en-US" noProof="1" smtClean="0"/>
          </a:p>
        </p:txBody>
      </p:sp>
      <p:sp>
        <p:nvSpPr>
          <p:cNvPr id="63491" name="Rectangle 3"/>
          <p:cNvSpPr>
            <a:spLocks noGrp="1" noChangeArrowheads="1"/>
          </p:cNvSpPr>
          <p:nvPr>
            <p:ph type="body" idx="1"/>
          </p:nvPr>
        </p:nvSpPr>
        <p:spPr/>
        <p:txBody>
          <a:bodyPr/>
          <a:lstStyle/>
          <a:p>
            <a:endParaRPr lang="en-US" altLang="en-US" noProof="1" smtClean="0"/>
          </a:p>
        </p:txBody>
      </p:sp>
      <p:pic>
        <p:nvPicPr>
          <p:cNvPr id="63492" name="Picture 4" descr="Kepadatan 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906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1981200" y="4876800"/>
            <a:ext cx="838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31359" y="2667000"/>
            <a:ext cx="838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36491" y="2819400"/>
            <a:ext cx="838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93159" y="2438400"/>
            <a:ext cx="838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99272" y="884903"/>
            <a:ext cx="838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67200" y="4495800"/>
            <a:ext cx="838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38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endParaRPr lang="en-US" altLang="en-US" noProof="1" smtClean="0"/>
          </a:p>
        </p:txBody>
      </p:sp>
      <p:sp>
        <p:nvSpPr>
          <p:cNvPr id="64515" name="Rectangle 3"/>
          <p:cNvSpPr>
            <a:spLocks noGrp="1" noChangeArrowheads="1"/>
          </p:cNvSpPr>
          <p:nvPr>
            <p:ph type="body" idx="1"/>
          </p:nvPr>
        </p:nvSpPr>
        <p:spPr/>
        <p:txBody>
          <a:bodyPr/>
          <a:lstStyle/>
          <a:p>
            <a:endParaRPr lang="en-US" altLang="en-US" noProof="1" smtClean="0"/>
          </a:p>
        </p:txBody>
      </p:sp>
      <p:pic>
        <p:nvPicPr>
          <p:cNvPr id="64516" name="Picture 4" descr="Kepadatan 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0584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7128387" y="5257800"/>
            <a:ext cx="762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0" y="5791200"/>
            <a:ext cx="762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51955" y="5810865"/>
            <a:ext cx="762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562600" y="4572000"/>
            <a:ext cx="762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37355" y="4038600"/>
            <a:ext cx="762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29000" y="3998042"/>
            <a:ext cx="762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215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endParaRPr lang="en-US" altLang="en-US" noProof="1" smtClean="0"/>
          </a:p>
        </p:txBody>
      </p:sp>
      <p:sp>
        <p:nvSpPr>
          <p:cNvPr id="66563" name="Rectangle 3"/>
          <p:cNvSpPr>
            <a:spLocks noGrp="1" noChangeArrowheads="1"/>
          </p:cNvSpPr>
          <p:nvPr>
            <p:ph type="body" idx="1"/>
          </p:nvPr>
        </p:nvSpPr>
        <p:spPr/>
        <p:txBody>
          <a:bodyPr/>
          <a:lstStyle/>
          <a:p>
            <a:endParaRPr lang="en-US" altLang="en-US" noProof="1" smtClean="0"/>
          </a:p>
        </p:txBody>
      </p:sp>
      <p:pic>
        <p:nvPicPr>
          <p:cNvPr id="66564" name="Picture 4" descr="poto bro 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66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362200" y="3276600"/>
            <a:ext cx="838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9100" y="3276600"/>
            <a:ext cx="838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27206" y="3338052"/>
            <a:ext cx="838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742835" y="1371600"/>
            <a:ext cx="838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10200" y="3033252"/>
            <a:ext cx="838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19200" y="152400"/>
            <a:ext cx="838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11145" y="14748"/>
            <a:ext cx="838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49345" y="471948"/>
            <a:ext cx="838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2400" y="-24581"/>
            <a:ext cx="838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168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endParaRPr lang="en-US" altLang="en-US" noProof="1" smtClean="0"/>
          </a:p>
        </p:txBody>
      </p:sp>
      <p:sp>
        <p:nvSpPr>
          <p:cNvPr id="67587" name="Rectangle 3"/>
          <p:cNvSpPr>
            <a:spLocks noGrp="1" noChangeArrowheads="1"/>
          </p:cNvSpPr>
          <p:nvPr>
            <p:ph type="body" idx="1"/>
          </p:nvPr>
        </p:nvSpPr>
        <p:spPr/>
        <p:txBody>
          <a:bodyPr/>
          <a:lstStyle/>
          <a:p>
            <a:endParaRPr lang="en-US" altLang="en-US" noProof="1" smtClean="0"/>
          </a:p>
        </p:txBody>
      </p:sp>
      <p:pic>
        <p:nvPicPr>
          <p:cNvPr id="67588" name="Picture 4" descr="poto bro 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10515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6324600" y="12954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943600" y="54102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10400" y="57531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05500" y="3170903"/>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24200" y="32004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3170903"/>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31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5181600" cy="761999"/>
          </a:xfrm>
        </p:spPr>
        <p:txBody>
          <a:bodyPr>
            <a:normAutofit fontScale="90000"/>
          </a:bodyPr>
          <a:lstStyle/>
          <a:p>
            <a:r>
              <a:rPr lang="en-US" sz="4400" dirty="0" smtClean="0"/>
              <a:t>SEBELUM BELANDA</a:t>
            </a:r>
            <a:endParaRPr lang="en-US" sz="4400" dirty="0"/>
          </a:p>
        </p:txBody>
      </p:sp>
      <p:sp>
        <p:nvSpPr>
          <p:cNvPr id="8" name="Rectangle 7"/>
          <p:cNvSpPr/>
          <p:nvPr/>
        </p:nvSpPr>
        <p:spPr>
          <a:xfrm>
            <a:off x="533400" y="2543175"/>
            <a:ext cx="3581400" cy="1295400"/>
          </a:xfrm>
          <a:prstGeom prst="rect">
            <a:avLst/>
          </a:prstGeom>
          <a:effectLst>
            <a:reflection blurRad="6350" stA="52000" endA="300" endPos="35000" dir="5400000" sy="-100000" algn="bl" rotWithShape="0"/>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SETELAH ISLAM MASUK ABAD KE-VII – XIII</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623" y="35814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898" y="983379"/>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8" idx="3"/>
            <a:endCxn id="1028" idx="1"/>
          </p:cNvCxnSpPr>
          <p:nvPr/>
        </p:nvCxnSpPr>
        <p:spPr>
          <a:xfrm flipV="1">
            <a:off x="4114800" y="1740617"/>
            <a:ext cx="965098" cy="145025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4114800" y="3257780"/>
            <a:ext cx="879066" cy="116158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25069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 1602-1799</a:t>
            </a:r>
            <a:endParaRPr lang="en-US" dirty="0"/>
          </a:p>
        </p:txBody>
      </p:sp>
      <p:sp>
        <p:nvSpPr>
          <p:cNvPr id="4" name="Rectangle 3"/>
          <p:cNvSpPr/>
          <p:nvPr/>
        </p:nvSpPr>
        <p:spPr>
          <a:xfrm>
            <a:off x="3017520" y="411726"/>
            <a:ext cx="5257800" cy="838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VEREENIGDE Oost INDISCHE COPAGNIE</a:t>
            </a:r>
            <a:endParaRPr lang="en-US" dirty="0"/>
          </a:p>
        </p:txBody>
      </p:sp>
      <p:sp>
        <p:nvSpPr>
          <p:cNvPr id="6" name="Rectangle 5"/>
          <p:cNvSpPr/>
          <p:nvPr/>
        </p:nvSpPr>
        <p:spPr>
          <a:xfrm>
            <a:off x="3017520" y="1372060"/>
            <a:ext cx="5257800"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TUJUAN: PERDAGANGAN REMPAH2 DARI ORG PRIBUMI UTK KEUNTUNGAN PASAR EROPA</a:t>
            </a:r>
            <a:endParaRPr lang="en-US" dirty="0"/>
          </a:p>
        </p:txBody>
      </p:sp>
      <p:sp>
        <p:nvSpPr>
          <p:cNvPr id="7" name="Rectangle 6"/>
          <p:cNvSpPr/>
          <p:nvPr/>
        </p:nvSpPr>
        <p:spPr>
          <a:xfrm>
            <a:off x="3017520" y="2271712"/>
            <a:ext cx="5257800" cy="11572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MEMILIKI HAK ISTIMEWA (OCTROOI) DARI PEMERINTAH HINDIA BELANDA UTK DAERAH YANG TERKONKORDANSI DG HUKUM BELANDA KUNO (OUD NEDERLANDSRECHT)</a:t>
            </a:r>
            <a:endParaRPr lang="en-US" dirty="0"/>
          </a:p>
        </p:txBody>
      </p:sp>
      <p:sp>
        <p:nvSpPr>
          <p:cNvPr id="8" name="Rectangle 7"/>
          <p:cNvSpPr/>
          <p:nvPr/>
        </p:nvSpPr>
        <p:spPr>
          <a:xfrm>
            <a:off x="3017520" y="3429000"/>
            <a:ext cx="5257800" cy="1219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HAK ATAS :</a:t>
            </a:r>
          </a:p>
          <a:p>
            <a:pPr algn="ctr"/>
            <a:r>
              <a:rPr lang="en-US" dirty="0" smtClean="0"/>
              <a:t>PELAYARAN, PERDAGANGAN, MEMBENTUK ANGKATAN PERAN, MENDIRIKAN BENTENG, MENCETAK UANG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4" y="411727"/>
            <a:ext cx="2954225" cy="423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553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HUKUM MASA VOC</a:t>
            </a:r>
            <a:endParaRPr lang="en-US" dirty="0"/>
          </a:p>
        </p:txBody>
      </p:sp>
      <p:sp>
        <p:nvSpPr>
          <p:cNvPr id="4" name="Rectangle 3"/>
          <p:cNvSpPr/>
          <p:nvPr/>
        </p:nvSpPr>
        <p:spPr>
          <a:xfrm>
            <a:off x="3810000" y="762000"/>
            <a:ext cx="4419600" cy="838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STATUTA</a:t>
            </a:r>
            <a:endParaRPr lang="en-US" dirty="0"/>
          </a:p>
        </p:txBody>
      </p:sp>
      <p:sp>
        <p:nvSpPr>
          <p:cNvPr id="7" name="Rectangle 6"/>
          <p:cNvSpPr/>
          <p:nvPr/>
        </p:nvSpPr>
        <p:spPr>
          <a:xfrm>
            <a:off x="3810000" y="1752600"/>
            <a:ext cx="4419600"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HUKUM ADAT DAN PRIBUMI</a:t>
            </a:r>
            <a:endParaRPr lang="en-US" dirty="0"/>
          </a:p>
        </p:txBody>
      </p:sp>
      <p:sp>
        <p:nvSpPr>
          <p:cNvPr id="8" name="Rectangle 7"/>
          <p:cNvSpPr/>
          <p:nvPr/>
        </p:nvSpPr>
        <p:spPr>
          <a:xfrm>
            <a:off x="3810000" y="2819400"/>
            <a:ext cx="4419600" cy="838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HUKUM PERDAGANGAN</a:t>
            </a:r>
            <a:endParaRPr lang="en-US" dirty="0"/>
          </a:p>
        </p:txBody>
      </p:sp>
      <p:sp>
        <p:nvSpPr>
          <p:cNvPr id="9" name="Rectangle 8"/>
          <p:cNvSpPr/>
          <p:nvPr/>
        </p:nvSpPr>
        <p:spPr>
          <a:xfrm>
            <a:off x="3810000" y="3810000"/>
            <a:ext cx="4419600" cy="838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HUKUM PENDATANG DARI LUAR EROPA</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35814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6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7696200" cy="1295400"/>
          </a:xfrm>
        </p:spPr>
        <p:txBody>
          <a:bodyPr anchor="ctr">
            <a:noAutofit/>
          </a:bodyPr>
          <a:lstStyle/>
          <a:p>
            <a:r>
              <a:rPr lang="en-US" sz="3200" dirty="0" smtClean="0">
                <a:latin typeface="Arial" panose="020B0604020202020204" pitchFamily="34" charset="0"/>
                <a:cs typeface="Arial" panose="020B0604020202020204" pitchFamily="34" charset="0"/>
              </a:rPr>
              <a:t>MASA PENJAJAHAN PEMERINTAH BELANDA 1800-1842</a:t>
            </a:r>
            <a:endParaRPr lang="en-US" sz="3200" dirty="0">
              <a:latin typeface="Arial" panose="020B0604020202020204" pitchFamily="34" charset="0"/>
              <a:cs typeface="Arial" panose="020B0604020202020204" pitchFamily="34" charset="0"/>
            </a:endParaRPr>
          </a:p>
        </p:txBody>
      </p:sp>
      <p:sp>
        <p:nvSpPr>
          <p:cNvPr id="4" name="Rectangle 3"/>
          <p:cNvSpPr/>
          <p:nvPr/>
        </p:nvSpPr>
        <p:spPr>
          <a:xfrm>
            <a:off x="2362200" y="0"/>
            <a:ext cx="4495800" cy="3810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MASA DEANDLES 1800-1811</a:t>
            </a:r>
            <a:endParaRPr lang="en-US" dirty="0"/>
          </a:p>
        </p:txBody>
      </p:sp>
      <p:sp>
        <p:nvSpPr>
          <p:cNvPr id="6" name="Rectangle 5"/>
          <p:cNvSpPr/>
          <p:nvPr/>
        </p:nvSpPr>
        <p:spPr>
          <a:xfrm>
            <a:off x="685800" y="626806"/>
            <a:ext cx="5680587" cy="80132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smtClean="0">
                <a:solidFill>
                  <a:srgbClr val="FF0000"/>
                </a:solidFill>
                <a:latin typeface="Arial" panose="020B0604020202020204" pitchFamily="34" charset="0"/>
                <a:cs typeface="Arial" panose="020B0604020202020204" pitchFamily="34" charset="0"/>
              </a:rPr>
              <a:t>TUGAS UTAMA </a:t>
            </a:r>
            <a:r>
              <a:rPr lang="en-US" sz="2000" dirty="0" err="1" smtClean="0">
                <a:latin typeface="Arial" panose="020B0604020202020204" pitchFamily="34" charset="0"/>
                <a:cs typeface="Arial" panose="020B0604020202020204" pitchFamily="34" charset="0"/>
              </a:rPr>
              <a:t>Mempertahankan</a:t>
            </a:r>
            <a:r>
              <a:rPr lang="en-US" sz="2000" dirty="0" smtClean="0">
                <a:latin typeface="Arial" panose="020B0604020202020204" pitchFamily="34" charset="0"/>
                <a:cs typeface="Arial" panose="020B0604020202020204" pitchFamily="34" charset="0"/>
              </a:rPr>
              <a:t> Tanah </a:t>
            </a:r>
            <a:r>
              <a:rPr lang="en-US" sz="2000" dirty="0" err="1" smtClean="0">
                <a:latin typeface="Arial" panose="020B0604020202020204" pitchFamily="34" charset="0"/>
                <a:cs typeface="Arial" panose="020B0604020202020204" pitchFamily="34" charset="0"/>
              </a:rPr>
              <a:t>Jajahan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Sementara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Menghadapi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Serangan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Inggris</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685800" y="1714653"/>
            <a:ext cx="5715001" cy="92914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smtClean="0">
                <a:solidFill>
                  <a:srgbClr val="FF0000"/>
                </a:solidFill>
                <a:latin typeface="Arial" panose="020B0604020202020204" pitchFamily="34" charset="0"/>
                <a:cs typeface="Arial" panose="020B0604020202020204" pitchFamily="34" charset="0"/>
              </a:rPr>
              <a:t>BIDANG PEMERINTAHAN </a:t>
            </a:r>
            <a:r>
              <a:rPr lang="en-US" sz="2000" dirty="0" err="1" smtClean="0">
                <a:latin typeface="Arial" panose="020B0604020202020204" pitchFamily="34" charset="0"/>
                <a:cs typeface="Arial" panose="020B0604020202020204" pitchFamily="34" charset="0"/>
              </a:rPr>
              <a:t>Membagi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Jawa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menjadi</a:t>
            </a:r>
            <a:r>
              <a:rPr lang="en-US" sz="2000" dirty="0" smtClean="0">
                <a:latin typeface="Arial" panose="020B0604020202020204" pitchFamily="34" charset="0"/>
                <a:cs typeface="Arial" panose="020B0604020202020204" pitchFamily="34" charset="0"/>
              </a:rPr>
              <a:t> 9 </a:t>
            </a:r>
            <a:r>
              <a:rPr lang="en-US" sz="2000" dirty="0" err="1" smtClean="0">
                <a:latin typeface="Arial" panose="020B0604020202020204" pitchFamily="34" charset="0"/>
                <a:cs typeface="Arial" panose="020B0604020202020204" pitchFamily="34" charset="0"/>
              </a:rPr>
              <a:t>Karasidenan</a:t>
            </a:r>
            <a:endParaRPr lang="en-US" sz="2000" dirty="0">
              <a:latin typeface="Arial" panose="020B0604020202020204" pitchFamily="34" charset="0"/>
              <a:cs typeface="Arial" panose="020B0604020202020204" pitchFamily="34" charset="0"/>
            </a:endParaRPr>
          </a:p>
        </p:txBody>
      </p:sp>
      <p:sp>
        <p:nvSpPr>
          <p:cNvPr id="8" name="Rectangle 7"/>
          <p:cNvSpPr/>
          <p:nvPr/>
        </p:nvSpPr>
        <p:spPr>
          <a:xfrm>
            <a:off x="685800" y="2802191"/>
            <a:ext cx="5715001" cy="245560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smtClean="0">
                <a:solidFill>
                  <a:srgbClr val="FF0000"/>
                </a:solidFill>
                <a:latin typeface="Arial" panose="020B0604020202020204" pitchFamily="34" charset="0"/>
                <a:cs typeface="Arial" panose="020B0604020202020204" pitchFamily="34" charset="0"/>
              </a:rPr>
              <a:t>BIDANG HUKUM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Hukum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Pribumi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tetap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Berlaku</a:t>
            </a:r>
            <a:r>
              <a:rPr lang="en-US" sz="2000" dirty="0" smtClean="0">
                <a:latin typeface="Arial" panose="020B0604020202020204" pitchFamily="34" charset="0"/>
                <a:cs typeface="Arial" panose="020B0604020202020204" pitchFamily="34" charset="0"/>
              </a:rPr>
              <a:t> JIKA </a:t>
            </a:r>
            <a:r>
              <a:rPr lang="en-US" sz="2000" dirty="0" err="1" smtClean="0">
                <a:latin typeface="Arial" panose="020B0604020202020204" pitchFamily="34" charset="0"/>
                <a:cs typeface="Arial" panose="020B0604020202020204" pitchFamily="34" charset="0"/>
              </a:rPr>
              <a:t>tidak</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bertentangan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Dengan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Perintah</a:t>
            </a:r>
            <a:r>
              <a:rPr lang="en-US" sz="2000" dirty="0" smtClean="0">
                <a:latin typeface="Arial" panose="020B0604020202020204" pitchFamily="34" charset="0"/>
                <a:cs typeface="Arial" panose="020B0604020202020204" pitchFamily="34" charset="0"/>
              </a:rPr>
              <a:t> yang </a:t>
            </a:r>
            <a:r>
              <a:rPr lang="en-US" sz="2000" dirty="0" err="1" smtClean="0">
                <a:latin typeface="Arial" panose="020B0604020202020204" pitchFamily="34" charset="0"/>
                <a:cs typeface="Arial" panose="020B0604020202020204" pitchFamily="34" charset="0"/>
              </a:rPr>
              <a:t>diberikan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atau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dasar-dasar</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umum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keadilan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kepatutan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dan</a:t>
            </a:r>
            <a:r>
              <a:rPr lang="en-US" sz="2000" dirty="0" smtClean="0">
                <a:latin typeface="Arial" panose="020B0604020202020204" pitchFamily="34" charset="0"/>
                <a:cs typeface="Arial" panose="020B0604020202020204" pitchFamily="34" charset="0"/>
              </a:rPr>
              <a:t> demi </a:t>
            </a:r>
            <a:r>
              <a:rPr lang="en-US" sz="2000" dirty="0" err="1" smtClean="0">
                <a:latin typeface="Arial" panose="020B0604020202020204" pitchFamily="34" charset="0"/>
                <a:cs typeface="Arial" panose="020B0604020202020204" pitchFamily="34" charset="0"/>
              </a:rPr>
              <a:t>keamanan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umum</a:t>
            </a:r>
            <a:endParaRPr lang="en-US" sz="2000" dirty="0">
              <a:latin typeface="Arial" panose="020B0604020202020204" pitchFamily="34" charset="0"/>
              <a:cs typeface="Arial" panose="020B060402020202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1100597"/>
            <a:ext cx="2590799" cy="340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915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lstStyle/>
          <a:p>
            <a:r>
              <a:rPr lang="en-US" dirty="0" smtClean="0"/>
              <a:t>Masa Raffles (</a:t>
            </a:r>
            <a:r>
              <a:rPr lang="en-US" dirty="0" err="1" smtClean="0"/>
              <a:t>Inggris</a:t>
            </a:r>
            <a:r>
              <a:rPr lang="en-US" dirty="0" smtClean="0"/>
              <a:t> )</a:t>
            </a:r>
            <a:endParaRPr lang="en-US" dirty="0"/>
          </a:p>
        </p:txBody>
      </p:sp>
      <p:sp>
        <p:nvSpPr>
          <p:cNvPr id="4" name="Rectangle 3"/>
          <p:cNvSpPr/>
          <p:nvPr/>
        </p:nvSpPr>
        <p:spPr>
          <a:xfrm>
            <a:off x="838200" y="381000"/>
            <a:ext cx="67056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FF0000"/>
                </a:solidFill>
              </a:rPr>
              <a:t>BIDANG PEMERINTAHAN</a:t>
            </a:r>
            <a:r>
              <a:rPr lang="en-US" dirty="0" smtClean="0"/>
              <a:t>: </a:t>
            </a:r>
            <a:r>
              <a:rPr lang="en-US" dirty="0" err="1" smtClean="0"/>
              <a:t>Membagi</a:t>
            </a:r>
            <a:r>
              <a:rPr lang="en-US" dirty="0" smtClean="0"/>
              <a:t> </a:t>
            </a:r>
            <a:r>
              <a:rPr lang="en-US" dirty="0" err="1" smtClean="0"/>
              <a:t>Jawa</a:t>
            </a:r>
            <a:r>
              <a:rPr lang="en-US" dirty="0" smtClean="0"/>
              <a:t> 19 </a:t>
            </a:r>
            <a:r>
              <a:rPr lang="en-US" dirty="0" err="1" smtClean="0"/>
              <a:t>Karasidenan</a:t>
            </a:r>
            <a:endParaRPr lang="en-US" dirty="0"/>
          </a:p>
        </p:txBody>
      </p:sp>
      <p:sp>
        <p:nvSpPr>
          <p:cNvPr id="8" name="Vertical Scroll 7"/>
          <p:cNvSpPr/>
          <p:nvPr/>
        </p:nvSpPr>
        <p:spPr>
          <a:xfrm>
            <a:off x="3463413" y="1066800"/>
            <a:ext cx="5715000" cy="4419600"/>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FF0000"/>
                </a:solidFill>
              </a:rPr>
              <a:t>BIDANG HUKUM</a:t>
            </a:r>
            <a:r>
              <a:rPr lang="en-US" dirty="0" smtClean="0"/>
              <a:t>: </a:t>
            </a:r>
            <a:endParaRPr lang="en-US" dirty="0"/>
          </a:p>
          <a:p>
            <a:pPr marL="285750" indent="-285750" algn="just">
              <a:buFont typeface="Arial" panose="020B0604020202020204" pitchFamily="34" charset="0"/>
              <a:buChar char="•"/>
            </a:pPr>
            <a:r>
              <a:rPr lang="en-US" dirty="0" err="1"/>
              <a:t>Divisin’s</a:t>
            </a:r>
            <a:r>
              <a:rPr lang="en-US" dirty="0"/>
              <a:t> court: </a:t>
            </a:r>
            <a:r>
              <a:rPr lang="en-US" dirty="0" err="1"/>
              <a:t>Wedana</a:t>
            </a:r>
            <a:r>
              <a:rPr lang="en-US" dirty="0"/>
              <a:t>/</a:t>
            </a:r>
            <a:r>
              <a:rPr lang="en-US" dirty="0" err="1"/>
              <a:t>demang</a:t>
            </a:r>
            <a:r>
              <a:rPr lang="en-US" dirty="0"/>
              <a:t> </a:t>
            </a:r>
            <a:r>
              <a:rPr lang="en-US" dirty="0" err="1"/>
              <a:t>dan</a:t>
            </a:r>
            <a:r>
              <a:rPr lang="en-US" dirty="0"/>
              <a:t> </a:t>
            </a:r>
            <a:r>
              <a:rPr lang="en-US" dirty="0" err="1"/>
              <a:t>pegawai</a:t>
            </a:r>
            <a:r>
              <a:rPr lang="en-US" dirty="0"/>
              <a:t> </a:t>
            </a:r>
            <a:r>
              <a:rPr lang="en-US" dirty="0" err="1"/>
              <a:t>bawahannya</a:t>
            </a:r>
            <a:endParaRPr lang="en-US" dirty="0"/>
          </a:p>
          <a:p>
            <a:pPr marL="285750" indent="-285750" algn="just">
              <a:buFont typeface="Arial" panose="020B0604020202020204" pitchFamily="34" charset="0"/>
              <a:buChar char="•"/>
            </a:pPr>
            <a:r>
              <a:rPr lang="en-US" dirty="0" err="1"/>
              <a:t>Distict’s</a:t>
            </a:r>
            <a:r>
              <a:rPr lang="en-US" dirty="0"/>
              <a:t> court/</a:t>
            </a:r>
            <a:r>
              <a:rPr lang="en-US" dirty="0" err="1"/>
              <a:t>bopati</a:t>
            </a:r>
            <a:r>
              <a:rPr lang="en-US" dirty="0"/>
              <a:t> court: </a:t>
            </a:r>
            <a:r>
              <a:rPr lang="en-US" dirty="0" err="1"/>
              <a:t>Bupati</a:t>
            </a:r>
            <a:r>
              <a:rPr lang="en-US" dirty="0"/>
              <a:t> </a:t>
            </a:r>
            <a:r>
              <a:rPr lang="en-US" dirty="0" err="1"/>
              <a:t>sebagai</a:t>
            </a:r>
            <a:r>
              <a:rPr lang="en-US" dirty="0"/>
              <a:t> </a:t>
            </a:r>
            <a:r>
              <a:rPr lang="en-US" dirty="0" err="1"/>
              <a:t>ketua</a:t>
            </a:r>
            <a:r>
              <a:rPr lang="en-US" dirty="0"/>
              <a:t>, </a:t>
            </a:r>
            <a:r>
              <a:rPr lang="en-US" dirty="0" err="1"/>
              <a:t>penghulu</a:t>
            </a:r>
            <a:r>
              <a:rPr lang="en-US" dirty="0"/>
              <a:t>, </a:t>
            </a:r>
            <a:r>
              <a:rPr lang="en-US" dirty="0" err="1"/>
              <a:t>Jaksa</a:t>
            </a:r>
            <a:r>
              <a:rPr lang="en-US" dirty="0"/>
              <a:t> </a:t>
            </a:r>
            <a:r>
              <a:rPr lang="en-US" dirty="0" err="1"/>
              <a:t>dan</a:t>
            </a:r>
            <a:r>
              <a:rPr lang="en-US" dirty="0"/>
              <a:t> </a:t>
            </a:r>
            <a:r>
              <a:rPr lang="en-US" dirty="0" err="1"/>
              <a:t>Pegawai</a:t>
            </a:r>
            <a:r>
              <a:rPr lang="en-US" dirty="0"/>
              <a:t> </a:t>
            </a:r>
            <a:r>
              <a:rPr lang="en-US" dirty="0" err="1"/>
              <a:t>bawahannya</a:t>
            </a:r>
            <a:r>
              <a:rPr lang="en-US" dirty="0"/>
              <a:t> (21-50 </a:t>
            </a:r>
            <a:r>
              <a:rPr lang="en-US" dirty="0" err="1"/>
              <a:t>rupyen</a:t>
            </a:r>
            <a:r>
              <a:rPr lang="en-US" dirty="0"/>
              <a:t>)</a:t>
            </a:r>
          </a:p>
          <a:p>
            <a:pPr marL="285750" indent="-285750" algn="just">
              <a:buFont typeface="Arial" panose="020B0604020202020204" pitchFamily="34" charset="0"/>
              <a:buChar char="•"/>
            </a:pPr>
            <a:r>
              <a:rPr lang="en-US" dirty="0"/>
              <a:t>Resident’s court: </a:t>
            </a:r>
            <a:r>
              <a:rPr lang="en-US" dirty="0" err="1"/>
              <a:t>Residen</a:t>
            </a:r>
            <a:r>
              <a:rPr lang="en-US" dirty="0"/>
              <a:t> (</a:t>
            </a:r>
            <a:r>
              <a:rPr lang="en-US" dirty="0" err="1"/>
              <a:t>ketua</a:t>
            </a:r>
            <a:r>
              <a:rPr lang="en-US" dirty="0"/>
              <a:t>), Para </a:t>
            </a:r>
            <a:r>
              <a:rPr lang="en-US" dirty="0" err="1"/>
              <a:t>Bupati</a:t>
            </a:r>
            <a:r>
              <a:rPr lang="en-US" dirty="0"/>
              <a:t>, </a:t>
            </a:r>
            <a:r>
              <a:rPr lang="en-US" dirty="0" err="1"/>
              <a:t>Penghulu</a:t>
            </a:r>
            <a:r>
              <a:rPr lang="en-US" dirty="0"/>
              <a:t> Hoof (</a:t>
            </a:r>
            <a:r>
              <a:rPr lang="en-US" dirty="0" err="1"/>
              <a:t>jaksa</a:t>
            </a:r>
            <a:r>
              <a:rPr lang="en-US" dirty="0"/>
              <a:t>) </a:t>
            </a:r>
            <a:r>
              <a:rPr lang="en-US" dirty="0" err="1"/>
              <a:t>pekara</a:t>
            </a:r>
            <a:r>
              <a:rPr lang="en-US" dirty="0"/>
              <a:t> </a:t>
            </a:r>
            <a:r>
              <a:rPr lang="en-US" dirty="0" err="1"/>
              <a:t>pidana</a:t>
            </a:r>
            <a:r>
              <a:rPr lang="en-US" dirty="0"/>
              <a:t> </a:t>
            </a:r>
            <a:r>
              <a:rPr lang="en-US" dirty="0" err="1"/>
              <a:t>yg</a:t>
            </a:r>
            <a:r>
              <a:rPr lang="en-US" dirty="0"/>
              <a:t> </a:t>
            </a:r>
            <a:r>
              <a:rPr lang="en-US" dirty="0" err="1"/>
              <a:t>ancaman</a:t>
            </a:r>
            <a:r>
              <a:rPr lang="en-US" dirty="0"/>
              <a:t> </a:t>
            </a:r>
            <a:r>
              <a:rPr lang="en-US" dirty="0" err="1"/>
              <a:t>pidana</a:t>
            </a:r>
            <a:r>
              <a:rPr lang="en-US" dirty="0"/>
              <a:t> </a:t>
            </a:r>
            <a:r>
              <a:rPr lang="en-US" dirty="0" err="1"/>
              <a:t>mati</a:t>
            </a:r>
            <a:r>
              <a:rPr lang="en-US" dirty="0"/>
              <a:t> </a:t>
            </a:r>
            <a:r>
              <a:rPr lang="en-US" dirty="0" err="1"/>
              <a:t>dan</a:t>
            </a:r>
            <a:r>
              <a:rPr lang="en-US" dirty="0"/>
              <a:t> </a:t>
            </a:r>
            <a:r>
              <a:rPr lang="en-US" dirty="0" err="1"/>
              <a:t>perkara</a:t>
            </a:r>
            <a:r>
              <a:rPr lang="en-US" dirty="0"/>
              <a:t> </a:t>
            </a:r>
            <a:r>
              <a:rPr lang="en-US" dirty="0" err="1"/>
              <a:t>sipil</a:t>
            </a:r>
            <a:r>
              <a:rPr lang="en-US" dirty="0"/>
              <a:t>  &gt;50rupyen</a:t>
            </a:r>
          </a:p>
          <a:p>
            <a:pPr marL="285750" indent="-285750" algn="just">
              <a:buFont typeface="Arial" panose="020B0604020202020204" pitchFamily="34" charset="0"/>
              <a:buChar char="•"/>
            </a:pPr>
            <a:r>
              <a:rPr lang="en-US" dirty="0"/>
              <a:t>Court of circuit; </a:t>
            </a:r>
            <a:r>
              <a:rPr lang="en-US" dirty="0" err="1"/>
              <a:t>ketua</a:t>
            </a:r>
            <a:r>
              <a:rPr lang="en-US" dirty="0"/>
              <a:t> </a:t>
            </a:r>
            <a:r>
              <a:rPr lang="en-US" dirty="0" err="1"/>
              <a:t>dan</a:t>
            </a:r>
            <a:r>
              <a:rPr lang="en-US" dirty="0"/>
              <a:t> </a:t>
            </a:r>
            <a:r>
              <a:rPr lang="en-US" dirty="0" err="1"/>
              <a:t>anggota</a:t>
            </a:r>
            <a:r>
              <a:rPr lang="en-US" dirty="0"/>
              <a:t>, </a:t>
            </a:r>
            <a:r>
              <a:rPr lang="en-US" dirty="0" err="1"/>
              <a:t>bertugas</a:t>
            </a:r>
            <a:r>
              <a:rPr lang="en-US" dirty="0"/>
              <a:t> </a:t>
            </a:r>
            <a:r>
              <a:rPr lang="en-US" dirty="0" err="1"/>
              <a:t>keliling</a:t>
            </a:r>
            <a:r>
              <a:rPr lang="en-US" dirty="0"/>
              <a:t> </a:t>
            </a:r>
            <a:r>
              <a:rPr lang="en-US" dirty="0" err="1"/>
              <a:t>menangani</a:t>
            </a:r>
            <a:r>
              <a:rPr lang="en-US" dirty="0"/>
              <a:t> </a:t>
            </a:r>
            <a:r>
              <a:rPr lang="en-US" dirty="0" err="1"/>
              <a:t>perkara</a:t>
            </a:r>
            <a:r>
              <a:rPr lang="en-US" dirty="0"/>
              <a:t> </a:t>
            </a:r>
            <a:r>
              <a:rPr lang="en-US" dirty="0" err="1"/>
              <a:t>pidana</a:t>
            </a:r>
            <a:r>
              <a:rPr lang="en-US" dirty="0"/>
              <a:t> </a:t>
            </a:r>
            <a:r>
              <a:rPr lang="en-US" dirty="0" err="1"/>
              <a:t>dan</a:t>
            </a:r>
            <a:r>
              <a:rPr lang="en-US" dirty="0"/>
              <a:t> </a:t>
            </a:r>
            <a:r>
              <a:rPr lang="en-US" dirty="0" err="1"/>
              <a:t>caman</a:t>
            </a:r>
            <a:r>
              <a:rPr lang="en-US" dirty="0"/>
              <a:t> </a:t>
            </a:r>
            <a:r>
              <a:rPr lang="en-US" dirty="0" err="1"/>
              <a:t>hukuman</a:t>
            </a:r>
            <a:r>
              <a:rPr lang="en-US" dirty="0"/>
              <a:t> </a:t>
            </a:r>
            <a:r>
              <a:rPr lang="en-US" dirty="0" err="1"/>
              <a:t>pidana</a:t>
            </a:r>
            <a:r>
              <a:rPr lang="en-US" dirty="0"/>
              <a:t> </a:t>
            </a:r>
            <a:r>
              <a:rPr lang="en-US" dirty="0" err="1"/>
              <a:t>mati</a:t>
            </a:r>
            <a:r>
              <a:rPr lang="en-US" dirty="0"/>
              <a:t>/ </a:t>
            </a:r>
            <a:r>
              <a:rPr lang="en-US" dirty="0" err="1"/>
              <a:t>sistem</a:t>
            </a:r>
            <a:r>
              <a:rPr lang="en-US" dirty="0"/>
              <a:t> </a:t>
            </a:r>
            <a:r>
              <a:rPr lang="en-US" dirty="0" err="1"/>
              <a:t>juri</a:t>
            </a:r>
            <a:r>
              <a:rPr lang="en-US" dirty="0"/>
              <a:t> 5-9 </a:t>
            </a:r>
            <a:r>
              <a:rPr lang="en-US" dirty="0" err="1"/>
              <a:t>pribumi</a:t>
            </a:r>
            <a:endParaRPr lang="en-US" dirty="0"/>
          </a:p>
          <a:p>
            <a:pPr algn="ct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38862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28600" y="4724400"/>
            <a:ext cx="38862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Sampai</a:t>
            </a:r>
            <a:r>
              <a:rPr lang="en-US" dirty="0" smtClean="0"/>
              <a:t> </a:t>
            </a:r>
            <a:r>
              <a:rPr lang="en-US" dirty="0" err="1" smtClean="0"/>
              <a:t>diabadikan</a:t>
            </a:r>
            <a:r>
              <a:rPr lang="en-US" dirty="0" smtClean="0"/>
              <a:t> </a:t>
            </a:r>
            <a:r>
              <a:rPr lang="en-US" dirty="0" err="1" smtClean="0"/>
              <a:t>menjadi</a:t>
            </a:r>
            <a:r>
              <a:rPr lang="en-US" dirty="0" smtClean="0"/>
              <a:t> Nama </a:t>
            </a:r>
            <a:r>
              <a:rPr lang="en-US" dirty="0" err="1" smtClean="0"/>
              <a:t>Bunga</a:t>
            </a:r>
            <a:r>
              <a:rPr lang="en-US" dirty="0" smtClean="0"/>
              <a:t> </a:t>
            </a:r>
            <a:r>
              <a:rPr lang="en-US" dirty="0" err="1" smtClean="0"/>
              <a:t>Rafflesia</a:t>
            </a:r>
            <a:endParaRPr lang="en-US" dirty="0"/>
          </a:p>
        </p:txBody>
      </p:sp>
      <p:sp>
        <p:nvSpPr>
          <p:cNvPr id="11" name="Round Diagonal Corner Rectangle 10"/>
          <p:cNvSpPr/>
          <p:nvPr/>
        </p:nvSpPr>
        <p:spPr>
          <a:xfrm>
            <a:off x="1143000" y="0"/>
            <a:ext cx="6858000" cy="38100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Inggris</a:t>
            </a:r>
            <a:r>
              <a:rPr lang="en-US" dirty="0" smtClean="0"/>
              <a:t> </a:t>
            </a:r>
            <a:r>
              <a:rPr lang="en-US" dirty="0" err="1" smtClean="0"/>
              <a:t>mengembalikan</a:t>
            </a:r>
            <a:r>
              <a:rPr lang="en-US" dirty="0" smtClean="0"/>
              <a:t> </a:t>
            </a:r>
            <a:r>
              <a:rPr lang="en-US" dirty="0" err="1" smtClean="0"/>
              <a:t>ke</a:t>
            </a:r>
            <a:r>
              <a:rPr lang="en-US" dirty="0" smtClean="0"/>
              <a:t> </a:t>
            </a:r>
            <a:r>
              <a:rPr lang="en-US" dirty="0" err="1" smtClean="0"/>
              <a:t>Belanda</a:t>
            </a:r>
            <a:r>
              <a:rPr lang="en-US" dirty="0" smtClean="0"/>
              <a:t> 1816 </a:t>
            </a:r>
            <a:r>
              <a:rPr lang="en-US" dirty="0" err="1" smtClean="0"/>
              <a:t>hasil</a:t>
            </a:r>
            <a:r>
              <a:rPr lang="en-US" dirty="0" smtClean="0"/>
              <a:t> </a:t>
            </a:r>
            <a:r>
              <a:rPr lang="en-US" dirty="0" err="1" smtClean="0"/>
              <a:t>convensi</a:t>
            </a:r>
            <a:r>
              <a:rPr lang="en-US" dirty="0" smtClean="0"/>
              <a:t> </a:t>
            </a:r>
            <a:r>
              <a:rPr lang="en-US" dirty="0" err="1" smtClean="0"/>
              <a:t>Londo</a:t>
            </a:r>
            <a:r>
              <a:rPr lang="en-US" dirty="0" smtClean="0"/>
              <a:t> 1814</a:t>
            </a:r>
            <a:endParaRPr lang="en-US" dirty="0"/>
          </a:p>
        </p:txBody>
      </p:sp>
    </p:spTree>
    <p:extLst>
      <p:ext uri="{BB962C8B-B14F-4D97-AF65-F5344CB8AC3E}">
        <p14:creationId xmlns:p14="http://schemas.microsoft.com/office/powerpoint/2010/main" val="2070381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620000" cy="609600"/>
          </a:xfrm>
        </p:spPr>
        <p:txBody>
          <a:bodyPr anchor="t">
            <a:normAutofit fontScale="90000"/>
          </a:bodyPr>
          <a:lstStyle/>
          <a:p>
            <a:r>
              <a:rPr lang="en-US" sz="3600" dirty="0" err="1" smtClean="0"/>
              <a:t>Kembali</a:t>
            </a:r>
            <a:r>
              <a:rPr lang="en-US" sz="3600" dirty="0" smtClean="0"/>
              <a:t> </a:t>
            </a:r>
            <a:r>
              <a:rPr lang="en-US" sz="3600" dirty="0" err="1" smtClean="0"/>
              <a:t>ke</a:t>
            </a:r>
            <a:r>
              <a:rPr lang="en-US" sz="3600" dirty="0" smtClean="0"/>
              <a:t> </a:t>
            </a:r>
            <a:r>
              <a:rPr lang="en-US" sz="3600" dirty="0" err="1" smtClean="0"/>
              <a:t>Pemerintahan</a:t>
            </a:r>
            <a:r>
              <a:rPr lang="en-US" sz="3600" dirty="0" smtClean="0"/>
              <a:t> </a:t>
            </a:r>
            <a:r>
              <a:rPr lang="en-US" sz="3600" dirty="0" err="1" smtClean="0"/>
              <a:t>Belanda</a:t>
            </a:r>
            <a:endParaRPr lang="en-US" sz="3600" dirty="0"/>
          </a:p>
        </p:txBody>
      </p:sp>
      <p:sp>
        <p:nvSpPr>
          <p:cNvPr id="4" name="Round Diagonal Corner Rectangle 3"/>
          <p:cNvSpPr/>
          <p:nvPr/>
        </p:nvSpPr>
        <p:spPr>
          <a:xfrm>
            <a:off x="1600200" y="0"/>
            <a:ext cx="5486400" cy="38100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BIDANG HUKUM </a:t>
            </a:r>
            <a:r>
              <a:rPr lang="en-US" dirty="0" err="1" smtClean="0"/>
              <a:t>dibagi</a:t>
            </a:r>
            <a:r>
              <a:rPr lang="en-US" dirty="0" smtClean="0"/>
              <a:t> 3 MASA:</a:t>
            </a:r>
            <a:endParaRPr lang="en-US" dirty="0"/>
          </a:p>
        </p:txBody>
      </p:sp>
      <p:sp>
        <p:nvSpPr>
          <p:cNvPr id="5" name="Round Diagonal Corner Rectangle 4"/>
          <p:cNvSpPr/>
          <p:nvPr/>
        </p:nvSpPr>
        <p:spPr>
          <a:xfrm>
            <a:off x="609600" y="990600"/>
            <a:ext cx="4572000" cy="4267200"/>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lgn="just">
              <a:buFont typeface="+mj-lt"/>
              <a:buAutoNum type="arabicPeriod"/>
            </a:pPr>
            <a:r>
              <a:rPr lang="en-US" dirty="0" smtClean="0"/>
              <a:t>Masa </a:t>
            </a:r>
            <a:r>
              <a:rPr lang="en-US" dirty="0" err="1" smtClean="0"/>
              <a:t>Besluiten</a:t>
            </a:r>
            <a:r>
              <a:rPr lang="en-US" dirty="0" smtClean="0"/>
              <a:t> </a:t>
            </a:r>
            <a:r>
              <a:rPr lang="en-US" dirty="0" err="1" smtClean="0"/>
              <a:t>Regelings</a:t>
            </a:r>
            <a:r>
              <a:rPr lang="en-US" dirty="0" smtClean="0"/>
              <a:t> (BR) (</a:t>
            </a:r>
            <a:r>
              <a:rPr lang="en-US" dirty="0" err="1" smtClean="0"/>
              <a:t>Monarki</a:t>
            </a:r>
            <a:r>
              <a:rPr lang="en-US" dirty="0" smtClean="0"/>
              <a:t> Absolut)</a:t>
            </a:r>
          </a:p>
          <a:p>
            <a:pPr marL="342900" indent="-342900" algn="just">
              <a:buFont typeface="+mj-lt"/>
              <a:buAutoNum type="arabicPeriod"/>
            </a:pPr>
            <a:r>
              <a:rPr lang="en-US" dirty="0" smtClean="0"/>
              <a:t>Masa </a:t>
            </a:r>
            <a:r>
              <a:rPr lang="en-US" dirty="0" err="1" smtClean="0"/>
              <a:t>Regering</a:t>
            </a:r>
            <a:r>
              <a:rPr lang="en-US" dirty="0" smtClean="0"/>
              <a:t> </a:t>
            </a:r>
            <a:r>
              <a:rPr lang="en-US" dirty="0" err="1"/>
              <a:t>R</a:t>
            </a:r>
            <a:r>
              <a:rPr lang="en-US" dirty="0" err="1" smtClean="0"/>
              <a:t>eglement</a:t>
            </a:r>
            <a:r>
              <a:rPr lang="en-US" dirty="0" smtClean="0"/>
              <a:t> (RR) (</a:t>
            </a:r>
            <a:r>
              <a:rPr lang="en-US" dirty="0" err="1" smtClean="0"/>
              <a:t>Monarki</a:t>
            </a:r>
            <a:r>
              <a:rPr lang="en-US" dirty="0" smtClean="0"/>
              <a:t> </a:t>
            </a:r>
            <a:r>
              <a:rPr lang="en-US" dirty="0" err="1" smtClean="0"/>
              <a:t>Parlemen</a:t>
            </a:r>
            <a:r>
              <a:rPr lang="en-US" dirty="0" smtClean="0"/>
              <a:t>)-</a:t>
            </a:r>
            <a:r>
              <a:rPr lang="en-US" dirty="0" err="1" smtClean="0"/>
              <a:t>Peraturan</a:t>
            </a:r>
            <a:r>
              <a:rPr lang="en-US" dirty="0" smtClean="0"/>
              <a:t> </a:t>
            </a:r>
            <a:r>
              <a:rPr lang="en-US" dirty="0" err="1" smtClean="0"/>
              <a:t>berbentuk</a:t>
            </a:r>
            <a:r>
              <a:rPr lang="en-US" dirty="0" smtClean="0"/>
              <a:t> Wet (UU) </a:t>
            </a:r>
            <a:r>
              <a:rPr lang="en-US" dirty="0" err="1" smtClean="0"/>
              <a:t>sejak</a:t>
            </a:r>
            <a:r>
              <a:rPr lang="en-US" dirty="0" smtClean="0"/>
              <a:t> 1854</a:t>
            </a:r>
          </a:p>
          <a:p>
            <a:pPr marL="342900" indent="-342900" algn="just">
              <a:buFont typeface="+mj-lt"/>
              <a:buAutoNum type="arabicPeriod"/>
            </a:pPr>
            <a:r>
              <a:rPr lang="en-US" dirty="0" smtClean="0"/>
              <a:t>Masa </a:t>
            </a:r>
            <a:r>
              <a:rPr lang="en-US" dirty="0" err="1" smtClean="0"/>
              <a:t>Indishce</a:t>
            </a:r>
            <a:r>
              <a:rPr lang="en-US" dirty="0" smtClean="0"/>
              <a:t> </a:t>
            </a:r>
            <a:r>
              <a:rPr lang="en-US" dirty="0" err="1" smtClean="0"/>
              <a:t>Staatsregeling</a:t>
            </a:r>
            <a:r>
              <a:rPr lang="en-US" dirty="0" smtClean="0"/>
              <a:t> (IS)</a:t>
            </a:r>
            <a:endParaRPr lang="en-US" dirty="0"/>
          </a:p>
        </p:txBody>
      </p:sp>
    </p:spTree>
    <p:extLst>
      <p:ext uri="{BB962C8B-B14F-4D97-AF65-F5344CB8AC3E}">
        <p14:creationId xmlns:p14="http://schemas.microsoft.com/office/powerpoint/2010/main" val="668513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7848600" cy="990600"/>
          </a:xfrm>
        </p:spPr>
        <p:txBody>
          <a:bodyPr>
            <a:normAutofit/>
          </a:bodyPr>
          <a:lstStyle/>
          <a:p>
            <a:r>
              <a:rPr lang="nl-NL" sz="3200" dirty="0" smtClean="0"/>
              <a:t>Tatanan Hukum BR</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381000"/>
            <a:ext cx="5562600" cy="4876800"/>
          </a:xfrm>
        </p:spPr>
        <p:txBody>
          <a:bodyPr>
            <a:normAutofit fontScale="92500" lnSpcReduction="20000"/>
          </a:bodyPr>
          <a:lstStyle/>
          <a:p>
            <a:pPr marL="457200" indent="-457200">
              <a:buFont typeface="Impact" pitchFamily="34" charset="0"/>
              <a:buAutoNum type="arabicPeriod"/>
            </a:pPr>
            <a:r>
              <a:rPr lang="en-US" altLang="en-US" dirty="0" err="1" smtClean="0"/>
              <a:t>Reglemens</a:t>
            </a:r>
            <a:r>
              <a:rPr lang="en-US" altLang="en-US" dirty="0" smtClean="0"/>
              <a:t> </a:t>
            </a:r>
            <a:r>
              <a:rPr lang="en-US" altLang="en-US" dirty="0"/>
              <a:t>op de </a:t>
            </a:r>
            <a:r>
              <a:rPr lang="en-US" altLang="en-US" dirty="0" err="1" smtClean="0"/>
              <a:t>rechterlijke</a:t>
            </a:r>
            <a:r>
              <a:rPr lang="en-US" altLang="en-US" dirty="0" smtClean="0"/>
              <a:t> </a:t>
            </a:r>
            <a:r>
              <a:rPr lang="en-US" altLang="en-US" dirty="0" err="1"/>
              <a:t>Organisatie</a:t>
            </a:r>
            <a:r>
              <a:rPr lang="en-US" altLang="en-US" dirty="0"/>
              <a:t> (RO) </a:t>
            </a:r>
            <a:r>
              <a:rPr lang="en-US" altLang="en-US" dirty="0" err="1"/>
              <a:t>atau</a:t>
            </a:r>
            <a:r>
              <a:rPr lang="en-US" altLang="en-US" dirty="0"/>
              <a:t> </a:t>
            </a:r>
            <a:r>
              <a:rPr lang="en-US" altLang="en-US" dirty="0" err="1"/>
              <a:t>Peraturan</a:t>
            </a:r>
            <a:r>
              <a:rPr lang="en-US" altLang="en-US" dirty="0"/>
              <a:t> </a:t>
            </a:r>
            <a:r>
              <a:rPr lang="en-US" altLang="en-US" dirty="0" err="1"/>
              <a:t>Organisasi</a:t>
            </a:r>
            <a:r>
              <a:rPr lang="en-US" altLang="en-US" dirty="0"/>
              <a:t> </a:t>
            </a:r>
            <a:r>
              <a:rPr lang="en-US" altLang="en-US" dirty="0" err="1"/>
              <a:t>Peradilan</a:t>
            </a:r>
            <a:r>
              <a:rPr lang="en-US" altLang="en-US" dirty="0"/>
              <a:t> (OP);</a:t>
            </a:r>
          </a:p>
          <a:p>
            <a:pPr marL="457200" indent="-457200">
              <a:buFont typeface="Impact" pitchFamily="34" charset="0"/>
              <a:buAutoNum type="arabicPeriod"/>
            </a:pPr>
            <a:r>
              <a:rPr lang="en-US" altLang="en-US" dirty="0" err="1"/>
              <a:t>Algemene</a:t>
            </a:r>
            <a:r>
              <a:rPr lang="en-US" altLang="en-US" dirty="0"/>
              <a:t> </a:t>
            </a:r>
            <a:r>
              <a:rPr lang="en-US" altLang="en-US" dirty="0" err="1"/>
              <a:t>Bepalingen</a:t>
            </a:r>
            <a:r>
              <a:rPr lang="en-US" altLang="en-US" dirty="0"/>
              <a:t> van </a:t>
            </a:r>
            <a:r>
              <a:rPr lang="en-US" altLang="en-US" dirty="0" err="1"/>
              <a:t>Wetgeving</a:t>
            </a:r>
            <a:r>
              <a:rPr lang="en-US" altLang="en-US" dirty="0"/>
              <a:t> (AB) </a:t>
            </a:r>
            <a:r>
              <a:rPr lang="en-US" altLang="en-US" dirty="0" err="1"/>
              <a:t>atau</a:t>
            </a:r>
            <a:r>
              <a:rPr lang="en-US" altLang="en-US" dirty="0"/>
              <a:t> </a:t>
            </a:r>
            <a:r>
              <a:rPr lang="en-US" altLang="en-US" dirty="0" err="1"/>
              <a:t>Ketentuan</a:t>
            </a:r>
            <a:r>
              <a:rPr lang="en-US" altLang="en-US" dirty="0"/>
              <a:t> </a:t>
            </a:r>
            <a:r>
              <a:rPr lang="en-US" altLang="en-US" dirty="0" err="1"/>
              <a:t>Umum</a:t>
            </a:r>
            <a:r>
              <a:rPr lang="en-US" altLang="en-US" dirty="0"/>
              <a:t> </a:t>
            </a:r>
            <a:r>
              <a:rPr lang="en-US" altLang="en-US" dirty="0" err="1" smtClean="0"/>
              <a:t>Peraturan</a:t>
            </a:r>
            <a:r>
              <a:rPr lang="en-US" altLang="en-US" dirty="0" smtClean="0"/>
              <a:t> </a:t>
            </a:r>
            <a:r>
              <a:rPr lang="en-US" altLang="en-US" dirty="0" err="1" smtClean="0"/>
              <a:t>perundang-undangan</a:t>
            </a:r>
            <a:r>
              <a:rPr lang="en-US" altLang="en-US" dirty="0"/>
              <a:t>;</a:t>
            </a:r>
          </a:p>
          <a:p>
            <a:pPr marL="457200" indent="-457200">
              <a:buFont typeface="Impact" pitchFamily="34" charset="0"/>
              <a:buAutoNum type="arabicPeriod"/>
            </a:pPr>
            <a:r>
              <a:rPr lang="en-US" altLang="en-US" dirty="0" err="1"/>
              <a:t>Burgelijk</a:t>
            </a:r>
            <a:r>
              <a:rPr lang="en-US" altLang="en-US" dirty="0"/>
              <a:t> </a:t>
            </a:r>
            <a:r>
              <a:rPr lang="en-US" altLang="en-US" dirty="0" err="1"/>
              <a:t>Wetboek</a:t>
            </a:r>
            <a:r>
              <a:rPr lang="en-US" altLang="en-US" dirty="0"/>
              <a:t> (</a:t>
            </a:r>
            <a:r>
              <a:rPr lang="en-US" altLang="en-US" dirty="0" smtClean="0"/>
              <a:t>BW)/ </a:t>
            </a:r>
            <a:r>
              <a:rPr lang="en-US" altLang="en-US" dirty="0" err="1" smtClean="0"/>
              <a:t>KUHPerdata</a:t>
            </a:r>
            <a:r>
              <a:rPr lang="en-US" altLang="en-US" dirty="0" smtClean="0"/>
              <a:t> </a:t>
            </a:r>
          </a:p>
          <a:p>
            <a:pPr marL="457200" indent="-457200">
              <a:buFont typeface="Impact" pitchFamily="34" charset="0"/>
              <a:buAutoNum type="arabicPeriod"/>
            </a:pPr>
            <a:r>
              <a:rPr lang="en-US" altLang="en-US" dirty="0" err="1" smtClean="0"/>
              <a:t>Wetboek</a:t>
            </a:r>
            <a:r>
              <a:rPr lang="en-US" altLang="en-US" dirty="0" smtClean="0"/>
              <a:t> </a:t>
            </a:r>
            <a:r>
              <a:rPr lang="en-US" altLang="en-US" dirty="0"/>
              <a:t>van </a:t>
            </a:r>
            <a:r>
              <a:rPr lang="en-US" altLang="en-US" dirty="0" err="1"/>
              <a:t>Koophandel</a:t>
            </a:r>
            <a:r>
              <a:rPr lang="en-US" altLang="en-US" dirty="0"/>
              <a:t> (</a:t>
            </a:r>
            <a:r>
              <a:rPr lang="en-US" altLang="en-US" dirty="0" err="1"/>
              <a:t>WvK</a:t>
            </a:r>
            <a:r>
              <a:rPr lang="en-US" altLang="en-US" dirty="0" smtClean="0"/>
              <a:t>)/</a:t>
            </a:r>
            <a:r>
              <a:rPr lang="en-US" altLang="en-US" dirty="0" err="1" smtClean="0"/>
              <a:t>KUHDagang</a:t>
            </a:r>
            <a:r>
              <a:rPr lang="en-US" altLang="en-US" dirty="0" smtClean="0"/>
              <a:t>;</a:t>
            </a:r>
            <a:endParaRPr lang="en-US" altLang="en-US" dirty="0"/>
          </a:p>
          <a:p>
            <a:pPr marL="457200" indent="-457200">
              <a:buFont typeface="Impact" pitchFamily="34" charset="0"/>
              <a:buAutoNum type="arabicPeriod"/>
            </a:pPr>
            <a:r>
              <a:rPr lang="en-US" altLang="en-US" dirty="0" err="1"/>
              <a:t>Reglemen</a:t>
            </a:r>
            <a:r>
              <a:rPr lang="en-US" altLang="en-US" dirty="0"/>
              <a:t> of de </a:t>
            </a:r>
            <a:r>
              <a:rPr lang="en-US" altLang="en-US" dirty="0" err="1"/>
              <a:t>Burgelijk</a:t>
            </a:r>
            <a:r>
              <a:rPr lang="en-US" altLang="en-US" dirty="0"/>
              <a:t> </a:t>
            </a:r>
            <a:r>
              <a:rPr lang="en-US" altLang="en-US" dirty="0" err="1"/>
              <a:t>Rechtvordering</a:t>
            </a:r>
            <a:r>
              <a:rPr lang="en-US" altLang="en-US" dirty="0"/>
              <a:t> (RV) </a:t>
            </a:r>
            <a:r>
              <a:rPr lang="en-US" altLang="en-US" dirty="0" err="1"/>
              <a:t>atau</a:t>
            </a:r>
            <a:r>
              <a:rPr lang="en-US" altLang="en-US" dirty="0"/>
              <a:t> </a:t>
            </a:r>
            <a:r>
              <a:rPr lang="en-US" altLang="en-US" dirty="0" err="1"/>
              <a:t>Peraturan</a:t>
            </a:r>
            <a:r>
              <a:rPr lang="en-US" altLang="en-US" dirty="0"/>
              <a:t> </a:t>
            </a:r>
            <a:r>
              <a:rPr lang="en-US" altLang="en-US" dirty="0" err="1"/>
              <a:t>Hukum</a:t>
            </a:r>
            <a:r>
              <a:rPr lang="en-US" altLang="en-US" dirty="0"/>
              <a:t> Acara </a:t>
            </a:r>
            <a:r>
              <a:rPr lang="en-US" altLang="en-US" dirty="0" err="1"/>
              <a:t>Perdata</a:t>
            </a:r>
            <a:r>
              <a:rPr lang="en-US" altLang="en-US" dirty="0"/>
              <a:t> (AP);</a:t>
            </a:r>
          </a:p>
          <a:p>
            <a:pPr marL="457200" indent="-457200">
              <a:buFont typeface="Impact" pitchFamily="34" charset="0"/>
              <a:buAutoNum type="arabicPeriod"/>
            </a:pPr>
            <a:r>
              <a:rPr lang="en-US" altLang="en-US" dirty="0" err="1"/>
              <a:t>Wetboek</a:t>
            </a:r>
            <a:r>
              <a:rPr lang="en-US" altLang="en-US" dirty="0"/>
              <a:t> van </a:t>
            </a:r>
            <a:r>
              <a:rPr lang="en-US" altLang="en-US" dirty="0" err="1"/>
              <a:t>Strafrecht</a:t>
            </a:r>
            <a:r>
              <a:rPr lang="en-US" altLang="en-US" dirty="0"/>
              <a:t> (</a:t>
            </a:r>
            <a:r>
              <a:rPr lang="en-US" altLang="en-US" dirty="0" err="1"/>
              <a:t>WvS</a:t>
            </a:r>
            <a:r>
              <a:rPr lang="en-US" altLang="en-US" dirty="0"/>
              <a:t>) </a:t>
            </a:r>
            <a:r>
              <a:rPr lang="en-US" altLang="en-US" dirty="0" err="1"/>
              <a:t>atau</a:t>
            </a:r>
            <a:r>
              <a:rPr lang="en-US" altLang="en-US" dirty="0"/>
              <a:t> KUHP </a:t>
            </a:r>
            <a:r>
              <a:rPr lang="en-US" altLang="en-US" dirty="0" err="1"/>
              <a:t>Diundangkan</a:t>
            </a:r>
            <a:r>
              <a:rPr lang="en-US" altLang="en-US" dirty="0"/>
              <a:t> 1 </a:t>
            </a:r>
            <a:r>
              <a:rPr lang="en-US" altLang="en-US" dirty="0" err="1"/>
              <a:t>Januari</a:t>
            </a:r>
            <a:r>
              <a:rPr lang="en-US" altLang="en-US" dirty="0"/>
              <a:t> 1915 </a:t>
            </a:r>
            <a:r>
              <a:rPr lang="en-US" altLang="en-US" dirty="0" err="1"/>
              <a:t>Berdasarkan</a:t>
            </a:r>
            <a:r>
              <a:rPr lang="en-US" altLang="en-US" dirty="0"/>
              <a:t> Stb.1915-732 </a:t>
            </a:r>
            <a:r>
              <a:rPr lang="en-US" altLang="en-US" dirty="0" err="1"/>
              <a:t>berlaku</a:t>
            </a:r>
            <a:r>
              <a:rPr lang="en-US" altLang="en-US" dirty="0"/>
              <a:t> </a:t>
            </a:r>
            <a:r>
              <a:rPr lang="en-US" altLang="en-US" dirty="0" err="1"/>
              <a:t>semua</a:t>
            </a:r>
            <a:r>
              <a:rPr lang="en-US" altLang="en-US" dirty="0"/>
              <a:t> </a:t>
            </a:r>
            <a:r>
              <a:rPr lang="en-US" altLang="en-US" dirty="0" err="1"/>
              <a:t>Golongan</a:t>
            </a:r>
            <a:r>
              <a:rPr lang="en-US" altLang="en-US" dirty="0"/>
              <a:t> </a:t>
            </a:r>
            <a:r>
              <a:rPr lang="en-US" altLang="en-US" dirty="0" err="1"/>
              <a:t>Penduduk</a:t>
            </a:r>
            <a:r>
              <a:rPr lang="en-US" altLang="en-US" dirty="0"/>
              <a:t> </a:t>
            </a:r>
            <a:r>
              <a:rPr lang="en-US" altLang="en-US" dirty="0" err="1"/>
              <a:t>Hindia</a:t>
            </a:r>
            <a:r>
              <a:rPr lang="en-US" altLang="en-US" dirty="0"/>
              <a:t> </a:t>
            </a:r>
            <a:r>
              <a:rPr lang="en-US" altLang="en-US" dirty="0" err="1"/>
              <a:t>Belanda</a:t>
            </a:r>
            <a:endParaRPr lang="en-US" altLang="en-US" dirty="0"/>
          </a:p>
        </p:txBody>
      </p:sp>
      <p:sp>
        <p:nvSpPr>
          <p:cNvPr id="4" name="Round Diagonal Corner Rectangle 3"/>
          <p:cNvSpPr/>
          <p:nvPr/>
        </p:nvSpPr>
        <p:spPr>
          <a:xfrm>
            <a:off x="6019800" y="609600"/>
            <a:ext cx="2895600" cy="5029200"/>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en-US" sz="2400" dirty="0" err="1">
                <a:latin typeface="Arial" panose="020B0604020202020204" pitchFamily="34" charset="0"/>
                <a:cs typeface="Arial" panose="020B0604020202020204" pitchFamily="34" charset="0"/>
              </a:rPr>
              <a:t>Asas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konkordansi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atau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Asas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Keselarasan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artinya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hukum</a:t>
            </a:r>
            <a:r>
              <a:rPr lang="en-US" altLang="en-US" sz="2400" dirty="0">
                <a:latin typeface="Arial" panose="020B0604020202020204" pitchFamily="34" charset="0"/>
                <a:cs typeface="Arial" panose="020B0604020202020204" pitchFamily="34" charset="0"/>
              </a:rPr>
              <a:t> yang </a:t>
            </a:r>
            <a:r>
              <a:rPr lang="en-US" altLang="en-US" sz="2400" dirty="0" err="1">
                <a:latin typeface="Arial" panose="020B0604020202020204" pitchFamily="34" charset="0"/>
                <a:cs typeface="Arial" panose="020B0604020202020204" pitchFamily="34" charset="0"/>
              </a:rPr>
              <a:t>berlaku</a:t>
            </a:r>
            <a:r>
              <a:rPr lang="en-US" altLang="en-US" sz="2400" dirty="0">
                <a:latin typeface="Arial" panose="020B0604020202020204" pitchFamily="34" charset="0"/>
                <a:cs typeface="Arial" panose="020B0604020202020204" pitchFamily="34" charset="0"/>
              </a:rPr>
              <a:t> di </a:t>
            </a:r>
            <a:r>
              <a:rPr lang="en-US" altLang="en-US" sz="2400" dirty="0" err="1">
                <a:latin typeface="Arial" panose="020B0604020202020204" pitchFamily="34" charset="0"/>
                <a:cs typeface="Arial" panose="020B0604020202020204" pitchFamily="34" charset="0"/>
              </a:rPr>
              <a:t>negara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Belanda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diberlakukan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sama</a:t>
            </a:r>
            <a:r>
              <a:rPr lang="en-US" altLang="en-US" sz="2400" dirty="0">
                <a:latin typeface="Arial" panose="020B0604020202020204" pitchFamily="34" charset="0"/>
                <a:cs typeface="Arial" panose="020B0604020202020204" pitchFamily="34" charset="0"/>
              </a:rPr>
              <a:t> di </a:t>
            </a:r>
            <a:r>
              <a:rPr lang="en-US" altLang="en-US" sz="2400" dirty="0" err="1">
                <a:latin typeface="Arial" panose="020B0604020202020204" pitchFamily="34" charset="0"/>
                <a:cs typeface="Arial" panose="020B0604020202020204" pitchFamily="34" charset="0"/>
              </a:rPr>
              <a:t>tempat</a:t>
            </a:r>
            <a:r>
              <a:rPr lang="en-US" altLang="en-US" sz="2400" dirty="0">
                <a:latin typeface="Arial" panose="020B0604020202020204" pitchFamily="34" charset="0"/>
                <a:cs typeface="Arial" panose="020B0604020202020204" pitchFamily="34" charset="0"/>
              </a:rPr>
              <a:t> lain (</a:t>
            </a:r>
            <a:r>
              <a:rPr lang="en-US" altLang="en-US" sz="2400" dirty="0" err="1">
                <a:latin typeface="Arial" panose="020B0604020202020204" pitchFamily="34" charset="0"/>
                <a:cs typeface="Arial" panose="020B0604020202020204" pitchFamily="34" charset="0"/>
              </a:rPr>
              <a:t>Hindia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Belanda</a:t>
            </a:r>
            <a:r>
              <a:rPr lang="en-US" altLang="en-US" sz="2400" dirty="0" smtClean="0">
                <a:latin typeface="Arial" panose="020B0604020202020204" pitchFamily="34" charset="0"/>
                <a:cs typeface="Arial" panose="020B0604020202020204" pitchFamily="34" charset="0"/>
              </a:rPr>
              <a:t>);</a:t>
            </a:r>
          </a:p>
          <a:p>
            <a:pPr algn="ctr"/>
            <a:r>
              <a:rPr lang="en-US" altLang="en-US" sz="2400" dirty="0" smtClean="0">
                <a:latin typeface="Arial" panose="020B0604020202020204" pitchFamily="34" charset="0"/>
                <a:cs typeface="Arial" panose="020B0604020202020204" pitchFamily="34" charset="0"/>
              </a:rPr>
              <a:t>(</a:t>
            </a:r>
            <a:r>
              <a:rPr lang="en-US" altLang="en-US" sz="2400" dirty="0" err="1" smtClean="0">
                <a:latin typeface="Arial" panose="020B0604020202020204" pitchFamily="34" charset="0"/>
                <a:cs typeface="Arial" panose="020B0604020202020204" pitchFamily="34" charset="0"/>
              </a:rPr>
              <a:t>Stb</a:t>
            </a:r>
            <a:r>
              <a:rPr lang="en-US" altLang="en-US" sz="2400" dirty="0" smtClean="0">
                <a:latin typeface="Arial" panose="020B0604020202020204" pitchFamily="34" charset="0"/>
                <a:cs typeface="Arial" panose="020B0604020202020204" pitchFamily="34" charset="0"/>
              </a:rPr>
              <a:t> 1847:23)</a:t>
            </a:r>
            <a:endParaRPr lang="en-US" alt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541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543</TotalTime>
  <Words>1148</Words>
  <Application>Microsoft Office PowerPoint</Application>
  <PresentationFormat>On-screen Show (4:3)</PresentationFormat>
  <Paragraphs>124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NewsPrint</vt:lpstr>
      <vt:lpstr>Sejarah Tata Hukum Di Nusantara</vt:lpstr>
      <vt:lpstr>Sejarah Hukum</vt:lpstr>
      <vt:lpstr>SEBELUM BELANDA</vt:lpstr>
      <vt:lpstr>VOC 1602-1799</vt:lpstr>
      <vt:lpstr>HUKUM MASA VOC</vt:lpstr>
      <vt:lpstr>MASA PENJAJAHAN PEMERINTAH BELANDA 1800-1842</vt:lpstr>
      <vt:lpstr>Masa Raffles (Inggris )</vt:lpstr>
      <vt:lpstr>Kembali ke Pemerintahan Belanda</vt:lpstr>
      <vt:lpstr>Tatanan Hukum BR</vt:lpstr>
      <vt:lpstr>Regering Reglement (RR)</vt:lpstr>
      <vt:lpstr>Indishce Staatsregeling (IS) berlaku 1926</vt:lpstr>
      <vt:lpstr>Hukum Perancis – Hukum Hindia Belanda</vt:lpstr>
      <vt:lpstr>PowerPoint Presentation</vt:lpstr>
      <vt:lpstr>Jejak hukum kolonial-Sekarang</vt:lpstr>
      <vt:lpstr>Pembatasan peradilan Agama oleh Belanda</vt:lpstr>
      <vt:lpstr>Kapan Tata Hk Indonesia Ada?</vt:lpstr>
      <vt:lpstr>Dasar Tata Hukum Indonesia</vt:lpstr>
      <vt:lpstr>Apakah UUD RIS’49-UUDS’50 Mengatur Seperti Pasal II UUD’45?</vt:lpstr>
      <vt:lpstr>SETELAH DEKRIT 5-JULI-1959</vt:lpstr>
      <vt:lpstr>Akibat sistem hukum kolonial lihat gambar berikut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JEJAK HUKUM KOLONIAL</dc:title>
  <dc:creator>AsusA455L</dc:creator>
  <cp:lastModifiedBy>AsusA455L</cp:lastModifiedBy>
  <cp:revision>29</cp:revision>
  <dcterms:created xsi:type="dcterms:W3CDTF">2020-09-19T05:23:50Z</dcterms:created>
  <dcterms:modified xsi:type="dcterms:W3CDTF">2020-10-07T04:31:14Z</dcterms:modified>
</cp:coreProperties>
</file>