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6" r:id="rId1"/>
    <p:sldMasterId id="2147483739" r:id="rId2"/>
  </p:sldMasterIdLst>
  <p:notesMasterIdLst>
    <p:notesMasterId r:id="rId24"/>
  </p:notesMasterIdLst>
  <p:handoutMasterIdLst>
    <p:handoutMasterId r:id="rId25"/>
  </p:handoutMasterIdLst>
  <p:sldIdLst>
    <p:sldId id="357" r:id="rId3"/>
    <p:sldId id="257" r:id="rId4"/>
    <p:sldId id="265" r:id="rId5"/>
    <p:sldId id="267" r:id="rId6"/>
    <p:sldId id="270" r:id="rId7"/>
    <p:sldId id="271" r:id="rId8"/>
    <p:sldId id="272" r:id="rId9"/>
    <p:sldId id="273" r:id="rId10"/>
    <p:sldId id="275" r:id="rId11"/>
    <p:sldId id="278" r:id="rId12"/>
    <p:sldId id="279" r:id="rId13"/>
    <p:sldId id="280" r:id="rId14"/>
    <p:sldId id="281" r:id="rId15"/>
    <p:sldId id="274" r:id="rId16"/>
    <p:sldId id="282" r:id="rId17"/>
    <p:sldId id="283" r:id="rId18"/>
    <p:sldId id="284" r:id="rId19"/>
    <p:sldId id="285" r:id="rId20"/>
    <p:sldId id="286" r:id="rId21"/>
    <p:sldId id="287" r:id="rId22"/>
    <p:sldId id="288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3333CC"/>
    <a:srgbClr val="663300"/>
    <a:srgbClr val="CC0099"/>
    <a:srgbClr val="FF3399"/>
    <a:srgbClr val="333300"/>
    <a:srgbClr val="66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43" autoAdjust="0"/>
  </p:normalViewPr>
  <p:slideViewPr>
    <p:cSldViewPr>
      <p:cViewPr varScale="1">
        <p:scale>
          <a:sx n="63" d="100"/>
          <a:sy n="63" d="100"/>
        </p:scale>
        <p:origin x="6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28" d="100"/>
          <a:sy n="28" d="100"/>
        </p:scale>
        <p:origin x="-1266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4198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4198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4198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160AF60A-3C8C-4B58-8F64-BFE3BA6218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69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D2FE4890-1FBE-4432-A29C-3357CC61F7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7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B315C4-E7F9-4444-A0E7-0DFAED0E7035}" type="slidenum">
              <a:rPr lang="en-US"/>
              <a:pPr/>
              <a:t>3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4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F6D9B0-18A9-4085-8BD1-393B45F11560}" type="slidenum">
              <a:rPr lang="en-US"/>
              <a:pPr/>
              <a:t>8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39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6.gif"/><Relationship Id="rId2" Type="http://schemas.openxmlformats.org/officeDocument/2006/relationships/image" Target="NUL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0683-B386-4CFC-8EA7-F769D690CE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3D5B-9A2D-46DF-BE11-28812B098B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7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">
        <p14:shred pattern="rectangle" dir="out"/>
      </p:transition>
    </mc:Choice>
    <mc:Fallback xmlns="">
      <p:transition spd="slow" advClick="0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0683-B386-4CFC-8EA7-F769D690CE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3D5B-9A2D-46DF-BE11-28812B098B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1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">
        <p14:shred pattern="rectangle" dir="out"/>
      </p:transition>
    </mc:Choice>
    <mc:Fallback xmlns="">
      <p:transition spd="slow" advClick="0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0683-B386-4CFC-8EA7-F769D690CE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3D5B-9A2D-46DF-BE11-28812B098B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51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">
        <p14:shred pattern="rectangle" dir="out"/>
      </p:transition>
    </mc:Choice>
    <mc:Fallback xmlns="">
      <p:transition spd="slow" advClick="0" advTm="1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0">
            <a:extLst>
              <a:ext uri="{FF2B5EF4-FFF2-40B4-BE49-F238E27FC236}">
                <a16:creationId xmlns:a16="http://schemas.microsoft.com/office/drawing/2014/main" id="{EDA23DE2-AA77-48EB-AB76-64A2FCAF978A}"/>
              </a:ext>
            </a:extLst>
          </p:cNvPr>
          <p:cNvSpPr>
            <a:spLocks/>
          </p:cNvSpPr>
          <p:nvPr userDrawn="1"/>
        </p:nvSpPr>
        <p:spPr bwMode="gray">
          <a:xfrm flipH="1" flipV="1">
            <a:off x="-27296" y="332413"/>
            <a:ext cx="9208694" cy="680602"/>
          </a:xfrm>
          <a:custGeom>
            <a:avLst/>
            <a:gdLst>
              <a:gd name="T0" fmla="*/ 0 w 4134"/>
              <a:gd name="T1" fmla="*/ 573 h 573"/>
              <a:gd name="T2" fmla="*/ 4134 w 4134"/>
              <a:gd name="T3" fmla="*/ 573 h 573"/>
              <a:gd name="T4" fmla="*/ 4134 w 4134"/>
              <a:gd name="T5" fmla="*/ 1 h 573"/>
              <a:gd name="T6" fmla="*/ 322 w 4134"/>
              <a:gd name="T7" fmla="*/ 0 h 573"/>
              <a:gd name="T8" fmla="*/ 0 w 4134"/>
              <a:gd name="T9" fmla="*/ 573 h 573"/>
              <a:gd name="connsiteX0" fmla="*/ 216 w 9221"/>
              <a:gd name="connsiteY0" fmla="*/ 9791 h 10000"/>
              <a:gd name="connsiteX1" fmla="*/ 9221 w 9221"/>
              <a:gd name="connsiteY1" fmla="*/ 10000 h 10000"/>
              <a:gd name="connsiteX2" fmla="*/ 9221 w 9221"/>
              <a:gd name="connsiteY2" fmla="*/ 17 h 10000"/>
              <a:gd name="connsiteX3" fmla="*/ 0 w 9221"/>
              <a:gd name="connsiteY3" fmla="*/ 0 h 10000"/>
              <a:gd name="connsiteX4" fmla="*/ 216 w 9221"/>
              <a:gd name="connsiteY4" fmla="*/ 9791 h 10000"/>
              <a:gd name="connsiteX0" fmla="*/ 0 w 9766"/>
              <a:gd name="connsiteY0" fmla="*/ 10209 h 10418"/>
              <a:gd name="connsiteX1" fmla="*/ 9766 w 9766"/>
              <a:gd name="connsiteY1" fmla="*/ 10418 h 10418"/>
              <a:gd name="connsiteX2" fmla="*/ 9766 w 9766"/>
              <a:gd name="connsiteY2" fmla="*/ 435 h 10418"/>
              <a:gd name="connsiteX3" fmla="*/ 4 w 9766"/>
              <a:gd name="connsiteY3" fmla="*/ 0 h 10418"/>
              <a:gd name="connsiteX4" fmla="*/ 0 w 9766"/>
              <a:gd name="connsiteY4" fmla="*/ 10209 h 10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66" h="10418">
                <a:moveTo>
                  <a:pt x="0" y="10209"/>
                </a:moveTo>
                <a:lnTo>
                  <a:pt x="9766" y="10418"/>
                </a:lnTo>
                <a:lnTo>
                  <a:pt x="9766" y="435"/>
                </a:lnTo>
                <a:lnTo>
                  <a:pt x="4" y="0"/>
                </a:lnTo>
                <a:cubicBezTo>
                  <a:pt x="3" y="3403"/>
                  <a:pt x="1" y="6806"/>
                  <a:pt x="0" y="10209"/>
                </a:cubicBezTo>
                <a:close/>
              </a:path>
            </a:pathLst>
          </a:custGeom>
          <a:pattFill prst="pct40">
            <a:fgClr>
              <a:srgbClr val="92D050"/>
            </a:fgClr>
            <a:bgClr>
              <a:schemeClr val="bg1"/>
            </a:bgClr>
          </a:pattFill>
          <a:ln>
            <a:noFill/>
          </a:ln>
          <a:effectLst/>
        </p:spPr>
        <p:txBody>
          <a:bodyPr/>
          <a:lstStyle/>
          <a:p>
            <a:endParaRPr lang="id-ID" sz="1013" dirty="0"/>
          </a:p>
        </p:txBody>
      </p:sp>
      <p:sp>
        <p:nvSpPr>
          <p:cNvPr id="17" name="AutoShape 47">
            <a:extLst>
              <a:ext uri="{FF2B5EF4-FFF2-40B4-BE49-F238E27FC236}">
                <a16:creationId xmlns:a16="http://schemas.microsoft.com/office/drawing/2014/main" id="{1DDD8F2C-3C97-49EA-B1A2-702CC2BA0D9A}"/>
              </a:ext>
            </a:extLst>
          </p:cNvPr>
          <p:cNvSpPr>
            <a:spLocks noChangeArrowheads="1"/>
          </p:cNvSpPr>
          <p:nvPr userDrawn="1"/>
        </p:nvSpPr>
        <p:spPr bwMode="ltGray">
          <a:xfrm rot="5400000" flipH="1">
            <a:off x="-628359" y="-530171"/>
            <a:ext cx="1175544" cy="2346777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pattFill prst="pct80">
            <a:fgClr>
              <a:srgbClr val="92D050"/>
            </a:fgClr>
            <a:bgClr>
              <a:schemeClr val="bg1"/>
            </a:bgClr>
          </a:patt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013" dirty="0">
              <a:latin typeface="Arial" charset="0"/>
            </a:endParaRPr>
          </a:p>
        </p:txBody>
      </p:sp>
      <p:pic>
        <p:nvPicPr>
          <p:cNvPr id="18" name="Picture 2" descr="ID# 4738 - Global Network - PowerPoint Animation">
            <a:extLst>
              <a:ext uri="{FF2B5EF4-FFF2-40B4-BE49-F238E27FC236}">
                <a16:creationId xmlns:a16="http://schemas.microsoft.com/office/drawing/2014/main" id="{FB35F568-31A2-4AEC-B4FA-E04074D1BD8A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29569" y="70195"/>
            <a:ext cx="518747" cy="6760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2C59624-B21D-4594-88FB-704FF7306A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8941" y="384447"/>
            <a:ext cx="558783" cy="5587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39C7671-8A77-4FEE-B603-C2A7ED120A1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8" b="99219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5340" y="38501"/>
            <a:ext cx="1250674" cy="12506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D636F9A-9A84-48EA-882F-E187063D6D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2316" t="16350" r="1833" b="18925"/>
          <a:stretch/>
        </p:blipFill>
        <p:spPr>
          <a:xfrm>
            <a:off x="-27296" y="5908248"/>
            <a:ext cx="9208694" cy="751521"/>
          </a:xfrm>
          <a:prstGeom prst="rect">
            <a:avLst/>
          </a:prstGeom>
        </p:spPr>
      </p:pic>
      <p:sp>
        <p:nvSpPr>
          <p:cNvPr id="31" name="Text Box 4">
            <a:extLst>
              <a:ext uri="{FF2B5EF4-FFF2-40B4-BE49-F238E27FC236}">
                <a16:creationId xmlns:a16="http://schemas.microsoft.com/office/drawing/2014/main" id="{296D508B-6CC7-4EEB-85AB-A9F05CB2FA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05517" y="5926328"/>
            <a:ext cx="2379553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defTabSz="514350" eaLnBrk="0" hangingPunct="0"/>
            <a:r>
              <a:rPr lang="en-US" sz="900" dirty="0" err="1">
                <a:solidFill>
                  <a:schemeClr val="bg1"/>
                </a:solidFill>
                <a:latin typeface="Calibri" panose="020F0502020204030204"/>
              </a:rPr>
              <a:t>Jurusan</a:t>
            </a:r>
            <a:r>
              <a:rPr lang="en-US" sz="900" dirty="0">
                <a:solidFill>
                  <a:schemeClr val="bg1"/>
                </a:solidFill>
                <a:latin typeface="Calibri" panose="020F0502020204030204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Calibri" panose="020F0502020204030204"/>
              </a:rPr>
              <a:t>Ilmu</a:t>
            </a:r>
            <a:r>
              <a:rPr lang="en-US" sz="900" dirty="0">
                <a:solidFill>
                  <a:schemeClr val="bg1"/>
                </a:solidFill>
                <a:latin typeface="Calibri" panose="020F0502020204030204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Calibri" panose="020F0502020204030204"/>
              </a:rPr>
              <a:t>Ekonomi</a:t>
            </a:r>
            <a:endParaRPr lang="en-US" sz="900" dirty="0">
              <a:solidFill>
                <a:schemeClr val="bg1"/>
              </a:solidFill>
              <a:latin typeface="Calibri" panose="020F0502020204030204"/>
            </a:endParaRPr>
          </a:p>
          <a:p>
            <a:pPr algn="r" defTabSz="514350" eaLnBrk="0" hangingPunct="0"/>
            <a:r>
              <a:rPr lang="en-US" sz="900" dirty="0">
                <a:solidFill>
                  <a:schemeClr val="bg1"/>
                </a:solidFill>
                <a:latin typeface="Calibri" panose="020F0502020204030204"/>
              </a:rPr>
              <a:t>Program </a:t>
            </a:r>
            <a:r>
              <a:rPr lang="en-US" sz="900" dirty="0" err="1">
                <a:solidFill>
                  <a:schemeClr val="bg1"/>
                </a:solidFill>
                <a:latin typeface="Calibri" panose="020F0502020204030204"/>
              </a:rPr>
              <a:t>Studi</a:t>
            </a:r>
            <a:r>
              <a:rPr lang="en-US" sz="900" dirty="0">
                <a:solidFill>
                  <a:schemeClr val="bg1"/>
                </a:solidFill>
                <a:latin typeface="Calibri" panose="020F0502020204030204"/>
              </a:rPr>
              <a:t> Pendidikan </a:t>
            </a:r>
            <a:r>
              <a:rPr lang="en-US" sz="900" dirty="0" err="1">
                <a:solidFill>
                  <a:schemeClr val="bg1"/>
                </a:solidFill>
                <a:latin typeface="Calibri" panose="020F0502020204030204"/>
              </a:rPr>
              <a:t>Ekonomi</a:t>
            </a:r>
            <a:r>
              <a:rPr lang="en-US" sz="900" dirty="0">
                <a:solidFill>
                  <a:schemeClr val="bg1"/>
                </a:solidFill>
                <a:latin typeface="Calibri" panose="020F0502020204030204"/>
              </a:rPr>
              <a:t> </a:t>
            </a:r>
          </a:p>
          <a:p>
            <a:pPr algn="r" defTabSz="514350" eaLnBrk="0" hangingPunct="0"/>
            <a:r>
              <a:rPr lang="en-US" sz="900" dirty="0" err="1">
                <a:solidFill>
                  <a:schemeClr val="bg1"/>
                </a:solidFill>
                <a:latin typeface="Calibri" panose="020F0502020204030204"/>
              </a:rPr>
              <a:t>Fakultas</a:t>
            </a:r>
            <a:r>
              <a:rPr lang="en-US" sz="900" dirty="0">
                <a:solidFill>
                  <a:schemeClr val="bg1"/>
                </a:solidFill>
                <a:latin typeface="Calibri" panose="020F0502020204030204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Calibri" panose="020F0502020204030204"/>
              </a:rPr>
              <a:t>Ekonomi</a:t>
            </a:r>
            <a:r>
              <a:rPr lang="en-US" sz="900" dirty="0">
                <a:solidFill>
                  <a:schemeClr val="bg1"/>
                </a:solidFill>
                <a:latin typeface="Calibri" panose="020F0502020204030204"/>
              </a:rPr>
              <a:t> UNM</a:t>
            </a:r>
          </a:p>
        </p:txBody>
      </p:sp>
      <p:pic>
        <p:nvPicPr>
          <p:cNvPr id="5" name="Picture 2" descr="ID# 4738 - Global Network - PowerPoint Animation">
            <a:extLst>
              <a:ext uri="{FF2B5EF4-FFF2-40B4-BE49-F238E27FC236}">
                <a16:creationId xmlns:a16="http://schemas.microsoft.com/office/drawing/2014/main" id="{4BFCEBDA-596D-4297-ADFD-4AE669DD5A48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39" y="187449"/>
            <a:ext cx="974803" cy="9527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B22668D-9077-4BC3-BA33-5E6C0194F641}"/>
              </a:ext>
            </a:extLst>
          </p:cNvPr>
          <p:cNvSpPr/>
          <p:nvPr userDrawn="1"/>
        </p:nvSpPr>
        <p:spPr>
          <a:xfrm>
            <a:off x="685800" y="3566959"/>
            <a:ext cx="1563278" cy="1563278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2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">
        <p14:shred pattern="rectangle" dir="out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3B2FC41-0736-40EA-B9BD-2053CAEFE4C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583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752CE-A58C-47E2-BF95-A97A4F7325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61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200B5-9021-4F2C-9BE4-6442097A94C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180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BA409-50FB-4EEF-A6C5-C35DAE14F2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30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FCF5-3C92-42C0-9581-3CEC0A22932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9698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6BE7-D9FD-44EE-978E-FDED77CED9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002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C710-53D0-4EDF-AE3C-11A1A8A20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52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0683-B386-4CFC-8EA7-F769D690CE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3D5B-9A2D-46DF-BE11-28812B098B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96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">
        <p14:shred pattern="rectangle" dir="out"/>
      </p:transition>
    </mc:Choice>
    <mc:Fallback xmlns="">
      <p:transition spd="slow" advClick="0" advTm="1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B38E-80EA-4139-8874-64D8A0CC16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297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3E18-DE18-4FE4-95AC-334886548D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57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77BE-27BA-4C64-833E-9E7CA87CAA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43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77BE-27BA-4C64-833E-9E7CA87CAA1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247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77BE-27BA-4C64-833E-9E7CA87CAA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4807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77BE-27BA-4C64-833E-9E7CA87CAA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250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77BE-27BA-4C64-833E-9E7CA87CAA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15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77BE-27BA-4C64-833E-9E7CA87CAA1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3932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48E4-2A8C-45EF-A234-AE66581E455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4661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91C6-02FA-42D1-A93D-9842F073694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22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0683-B386-4CFC-8EA7-F769D690CE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3D5B-9A2D-46DF-BE11-28812B098B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03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">
        <p14:shred pattern="rectangle" dir="out"/>
      </p:transition>
    </mc:Choice>
    <mc:Fallback xmlns="">
      <p:transition spd="slow" advClick="0" advTm="1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19BCD9A-1D6D-4A2E-9286-5194FF701A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9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0683-B386-4CFC-8EA7-F769D690CE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3D5B-9A2D-46DF-BE11-28812B098B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0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">
        <p14:shred pattern="rectangle" dir="out"/>
      </p:transition>
    </mc:Choice>
    <mc:Fallback xmlns="">
      <p:transition spd="slow" advClick="0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0683-B386-4CFC-8EA7-F769D690CE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3D5B-9A2D-46DF-BE11-28812B098B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6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">
        <p14:shred pattern="rectangle" dir="out"/>
      </p:transition>
    </mc:Choice>
    <mc:Fallback xmlns="">
      <p:transition spd="slow" advClick="0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0683-B386-4CFC-8EA7-F769D690CE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3D5B-9A2D-46DF-BE11-28812B098B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15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">
        <p14:shred pattern="rectangle" dir="out"/>
      </p:transition>
    </mc:Choice>
    <mc:Fallback xmlns="">
      <p:transition spd="slow" advClick="0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0683-B386-4CFC-8EA7-F769D690CE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3D5B-9A2D-46DF-BE11-28812B098B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89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">
        <p14:shred pattern="rectangle" dir="out"/>
      </p:transition>
    </mc:Choice>
    <mc:Fallback xmlns="">
      <p:transition spd="slow" advClick="0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0683-B386-4CFC-8EA7-F769D690CE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3D5B-9A2D-46DF-BE11-28812B098B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50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">
        <p14:shred pattern="rectangle" dir="out"/>
      </p:transition>
    </mc:Choice>
    <mc:Fallback xmlns="">
      <p:transition spd="slow" advClick="0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0683-B386-4CFC-8EA7-F769D690CE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3D5B-9A2D-46DF-BE11-28812B098B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32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">
        <p14:shred pattern="rectangle" dir="out"/>
      </p:transition>
    </mc:Choice>
    <mc:Fallback xmlns="">
      <p:transition spd="slow" advClick="0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10683-B386-4CFC-8EA7-F769D690CE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C3D5B-9A2D-46DF-BE11-28812B098B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2d83r6c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6478" y="228600"/>
            <a:ext cx="1023037" cy="875928"/>
            <a:chOff x="-16478" y="228600"/>
            <a:chExt cx="1023037" cy="875928"/>
          </a:xfrm>
        </p:grpSpPr>
        <p:pic>
          <p:nvPicPr>
            <p:cNvPr id="8" name="Picture 7" descr="logo formulasi pati bulat copy.gif"/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228600" y="228600"/>
              <a:ext cx="685800" cy="6858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 userDrawn="1"/>
          </p:nvSpPr>
          <p:spPr>
            <a:xfrm>
              <a:off x="-16478" y="896779"/>
              <a:ext cx="1023037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 err="1">
                  <a:solidFill>
                    <a:prstClr val="white"/>
                  </a:solidFill>
                </a:rPr>
                <a:t>Formulasi</a:t>
              </a:r>
              <a:r>
                <a:rPr lang="en-US" sz="750" dirty="0">
                  <a:solidFill>
                    <a:prstClr val="white"/>
                  </a:solidFill>
                </a:rPr>
                <a:t> </a:t>
              </a:r>
              <a:r>
                <a:rPr lang="en-US" sz="750" dirty="0" err="1">
                  <a:solidFill>
                    <a:prstClr val="white"/>
                  </a:solidFill>
                </a:rPr>
                <a:t>Kab</a:t>
              </a:r>
              <a:r>
                <a:rPr lang="en-US" sz="750" dirty="0">
                  <a:solidFill>
                    <a:prstClr val="white"/>
                  </a:solidFill>
                </a:rPr>
                <a:t>. </a:t>
              </a:r>
              <a:r>
                <a:rPr lang="en-US" sz="750" dirty="0" err="1">
                  <a:solidFill>
                    <a:prstClr val="white"/>
                  </a:solidFill>
                </a:rPr>
                <a:t>Pati</a:t>
              </a:r>
              <a:endParaRPr lang="en-US" sz="75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900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1000">
        <p14:shred pattern="rectangle" dir="out"/>
      </p:transition>
    </mc:Choice>
    <mc:Fallback xmlns="">
      <p:transition spd="slow" advClick="0" advTm="1000">
        <p:fade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9577BE-27BA-4C64-833E-9E7CA87CAA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7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F6B219B-5702-416D-82F9-126DD481CFDB}"/>
              </a:ext>
            </a:extLst>
          </p:cNvPr>
          <p:cNvSpPr/>
          <p:nvPr/>
        </p:nvSpPr>
        <p:spPr>
          <a:xfrm>
            <a:off x="2057400" y="1703467"/>
            <a:ext cx="4774001" cy="173124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400" spc="38" dirty="0" err="1">
                <a:ln w="9525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latin typeface="Calibri"/>
              </a:rPr>
              <a:t>Permintaan</a:t>
            </a:r>
            <a:r>
              <a:rPr lang="en-US" sz="5400" spc="38" dirty="0">
                <a:ln w="9525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latin typeface="Calibri"/>
              </a:rPr>
              <a:t> dan </a:t>
            </a:r>
            <a:r>
              <a:rPr lang="en-US" sz="5400" spc="38" dirty="0" err="1">
                <a:ln w="9525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latin typeface="Calibri"/>
              </a:rPr>
              <a:t>Penawaran</a:t>
            </a:r>
            <a:endParaRPr lang="en-US" sz="5400" spc="38" dirty="0">
              <a:ln w="9525" cmpd="sng">
                <a:solidFill>
                  <a:prstClr val="black">
                    <a:lumMod val="95000"/>
                    <a:lumOff val="5000"/>
                  </a:prstClr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rgbClr val="4F81BD">
                    <a:alpha val="40000"/>
                  </a:srgbClr>
                </a:glow>
              </a:effectLst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7771B-B6B3-4694-A3CF-2CC641B41D18}"/>
              </a:ext>
            </a:extLst>
          </p:cNvPr>
          <p:cNvSpPr/>
          <p:nvPr/>
        </p:nvSpPr>
        <p:spPr>
          <a:xfrm>
            <a:off x="2895600" y="457200"/>
            <a:ext cx="2870722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100" dirty="0" err="1">
                <a:ln/>
                <a:solidFill>
                  <a:prstClr val="black"/>
                </a:solidFill>
                <a:latin typeface="Calibri"/>
              </a:rPr>
              <a:t>Pengantar</a:t>
            </a:r>
            <a:r>
              <a:rPr lang="en-US" sz="2100" dirty="0">
                <a:ln/>
                <a:solidFill>
                  <a:prstClr val="black"/>
                </a:solidFill>
                <a:latin typeface="Calibri"/>
              </a:rPr>
              <a:t> </a:t>
            </a:r>
            <a:r>
              <a:rPr lang="en-US" sz="2100" dirty="0" err="1">
                <a:ln/>
                <a:solidFill>
                  <a:prstClr val="black"/>
                </a:solidFill>
                <a:latin typeface="Calibri"/>
              </a:rPr>
              <a:t>Ilmu</a:t>
            </a:r>
            <a:r>
              <a:rPr lang="en-US" sz="2100" dirty="0">
                <a:ln/>
                <a:solidFill>
                  <a:prstClr val="black"/>
                </a:solidFill>
                <a:latin typeface="Calibri"/>
              </a:rPr>
              <a:t> </a:t>
            </a:r>
            <a:r>
              <a:rPr lang="en-US" sz="2100" dirty="0" err="1">
                <a:ln/>
                <a:solidFill>
                  <a:prstClr val="black"/>
                </a:solidFill>
                <a:latin typeface="Calibri"/>
              </a:rPr>
              <a:t>Ekonomi</a:t>
            </a:r>
            <a:endParaRPr lang="en-US" sz="2100" dirty="0">
              <a:ln/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077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Perubahan penawaran dalam kurva</a:t>
            </a:r>
            <a:endParaRPr lang="en-US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1143000" y="26670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1143000" y="57912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 flipV="1">
            <a:off x="1219200" y="3505200"/>
            <a:ext cx="2133600" cy="167640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 flipV="1">
            <a:off x="2057400" y="3733800"/>
            <a:ext cx="1905000" cy="15240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1143000" y="43434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2286000" y="43434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3200400" y="43434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2362200" y="4495800"/>
            <a:ext cx="533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3200400" y="31242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/>
              <a:t>QSx</a:t>
            </a:r>
            <a:r>
              <a:rPr lang="en-US" sz="1800" b="0" baseline="-25000"/>
              <a:t>1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3810000" y="35052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/>
              <a:t>QSx</a:t>
            </a:r>
            <a:r>
              <a:rPr lang="en-US" sz="1800" b="0" baseline="-25000"/>
              <a:t>2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3048000" y="4038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L</a:t>
            </a:r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2057400" y="39624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C</a:t>
            </a:r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838200" y="5715000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0</a:t>
            </a:r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1981200" y="5791200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100</a:t>
            </a:r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2971800" y="5791200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300</a:t>
            </a:r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762000" y="419100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50</a:t>
            </a:r>
          </a:p>
        </p:txBody>
      </p:sp>
      <p:sp>
        <p:nvSpPr>
          <p:cNvPr id="28696" name="Text Box 24"/>
          <p:cNvSpPr txBox="1">
            <a:spLocks noChangeArrowheads="1"/>
          </p:cNvSpPr>
          <p:nvPr/>
        </p:nvSpPr>
        <p:spPr bwMode="auto">
          <a:xfrm>
            <a:off x="990600" y="25146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Px</a:t>
            </a:r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3657600" y="5486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Qx</a:t>
            </a:r>
          </a:p>
        </p:txBody>
      </p:sp>
      <p:sp>
        <p:nvSpPr>
          <p:cNvPr id="28699" name="Text Box 27"/>
          <p:cNvSpPr txBox="1">
            <a:spLocks noChangeArrowheads="1"/>
          </p:cNvSpPr>
          <p:nvPr/>
        </p:nvSpPr>
        <p:spPr bwMode="auto">
          <a:xfrm>
            <a:off x="4648200" y="3962400"/>
            <a:ext cx="3657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>
                <a:solidFill>
                  <a:srgbClr val="3333FF"/>
                </a:solidFill>
              </a:rPr>
              <a:t>C ke L ( 100 ke 300 unit ) Adalah Perubahan Penawaran Akibat Adanya ( misalnya ) Perbaikan Teknologi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7" grpId="0" animBg="1"/>
      <p:bldP spid="28678" grpId="0" animBg="1"/>
      <p:bldP spid="28679" grpId="0" animBg="1"/>
      <p:bldP spid="28680" grpId="0" animBg="1"/>
      <p:bldP spid="28681" grpId="0" animBg="1"/>
      <p:bldP spid="28682" grpId="0" animBg="1"/>
      <p:bldP spid="28683" grpId="0" animBg="1"/>
      <p:bldP spid="28684" grpId="0" animBg="1"/>
      <p:bldP spid="28685" grpId="0" autoUpdateAnimBg="0"/>
      <p:bldP spid="28688" grpId="0" autoUpdateAnimBg="0"/>
      <p:bldP spid="28689" grpId="0" autoUpdateAnimBg="0"/>
      <p:bldP spid="28691" grpId="0" autoUpdateAnimBg="0"/>
      <p:bldP spid="28692" grpId="0" autoUpdateAnimBg="0"/>
      <p:bldP spid="28693" grpId="0" autoUpdateAnimBg="0"/>
      <p:bldP spid="28694" grpId="0" autoUpdateAnimBg="0"/>
      <p:bldP spid="28695" grpId="0" autoUpdateAnimBg="0"/>
      <p:bldP spid="28696" grpId="0" autoUpdateAnimBg="0"/>
      <p:bldP spid="28698" grpId="0" autoUpdateAnimBg="0"/>
      <p:bldP spid="2869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Ekuilibrium</a:t>
            </a: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3333CC"/>
                </a:solidFill>
              </a:rPr>
              <a:t>Arti</a:t>
            </a:r>
          </a:p>
          <a:p>
            <a:r>
              <a:rPr lang="en-US">
                <a:solidFill>
                  <a:srgbClr val="3333CC"/>
                </a:solidFill>
              </a:rPr>
              <a:t>pendekatan matematis</a:t>
            </a:r>
          </a:p>
          <a:p>
            <a:r>
              <a:rPr lang="en-US">
                <a:solidFill>
                  <a:srgbClr val="3333CC"/>
                </a:solidFill>
              </a:rPr>
              <a:t>pendekatan skedul</a:t>
            </a:r>
          </a:p>
          <a:p>
            <a:r>
              <a:rPr lang="en-US">
                <a:solidFill>
                  <a:srgbClr val="3333CC"/>
                </a:solidFill>
              </a:rPr>
              <a:t>grafis (geometris)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Pengertian ekulibrium</a:t>
            </a: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Kondisi yang terjadi apabila jumlah komoditi yang diminta pasar per unit waktu sama dengan jumlah komoditi yang ditawarkan selama periode yang sama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/>
              <a:t>Ekuilibrium pendekatan matematis</a:t>
            </a: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sz="2000" b="1"/>
              <a:t>Ekuilibrium dicapai jika QDx = QSx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/>
              <a:t>200 - 2Px = -100 + 4Px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/>
              <a:t>300 = 6 Px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/>
              <a:t>Px = 300/6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/>
              <a:t>Px = Rp 50</a:t>
            </a:r>
          </a:p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3333FF"/>
                </a:solidFill>
              </a:rPr>
              <a:t>Harga ekuilibrium sebesar Rp 50 per unit</a:t>
            </a:r>
          </a:p>
          <a:p>
            <a:pPr>
              <a:lnSpc>
                <a:spcPct val="90000"/>
              </a:lnSpc>
            </a:pPr>
            <a:r>
              <a:rPr lang="en-US" sz="2000" b="1"/>
              <a:t>Masukan harga ekuilibrium ke salah satu persamaan untuk menemukan jumlah ekuilibrium.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/>
              <a:t>QDx = 200 - 2Px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/>
              <a:t>QDx = 200 - 2 (50)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/>
              <a:t>QDx = 200 - 100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/>
              <a:t>QDx = 100 unit</a:t>
            </a:r>
          </a:p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3333FF"/>
                </a:solidFill>
              </a:rPr>
              <a:t>Jumlah ekuilibrium sebesar 100 unit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  <p:bldP spid="3174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Skedul penawaran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Menunjukan jumlah alternatif dari suatu komoditi yang akan ditawarkan pada berbagai harga alternatif dengan asumsi hal lain selain harga adalah konstan (ceterisparibus).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7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/>
              <a:t>Ekuilibrium pendekatan skedul dan kurva</a:t>
            </a:r>
            <a:br>
              <a:rPr lang="en-US" sz="2800" b="1"/>
            </a:br>
            <a:r>
              <a:rPr lang="en-US" sz="2800" b="1"/>
              <a:t>QDx = 200 - 2Px</a:t>
            </a:r>
            <a:br>
              <a:rPr lang="en-US" sz="2800" b="1"/>
            </a:br>
            <a:r>
              <a:rPr lang="en-US" sz="2800" b="1"/>
              <a:t>QSx = -100 + 4 Px</a:t>
            </a:r>
            <a:endParaRPr lang="en-US"/>
          </a:p>
        </p:txBody>
      </p:sp>
      <p:graphicFrame>
        <p:nvGraphicFramePr>
          <p:cNvPr id="32800" name="Group 32"/>
          <p:cNvGraphicFramePr>
            <a:graphicFrameLocks noGrp="1"/>
          </p:cNvGraphicFramePr>
          <p:nvPr/>
        </p:nvGraphicFramePr>
        <p:xfrm>
          <a:off x="685800" y="2209800"/>
          <a:ext cx="3733800" cy="3657602"/>
        </p:xfrm>
        <a:graphic>
          <a:graphicData uri="http://schemas.openxmlformats.org/drawingml/2006/table">
            <a:tbl>
              <a:tblPr/>
              <a:tblGrid>
                <a:gridCol w="124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QDx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QSx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5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2801" name="Line 33"/>
          <p:cNvSpPr>
            <a:spLocks noChangeShapeType="1"/>
          </p:cNvSpPr>
          <p:nvPr/>
        </p:nvSpPr>
        <p:spPr bwMode="auto">
          <a:xfrm>
            <a:off x="5105400" y="243840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802" name="Line 34"/>
          <p:cNvSpPr>
            <a:spLocks noChangeShapeType="1"/>
          </p:cNvSpPr>
          <p:nvPr/>
        </p:nvSpPr>
        <p:spPr bwMode="auto">
          <a:xfrm>
            <a:off x="5105400" y="58674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803" name="Line 35"/>
          <p:cNvSpPr>
            <a:spLocks noChangeShapeType="1"/>
          </p:cNvSpPr>
          <p:nvPr/>
        </p:nvSpPr>
        <p:spPr bwMode="auto">
          <a:xfrm flipV="1">
            <a:off x="5105400" y="3581400"/>
            <a:ext cx="2667000" cy="17526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805" name="Line 37"/>
          <p:cNvSpPr>
            <a:spLocks noChangeShapeType="1"/>
          </p:cNvSpPr>
          <p:nvPr/>
        </p:nvSpPr>
        <p:spPr bwMode="auto">
          <a:xfrm>
            <a:off x="5105400" y="3581400"/>
            <a:ext cx="2286000" cy="2286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806" name="Line 38"/>
          <p:cNvSpPr>
            <a:spLocks noChangeShapeType="1"/>
          </p:cNvSpPr>
          <p:nvPr/>
        </p:nvSpPr>
        <p:spPr bwMode="auto">
          <a:xfrm>
            <a:off x="5105400" y="4648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807" name="Line 39"/>
          <p:cNvSpPr>
            <a:spLocks noChangeShapeType="1"/>
          </p:cNvSpPr>
          <p:nvPr/>
        </p:nvSpPr>
        <p:spPr bwMode="auto">
          <a:xfrm>
            <a:off x="6172200" y="4648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808" name="Text Box 40"/>
          <p:cNvSpPr txBox="1">
            <a:spLocks noChangeArrowheads="1"/>
          </p:cNvSpPr>
          <p:nvPr/>
        </p:nvSpPr>
        <p:spPr bwMode="auto">
          <a:xfrm>
            <a:off x="4953000" y="57912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0</a:t>
            </a:r>
          </a:p>
        </p:txBody>
      </p:sp>
      <p:sp>
        <p:nvSpPr>
          <p:cNvPr id="32809" name="Text Box 41"/>
          <p:cNvSpPr txBox="1">
            <a:spLocks noChangeArrowheads="1"/>
          </p:cNvSpPr>
          <p:nvPr/>
        </p:nvSpPr>
        <p:spPr bwMode="auto">
          <a:xfrm>
            <a:off x="5791200" y="5867400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100</a:t>
            </a:r>
          </a:p>
        </p:txBody>
      </p:sp>
      <p:sp>
        <p:nvSpPr>
          <p:cNvPr id="32810" name="Text Box 42"/>
          <p:cNvSpPr txBox="1">
            <a:spLocks noChangeArrowheads="1"/>
          </p:cNvSpPr>
          <p:nvPr/>
        </p:nvSpPr>
        <p:spPr bwMode="auto">
          <a:xfrm>
            <a:off x="7086600" y="5867400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200</a:t>
            </a:r>
          </a:p>
        </p:txBody>
      </p:sp>
      <p:sp>
        <p:nvSpPr>
          <p:cNvPr id="32811" name="Text Box 43"/>
          <p:cNvSpPr txBox="1">
            <a:spLocks noChangeArrowheads="1"/>
          </p:cNvSpPr>
          <p:nvPr/>
        </p:nvSpPr>
        <p:spPr bwMode="auto">
          <a:xfrm>
            <a:off x="4648200" y="5181600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25</a:t>
            </a:r>
          </a:p>
        </p:txBody>
      </p:sp>
      <p:sp>
        <p:nvSpPr>
          <p:cNvPr id="32812" name="Text Box 44"/>
          <p:cNvSpPr txBox="1">
            <a:spLocks noChangeArrowheads="1"/>
          </p:cNvSpPr>
          <p:nvPr/>
        </p:nvSpPr>
        <p:spPr bwMode="auto">
          <a:xfrm>
            <a:off x="4648200" y="4495800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50</a:t>
            </a:r>
          </a:p>
        </p:txBody>
      </p:sp>
      <p:sp>
        <p:nvSpPr>
          <p:cNvPr id="32813" name="Text Box 45"/>
          <p:cNvSpPr txBox="1">
            <a:spLocks noChangeArrowheads="1"/>
          </p:cNvSpPr>
          <p:nvPr/>
        </p:nvSpPr>
        <p:spPr bwMode="auto">
          <a:xfrm>
            <a:off x="4648200" y="3429000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100</a:t>
            </a:r>
          </a:p>
        </p:txBody>
      </p:sp>
      <p:sp>
        <p:nvSpPr>
          <p:cNvPr id="32814" name="Text Box 46"/>
          <p:cNvSpPr txBox="1">
            <a:spLocks noChangeArrowheads="1"/>
          </p:cNvSpPr>
          <p:nvPr/>
        </p:nvSpPr>
        <p:spPr bwMode="auto">
          <a:xfrm>
            <a:off x="4572000" y="2438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Px</a:t>
            </a:r>
          </a:p>
        </p:txBody>
      </p:sp>
      <p:sp>
        <p:nvSpPr>
          <p:cNvPr id="32815" name="Text Box 47"/>
          <p:cNvSpPr txBox="1">
            <a:spLocks noChangeArrowheads="1"/>
          </p:cNvSpPr>
          <p:nvPr/>
        </p:nvSpPr>
        <p:spPr bwMode="auto">
          <a:xfrm>
            <a:off x="7848600" y="5486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Qx</a:t>
            </a:r>
          </a:p>
        </p:txBody>
      </p:sp>
      <p:sp>
        <p:nvSpPr>
          <p:cNvPr id="32816" name="Text Box 48"/>
          <p:cNvSpPr txBox="1">
            <a:spLocks noChangeArrowheads="1"/>
          </p:cNvSpPr>
          <p:nvPr/>
        </p:nvSpPr>
        <p:spPr bwMode="auto">
          <a:xfrm>
            <a:off x="7620000" y="32766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QSx</a:t>
            </a:r>
          </a:p>
        </p:txBody>
      </p:sp>
      <p:sp>
        <p:nvSpPr>
          <p:cNvPr id="32817" name="Text Box 49"/>
          <p:cNvSpPr txBox="1">
            <a:spLocks noChangeArrowheads="1"/>
          </p:cNvSpPr>
          <p:nvPr/>
        </p:nvSpPr>
        <p:spPr bwMode="auto">
          <a:xfrm>
            <a:off x="6934200" y="52578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QDx</a:t>
            </a:r>
          </a:p>
        </p:txBody>
      </p:sp>
      <p:sp>
        <p:nvSpPr>
          <p:cNvPr id="32818" name="Text Box 50"/>
          <p:cNvSpPr txBox="1">
            <a:spLocks noChangeArrowheads="1"/>
          </p:cNvSpPr>
          <p:nvPr/>
        </p:nvSpPr>
        <p:spPr bwMode="auto">
          <a:xfrm>
            <a:off x="6019800" y="41910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2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2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2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  <p:bldP spid="32801" grpId="0" animBg="1"/>
      <p:bldP spid="32802" grpId="0" animBg="1"/>
      <p:bldP spid="32803" grpId="0" animBg="1"/>
      <p:bldP spid="32805" grpId="0" animBg="1"/>
      <p:bldP spid="32806" grpId="0" animBg="1"/>
      <p:bldP spid="32807" grpId="0" animBg="1"/>
      <p:bldP spid="32808" grpId="0" autoUpdateAnimBg="0"/>
      <p:bldP spid="32809" grpId="0" autoUpdateAnimBg="0"/>
      <p:bldP spid="32810" grpId="0" autoUpdateAnimBg="0"/>
      <p:bldP spid="32811" grpId="0" autoUpdateAnimBg="0"/>
      <p:bldP spid="32812" grpId="0" autoUpdateAnimBg="0"/>
      <p:bldP spid="32813" grpId="0" autoUpdateAnimBg="0"/>
      <p:bldP spid="32814" grpId="0" autoUpdateAnimBg="0"/>
      <p:bldP spid="32815" grpId="0" autoUpdateAnimBg="0"/>
      <p:bldP spid="32816" grpId="0" autoUpdateAnimBg="0"/>
      <p:bldP spid="32817" grpId="0" autoUpdateAnimBg="0"/>
      <p:bldP spid="3281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/>
              <a:t>Pengaruh perubahan permintaan dan penawaran atas ekuilibrium</a:t>
            </a:r>
            <a:endParaRPr lang="en-US"/>
          </a:p>
        </p:txBody>
      </p:sp>
      <p:sp>
        <p:nvSpPr>
          <p:cNvPr id="3379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>
                <a:solidFill>
                  <a:srgbClr val="3333CC"/>
                </a:solidFill>
              </a:rPr>
              <a:t>Permintaan bertambah (kurva D bergeser ke kanan)</a:t>
            </a:r>
          </a:p>
          <a:p>
            <a:r>
              <a:rPr lang="en-US" sz="2400" b="1">
                <a:solidFill>
                  <a:srgbClr val="3333CC"/>
                </a:solidFill>
              </a:rPr>
              <a:t>Permintaan berkurang (kurva D bergeser ke kiri)</a:t>
            </a:r>
          </a:p>
          <a:p>
            <a:r>
              <a:rPr lang="en-US" sz="2400" b="1">
                <a:solidFill>
                  <a:srgbClr val="3333CC"/>
                </a:solidFill>
              </a:rPr>
              <a:t>Penawaran bertambah (kurva S bergeser ke kanan)</a:t>
            </a:r>
          </a:p>
          <a:p>
            <a:r>
              <a:rPr lang="en-US" sz="2400" b="1">
                <a:solidFill>
                  <a:srgbClr val="3333CC"/>
                </a:solidFill>
              </a:rPr>
              <a:t>Penawaran berkurang (kurva S bergeser ke kiri)</a:t>
            </a:r>
            <a:endParaRPr lang="en-US" sz="240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  <p:bldP spid="3379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chemeClr val="accent2"/>
                </a:solidFill>
              </a:rPr>
              <a:t>Kasus permintaan bertambah</a:t>
            </a:r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1066800" y="2743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1066800" y="57912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 flipV="1">
            <a:off x="1219200" y="3352800"/>
            <a:ext cx="2514600" cy="18288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1295400" y="3886200"/>
            <a:ext cx="1524000" cy="1524000"/>
          </a:xfrm>
          <a:prstGeom prst="line">
            <a:avLst/>
          </a:prstGeom>
          <a:noFill/>
          <a:ln w="9525">
            <a:solidFill>
              <a:srgbClr val="66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1676400" y="3276600"/>
            <a:ext cx="1905000" cy="1905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>
            <a:off x="1066800" y="4648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>
            <a:off x="2057400" y="46482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>
            <a:off x="1066800" y="4191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>
            <a:off x="2590800" y="41910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 flipV="1">
            <a:off x="2133600" y="43434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2743200" y="5257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D</a:t>
            </a:r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3505200" y="51816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D</a:t>
            </a:r>
            <a:r>
              <a:rPr lang="en-US" sz="1800" baseline="-25000"/>
              <a:t>1</a:t>
            </a:r>
          </a:p>
        </p:txBody>
      </p: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3581400" y="30480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S</a:t>
            </a:r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914400" y="2438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P</a:t>
            </a:r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3886200" y="556260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</a:t>
            </a:r>
          </a:p>
        </p:txBody>
      </p:sp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685800" y="396240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  <a:r>
              <a:rPr lang="en-US" baseline="-25000"/>
              <a:t>1</a:t>
            </a:r>
          </a:p>
        </p:txBody>
      </p:sp>
      <p:sp>
        <p:nvSpPr>
          <p:cNvPr id="34844" name="Text Box 28"/>
          <p:cNvSpPr txBox="1">
            <a:spLocks noChangeArrowheads="1"/>
          </p:cNvSpPr>
          <p:nvPr/>
        </p:nvSpPr>
        <p:spPr bwMode="auto">
          <a:xfrm>
            <a:off x="685800" y="44196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</a:p>
        </p:txBody>
      </p:sp>
      <p:sp>
        <p:nvSpPr>
          <p:cNvPr id="34845" name="Text Box 29"/>
          <p:cNvSpPr txBox="1">
            <a:spLocks noChangeArrowheads="1"/>
          </p:cNvSpPr>
          <p:nvPr/>
        </p:nvSpPr>
        <p:spPr bwMode="auto">
          <a:xfrm>
            <a:off x="1905000" y="426720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</a:t>
            </a:r>
          </a:p>
        </p:txBody>
      </p:sp>
      <p:sp>
        <p:nvSpPr>
          <p:cNvPr id="34850" name="Text Box 34"/>
          <p:cNvSpPr txBox="1">
            <a:spLocks noChangeArrowheads="1"/>
          </p:cNvSpPr>
          <p:nvPr/>
        </p:nvSpPr>
        <p:spPr bwMode="auto">
          <a:xfrm>
            <a:off x="2438400" y="381000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</a:t>
            </a:r>
            <a:r>
              <a:rPr lang="en-US" baseline="-25000"/>
              <a:t>1</a:t>
            </a:r>
          </a:p>
        </p:txBody>
      </p:sp>
      <p:sp>
        <p:nvSpPr>
          <p:cNvPr id="34851" name="Text Box 35"/>
          <p:cNvSpPr txBox="1">
            <a:spLocks noChangeArrowheads="1"/>
          </p:cNvSpPr>
          <p:nvPr/>
        </p:nvSpPr>
        <p:spPr bwMode="auto">
          <a:xfrm>
            <a:off x="1905000" y="5715000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</a:t>
            </a:r>
          </a:p>
        </p:txBody>
      </p:sp>
      <p:sp>
        <p:nvSpPr>
          <p:cNvPr id="34853" name="Text Box 37"/>
          <p:cNvSpPr txBox="1">
            <a:spLocks noChangeArrowheads="1"/>
          </p:cNvSpPr>
          <p:nvPr/>
        </p:nvSpPr>
        <p:spPr bwMode="auto">
          <a:xfrm>
            <a:off x="2362200" y="5715000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</a:t>
            </a:r>
            <a:r>
              <a:rPr lang="en-US" baseline="-25000"/>
              <a:t>1</a:t>
            </a:r>
          </a:p>
        </p:txBody>
      </p:sp>
      <p:sp>
        <p:nvSpPr>
          <p:cNvPr id="34855" name="Text Box 39"/>
          <p:cNvSpPr txBox="1">
            <a:spLocks noChangeArrowheads="1"/>
          </p:cNvSpPr>
          <p:nvPr/>
        </p:nvSpPr>
        <p:spPr bwMode="auto">
          <a:xfrm>
            <a:off x="762000" y="571500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4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4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4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4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4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  <p:bldP spid="34821" grpId="0" animBg="1"/>
      <p:bldP spid="34822" grpId="0" animBg="1"/>
      <p:bldP spid="34823" grpId="0" animBg="1"/>
      <p:bldP spid="34824" grpId="0" animBg="1"/>
      <p:bldP spid="34826" grpId="0" animBg="1"/>
      <p:bldP spid="34827" grpId="0" animBg="1"/>
      <p:bldP spid="34828" grpId="0" animBg="1"/>
      <p:bldP spid="34829" grpId="0" animBg="1"/>
      <p:bldP spid="34830" grpId="0" animBg="1"/>
      <p:bldP spid="34832" grpId="0" animBg="1"/>
      <p:bldP spid="34833" grpId="0" autoUpdateAnimBg="0"/>
      <p:bldP spid="34835" grpId="0" autoUpdateAnimBg="0"/>
      <p:bldP spid="34836" grpId="0" autoUpdateAnimBg="0"/>
      <p:bldP spid="34837" grpId="0" autoUpdateAnimBg="0"/>
      <p:bldP spid="34838" grpId="0" autoUpdateAnimBg="0"/>
      <p:bldP spid="34840" grpId="0" autoUpdateAnimBg="0"/>
      <p:bldP spid="34844" grpId="0" autoUpdateAnimBg="0"/>
      <p:bldP spid="34845" grpId="0" autoUpdateAnimBg="0"/>
      <p:bldP spid="34850" grpId="0" autoUpdateAnimBg="0"/>
      <p:bldP spid="34851" grpId="0" autoUpdateAnimBg="0"/>
      <p:bldP spid="34853" grpId="0" autoUpdateAnimBg="0"/>
      <p:bldP spid="3485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Kasus permintaan berkurang</a:t>
            </a: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990600" y="26670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990600" y="58674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 flipV="1">
            <a:off x="1066800" y="3505200"/>
            <a:ext cx="2895600" cy="16764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1219200" y="3581400"/>
            <a:ext cx="1524000" cy="21336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1905000" y="3124200"/>
            <a:ext cx="1828800" cy="23622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990600" y="4648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1981200" y="46482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990600" y="41910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>
            <a:off x="2743200" y="41910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 flipH="1">
            <a:off x="2133600" y="43434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685800" y="57912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0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685800" y="38862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p</a:t>
            </a: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685800" y="449580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p</a:t>
            </a:r>
            <a:r>
              <a:rPr lang="en-US" b="0" baseline="-25000"/>
              <a:t>1</a:t>
            </a: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3810000" y="5257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D</a:t>
            </a: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2743200" y="54102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D</a:t>
            </a:r>
            <a:r>
              <a:rPr lang="en-US" sz="1800" baseline="-25000"/>
              <a:t>1</a:t>
            </a:r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1752600" y="579120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</a:t>
            </a:r>
            <a:r>
              <a:rPr lang="en-US" baseline="-25000"/>
              <a:t>1</a:t>
            </a:r>
          </a:p>
        </p:txBody>
      </p:sp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2590800" y="579120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</a:t>
            </a:r>
          </a:p>
        </p:txBody>
      </p:sp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1828800" y="4267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2667000" y="38100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685800" y="2590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P</a:t>
            </a:r>
          </a:p>
        </p:txBody>
      </p: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4038600" y="5715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Q</a:t>
            </a:r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3886200" y="31242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  <p:bldP spid="35845" grpId="0" animBg="1"/>
      <p:bldP spid="35846" grpId="0" animBg="1"/>
      <p:bldP spid="35847" grpId="0" animBg="1"/>
      <p:bldP spid="35848" grpId="0" animBg="1"/>
      <p:bldP spid="35849" grpId="0" animBg="1"/>
      <p:bldP spid="35850" grpId="0" animBg="1"/>
      <p:bldP spid="35851" grpId="0" animBg="1"/>
      <p:bldP spid="35852" grpId="0" animBg="1"/>
      <p:bldP spid="35853" grpId="0" animBg="1"/>
      <p:bldP spid="3585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Kasus penawaran bertambah</a:t>
            </a:r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990600" y="26670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990600" y="57912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1219200" y="3429000"/>
            <a:ext cx="1676400" cy="19812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 flipV="1">
            <a:off x="1066800" y="3276600"/>
            <a:ext cx="1981200" cy="1676400"/>
          </a:xfrm>
          <a:prstGeom prst="line">
            <a:avLst/>
          </a:prstGeom>
          <a:noFill/>
          <a:ln w="9525">
            <a:solidFill>
              <a:srgbClr val="FF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 flipV="1">
            <a:off x="1752600" y="3733800"/>
            <a:ext cx="1752600" cy="1447800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990600" y="4267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1905000" y="4267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 flipV="1">
            <a:off x="990600" y="4724400"/>
            <a:ext cx="1295400" cy="76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2362200" y="47244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>
            <a:off x="2057400" y="41910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685800" y="40386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p</a:t>
            </a:r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685800" y="45720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p</a:t>
            </a:r>
            <a:r>
              <a:rPr lang="en-US" b="0" baseline="-25000"/>
              <a:t>1</a:t>
            </a: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762000" y="571500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0</a:t>
            </a: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2895600" y="28956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S</a:t>
            </a:r>
          </a:p>
        </p:txBody>
      </p: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3505200" y="3352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S</a:t>
            </a:r>
            <a:r>
              <a:rPr lang="en-US" sz="1800" baseline="-25000"/>
              <a:t>1</a:t>
            </a:r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2895600" y="5105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D</a:t>
            </a:r>
          </a:p>
        </p:txBody>
      </p:sp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1752600" y="38862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2438400" y="449580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</a:t>
            </a:r>
            <a:r>
              <a:rPr lang="en-US" baseline="-25000"/>
              <a:t>1</a:t>
            </a:r>
          </a:p>
        </p:txBody>
      </p:sp>
      <p:sp>
        <p:nvSpPr>
          <p:cNvPr id="36891" name="Text Box 27"/>
          <p:cNvSpPr txBox="1">
            <a:spLocks noChangeArrowheads="1"/>
          </p:cNvSpPr>
          <p:nvPr/>
        </p:nvSpPr>
        <p:spPr bwMode="auto">
          <a:xfrm>
            <a:off x="685800" y="2514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P</a:t>
            </a:r>
          </a:p>
        </p:txBody>
      </p:sp>
      <p:sp>
        <p:nvSpPr>
          <p:cNvPr id="36892" name="Text Box 28"/>
          <p:cNvSpPr txBox="1">
            <a:spLocks noChangeArrowheads="1"/>
          </p:cNvSpPr>
          <p:nvPr/>
        </p:nvSpPr>
        <p:spPr bwMode="auto">
          <a:xfrm>
            <a:off x="3962400" y="5715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Q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  <p:bldP spid="36869" grpId="0" animBg="1"/>
      <p:bldP spid="36870" grpId="0" animBg="1"/>
      <p:bldP spid="36871" grpId="0" animBg="1"/>
      <p:bldP spid="36872" grpId="0" animBg="1"/>
      <p:bldP spid="36873" grpId="0" animBg="1"/>
      <p:bldP spid="36874" grpId="0" animBg="1"/>
      <p:bldP spid="36875" grpId="0" animBg="1"/>
      <p:bldP spid="36879" grpId="0" animBg="1"/>
      <p:bldP spid="36880" grpId="0" animBg="1"/>
      <p:bldP spid="3688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</a:rPr>
              <a:t>Permintaan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solidFill>
                  <a:srgbClr val="CC0099"/>
                </a:solidFill>
              </a:rPr>
              <a:t>Variabel penentu permintaan</a:t>
            </a:r>
          </a:p>
          <a:p>
            <a:r>
              <a:rPr lang="en-US">
                <a:solidFill>
                  <a:srgbClr val="CC0099"/>
                </a:solidFill>
              </a:rPr>
              <a:t>Hukum permintaan</a:t>
            </a:r>
          </a:p>
          <a:p>
            <a:r>
              <a:rPr lang="en-US">
                <a:solidFill>
                  <a:srgbClr val="CC0099"/>
                </a:solidFill>
              </a:rPr>
              <a:t>Fungsi permintaan</a:t>
            </a:r>
          </a:p>
          <a:p>
            <a:r>
              <a:rPr lang="en-US">
                <a:solidFill>
                  <a:srgbClr val="CC0099"/>
                </a:solidFill>
              </a:rPr>
              <a:t>skedul (daftar) permintaan</a:t>
            </a:r>
          </a:p>
          <a:p>
            <a:r>
              <a:rPr lang="en-US">
                <a:solidFill>
                  <a:srgbClr val="CC0099"/>
                </a:solidFill>
              </a:rPr>
              <a:t>Kurva permintaan</a:t>
            </a:r>
          </a:p>
          <a:p>
            <a:r>
              <a:rPr lang="en-US">
                <a:solidFill>
                  <a:srgbClr val="CC0099"/>
                </a:solidFill>
              </a:rPr>
              <a:t>Perbedaan perubahan permintaan dengan perubahan jumlah yang diminta</a:t>
            </a:r>
          </a:p>
          <a:p>
            <a:endParaRPr lang="en-US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Kasus penawaran berkurang</a:t>
            </a:r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990600" y="26670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>
            <a:off x="990600" y="58674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1143000" y="3276600"/>
            <a:ext cx="2362200" cy="236220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 flipV="1">
            <a:off x="1143000" y="3276600"/>
            <a:ext cx="2286000" cy="1676400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 flipV="1">
            <a:off x="1828800" y="3733800"/>
            <a:ext cx="2209800" cy="15240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990600" y="4267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2133600" y="42672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 flipV="1">
            <a:off x="990600" y="4724400"/>
            <a:ext cx="1600200" cy="76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>
            <a:off x="2590800" y="47244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 flipH="1" flipV="1">
            <a:off x="2209800" y="41910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609600" y="411480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  <a:r>
              <a:rPr lang="en-US" baseline="-25000"/>
              <a:t>1</a:t>
            </a:r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685800" y="46482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1905000" y="579120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</a:t>
            </a:r>
            <a:r>
              <a:rPr lang="en-US" baseline="-25000"/>
              <a:t>1</a:t>
            </a:r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2514600" y="5791200"/>
            <a:ext cx="228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</a:t>
            </a:r>
          </a:p>
        </p:txBody>
      </p:sp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3352800" y="2819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S</a:t>
            </a:r>
            <a:r>
              <a:rPr lang="en-US" sz="1800" baseline="-25000"/>
              <a:t>1</a:t>
            </a:r>
          </a:p>
        </p:txBody>
      </p:sp>
      <p:sp>
        <p:nvSpPr>
          <p:cNvPr id="37911" name="Text Box 23"/>
          <p:cNvSpPr txBox="1">
            <a:spLocks noChangeArrowheads="1"/>
          </p:cNvSpPr>
          <p:nvPr/>
        </p:nvSpPr>
        <p:spPr bwMode="auto">
          <a:xfrm>
            <a:off x="3886200" y="3352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S</a:t>
            </a:r>
          </a:p>
        </p:txBody>
      </p:sp>
      <p:sp>
        <p:nvSpPr>
          <p:cNvPr id="37912" name="Text Box 24"/>
          <p:cNvSpPr txBox="1">
            <a:spLocks noChangeArrowheads="1"/>
          </p:cNvSpPr>
          <p:nvPr/>
        </p:nvSpPr>
        <p:spPr bwMode="auto">
          <a:xfrm>
            <a:off x="1905000" y="3733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endParaRPr lang="en-US" sz="1800" baseline="-25000"/>
          </a:p>
        </p:txBody>
      </p:sp>
      <p:sp>
        <p:nvSpPr>
          <p:cNvPr id="37915" name="Text Box 27"/>
          <p:cNvSpPr txBox="1">
            <a:spLocks noChangeArrowheads="1"/>
          </p:cNvSpPr>
          <p:nvPr/>
        </p:nvSpPr>
        <p:spPr bwMode="auto">
          <a:xfrm>
            <a:off x="2667000" y="4572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</a:p>
        </p:txBody>
      </p:sp>
      <p:sp>
        <p:nvSpPr>
          <p:cNvPr id="37916" name="Text Box 28"/>
          <p:cNvSpPr txBox="1">
            <a:spLocks noChangeArrowheads="1"/>
          </p:cNvSpPr>
          <p:nvPr/>
        </p:nvSpPr>
        <p:spPr bwMode="auto">
          <a:xfrm>
            <a:off x="685800" y="57912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3" grpId="0" animBg="1"/>
      <p:bldP spid="37894" grpId="0" animBg="1"/>
      <p:bldP spid="37895" grpId="0" animBg="1"/>
      <p:bldP spid="37896" grpId="0" animBg="1"/>
      <p:bldP spid="37897" grpId="0" animBg="1"/>
      <p:bldP spid="37898" grpId="0" animBg="1"/>
      <p:bldP spid="37899" grpId="0" animBg="1"/>
      <p:bldP spid="37901" grpId="0" animBg="1"/>
      <p:bldP spid="37902" grpId="0" animBg="1"/>
      <p:bldP spid="3790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Kasus permintaan dan penawaran bertambah</a:t>
            </a:r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>
            <a:off x="914400" y="27432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914400" y="57150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1066800" y="4191000"/>
            <a:ext cx="1600200" cy="1371600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1219200" y="3200400"/>
            <a:ext cx="2438400" cy="2057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 flipV="1">
            <a:off x="1066800" y="3124200"/>
            <a:ext cx="2514600" cy="19050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 flipV="1">
            <a:off x="1600200" y="3429000"/>
            <a:ext cx="2286000" cy="1752600"/>
          </a:xfrm>
          <a:prstGeom prst="line">
            <a:avLst/>
          </a:prstGeom>
          <a:noFill/>
          <a:ln w="9525">
            <a:solidFill>
              <a:srgbClr val="99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>
            <a:off x="914400" y="4648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>
            <a:off x="1600200" y="46482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5" name="Line 13"/>
          <p:cNvSpPr>
            <a:spLocks noChangeShapeType="1"/>
          </p:cNvSpPr>
          <p:nvPr/>
        </p:nvSpPr>
        <p:spPr bwMode="auto">
          <a:xfrm>
            <a:off x="914400" y="4343400"/>
            <a:ext cx="1676400" cy="76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>
            <a:off x="2667000" y="43434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9" name="Line 17"/>
          <p:cNvSpPr>
            <a:spLocks noChangeShapeType="1"/>
          </p:cNvSpPr>
          <p:nvPr/>
        </p:nvSpPr>
        <p:spPr bwMode="auto">
          <a:xfrm flipV="1">
            <a:off x="1752600" y="41910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31" name="Line 19"/>
          <p:cNvSpPr>
            <a:spLocks noChangeShapeType="1"/>
          </p:cNvSpPr>
          <p:nvPr/>
        </p:nvSpPr>
        <p:spPr bwMode="auto">
          <a:xfrm>
            <a:off x="2362200" y="426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32" name="Rectangle 20"/>
          <p:cNvSpPr>
            <a:spLocks noChangeArrowheads="1"/>
          </p:cNvSpPr>
          <p:nvPr/>
        </p:nvSpPr>
        <p:spPr bwMode="auto">
          <a:xfrm>
            <a:off x="1371600" y="57912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0"/>
              <a:t>q</a:t>
            </a:r>
          </a:p>
        </p:txBody>
      </p:sp>
      <p:sp>
        <p:nvSpPr>
          <p:cNvPr id="38934" name="Rectangle 22"/>
          <p:cNvSpPr>
            <a:spLocks noChangeArrowheads="1"/>
          </p:cNvSpPr>
          <p:nvPr/>
        </p:nvSpPr>
        <p:spPr bwMode="auto">
          <a:xfrm>
            <a:off x="2514600" y="57912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0"/>
              <a:t>q</a:t>
            </a:r>
            <a:r>
              <a:rPr lang="en-US" sz="2400" b="0" baseline="-25000"/>
              <a:t>1</a:t>
            </a:r>
          </a:p>
        </p:txBody>
      </p:sp>
      <p:sp>
        <p:nvSpPr>
          <p:cNvPr id="38939" name="Rectangle 27"/>
          <p:cNvSpPr>
            <a:spLocks noChangeArrowheads="1"/>
          </p:cNvSpPr>
          <p:nvPr/>
        </p:nvSpPr>
        <p:spPr bwMode="auto">
          <a:xfrm>
            <a:off x="533400" y="4495800"/>
            <a:ext cx="304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0"/>
              <a:t>p</a:t>
            </a:r>
          </a:p>
        </p:txBody>
      </p:sp>
      <p:sp>
        <p:nvSpPr>
          <p:cNvPr id="38943" name="Rectangle 31"/>
          <p:cNvSpPr>
            <a:spLocks noChangeArrowheads="1"/>
          </p:cNvSpPr>
          <p:nvPr/>
        </p:nvSpPr>
        <p:spPr bwMode="auto">
          <a:xfrm>
            <a:off x="457200" y="4038600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0"/>
              <a:t>p</a:t>
            </a:r>
            <a:r>
              <a:rPr lang="en-US" sz="2400" b="0" baseline="-25000"/>
              <a:t>1</a:t>
            </a:r>
          </a:p>
        </p:txBody>
      </p:sp>
      <p:sp>
        <p:nvSpPr>
          <p:cNvPr id="38946" name="Text Box 34"/>
          <p:cNvSpPr txBox="1">
            <a:spLocks noChangeArrowheads="1"/>
          </p:cNvSpPr>
          <p:nvPr/>
        </p:nvSpPr>
        <p:spPr bwMode="auto">
          <a:xfrm>
            <a:off x="3810000" y="320040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</a:t>
            </a:r>
            <a:r>
              <a:rPr lang="en-US" baseline="-25000"/>
              <a:t>1</a:t>
            </a:r>
          </a:p>
        </p:txBody>
      </p:sp>
      <p:sp>
        <p:nvSpPr>
          <p:cNvPr id="38947" name="Text Box 35"/>
          <p:cNvSpPr txBox="1">
            <a:spLocks noChangeArrowheads="1"/>
          </p:cNvSpPr>
          <p:nvPr/>
        </p:nvSpPr>
        <p:spPr bwMode="auto">
          <a:xfrm>
            <a:off x="3352800" y="281940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</a:t>
            </a:r>
            <a:endParaRPr lang="en-US" baseline="-25000"/>
          </a:p>
        </p:txBody>
      </p:sp>
      <p:sp>
        <p:nvSpPr>
          <p:cNvPr id="38950" name="Text Box 38"/>
          <p:cNvSpPr txBox="1">
            <a:spLocks noChangeArrowheads="1"/>
          </p:cNvSpPr>
          <p:nvPr/>
        </p:nvSpPr>
        <p:spPr bwMode="auto">
          <a:xfrm>
            <a:off x="2667000" y="53340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</a:p>
        </p:txBody>
      </p:sp>
      <p:sp>
        <p:nvSpPr>
          <p:cNvPr id="38953" name="Text Box 41"/>
          <p:cNvSpPr txBox="1">
            <a:spLocks noChangeArrowheads="1"/>
          </p:cNvSpPr>
          <p:nvPr/>
        </p:nvSpPr>
        <p:spPr bwMode="auto">
          <a:xfrm>
            <a:off x="3581400" y="49530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  <a:r>
              <a:rPr lang="en-US" baseline="-25000"/>
              <a:t>1</a:t>
            </a:r>
          </a:p>
        </p:txBody>
      </p:sp>
      <p:sp>
        <p:nvSpPr>
          <p:cNvPr id="38954" name="Text Box 42"/>
          <p:cNvSpPr txBox="1">
            <a:spLocks noChangeArrowheads="1"/>
          </p:cNvSpPr>
          <p:nvPr/>
        </p:nvSpPr>
        <p:spPr bwMode="auto">
          <a:xfrm>
            <a:off x="457200" y="2667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P</a:t>
            </a:r>
          </a:p>
        </p:txBody>
      </p:sp>
      <p:sp>
        <p:nvSpPr>
          <p:cNvPr id="38956" name="Text Box 44"/>
          <p:cNvSpPr txBox="1">
            <a:spLocks noChangeArrowheads="1"/>
          </p:cNvSpPr>
          <p:nvPr/>
        </p:nvSpPr>
        <p:spPr bwMode="auto">
          <a:xfrm>
            <a:off x="3886200" y="5715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Q</a:t>
            </a:r>
          </a:p>
        </p:txBody>
      </p:sp>
      <p:sp>
        <p:nvSpPr>
          <p:cNvPr id="38957" name="Text Box 45"/>
          <p:cNvSpPr txBox="1">
            <a:spLocks noChangeArrowheads="1"/>
          </p:cNvSpPr>
          <p:nvPr/>
        </p:nvSpPr>
        <p:spPr bwMode="auto">
          <a:xfrm>
            <a:off x="2438400" y="403860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</a:t>
            </a:r>
            <a:r>
              <a:rPr lang="en-US" baseline="-25000"/>
              <a:t>1</a:t>
            </a:r>
          </a:p>
        </p:txBody>
      </p:sp>
      <p:sp>
        <p:nvSpPr>
          <p:cNvPr id="38958" name="Text Box 46"/>
          <p:cNvSpPr txBox="1">
            <a:spLocks noChangeArrowheads="1"/>
          </p:cNvSpPr>
          <p:nvPr/>
        </p:nvSpPr>
        <p:spPr bwMode="auto">
          <a:xfrm>
            <a:off x="1447800" y="434340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8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8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8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8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  <p:bldP spid="38917" grpId="0" animBg="1"/>
      <p:bldP spid="38918" grpId="0" animBg="1"/>
      <p:bldP spid="38919" grpId="0" animBg="1"/>
      <p:bldP spid="38920" grpId="0" animBg="1"/>
      <p:bldP spid="38921" grpId="0" animBg="1"/>
      <p:bldP spid="38922" grpId="0" animBg="1"/>
      <p:bldP spid="38923" grpId="0" animBg="1"/>
      <p:bldP spid="38924" grpId="0" animBg="1"/>
      <p:bldP spid="38925" grpId="0" animBg="1"/>
      <p:bldP spid="38926" grpId="0" animBg="1"/>
      <p:bldP spid="38929" grpId="0" animBg="1"/>
      <p:bldP spid="38931" grpId="0" animBg="1"/>
      <p:bldP spid="38932" grpId="0" animBg="1" autoUpdateAnimBg="0"/>
      <p:bldP spid="38934" grpId="0" animBg="1" autoUpdateAnimBg="0"/>
      <p:bldP spid="38939" grpId="0" animBg="1" autoUpdateAnimBg="0"/>
      <p:bldP spid="38943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200" b="1"/>
              <a:t>Perbedaan perubahan jumlah yang diminta dengan perubahan permintaan</a:t>
            </a:r>
            <a:br>
              <a:rPr lang="en-US" sz="3200" b="1"/>
            </a:br>
            <a:endParaRPr lang="en-US" sz="32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38200" y="1981200"/>
            <a:ext cx="3810000" cy="4114800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Perubahan jumlah yang diminta ----&gt; berubahnya jumlah permintaan konsumen akibat adanya </a:t>
            </a:r>
            <a:r>
              <a:rPr lang="en-US" b="1" i="1">
                <a:solidFill>
                  <a:srgbClr val="3333FF"/>
                </a:solidFill>
              </a:rPr>
              <a:t>perubahan harga komoditi tsb,</a:t>
            </a:r>
            <a:r>
              <a:rPr lang="en-US" b="1">
                <a:solidFill>
                  <a:srgbClr val="3333FF"/>
                </a:solidFill>
              </a:rPr>
              <a:t> ceterisparibus.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r>
              <a:rPr lang="en-US" b="1">
                <a:solidFill>
                  <a:srgbClr val="003399"/>
                </a:solidFill>
              </a:rPr>
              <a:t>Perubahan permintaan -----&gt; berubahnya jumlah permintaan konsumen karena berubahnya variabel </a:t>
            </a:r>
            <a:r>
              <a:rPr lang="en-US" b="1" i="1">
                <a:solidFill>
                  <a:srgbClr val="003399"/>
                </a:solidFill>
              </a:rPr>
              <a:t>selain harga komoditi yang bersangkutan</a:t>
            </a:r>
            <a:endParaRPr lang="en-US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build="p" autoUpdateAnimBg="0"/>
      <p:bldP spid="11268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>
                <a:solidFill>
                  <a:srgbClr val="000099"/>
                </a:solidFill>
              </a:rPr>
              <a:t>Perbedaan perubahan jumlah yang diminta dan perubahan permintaan dalam kurva</a:t>
            </a:r>
            <a:endParaRPr lang="en-US">
              <a:solidFill>
                <a:srgbClr val="000099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>
                <a:solidFill>
                  <a:srgbClr val="333300"/>
                </a:solidFill>
              </a:rPr>
              <a:t>Perubahan jumlah yang diminta:</a:t>
            </a:r>
          </a:p>
          <a:p>
            <a:pPr>
              <a:buFontTx/>
              <a:buNone/>
            </a:pPr>
            <a:r>
              <a:rPr lang="en-US">
                <a:solidFill>
                  <a:srgbClr val="333300"/>
                </a:solidFill>
              </a:rPr>
              <a:t>a. Kurva tidak mengalami pergeseseran</a:t>
            </a:r>
          </a:p>
          <a:p>
            <a:pPr>
              <a:buFontTx/>
              <a:buNone/>
            </a:pPr>
            <a:r>
              <a:rPr lang="en-US">
                <a:solidFill>
                  <a:srgbClr val="333300"/>
                </a:solidFill>
              </a:rPr>
              <a:t>b. perubahan terjadi dari satu ke titik yang lain dalam kurva yang sama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800600" y="2362200"/>
            <a:ext cx="3810000" cy="4114800"/>
          </a:xfrm>
        </p:spPr>
        <p:txBody>
          <a:bodyPr/>
          <a:lstStyle/>
          <a:p>
            <a:r>
              <a:rPr lang="en-US">
                <a:solidFill>
                  <a:srgbClr val="3333CC"/>
                </a:solidFill>
              </a:rPr>
              <a:t>Perubahan permintaan:</a:t>
            </a:r>
          </a:p>
          <a:p>
            <a:pPr>
              <a:buFontTx/>
              <a:buNone/>
            </a:pPr>
            <a:r>
              <a:rPr lang="en-US">
                <a:solidFill>
                  <a:srgbClr val="3333CC"/>
                </a:solidFill>
              </a:rPr>
              <a:t>* Titik dan kurva mengalami pergeseran ke kanan / kiri tergantung variabel yang berubah dan sifat perubahannya</a:t>
            </a:r>
            <a:r>
              <a:rPr lang="en-US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autoUpdateAnimBg="0"/>
      <p:bldP spid="15364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Penawaran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990099"/>
                </a:solidFill>
              </a:rPr>
              <a:t>Variabel penentu penawaran</a:t>
            </a:r>
          </a:p>
          <a:p>
            <a:r>
              <a:rPr lang="en-US">
                <a:solidFill>
                  <a:srgbClr val="990099"/>
                </a:solidFill>
              </a:rPr>
              <a:t>Fungsi penawaran</a:t>
            </a:r>
          </a:p>
          <a:p>
            <a:r>
              <a:rPr lang="en-US">
                <a:solidFill>
                  <a:srgbClr val="990099"/>
                </a:solidFill>
              </a:rPr>
              <a:t>Skedul penawaran</a:t>
            </a:r>
          </a:p>
          <a:p>
            <a:r>
              <a:rPr lang="en-US">
                <a:solidFill>
                  <a:srgbClr val="990099"/>
                </a:solidFill>
              </a:rPr>
              <a:t>Kurva penawaran</a:t>
            </a:r>
          </a:p>
          <a:p>
            <a:r>
              <a:rPr lang="en-US">
                <a:solidFill>
                  <a:srgbClr val="990099"/>
                </a:solidFill>
              </a:rPr>
              <a:t>Perbedaan jumlah yang ditawarkan dengan perubahan penawaran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Variabel penentu penawaran</a:t>
            </a: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660033"/>
                </a:solidFill>
              </a:rPr>
              <a:t>Harga jual komoditi ybs</a:t>
            </a:r>
          </a:p>
          <a:p>
            <a:r>
              <a:rPr lang="en-US">
                <a:solidFill>
                  <a:srgbClr val="660033"/>
                </a:solidFill>
              </a:rPr>
              <a:t>Teknologi</a:t>
            </a:r>
          </a:p>
          <a:p>
            <a:r>
              <a:rPr lang="en-US">
                <a:solidFill>
                  <a:srgbClr val="660033"/>
                </a:solidFill>
              </a:rPr>
              <a:t>Harga input komoditi ybs</a:t>
            </a:r>
          </a:p>
          <a:p>
            <a:r>
              <a:rPr lang="en-US">
                <a:solidFill>
                  <a:srgbClr val="660033"/>
                </a:solidFill>
              </a:rPr>
              <a:t>Iklim / cuaca</a:t>
            </a:r>
          </a:p>
          <a:p>
            <a:r>
              <a:rPr lang="en-US">
                <a:solidFill>
                  <a:srgbClr val="660033"/>
                </a:solidFill>
              </a:rPr>
              <a:t>Harga barang lain</a:t>
            </a:r>
          </a:p>
          <a:p>
            <a:r>
              <a:rPr lang="en-US">
                <a:solidFill>
                  <a:srgbClr val="660033"/>
                </a:solidFill>
              </a:rPr>
              <a:t>Tujuan perusahaan tsb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5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003399"/>
                </a:solidFill>
              </a:rPr>
              <a:t>Fungsi penawaran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333300"/>
                </a:solidFill>
              </a:rPr>
              <a:t>Hubungan antara jumlah komoditi yang ditawarkan (QSx) per periode waktu dengan harga komoditi, dengan menganggap hal-hal lain diluar harga konstan (</a:t>
            </a:r>
            <a:r>
              <a:rPr lang="en-US" i="1">
                <a:solidFill>
                  <a:srgbClr val="333300"/>
                </a:solidFill>
              </a:rPr>
              <a:t>ceterisparibus</a:t>
            </a:r>
            <a:r>
              <a:rPr lang="en-US">
                <a:solidFill>
                  <a:srgbClr val="333300"/>
                </a:solidFill>
              </a:rPr>
              <a:t>)</a:t>
            </a:r>
          </a:p>
          <a:p>
            <a:r>
              <a:rPr lang="en-US">
                <a:solidFill>
                  <a:srgbClr val="333300"/>
                </a:solidFill>
              </a:rPr>
              <a:t>Contoh: QSx = -100 + 4Px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Perbedaan perubahan jumlah yang ditawarkan dengan perubahan penawaran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tx2"/>
                </a:solidFill>
              </a:rPr>
              <a:t>Perubahan jumlah yang ditawarkan -----&gt; perubahan penawaran suatu komoditi sebagai akibat adanya perubahan pada harga komoditi ybs.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tx2"/>
                </a:solidFill>
              </a:rPr>
              <a:t>Dalam kurva, ditunjukan oleh pergerakan sepanjang kurva penawaran.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b="1">
                <a:solidFill>
                  <a:srgbClr val="990099"/>
                </a:solidFill>
              </a:rPr>
              <a:t>Perubahan penawaran -----&gt; perubahan penawaran suatu komoditi sebagai akibat terjadinya perubahan pada hal-hal lain selain harga komoditi ybs.</a:t>
            </a:r>
          </a:p>
          <a:p>
            <a:r>
              <a:rPr lang="en-US" sz="2400" b="1">
                <a:solidFill>
                  <a:srgbClr val="990099"/>
                </a:solidFill>
              </a:rPr>
              <a:t>Dalam kurva, ditunjukan oleh pergeseran kurva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1" grpId="0" build="p" autoUpdateAnimBg="0"/>
      <p:bldP spid="22532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Skedul dan kurva penawaran dengan fungsi </a:t>
            </a:r>
            <a:br>
              <a:rPr lang="en-US" sz="2800" b="1">
                <a:solidFill>
                  <a:schemeClr val="tx1"/>
                </a:solidFill>
              </a:rPr>
            </a:br>
            <a:r>
              <a:rPr lang="en-US" sz="2800" b="1">
                <a:solidFill>
                  <a:schemeClr val="tx1"/>
                </a:solidFill>
              </a:rPr>
              <a:t>Qsx =  -100 + 4 Px</a:t>
            </a:r>
          </a:p>
        </p:txBody>
      </p:sp>
      <p:graphicFrame>
        <p:nvGraphicFramePr>
          <p:cNvPr id="25667" name="Group 67"/>
          <p:cNvGraphicFramePr>
            <a:graphicFrameLocks noGrp="1"/>
          </p:cNvGraphicFramePr>
          <p:nvPr/>
        </p:nvGraphicFramePr>
        <p:xfrm>
          <a:off x="685800" y="2209800"/>
          <a:ext cx="3657600" cy="3252470"/>
        </p:xfrm>
        <a:graphic>
          <a:graphicData uri="http://schemas.openxmlformats.org/drawingml/2006/table">
            <a:tbl>
              <a:tblPr/>
              <a:tblGrid>
                <a:gridCol w="116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Titik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Px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QSx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636" name="Line 36"/>
          <p:cNvSpPr>
            <a:spLocks noChangeShapeType="1"/>
          </p:cNvSpPr>
          <p:nvPr/>
        </p:nvSpPr>
        <p:spPr bwMode="auto">
          <a:xfrm>
            <a:off x="5029200" y="25146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37" name="Line 37"/>
          <p:cNvSpPr>
            <a:spLocks noChangeShapeType="1"/>
          </p:cNvSpPr>
          <p:nvPr/>
        </p:nvSpPr>
        <p:spPr bwMode="auto">
          <a:xfrm>
            <a:off x="5029200" y="56388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38" name="Line 38"/>
          <p:cNvSpPr>
            <a:spLocks noChangeShapeType="1"/>
          </p:cNvSpPr>
          <p:nvPr/>
        </p:nvSpPr>
        <p:spPr bwMode="auto">
          <a:xfrm flipV="1">
            <a:off x="5029200" y="2514600"/>
            <a:ext cx="3276600" cy="26670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39" name="Freeform 39"/>
          <p:cNvSpPr>
            <a:spLocks/>
          </p:cNvSpPr>
          <p:nvPr/>
        </p:nvSpPr>
        <p:spPr bwMode="auto">
          <a:xfrm>
            <a:off x="5029200" y="2895600"/>
            <a:ext cx="2819400" cy="2743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76" y="0"/>
              </a:cxn>
              <a:cxn ang="0">
                <a:pos x="1776" y="1584"/>
              </a:cxn>
            </a:cxnLst>
            <a:rect l="0" t="0" r="r" b="b"/>
            <a:pathLst>
              <a:path w="1776" h="1584">
                <a:moveTo>
                  <a:pt x="0" y="0"/>
                </a:moveTo>
                <a:lnTo>
                  <a:pt x="1776" y="0"/>
                </a:lnTo>
                <a:lnTo>
                  <a:pt x="1776" y="1584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40" name="Freeform 40"/>
          <p:cNvSpPr>
            <a:spLocks/>
          </p:cNvSpPr>
          <p:nvPr/>
        </p:nvSpPr>
        <p:spPr bwMode="auto">
          <a:xfrm>
            <a:off x="5029200" y="3352800"/>
            <a:ext cx="2209800" cy="2286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96" y="0"/>
              </a:cxn>
              <a:cxn ang="0">
                <a:pos x="1296" y="1200"/>
              </a:cxn>
            </a:cxnLst>
            <a:rect l="0" t="0" r="r" b="b"/>
            <a:pathLst>
              <a:path w="1296" h="1200">
                <a:moveTo>
                  <a:pt x="0" y="0"/>
                </a:moveTo>
                <a:lnTo>
                  <a:pt x="1296" y="0"/>
                </a:lnTo>
                <a:lnTo>
                  <a:pt x="1296" y="120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41" name="Freeform 41"/>
          <p:cNvSpPr>
            <a:spLocks/>
          </p:cNvSpPr>
          <p:nvPr/>
        </p:nvSpPr>
        <p:spPr bwMode="auto">
          <a:xfrm>
            <a:off x="5029200" y="3886200"/>
            <a:ext cx="1600200" cy="1752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96" y="0"/>
              </a:cxn>
              <a:cxn ang="0">
                <a:pos x="1296" y="1200"/>
              </a:cxn>
            </a:cxnLst>
            <a:rect l="0" t="0" r="r" b="b"/>
            <a:pathLst>
              <a:path w="1296" h="1200">
                <a:moveTo>
                  <a:pt x="0" y="0"/>
                </a:moveTo>
                <a:lnTo>
                  <a:pt x="1296" y="0"/>
                </a:lnTo>
                <a:lnTo>
                  <a:pt x="1296" y="120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42" name="Freeform 42"/>
          <p:cNvSpPr>
            <a:spLocks/>
          </p:cNvSpPr>
          <p:nvPr/>
        </p:nvSpPr>
        <p:spPr bwMode="auto">
          <a:xfrm>
            <a:off x="5029200" y="4343400"/>
            <a:ext cx="990600" cy="129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96" y="0"/>
              </a:cxn>
              <a:cxn ang="0">
                <a:pos x="1296" y="1200"/>
              </a:cxn>
            </a:cxnLst>
            <a:rect l="0" t="0" r="r" b="b"/>
            <a:pathLst>
              <a:path w="1296" h="1200">
                <a:moveTo>
                  <a:pt x="0" y="0"/>
                </a:moveTo>
                <a:lnTo>
                  <a:pt x="1296" y="0"/>
                </a:lnTo>
                <a:lnTo>
                  <a:pt x="1296" y="120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43" name="Text Box 43"/>
          <p:cNvSpPr txBox="1">
            <a:spLocks noChangeArrowheads="1"/>
          </p:cNvSpPr>
          <p:nvPr/>
        </p:nvSpPr>
        <p:spPr bwMode="auto">
          <a:xfrm>
            <a:off x="7620000" y="2667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/>
              <a:t>K</a:t>
            </a:r>
          </a:p>
        </p:txBody>
      </p:sp>
      <p:sp>
        <p:nvSpPr>
          <p:cNvPr id="25645" name="Text Box 45"/>
          <p:cNvSpPr txBox="1">
            <a:spLocks noChangeArrowheads="1"/>
          </p:cNvSpPr>
          <p:nvPr/>
        </p:nvSpPr>
        <p:spPr bwMode="auto">
          <a:xfrm>
            <a:off x="7162800" y="3276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/>
              <a:t>J</a:t>
            </a:r>
          </a:p>
        </p:txBody>
      </p:sp>
      <p:sp>
        <p:nvSpPr>
          <p:cNvPr id="25646" name="Rectangle 46"/>
          <p:cNvSpPr>
            <a:spLocks noChangeArrowheads="1"/>
          </p:cNvSpPr>
          <p:nvPr/>
        </p:nvSpPr>
        <p:spPr bwMode="auto">
          <a:xfrm>
            <a:off x="4572000" y="1981200"/>
            <a:ext cx="388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0"/>
          </a:p>
        </p:txBody>
      </p:sp>
      <p:sp>
        <p:nvSpPr>
          <p:cNvPr id="25647" name="Text Box 47"/>
          <p:cNvSpPr txBox="1">
            <a:spLocks noChangeArrowheads="1"/>
          </p:cNvSpPr>
          <p:nvPr/>
        </p:nvSpPr>
        <p:spPr bwMode="auto">
          <a:xfrm>
            <a:off x="6553200" y="3733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/>
              <a:t>I</a:t>
            </a:r>
          </a:p>
        </p:txBody>
      </p:sp>
      <p:sp>
        <p:nvSpPr>
          <p:cNvPr id="25648" name="Text Box 48"/>
          <p:cNvSpPr txBox="1">
            <a:spLocks noChangeArrowheads="1"/>
          </p:cNvSpPr>
          <p:nvPr/>
        </p:nvSpPr>
        <p:spPr bwMode="auto">
          <a:xfrm>
            <a:off x="5943600" y="4191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/>
              <a:t>C</a:t>
            </a:r>
          </a:p>
        </p:txBody>
      </p:sp>
      <p:sp>
        <p:nvSpPr>
          <p:cNvPr id="25649" name="Text Box 49"/>
          <p:cNvSpPr txBox="1">
            <a:spLocks noChangeArrowheads="1"/>
          </p:cNvSpPr>
          <p:nvPr/>
        </p:nvSpPr>
        <p:spPr bwMode="auto">
          <a:xfrm>
            <a:off x="5029200" y="5029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/>
              <a:t>H</a:t>
            </a:r>
          </a:p>
        </p:txBody>
      </p:sp>
      <p:sp>
        <p:nvSpPr>
          <p:cNvPr id="25650" name="Text Box 50"/>
          <p:cNvSpPr txBox="1">
            <a:spLocks noChangeArrowheads="1"/>
          </p:cNvSpPr>
          <p:nvPr/>
        </p:nvSpPr>
        <p:spPr bwMode="auto">
          <a:xfrm>
            <a:off x="4800600" y="23622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Px</a:t>
            </a:r>
          </a:p>
        </p:txBody>
      </p:sp>
      <p:sp>
        <p:nvSpPr>
          <p:cNvPr id="25651" name="Text Box 51"/>
          <p:cNvSpPr txBox="1">
            <a:spLocks noChangeArrowheads="1"/>
          </p:cNvSpPr>
          <p:nvPr/>
        </p:nvSpPr>
        <p:spPr bwMode="auto">
          <a:xfrm>
            <a:off x="7924800" y="5486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Qx</a:t>
            </a:r>
          </a:p>
        </p:txBody>
      </p:sp>
      <p:sp>
        <p:nvSpPr>
          <p:cNvPr id="25652" name="Line 52"/>
          <p:cNvSpPr>
            <a:spLocks noChangeShapeType="1"/>
          </p:cNvSpPr>
          <p:nvPr/>
        </p:nvSpPr>
        <p:spPr bwMode="auto">
          <a:xfrm flipV="1">
            <a:off x="6172200" y="4114800"/>
            <a:ext cx="3048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53" name="Text Box 53"/>
          <p:cNvSpPr txBox="1">
            <a:spLocks noChangeArrowheads="1"/>
          </p:cNvSpPr>
          <p:nvPr/>
        </p:nvSpPr>
        <p:spPr bwMode="auto">
          <a:xfrm>
            <a:off x="4800600" y="563880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25654" name="Text Box 54"/>
          <p:cNvSpPr txBox="1">
            <a:spLocks noChangeArrowheads="1"/>
          </p:cNvSpPr>
          <p:nvPr/>
        </p:nvSpPr>
        <p:spPr bwMode="auto">
          <a:xfrm>
            <a:off x="5638800" y="563880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100</a:t>
            </a:r>
          </a:p>
        </p:txBody>
      </p:sp>
      <p:sp>
        <p:nvSpPr>
          <p:cNvPr id="25655" name="Text Box 55"/>
          <p:cNvSpPr txBox="1">
            <a:spLocks noChangeArrowheads="1"/>
          </p:cNvSpPr>
          <p:nvPr/>
        </p:nvSpPr>
        <p:spPr bwMode="auto">
          <a:xfrm>
            <a:off x="6324600" y="563880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200</a:t>
            </a:r>
          </a:p>
        </p:txBody>
      </p:sp>
      <p:sp>
        <p:nvSpPr>
          <p:cNvPr id="25656" name="Text Box 56"/>
          <p:cNvSpPr txBox="1">
            <a:spLocks noChangeArrowheads="1"/>
          </p:cNvSpPr>
          <p:nvPr/>
        </p:nvSpPr>
        <p:spPr bwMode="auto">
          <a:xfrm>
            <a:off x="6934200" y="563880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300</a:t>
            </a:r>
          </a:p>
        </p:txBody>
      </p:sp>
      <p:sp>
        <p:nvSpPr>
          <p:cNvPr id="25657" name="Text Box 57"/>
          <p:cNvSpPr txBox="1">
            <a:spLocks noChangeArrowheads="1"/>
          </p:cNvSpPr>
          <p:nvPr/>
        </p:nvSpPr>
        <p:spPr bwMode="auto">
          <a:xfrm>
            <a:off x="7543800" y="563880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400</a:t>
            </a:r>
          </a:p>
        </p:txBody>
      </p:sp>
      <p:sp>
        <p:nvSpPr>
          <p:cNvPr id="25658" name="Text Box 58"/>
          <p:cNvSpPr txBox="1">
            <a:spLocks noChangeArrowheads="1"/>
          </p:cNvSpPr>
          <p:nvPr/>
        </p:nvSpPr>
        <p:spPr bwMode="auto">
          <a:xfrm>
            <a:off x="4572000" y="274320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125</a:t>
            </a:r>
          </a:p>
        </p:txBody>
      </p:sp>
      <p:sp>
        <p:nvSpPr>
          <p:cNvPr id="25659" name="Text Box 59"/>
          <p:cNvSpPr txBox="1">
            <a:spLocks noChangeArrowheads="1"/>
          </p:cNvSpPr>
          <p:nvPr/>
        </p:nvSpPr>
        <p:spPr bwMode="auto">
          <a:xfrm>
            <a:off x="4572000" y="320040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100</a:t>
            </a:r>
          </a:p>
        </p:txBody>
      </p:sp>
      <p:sp>
        <p:nvSpPr>
          <p:cNvPr id="25660" name="Text Box 60"/>
          <p:cNvSpPr txBox="1">
            <a:spLocks noChangeArrowheads="1"/>
          </p:cNvSpPr>
          <p:nvPr/>
        </p:nvSpPr>
        <p:spPr bwMode="auto">
          <a:xfrm>
            <a:off x="4572000" y="373380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75</a:t>
            </a:r>
          </a:p>
        </p:txBody>
      </p:sp>
      <p:sp>
        <p:nvSpPr>
          <p:cNvPr id="25661" name="Text Box 61"/>
          <p:cNvSpPr txBox="1">
            <a:spLocks noChangeArrowheads="1"/>
          </p:cNvSpPr>
          <p:nvPr/>
        </p:nvSpPr>
        <p:spPr bwMode="auto">
          <a:xfrm>
            <a:off x="4572000" y="419100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50</a:t>
            </a:r>
          </a:p>
        </p:txBody>
      </p:sp>
      <p:sp>
        <p:nvSpPr>
          <p:cNvPr id="25662" name="Text Box 62"/>
          <p:cNvSpPr txBox="1">
            <a:spLocks noChangeArrowheads="1"/>
          </p:cNvSpPr>
          <p:nvPr/>
        </p:nvSpPr>
        <p:spPr bwMode="auto">
          <a:xfrm>
            <a:off x="4572000" y="502920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25</a:t>
            </a:r>
          </a:p>
        </p:txBody>
      </p:sp>
      <p:sp>
        <p:nvSpPr>
          <p:cNvPr id="25663" name="Text Box 63"/>
          <p:cNvSpPr txBox="1">
            <a:spLocks noChangeArrowheads="1"/>
          </p:cNvSpPr>
          <p:nvPr/>
        </p:nvSpPr>
        <p:spPr bwMode="auto">
          <a:xfrm>
            <a:off x="7772400" y="22860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QSx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5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5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5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5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5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5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5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5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5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5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5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5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5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5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5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5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5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5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5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5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5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36" grpId="0" animBg="1"/>
      <p:bldP spid="25637" grpId="0" animBg="1"/>
      <p:bldP spid="25638" grpId="0" animBg="1"/>
      <p:bldP spid="25639" grpId="0" animBg="1"/>
      <p:bldP spid="25640" grpId="0" animBg="1"/>
      <p:bldP spid="25641" grpId="0" animBg="1"/>
      <p:bldP spid="25642" grpId="0" animBg="1"/>
      <p:bldP spid="25643" grpId="0" autoUpdateAnimBg="0"/>
      <p:bldP spid="25645" grpId="0" autoUpdateAnimBg="0"/>
      <p:bldP spid="25646" grpId="0" autoUpdateAnimBg="0"/>
      <p:bldP spid="25647" grpId="0" autoUpdateAnimBg="0"/>
      <p:bldP spid="25648" grpId="0" autoUpdateAnimBg="0"/>
      <p:bldP spid="25649" grpId="0" autoUpdateAnimBg="0"/>
      <p:bldP spid="25650" grpId="0" autoUpdateAnimBg="0"/>
      <p:bldP spid="25651" grpId="0" autoUpdateAnimBg="0"/>
      <p:bldP spid="25652" grpId="0" animBg="1"/>
      <p:bldP spid="25653" grpId="0" autoUpdateAnimBg="0"/>
      <p:bldP spid="25654" grpId="0" autoUpdateAnimBg="0"/>
      <p:bldP spid="25655" grpId="0" autoUpdateAnimBg="0"/>
      <p:bldP spid="25656" grpId="0" autoUpdateAnimBg="0"/>
      <p:bldP spid="25657" grpId="0" autoUpdateAnimBg="0"/>
      <p:bldP spid="25658" grpId="0" autoUpdateAnimBg="0"/>
      <p:bldP spid="25659" grpId="0" autoUpdateAnimBg="0"/>
      <p:bldP spid="25660" grpId="0" autoUpdateAnimBg="0"/>
      <p:bldP spid="25661" grpId="0" autoUpdateAnimBg="0"/>
      <p:bldP spid="25662" grpId="0" autoUpdateAnimBg="0"/>
      <p:bldP spid="25663" grpId="0" autoUpdateAnimBg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819</TotalTime>
  <Words>619</Words>
  <Application>Microsoft Office PowerPoint</Application>
  <PresentationFormat>On-screen Show (4:3)</PresentationFormat>
  <Paragraphs>204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Garamond</vt:lpstr>
      <vt:lpstr>Times New Roman</vt:lpstr>
      <vt:lpstr>2_Office Theme</vt:lpstr>
      <vt:lpstr>Organic</vt:lpstr>
      <vt:lpstr>PowerPoint Presentation</vt:lpstr>
      <vt:lpstr>Permintaan</vt:lpstr>
      <vt:lpstr>Perbedaan perubahan jumlah yang diminta dengan perubahan permintaan </vt:lpstr>
      <vt:lpstr>Perbedaan perubahan jumlah yang diminta dan perubahan permintaan dalam kurva</vt:lpstr>
      <vt:lpstr>Penawaran</vt:lpstr>
      <vt:lpstr>Variabel penentu penawaran</vt:lpstr>
      <vt:lpstr>Fungsi penawaran</vt:lpstr>
      <vt:lpstr>Perbedaan perubahan jumlah yang ditawarkan dengan perubahan penawaran</vt:lpstr>
      <vt:lpstr>Skedul dan kurva penawaran dengan fungsi  Qsx =  -100 + 4 Px</vt:lpstr>
      <vt:lpstr>Perubahan penawaran dalam kurva</vt:lpstr>
      <vt:lpstr>Ekuilibrium</vt:lpstr>
      <vt:lpstr>Pengertian ekulibrium</vt:lpstr>
      <vt:lpstr>Ekuilibrium pendekatan matematis</vt:lpstr>
      <vt:lpstr>Skedul penawaran</vt:lpstr>
      <vt:lpstr>Ekuilibrium pendekatan skedul dan kurva QDx = 200 - 2Px QSx = -100 + 4 Px</vt:lpstr>
      <vt:lpstr>Pengaruh perubahan permintaan dan penawaran atas ekuilibrium</vt:lpstr>
      <vt:lpstr>Kasus permintaan bertambah</vt:lpstr>
      <vt:lpstr>Kasus permintaan berkurang</vt:lpstr>
      <vt:lpstr>Kasus penawaran bertambah</vt:lpstr>
      <vt:lpstr>Kasus penawaran berkurang</vt:lpstr>
      <vt:lpstr>Kasus permintaan dan penawaran bertambah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Ekonomi Mikro</dc:title>
  <dc:creator>Jonathan W Sembodo</dc:creator>
  <cp:lastModifiedBy>Lenovo</cp:lastModifiedBy>
  <cp:revision>38</cp:revision>
  <dcterms:created xsi:type="dcterms:W3CDTF">2004-02-17T02:33:01Z</dcterms:created>
  <dcterms:modified xsi:type="dcterms:W3CDTF">2021-05-29T02:22:27Z</dcterms:modified>
</cp:coreProperties>
</file>