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2192000" cy="6858000"/>
  <p:notesSz cx="6858000" cy="9144000"/>
  <p:embeddedFontLst>
    <p:embeddedFont>
      <p:font typeface="Times" panose="02020603050405020304" pitchFamily="18" charset="0"/>
      <p:regular r:id="rId29"/>
      <p:bold r:id="rId30"/>
      <p:italic r:id="rId31"/>
      <p:boldItalic r:id="rId32"/>
    </p:embeddedFont>
    <p:embeddedFont>
      <p:font typeface="Arial Black" panose="020B0A04020102020204" pitchFamily="34" charset="0"/>
      <p:regular r:id="rId33"/>
      <p:bold r:id="rId34"/>
    </p:embeddedFont>
    <p:embeddedFont>
      <p:font typeface="Calibri" panose="020F0502020204030204" pitchFamily="34" charset="0"/>
      <p:regular r:id="rId35"/>
      <p:bold r:id="rId36"/>
      <p:italic r:id="rId37"/>
      <p:boldItalic r:id="rId38"/>
    </p:embeddedFont>
    <p:embeddedFont>
      <p:font typeface="PT Sans" panose="020B0604020202020204" charset="0"/>
      <p:regular r:id="rId39"/>
      <p:bold r:id="rId40"/>
      <p:italic r:id="rId41"/>
      <p:boldItalic r:id="rId42"/>
    </p:embeddedFont>
    <p:embeddedFont>
      <p:font typeface="Comic Sans MS" panose="030F0702030302020204" pitchFamily="66" charset="0"/>
      <p:regular r:id="rId43"/>
      <p:bold r:id="rId44"/>
      <p:italic r:id="rId45"/>
      <p:boldItalic r:id="rId46"/>
    </p:embeddedFont>
    <p:embeddedFont>
      <p:font typeface="Open Sans" panose="020B0606030504020204" pitchFamily="34"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font" Target="fonts/font19.fntdata"/><Relationship Id="rId50" Type="http://schemas.openxmlformats.org/officeDocument/2006/relationships/font" Target="fonts/font22.fntdata"/><Relationship Id="rId55"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font" Target="fonts/font17.fntdata"/><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font" Target="fonts/font16.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font" Target="fonts/font20.fntdata"/><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font" Target="fonts/font18.fntdata"/><Relationship Id="rId20" Type="http://schemas.openxmlformats.org/officeDocument/2006/relationships/slide" Target="slides/slide19.xml"/><Relationship Id="rId41" Type="http://schemas.openxmlformats.org/officeDocument/2006/relationships/font" Target="fonts/font13.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openxmlformats.org/officeDocument/2006/relationships/font" Target="fonts/font2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 name="Google Shape;8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3" name="Google Shape;35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0" name="Google Shape;39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6" name="Google Shape;426;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3" name="Google Shape;44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7" name="Google Shape;467;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1" name="Google Shape;48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4" name="Google Shape;494;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7" name="Google Shape;507;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1" name="Google Shape;521;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3" name="Google Shape;553;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4" name="Google Shape;12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7" name="Google Shape;567;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0" name="Google Shape;580;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2" name="Google Shape;602;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6" name="Google Shape;616;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9" name="Google Shape;629;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0" name="Google Shape;640;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5" name="Google Shape;655;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1" name="Google Shape;20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6" name="Google Shape;27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1" name="Google Shape;29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8" name="Google Shape;32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6"/>
        <p:cNvGrpSpPr/>
        <p:nvPr/>
      </p:nvGrpSpPr>
      <p:grpSpPr>
        <a:xfrm>
          <a:off x="0" y="0"/>
          <a:ext cx="0" cy="0"/>
          <a:chOff x="0" y="0"/>
          <a:chExt cx="0" cy="0"/>
        </a:xfrm>
      </p:grpSpPr>
      <p:sp>
        <p:nvSpPr>
          <p:cNvPr id="67" name="Google Shape;67;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11"/>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9" name="Google Shape;69;p1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0" name="Google Shape;70;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3"/>
        <p:cNvGrpSpPr/>
        <p:nvPr/>
      </p:nvGrpSpPr>
      <p:grpSpPr>
        <a:xfrm>
          <a:off x="0" y="0"/>
          <a:ext cx="0" cy="0"/>
          <a:chOff x="0" y="0"/>
          <a:chExt cx="0" cy="0"/>
        </a:xfrm>
      </p:grpSpPr>
      <p:sp>
        <p:nvSpPr>
          <p:cNvPr id="74" name="Google Shape;74;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1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9"/>
        <p:cNvGrpSpPr/>
        <p:nvPr/>
      </p:nvGrpSpPr>
      <p:grpSpPr>
        <a:xfrm>
          <a:off x="0" y="0"/>
          <a:ext cx="0" cy="0"/>
          <a:chOff x="0" y="0"/>
          <a:chExt cx="0" cy="0"/>
        </a:xfrm>
      </p:grpSpPr>
      <p:sp>
        <p:nvSpPr>
          <p:cNvPr id="80" name="Google Shape;80;p1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1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Break Layout">
  <p:cSld name="Section Break Layout">
    <p:spTree>
      <p:nvGrpSpPr>
        <p:cNvPr id="1" name="Shape 15"/>
        <p:cNvGrpSpPr/>
        <p:nvPr/>
      </p:nvGrpSpPr>
      <p:grpSpPr>
        <a:xfrm>
          <a:off x="0" y="0"/>
          <a:ext cx="0" cy="0"/>
          <a:chOff x="0" y="0"/>
          <a:chExt cx="0" cy="0"/>
        </a:xfrm>
      </p:grpSpPr>
      <p:sp>
        <p:nvSpPr>
          <p:cNvPr id="16" name="Google Shape;16;p3"/>
          <p:cNvSpPr txBox="1">
            <a:spLocks noGrp="1"/>
          </p:cNvSpPr>
          <p:nvPr>
            <p:ph type="body" idx="1"/>
          </p:nvPr>
        </p:nvSpPr>
        <p:spPr>
          <a:xfrm>
            <a:off x="0" y="4677140"/>
            <a:ext cx="12192000" cy="618993"/>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rgbClr val="3F3F3F"/>
              </a:buClr>
              <a:buSzPts val="4800"/>
              <a:buNone/>
              <a:defRPr sz="4800" b="0">
                <a:solidFill>
                  <a:srgbClr val="3F3F3F"/>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 name="Google Shape;17;p3"/>
          <p:cNvSpPr txBox="1">
            <a:spLocks noGrp="1"/>
          </p:cNvSpPr>
          <p:nvPr>
            <p:ph type="body" idx="2"/>
          </p:nvPr>
        </p:nvSpPr>
        <p:spPr>
          <a:xfrm>
            <a:off x="0" y="5306136"/>
            <a:ext cx="12192000" cy="376475"/>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rgbClr val="3F3F3F"/>
              </a:buClr>
              <a:buSzPts val="1867"/>
              <a:buNone/>
              <a:defRPr sz="1867" b="0">
                <a:solidFill>
                  <a:srgbClr val="3F3F3F"/>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3"/>
          <p:cNvSpPr>
            <a:spLocks noGrp="1"/>
          </p:cNvSpPr>
          <p:nvPr>
            <p:ph type="pic" idx="3"/>
          </p:nvPr>
        </p:nvSpPr>
        <p:spPr>
          <a:xfrm>
            <a:off x="1" y="0"/>
            <a:ext cx="12192000" cy="34290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560"/>
              </a:spcBef>
              <a:spcAft>
                <a:spcPts val="0"/>
              </a:spcAft>
              <a:buClr>
                <a:srgbClr val="3F3F3F"/>
              </a:buClr>
              <a:buSzPts val="2800"/>
              <a:buFont typeface="Arial"/>
              <a:buNone/>
              <a:defRPr sz="2800" b="0" i="0" u="none" strike="noStrike" cap="none">
                <a:solidFill>
                  <a:srgbClr val="3F3F3F"/>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 name="Google Shape;19;p3"/>
          <p:cNvSpPr/>
          <p:nvPr/>
        </p:nvSpPr>
        <p:spPr>
          <a:xfrm>
            <a:off x="0" y="6213309"/>
            <a:ext cx="12192000" cy="644691"/>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0"/>
        <p:cNvGrpSpPr/>
        <p:nvPr/>
      </p:nvGrpSpPr>
      <p:grpSpPr>
        <a:xfrm>
          <a:off x="0" y="0"/>
          <a:ext cx="0" cy="0"/>
          <a:chOff x="0" y="0"/>
          <a:chExt cx="0" cy="0"/>
        </a:xfrm>
      </p:grpSpPr>
      <p:sp>
        <p:nvSpPr>
          <p:cNvPr id="21" name="Google Shape;21;p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3" name="Google Shape;23;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sp>
        <p:nvSpPr>
          <p:cNvPr id="27" name="Google Shape;27;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5" name="Google Shape;35;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1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2" name="Google Shape;62;p1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3" name="Google Shape;63;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3.png"/><Relationship Id="rId7"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8D8D8"/>
        </a:solidFill>
        <a:effectLst/>
      </p:bgPr>
    </p:bg>
    <p:spTree>
      <p:nvGrpSpPr>
        <p:cNvPr id="1" name="Shape 88"/>
        <p:cNvGrpSpPr/>
        <p:nvPr/>
      </p:nvGrpSpPr>
      <p:grpSpPr>
        <a:xfrm>
          <a:off x="0" y="0"/>
          <a:ext cx="0" cy="0"/>
          <a:chOff x="0" y="0"/>
          <a:chExt cx="0" cy="0"/>
        </a:xfrm>
      </p:grpSpPr>
      <p:pic>
        <p:nvPicPr>
          <p:cNvPr id="89" name="Google Shape;89;p14"/>
          <p:cNvPicPr preferRelativeResize="0"/>
          <p:nvPr/>
        </p:nvPicPr>
        <p:blipFill rotWithShape="1">
          <a:blip r:embed="rId3">
            <a:alphaModFix/>
          </a:blip>
          <a:srcRect/>
          <a:stretch/>
        </p:blipFill>
        <p:spPr>
          <a:xfrm>
            <a:off x="1479911" y="281478"/>
            <a:ext cx="8936454" cy="3168166"/>
          </a:xfrm>
          <a:prstGeom prst="rect">
            <a:avLst/>
          </a:prstGeom>
          <a:noFill/>
          <a:ln>
            <a:noFill/>
          </a:ln>
        </p:spPr>
      </p:pic>
      <p:grpSp>
        <p:nvGrpSpPr>
          <p:cNvPr id="90" name="Google Shape;90;p14"/>
          <p:cNvGrpSpPr/>
          <p:nvPr/>
        </p:nvGrpSpPr>
        <p:grpSpPr>
          <a:xfrm>
            <a:off x="82581" y="1134155"/>
            <a:ext cx="3098158" cy="2348580"/>
            <a:chOff x="595505" y="2426052"/>
            <a:chExt cx="3799483" cy="2880225"/>
          </a:xfrm>
        </p:grpSpPr>
        <p:grpSp>
          <p:nvGrpSpPr>
            <p:cNvPr id="91" name="Google Shape;91;p14"/>
            <p:cNvGrpSpPr/>
            <p:nvPr/>
          </p:nvGrpSpPr>
          <p:grpSpPr>
            <a:xfrm>
              <a:off x="595505" y="2676523"/>
              <a:ext cx="2943711" cy="2629754"/>
              <a:chOff x="-218628" y="1563638"/>
              <a:chExt cx="2943711" cy="2629754"/>
            </a:xfrm>
          </p:grpSpPr>
          <p:sp>
            <p:nvSpPr>
              <p:cNvPr id="92" name="Google Shape;92;p14"/>
              <p:cNvSpPr/>
              <p:nvPr/>
            </p:nvSpPr>
            <p:spPr>
              <a:xfrm>
                <a:off x="-218628" y="3808671"/>
                <a:ext cx="2232248" cy="384721"/>
              </a:xfrm>
              <a:prstGeom prst="ellipse">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1" b="0" i="0" u="none" strike="noStrike" cap="none">
                  <a:solidFill>
                    <a:schemeClr val="lt1"/>
                  </a:solidFill>
                  <a:latin typeface="Calibri"/>
                  <a:ea typeface="Calibri"/>
                  <a:cs typeface="Calibri"/>
                  <a:sym typeface="Calibri"/>
                </a:endParaRPr>
              </a:p>
            </p:txBody>
          </p:sp>
          <p:grpSp>
            <p:nvGrpSpPr>
              <p:cNvPr id="93" name="Google Shape;93;p14"/>
              <p:cNvGrpSpPr/>
              <p:nvPr/>
            </p:nvGrpSpPr>
            <p:grpSpPr>
              <a:xfrm>
                <a:off x="276811" y="1563638"/>
                <a:ext cx="2448272" cy="2448272"/>
                <a:chOff x="276811" y="1563638"/>
                <a:chExt cx="2448272" cy="2448272"/>
              </a:xfrm>
            </p:grpSpPr>
            <p:sp>
              <p:nvSpPr>
                <p:cNvPr id="94" name="Google Shape;94;p14"/>
                <p:cNvSpPr/>
                <p:nvPr/>
              </p:nvSpPr>
              <p:spPr>
                <a:xfrm>
                  <a:off x="276811" y="1563638"/>
                  <a:ext cx="2448272" cy="2448272"/>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1" b="0" i="0" u="none" strike="noStrike" cap="none">
                    <a:solidFill>
                      <a:schemeClr val="lt1"/>
                    </a:solidFill>
                    <a:latin typeface="Calibri"/>
                    <a:ea typeface="Calibri"/>
                    <a:cs typeface="Calibri"/>
                    <a:sym typeface="Calibri"/>
                  </a:endParaRPr>
                </a:p>
              </p:txBody>
            </p:sp>
            <p:sp>
              <p:nvSpPr>
                <p:cNvPr id="95" name="Google Shape;95;p14"/>
                <p:cNvSpPr/>
                <p:nvPr/>
              </p:nvSpPr>
              <p:spPr>
                <a:xfrm>
                  <a:off x="492835" y="1779662"/>
                  <a:ext cx="2016224" cy="2016224"/>
                </a:xfrm>
                <a:prstGeom prst="ellipse">
                  <a:avLst/>
                </a:prstGeom>
                <a:no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1" b="0" i="0" u="none" strike="noStrike" cap="none">
                    <a:solidFill>
                      <a:schemeClr val="lt1"/>
                    </a:solidFill>
                    <a:latin typeface="Calibri"/>
                    <a:ea typeface="Calibri"/>
                    <a:cs typeface="Calibri"/>
                    <a:sym typeface="Calibri"/>
                  </a:endParaRPr>
                </a:p>
              </p:txBody>
            </p:sp>
            <p:sp>
              <p:nvSpPr>
                <p:cNvPr id="96" name="Google Shape;96;p14"/>
                <p:cNvSpPr/>
                <p:nvPr/>
              </p:nvSpPr>
              <p:spPr>
                <a:xfrm>
                  <a:off x="677047" y="1963874"/>
                  <a:ext cx="1647800" cy="1647800"/>
                </a:xfrm>
                <a:prstGeom prst="ellipse">
                  <a:avLst/>
                </a:prstGeom>
                <a:no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1" b="0" i="0" u="none" strike="noStrike" cap="none">
                    <a:solidFill>
                      <a:schemeClr val="lt1"/>
                    </a:solidFill>
                    <a:latin typeface="Calibri"/>
                    <a:ea typeface="Calibri"/>
                    <a:cs typeface="Calibri"/>
                    <a:sym typeface="Calibri"/>
                  </a:endParaRPr>
                </a:p>
              </p:txBody>
            </p:sp>
            <p:sp>
              <p:nvSpPr>
                <p:cNvPr id="97" name="Google Shape;97;p14"/>
                <p:cNvSpPr/>
                <p:nvPr/>
              </p:nvSpPr>
              <p:spPr>
                <a:xfrm>
                  <a:off x="861259" y="2148086"/>
                  <a:ext cx="1279376" cy="1279376"/>
                </a:xfrm>
                <a:prstGeom prst="ellipse">
                  <a:avLst/>
                </a:prstGeom>
                <a:no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1" b="0" i="0" u="none" strike="noStrike" cap="none">
                    <a:solidFill>
                      <a:schemeClr val="lt1"/>
                    </a:solidFill>
                    <a:latin typeface="Calibri"/>
                    <a:ea typeface="Calibri"/>
                    <a:cs typeface="Calibri"/>
                    <a:sym typeface="Calibri"/>
                  </a:endParaRPr>
                </a:p>
              </p:txBody>
            </p:sp>
            <p:sp>
              <p:nvSpPr>
                <p:cNvPr id="98" name="Google Shape;98;p14"/>
                <p:cNvSpPr/>
                <p:nvPr/>
              </p:nvSpPr>
              <p:spPr>
                <a:xfrm>
                  <a:off x="1045471" y="2332298"/>
                  <a:ext cx="910952" cy="910952"/>
                </a:xfrm>
                <a:prstGeom prst="ellipse">
                  <a:avLst/>
                </a:prstGeom>
                <a:no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1" b="0" i="0" u="none" strike="noStrike" cap="none">
                    <a:solidFill>
                      <a:schemeClr val="lt1"/>
                    </a:solidFill>
                    <a:latin typeface="Calibri"/>
                    <a:ea typeface="Calibri"/>
                    <a:cs typeface="Calibri"/>
                    <a:sym typeface="Calibri"/>
                  </a:endParaRPr>
                </a:p>
              </p:txBody>
            </p:sp>
            <p:sp>
              <p:nvSpPr>
                <p:cNvPr id="99" name="Google Shape;99;p14"/>
                <p:cNvSpPr/>
                <p:nvPr/>
              </p:nvSpPr>
              <p:spPr>
                <a:xfrm>
                  <a:off x="1229522" y="2516349"/>
                  <a:ext cx="542851" cy="542851"/>
                </a:xfrm>
                <a:prstGeom prst="ellipse">
                  <a:avLst/>
                </a:prstGeom>
                <a:no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1" b="0" i="0" u="none" strike="noStrike" cap="none">
                    <a:solidFill>
                      <a:schemeClr val="lt1"/>
                    </a:solidFill>
                    <a:latin typeface="Calibri"/>
                    <a:ea typeface="Calibri"/>
                    <a:cs typeface="Calibri"/>
                    <a:sym typeface="Calibri"/>
                  </a:endParaRPr>
                </a:p>
              </p:txBody>
            </p:sp>
            <p:sp>
              <p:nvSpPr>
                <p:cNvPr id="100" name="Google Shape;100;p14"/>
                <p:cNvSpPr/>
                <p:nvPr/>
              </p:nvSpPr>
              <p:spPr>
                <a:xfrm>
                  <a:off x="1377891" y="2664718"/>
                  <a:ext cx="246112" cy="246112"/>
                </a:xfrm>
                <a:prstGeom prst="ellipse">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1" b="0" i="0" u="none" strike="noStrike" cap="none">
                    <a:solidFill>
                      <a:schemeClr val="lt1"/>
                    </a:solidFill>
                    <a:latin typeface="Calibri"/>
                    <a:ea typeface="Calibri"/>
                    <a:cs typeface="Calibri"/>
                    <a:sym typeface="Calibri"/>
                  </a:endParaRPr>
                </a:p>
              </p:txBody>
            </p:sp>
          </p:grpSp>
        </p:grpSp>
        <p:grpSp>
          <p:nvGrpSpPr>
            <p:cNvPr id="101" name="Google Shape;101;p14"/>
            <p:cNvGrpSpPr/>
            <p:nvPr/>
          </p:nvGrpSpPr>
          <p:grpSpPr>
            <a:xfrm>
              <a:off x="2309148" y="2426052"/>
              <a:ext cx="2085841" cy="1648092"/>
              <a:chOff x="1744813" y="2276967"/>
              <a:chExt cx="2085841" cy="1648092"/>
            </a:xfrm>
          </p:grpSpPr>
          <p:sp>
            <p:nvSpPr>
              <p:cNvPr id="102" name="Google Shape;102;p14"/>
              <p:cNvSpPr/>
              <p:nvPr/>
            </p:nvSpPr>
            <p:spPr>
              <a:xfrm rot="8894940">
                <a:off x="2608993" y="2707412"/>
                <a:ext cx="1054848" cy="208549"/>
              </a:xfrm>
              <a:prstGeom prst="parallelogram">
                <a:avLst>
                  <a:gd name="adj" fmla="val 192227"/>
                </a:avLst>
              </a:prstGeom>
              <a:solidFill>
                <a:srgbClr val="1E4E7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3" name="Google Shape;103;p14"/>
              <p:cNvSpPr/>
              <p:nvPr/>
            </p:nvSpPr>
            <p:spPr>
              <a:xfrm rot="-1800000">
                <a:off x="1719925" y="3606561"/>
                <a:ext cx="459118" cy="23470"/>
              </a:xfrm>
              <a:custGeom>
                <a:avLst/>
                <a:gdLst/>
                <a:ahLst/>
                <a:cxnLst/>
                <a:rect l="l" t="t" r="r" b="b"/>
                <a:pathLst>
                  <a:path w="704227" h="36000" extrusionOk="0">
                    <a:moveTo>
                      <a:pt x="0" y="0"/>
                    </a:moveTo>
                    <a:lnTo>
                      <a:pt x="704227" y="0"/>
                    </a:lnTo>
                    <a:lnTo>
                      <a:pt x="704227" y="36000"/>
                    </a:lnTo>
                    <a:lnTo>
                      <a:pt x="0" y="36000"/>
                    </a:lnTo>
                    <a:close/>
                  </a:path>
                </a:pathLst>
              </a:custGeom>
              <a:solidFill>
                <a:srgbClr val="5959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04" name="Google Shape;104;p14"/>
              <p:cNvGrpSpPr/>
              <p:nvPr/>
            </p:nvGrpSpPr>
            <p:grpSpPr>
              <a:xfrm rot="-1800000">
                <a:off x="1953619" y="2662387"/>
                <a:ext cx="1776741" cy="877251"/>
                <a:chOff x="1475656" y="3310558"/>
                <a:chExt cx="2725289" cy="1345588"/>
              </a:xfrm>
            </p:grpSpPr>
            <p:sp>
              <p:nvSpPr>
                <p:cNvPr id="105" name="Google Shape;105;p14"/>
                <p:cNvSpPr/>
                <p:nvPr/>
              </p:nvSpPr>
              <p:spPr>
                <a:xfrm rot="10680000" flipH="1">
                  <a:off x="2793781" y="4038221"/>
                  <a:ext cx="1201834" cy="597135"/>
                </a:xfrm>
                <a:prstGeom prst="parallelogram">
                  <a:avLst>
                    <a:gd name="adj" fmla="val 62269"/>
                  </a:avLst>
                </a:prstGeom>
                <a:gradFill>
                  <a:gsLst>
                    <a:gs pos="0">
                      <a:srgbClr val="255D91"/>
                    </a:gs>
                    <a:gs pos="100000">
                      <a:srgbClr val="255D91"/>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6" name="Google Shape;106;p14"/>
                <p:cNvSpPr/>
                <p:nvPr/>
              </p:nvSpPr>
              <p:spPr>
                <a:xfrm rot="-10680000">
                  <a:off x="2793780" y="3331348"/>
                  <a:ext cx="1201834" cy="597136"/>
                </a:xfrm>
                <a:prstGeom prst="parallelogram">
                  <a:avLst>
                    <a:gd name="adj" fmla="val 62269"/>
                  </a:avLst>
                </a:prstGeom>
                <a:solidFill>
                  <a:srgbClr val="2E75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07" name="Google Shape;107;p14"/>
                <p:cNvGrpSpPr/>
                <p:nvPr/>
              </p:nvGrpSpPr>
              <p:grpSpPr>
                <a:xfrm>
                  <a:off x="1475656" y="3862964"/>
                  <a:ext cx="2152334" cy="246090"/>
                  <a:chOff x="1688158" y="3440846"/>
                  <a:chExt cx="1659706" cy="379529"/>
                </a:xfrm>
              </p:grpSpPr>
              <p:sp>
                <p:nvSpPr>
                  <p:cNvPr id="108" name="Google Shape;108;p14"/>
                  <p:cNvSpPr/>
                  <p:nvPr/>
                </p:nvSpPr>
                <p:spPr>
                  <a:xfrm rot="5400000" flipH="1">
                    <a:off x="2653493" y="3090551"/>
                    <a:ext cx="308621" cy="1080120"/>
                  </a:xfrm>
                  <a:custGeom>
                    <a:avLst/>
                    <a:gdLst/>
                    <a:ahLst/>
                    <a:cxnLst/>
                    <a:rect l="l" t="t" r="r" b="b"/>
                    <a:pathLst>
                      <a:path w="308621" h="1080120" extrusionOk="0">
                        <a:moveTo>
                          <a:pt x="308621" y="1080120"/>
                        </a:moveTo>
                        <a:lnTo>
                          <a:pt x="232649" y="0"/>
                        </a:lnTo>
                        <a:lnTo>
                          <a:pt x="75972" y="0"/>
                        </a:lnTo>
                        <a:lnTo>
                          <a:pt x="0" y="108012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9" name="Google Shape;109;p14"/>
                  <p:cNvSpPr/>
                  <p:nvPr/>
                </p:nvSpPr>
                <p:spPr>
                  <a:xfrm>
                    <a:off x="1688158" y="3454556"/>
                    <a:ext cx="155575" cy="352111"/>
                  </a:xfrm>
                  <a:prstGeom prst="chord">
                    <a:avLst>
                      <a:gd name="adj1" fmla="val 5391179"/>
                      <a:gd name="adj2" fmla="val 16200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0" name="Google Shape;110;p14"/>
                  <p:cNvSpPr/>
                  <p:nvPr/>
                </p:nvSpPr>
                <p:spPr>
                  <a:xfrm rot="5400000" flipH="1">
                    <a:off x="1825951" y="3378583"/>
                    <a:ext cx="379529" cy="504056"/>
                  </a:xfrm>
                  <a:custGeom>
                    <a:avLst/>
                    <a:gdLst/>
                    <a:ahLst/>
                    <a:cxnLst/>
                    <a:rect l="l" t="t" r="r" b="b"/>
                    <a:pathLst>
                      <a:path w="379529" h="504056" extrusionOk="0">
                        <a:moveTo>
                          <a:pt x="379529" y="504056"/>
                        </a:moveTo>
                        <a:lnTo>
                          <a:pt x="344075" y="0"/>
                        </a:lnTo>
                        <a:lnTo>
                          <a:pt x="35454" y="0"/>
                        </a:lnTo>
                        <a:lnTo>
                          <a:pt x="0" y="504056"/>
                        </a:lnTo>
                        <a:close/>
                      </a:path>
                    </a:pathLst>
                  </a:cu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111" name="Google Shape;111;p14"/>
                <p:cNvSpPr/>
                <p:nvPr/>
              </p:nvSpPr>
              <p:spPr>
                <a:xfrm rot="10800000" flipH="1">
                  <a:off x="2788579" y="3979133"/>
                  <a:ext cx="1412366" cy="268133"/>
                </a:xfrm>
                <a:prstGeom prst="parallelogram">
                  <a:avLst>
                    <a:gd name="adj" fmla="val 205867"/>
                  </a:avLst>
                </a:prstGeom>
                <a:solidFill>
                  <a:srgbClr val="2E75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grpSp>
      <p:sp>
        <p:nvSpPr>
          <p:cNvPr id="112" name="Google Shape;112;p14"/>
          <p:cNvSpPr/>
          <p:nvPr/>
        </p:nvSpPr>
        <p:spPr>
          <a:xfrm>
            <a:off x="2631650" y="3216210"/>
            <a:ext cx="1914045" cy="3047023"/>
          </a:xfrm>
          <a:custGeom>
            <a:avLst/>
            <a:gdLst/>
            <a:ahLst/>
            <a:cxnLst/>
            <a:rect l="l" t="t" r="r" b="b"/>
            <a:pathLst>
              <a:path w="1136356" h="1808998" extrusionOk="0">
                <a:moveTo>
                  <a:pt x="1127628" y="671962"/>
                </a:moveTo>
                <a:cubicBezTo>
                  <a:pt x="1090089" y="653957"/>
                  <a:pt x="1052720" y="635612"/>
                  <a:pt x="1015351" y="617607"/>
                </a:cubicBezTo>
                <a:cubicBezTo>
                  <a:pt x="1003121" y="611662"/>
                  <a:pt x="1001932" y="611832"/>
                  <a:pt x="995308" y="623383"/>
                </a:cubicBezTo>
                <a:cubicBezTo>
                  <a:pt x="981549" y="647503"/>
                  <a:pt x="967621" y="671453"/>
                  <a:pt x="953862" y="695573"/>
                </a:cubicBezTo>
                <a:cubicBezTo>
                  <a:pt x="918022" y="757911"/>
                  <a:pt x="882182" y="820079"/>
                  <a:pt x="846341" y="882418"/>
                </a:cubicBezTo>
                <a:cubicBezTo>
                  <a:pt x="841416" y="891080"/>
                  <a:pt x="840906" y="891080"/>
                  <a:pt x="833093" y="885305"/>
                </a:cubicBezTo>
                <a:cubicBezTo>
                  <a:pt x="814748" y="871547"/>
                  <a:pt x="796063" y="858128"/>
                  <a:pt x="778228" y="844029"/>
                </a:cubicBezTo>
                <a:cubicBezTo>
                  <a:pt x="762261" y="831460"/>
                  <a:pt x="744766" y="827043"/>
                  <a:pt x="725062" y="830441"/>
                </a:cubicBezTo>
                <a:cubicBezTo>
                  <a:pt x="721665" y="830950"/>
                  <a:pt x="718268" y="831630"/>
                  <a:pt x="715041" y="830271"/>
                </a:cubicBezTo>
                <a:cubicBezTo>
                  <a:pt x="709435" y="827893"/>
                  <a:pt x="704000" y="828912"/>
                  <a:pt x="698564" y="831120"/>
                </a:cubicBezTo>
                <a:cubicBezTo>
                  <a:pt x="692789" y="833328"/>
                  <a:pt x="687014" y="835536"/>
                  <a:pt x="680559" y="834687"/>
                </a:cubicBezTo>
                <a:cubicBezTo>
                  <a:pt x="658308" y="831969"/>
                  <a:pt x="636736" y="826194"/>
                  <a:pt x="614654" y="823137"/>
                </a:cubicBezTo>
                <a:cubicBezTo>
                  <a:pt x="611427" y="822627"/>
                  <a:pt x="608879" y="820929"/>
                  <a:pt x="606671" y="818551"/>
                </a:cubicBezTo>
                <a:cubicBezTo>
                  <a:pt x="600895" y="812096"/>
                  <a:pt x="593422" y="809208"/>
                  <a:pt x="584929" y="808189"/>
                </a:cubicBezTo>
                <a:cubicBezTo>
                  <a:pt x="573208" y="806830"/>
                  <a:pt x="563017" y="800715"/>
                  <a:pt x="552146" y="796639"/>
                </a:cubicBezTo>
                <a:cubicBezTo>
                  <a:pt x="549258" y="795620"/>
                  <a:pt x="546710" y="793411"/>
                  <a:pt x="545351" y="790524"/>
                </a:cubicBezTo>
                <a:cubicBezTo>
                  <a:pt x="535500" y="770990"/>
                  <a:pt x="516306" y="772349"/>
                  <a:pt x="499490" y="772689"/>
                </a:cubicBezTo>
                <a:cubicBezTo>
                  <a:pt x="489977" y="772858"/>
                  <a:pt x="482164" y="772519"/>
                  <a:pt x="475709" y="765555"/>
                </a:cubicBezTo>
                <a:cubicBezTo>
                  <a:pt x="468405" y="757571"/>
                  <a:pt x="459912" y="752815"/>
                  <a:pt x="449381" y="751796"/>
                </a:cubicBezTo>
                <a:cubicBezTo>
                  <a:pt x="443606" y="751286"/>
                  <a:pt x="439869" y="748399"/>
                  <a:pt x="440209" y="741944"/>
                </a:cubicBezTo>
                <a:cubicBezTo>
                  <a:pt x="440548" y="733961"/>
                  <a:pt x="435623" y="730394"/>
                  <a:pt x="428319" y="728865"/>
                </a:cubicBezTo>
                <a:cubicBezTo>
                  <a:pt x="424921" y="728186"/>
                  <a:pt x="421524" y="728016"/>
                  <a:pt x="418127" y="727846"/>
                </a:cubicBezTo>
                <a:cubicBezTo>
                  <a:pt x="407426" y="727336"/>
                  <a:pt x="402840" y="720542"/>
                  <a:pt x="406916" y="710520"/>
                </a:cubicBezTo>
                <a:cubicBezTo>
                  <a:pt x="409464" y="704405"/>
                  <a:pt x="411333" y="698290"/>
                  <a:pt x="413541" y="692175"/>
                </a:cubicBezTo>
                <a:cubicBezTo>
                  <a:pt x="417278" y="682663"/>
                  <a:pt x="417108" y="672132"/>
                  <a:pt x="421354" y="662620"/>
                </a:cubicBezTo>
                <a:cubicBezTo>
                  <a:pt x="428319" y="646993"/>
                  <a:pt x="427469" y="632045"/>
                  <a:pt x="419656" y="616928"/>
                </a:cubicBezTo>
                <a:cubicBezTo>
                  <a:pt x="413031" y="604189"/>
                  <a:pt x="406747" y="591109"/>
                  <a:pt x="403349" y="577011"/>
                </a:cubicBezTo>
                <a:cubicBezTo>
                  <a:pt x="399782" y="562403"/>
                  <a:pt x="394177" y="548475"/>
                  <a:pt x="389081" y="534376"/>
                </a:cubicBezTo>
                <a:cubicBezTo>
                  <a:pt x="381098" y="512295"/>
                  <a:pt x="370567" y="491062"/>
                  <a:pt x="367849" y="467452"/>
                </a:cubicBezTo>
                <a:cubicBezTo>
                  <a:pt x="366490" y="455392"/>
                  <a:pt x="364791" y="443162"/>
                  <a:pt x="373794" y="432631"/>
                </a:cubicBezTo>
                <a:cubicBezTo>
                  <a:pt x="375323" y="430932"/>
                  <a:pt x="375832" y="428554"/>
                  <a:pt x="376681" y="426516"/>
                </a:cubicBezTo>
                <a:cubicBezTo>
                  <a:pt x="379739" y="418872"/>
                  <a:pt x="379060" y="412588"/>
                  <a:pt x="372265" y="406812"/>
                </a:cubicBezTo>
                <a:cubicBezTo>
                  <a:pt x="364452" y="400188"/>
                  <a:pt x="357487" y="392884"/>
                  <a:pt x="350693" y="385240"/>
                </a:cubicBezTo>
                <a:cubicBezTo>
                  <a:pt x="345258" y="379125"/>
                  <a:pt x="345597" y="375558"/>
                  <a:pt x="351542" y="370123"/>
                </a:cubicBezTo>
                <a:cubicBezTo>
                  <a:pt x="357657" y="364517"/>
                  <a:pt x="362753" y="363838"/>
                  <a:pt x="370736" y="368764"/>
                </a:cubicBezTo>
                <a:cubicBezTo>
                  <a:pt x="380249" y="374539"/>
                  <a:pt x="389931" y="379635"/>
                  <a:pt x="400292" y="383542"/>
                </a:cubicBezTo>
                <a:cubicBezTo>
                  <a:pt x="414900" y="388977"/>
                  <a:pt x="424752" y="384901"/>
                  <a:pt x="430697" y="370972"/>
                </a:cubicBezTo>
                <a:cubicBezTo>
                  <a:pt x="433584" y="364178"/>
                  <a:pt x="438001" y="360101"/>
                  <a:pt x="444795" y="357383"/>
                </a:cubicBezTo>
                <a:cubicBezTo>
                  <a:pt x="454647" y="353646"/>
                  <a:pt x="459403" y="342945"/>
                  <a:pt x="468915" y="338529"/>
                </a:cubicBezTo>
                <a:cubicBezTo>
                  <a:pt x="469934" y="338019"/>
                  <a:pt x="470104" y="335981"/>
                  <a:pt x="470444" y="334622"/>
                </a:cubicBezTo>
                <a:cubicBezTo>
                  <a:pt x="474011" y="323921"/>
                  <a:pt x="475200" y="322902"/>
                  <a:pt x="485901" y="322732"/>
                </a:cubicBezTo>
                <a:cubicBezTo>
                  <a:pt x="500509" y="322392"/>
                  <a:pt x="505435" y="317466"/>
                  <a:pt x="506114" y="302689"/>
                </a:cubicBezTo>
                <a:cubicBezTo>
                  <a:pt x="506624" y="289949"/>
                  <a:pt x="505265" y="277210"/>
                  <a:pt x="503566" y="264640"/>
                </a:cubicBezTo>
                <a:cubicBezTo>
                  <a:pt x="501868" y="252580"/>
                  <a:pt x="503906" y="241539"/>
                  <a:pt x="510700" y="231518"/>
                </a:cubicBezTo>
                <a:cubicBezTo>
                  <a:pt x="512908" y="228121"/>
                  <a:pt x="514267" y="224554"/>
                  <a:pt x="514607" y="220477"/>
                </a:cubicBezTo>
                <a:cubicBezTo>
                  <a:pt x="515626" y="209776"/>
                  <a:pt x="516475" y="199075"/>
                  <a:pt x="518344" y="188543"/>
                </a:cubicBezTo>
                <a:cubicBezTo>
                  <a:pt x="521231" y="172237"/>
                  <a:pt x="522081" y="155251"/>
                  <a:pt x="532782" y="141153"/>
                </a:cubicBezTo>
                <a:cubicBezTo>
                  <a:pt x="534820" y="138435"/>
                  <a:pt x="535500" y="134698"/>
                  <a:pt x="534480" y="131301"/>
                </a:cubicBezTo>
                <a:cubicBezTo>
                  <a:pt x="531933" y="123487"/>
                  <a:pt x="531593" y="114655"/>
                  <a:pt x="527686" y="107860"/>
                </a:cubicBezTo>
                <a:cubicBezTo>
                  <a:pt x="518853" y="92233"/>
                  <a:pt x="514607" y="73379"/>
                  <a:pt x="498980" y="61829"/>
                </a:cubicBezTo>
                <a:cubicBezTo>
                  <a:pt x="498131" y="61149"/>
                  <a:pt x="497451" y="60130"/>
                  <a:pt x="496772" y="59281"/>
                </a:cubicBezTo>
                <a:cubicBezTo>
                  <a:pt x="490147" y="50108"/>
                  <a:pt x="481145" y="43484"/>
                  <a:pt x="471293" y="38728"/>
                </a:cubicBezTo>
                <a:cubicBezTo>
                  <a:pt x="461101" y="33802"/>
                  <a:pt x="452439" y="27008"/>
                  <a:pt x="445644" y="18345"/>
                </a:cubicBezTo>
                <a:cubicBezTo>
                  <a:pt x="439699" y="10871"/>
                  <a:pt x="432056" y="7983"/>
                  <a:pt x="423223" y="5945"/>
                </a:cubicBezTo>
                <a:cubicBezTo>
                  <a:pt x="409634" y="3397"/>
                  <a:pt x="395706" y="1868"/>
                  <a:pt x="381777" y="0"/>
                </a:cubicBezTo>
                <a:cubicBezTo>
                  <a:pt x="378890" y="0"/>
                  <a:pt x="376172" y="0"/>
                  <a:pt x="373284" y="0"/>
                </a:cubicBezTo>
                <a:cubicBezTo>
                  <a:pt x="363772" y="3227"/>
                  <a:pt x="354430" y="6964"/>
                  <a:pt x="344918" y="9852"/>
                </a:cubicBezTo>
                <a:cubicBezTo>
                  <a:pt x="327932" y="14778"/>
                  <a:pt x="313154" y="23780"/>
                  <a:pt x="300075" y="35161"/>
                </a:cubicBezTo>
                <a:cubicBezTo>
                  <a:pt x="288695" y="45013"/>
                  <a:pt x="280202" y="57412"/>
                  <a:pt x="273407" y="71001"/>
                </a:cubicBezTo>
                <a:cubicBezTo>
                  <a:pt x="263216" y="91214"/>
                  <a:pt x="253194" y="111088"/>
                  <a:pt x="251156" y="134358"/>
                </a:cubicBezTo>
                <a:cubicBezTo>
                  <a:pt x="249797" y="150835"/>
                  <a:pt x="246909" y="167311"/>
                  <a:pt x="243172" y="183618"/>
                </a:cubicBezTo>
                <a:cubicBezTo>
                  <a:pt x="239435" y="200603"/>
                  <a:pt x="234510" y="217929"/>
                  <a:pt x="237907" y="235594"/>
                </a:cubicBezTo>
                <a:cubicBezTo>
                  <a:pt x="240794" y="250202"/>
                  <a:pt x="234510" y="261583"/>
                  <a:pt x="227375" y="272794"/>
                </a:cubicBezTo>
                <a:cubicBezTo>
                  <a:pt x="224488" y="277380"/>
                  <a:pt x="221091" y="279758"/>
                  <a:pt x="214636" y="276530"/>
                </a:cubicBezTo>
                <a:cubicBezTo>
                  <a:pt x="205124" y="271605"/>
                  <a:pt x="196801" y="275681"/>
                  <a:pt x="194423" y="286382"/>
                </a:cubicBezTo>
                <a:cubicBezTo>
                  <a:pt x="190007" y="305237"/>
                  <a:pt x="181514" y="321713"/>
                  <a:pt x="167925" y="335641"/>
                </a:cubicBezTo>
                <a:cubicBezTo>
                  <a:pt x="162659" y="341077"/>
                  <a:pt x="157903" y="347192"/>
                  <a:pt x="153317" y="353307"/>
                </a:cubicBezTo>
                <a:cubicBezTo>
                  <a:pt x="140747" y="370123"/>
                  <a:pt x="126309" y="385240"/>
                  <a:pt x="115948" y="403585"/>
                </a:cubicBezTo>
                <a:cubicBezTo>
                  <a:pt x="99811" y="431612"/>
                  <a:pt x="81976" y="458449"/>
                  <a:pt x="59045" y="481550"/>
                </a:cubicBezTo>
                <a:cubicBezTo>
                  <a:pt x="55138" y="485627"/>
                  <a:pt x="51062" y="489703"/>
                  <a:pt x="49193" y="495139"/>
                </a:cubicBezTo>
                <a:cubicBezTo>
                  <a:pt x="39681" y="521807"/>
                  <a:pt x="33057" y="549494"/>
                  <a:pt x="29320" y="577181"/>
                </a:cubicBezTo>
                <a:cubicBezTo>
                  <a:pt x="25753" y="604698"/>
                  <a:pt x="23035" y="632895"/>
                  <a:pt x="29320" y="660752"/>
                </a:cubicBezTo>
                <a:cubicBezTo>
                  <a:pt x="30169" y="664658"/>
                  <a:pt x="29320" y="667546"/>
                  <a:pt x="25753" y="670264"/>
                </a:cubicBezTo>
                <a:cubicBezTo>
                  <a:pt x="3841" y="686230"/>
                  <a:pt x="-2104" y="709331"/>
                  <a:pt x="614" y="734131"/>
                </a:cubicBezTo>
                <a:cubicBezTo>
                  <a:pt x="3501" y="762497"/>
                  <a:pt x="10126" y="790354"/>
                  <a:pt x="17600" y="818041"/>
                </a:cubicBezTo>
                <a:cubicBezTo>
                  <a:pt x="23375" y="838934"/>
                  <a:pt x="30509" y="859656"/>
                  <a:pt x="34416" y="881059"/>
                </a:cubicBezTo>
                <a:cubicBezTo>
                  <a:pt x="38492" y="903480"/>
                  <a:pt x="44098" y="925052"/>
                  <a:pt x="53949" y="945435"/>
                </a:cubicBezTo>
                <a:cubicBezTo>
                  <a:pt x="59725" y="957325"/>
                  <a:pt x="61763" y="969555"/>
                  <a:pt x="61763" y="982295"/>
                </a:cubicBezTo>
                <a:cubicBezTo>
                  <a:pt x="61763" y="992996"/>
                  <a:pt x="60574" y="1003697"/>
                  <a:pt x="59894" y="1014398"/>
                </a:cubicBezTo>
                <a:cubicBezTo>
                  <a:pt x="57856" y="1042934"/>
                  <a:pt x="53440" y="1071131"/>
                  <a:pt x="54289" y="1099837"/>
                </a:cubicBezTo>
                <a:cubicBezTo>
                  <a:pt x="55138" y="1126335"/>
                  <a:pt x="63801" y="1149436"/>
                  <a:pt x="79768" y="1170498"/>
                </a:cubicBezTo>
                <a:cubicBezTo>
                  <a:pt x="85204" y="1177632"/>
                  <a:pt x="92847" y="1181709"/>
                  <a:pt x="97943" y="1188673"/>
                </a:cubicBezTo>
                <a:cubicBezTo>
                  <a:pt x="102189" y="1194449"/>
                  <a:pt x="108814" y="1197676"/>
                  <a:pt x="115269" y="1200903"/>
                </a:cubicBezTo>
                <a:cubicBezTo>
                  <a:pt x="123252" y="1205150"/>
                  <a:pt x="131575" y="1208377"/>
                  <a:pt x="140408" y="1210755"/>
                </a:cubicBezTo>
                <a:cubicBezTo>
                  <a:pt x="158922" y="1215851"/>
                  <a:pt x="177267" y="1221966"/>
                  <a:pt x="196801" y="1222985"/>
                </a:cubicBezTo>
                <a:cubicBezTo>
                  <a:pt x="211239" y="1223834"/>
                  <a:pt x="225677" y="1224514"/>
                  <a:pt x="239945" y="1225872"/>
                </a:cubicBezTo>
                <a:cubicBezTo>
                  <a:pt x="255402" y="1227401"/>
                  <a:pt x="255232" y="1227741"/>
                  <a:pt x="259649" y="1242349"/>
                </a:cubicBezTo>
                <a:cubicBezTo>
                  <a:pt x="261517" y="1248294"/>
                  <a:pt x="262536" y="1255428"/>
                  <a:pt x="270690" y="1256787"/>
                </a:cubicBezTo>
                <a:cubicBezTo>
                  <a:pt x="282410" y="1258655"/>
                  <a:pt x="293790" y="1257126"/>
                  <a:pt x="304661" y="1252031"/>
                </a:cubicBezTo>
                <a:cubicBezTo>
                  <a:pt x="310946" y="1249143"/>
                  <a:pt x="313834" y="1244387"/>
                  <a:pt x="314004" y="1237253"/>
                </a:cubicBezTo>
                <a:cubicBezTo>
                  <a:pt x="314004" y="1223834"/>
                  <a:pt x="314683" y="1223494"/>
                  <a:pt x="327762" y="1223494"/>
                </a:cubicBezTo>
                <a:cubicBezTo>
                  <a:pt x="331159" y="1223494"/>
                  <a:pt x="334556" y="1223834"/>
                  <a:pt x="337954" y="1224174"/>
                </a:cubicBezTo>
                <a:cubicBezTo>
                  <a:pt x="341351" y="1224514"/>
                  <a:pt x="344578" y="1226212"/>
                  <a:pt x="344578" y="1229779"/>
                </a:cubicBezTo>
                <a:cubicBezTo>
                  <a:pt x="344408" y="1240141"/>
                  <a:pt x="351203" y="1241160"/>
                  <a:pt x="359016" y="1241500"/>
                </a:cubicBezTo>
                <a:cubicBezTo>
                  <a:pt x="365980" y="1241839"/>
                  <a:pt x="367509" y="1245576"/>
                  <a:pt x="365811" y="1251861"/>
                </a:cubicBezTo>
                <a:cubicBezTo>
                  <a:pt x="364112" y="1258485"/>
                  <a:pt x="358846" y="1260184"/>
                  <a:pt x="353241" y="1261543"/>
                </a:cubicBezTo>
                <a:cubicBezTo>
                  <a:pt x="350693" y="1262222"/>
                  <a:pt x="346447" y="1261883"/>
                  <a:pt x="347636" y="1266639"/>
                </a:cubicBezTo>
                <a:cubicBezTo>
                  <a:pt x="350014" y="1277340"/>
                  <a:pt x="348655" y="1288041"/>
                  <a:pt x="348315" y="1298742"/>
                </a:cubicBezTo>
                <a:cubicBezTo>
                  <a:pt x="348145" y="1304347"/>
                  <a:pt x="346447" y="1310462"/>
                  <a:pt x="348994" y="1315558"/>
                </a:cubicBezTo>
                <a:cubicBezTo>
                  <a:pt x="352222" y="1322013"/>
                  <a:pt x="350014" y="1328807"/>
                  <a:pt x="349504" y="1334582"/>
                </a:cubicBezTo>
                <a:cubicBezTo>
                  <a:pt x="348485" y="1345623"/>
                  <a:pt x="347975" y="1356324"/>
                  <a:pt x="348994" y="1367365"/>
                </a:cubicBezTo>
                <a:cubicBezTo>
                  <a:pt x="349504" y="1372801"/>
                  <a:pt x="349504" y="1378236"/>
                  <a:pt x="349164" y="1383502"/>
                </a:cubicBezTo>
                <a:cubicBezTo>
                  <a:pt x="348825" y="1392504"/>
                  <a:pt x="346616" y="1401846"/>
                  <a:pt x="347975" y="1410679"/>
                </a:cubicBezTo>
                <a:cubicBezTo>
                  <a:pt x="349844" y="1421720"/>
                  <a:pt x="349674" y="1433100"/>
                  <a:pt x="349164" y="1443802"/>
                </a:cubicBezTo>
                <a:cubicBezTo>
                  <a:pt x="348145" y="1461637"/>
                  <a:pt x="348485" y="1479472"/>
                  <a:pt x="346616" y="1497137"/>
                </a:cubicBezTo>
                <a:cubicBezTo>
                  <a:pt x="345767" y="1505291"/>
                  <a:pt x="343559" y="1506989"/>
                  <a:pt x="336255" y="1503932"/>
                </a:cubicBezTo>
                <a:cubicBezTo>
                  <a:pt x="321647" y="1497987"/>
                  <a:pt x="306700" y="1493061"/>
                  <a:pt x="292431" y="1486096"/>
                </a:cubicBezTo>
                <a:cubicBezTo>
                  <a:pt x="267802" y="1474206"/>
                  <a:pt x="242323" y="1463845"/>
                  <a:pt x="216335" y="1454842"/>
                </a:cubicBezTo>
                <a:cubicBezTo>
                  <a:pt x="203425" y="1450426"/>
                  <a:pt x="194593" y="1454333"/>
                  <a:pt x="193743" y="1467922"/>
                </a:cubicBezTo>
                <a:cubicBezTo>
                  <a:pt x="192384" y="1489833"/>
                  <a:pt x="184911" y="1513104"/>
                  <a:pt x="201387" y="1533147"/>
                </a:cubicBezTo>
                <a:cubicBezTo>
                  <a:pt x="202406" y="1534336"/>
                  <a:pt x="202916" y="1536205"/>
                  <a:pt x="203086" y="1537903"/>
                </a:cubicBezTo>
                <a:cubicBezTo>
                  <a:pt x="203255" y="1541301"/>
                  <a:pt x="204614" y="1543509"/>
                  <a:pt x="208012" y="1545037"/>
                </a:cubicBezTo>
                <a:cubicBezTo>
                  <a:pt x="212598" y="1547076"/>
                  <a:pt x="212937" y="1551662"/>
                  <a:pt x="212598" y="1556078"/>
                </a:cubicBezTo>
                <a:cubicBezTo>
                  <a:pt x="212258" y="1560665"/>
                  <a:pt x="208181" y="1560834"/>
                  <a:pt x="205124" y="1561854"/>
                </a:cubicBezTo>
                <a:cubicBezTo>
                  <a:pt x="183212" y="1568478"/>
                  <a:pt x="160791" y="1572894"/>
                  <a:pt x="138369" y="1577650"/>
                </a:cubicBezTo>
                <a:cubicBezTo>
                  <a:pt x="116797" y="1582237"/>
                  <a:pt x="95225" y="1586653"/>
                  <a:pt x="73653" y="1591579"/>
                </a:cubicBezTo>
                <a:cubicBezTo>
                  <a:pt x="64651" y="1593617"/>
                  <a:pt x="55818" y="1597524"/>
                  <a:pt x="54119" y="1608055"/>
                </a:cubicBezTo>
                <a:cubicBezTo>
                  <a:pt x="49873" y="1634893"/>
                  <a:pt x="44098" y="1662070"/>
                  <a:pt x="66009" y="1685001"/>
                </a:cubicBezTo>
                <a:cubicBezTo>
                  <a:pt x="66009" y="1695363"/>
                  <a:pt x="74502" y="1696722"/>
                  <a:pt x="81467" y="1699949"/>
                </a:cubicBezTo>
                <a:cubicBezTo>
                  <a:pt x="91658" y="1704535"/>
                  <a:pt x="107625" y="1703006"/>
                  <a:pt x="115608" y="1695193"/>
                </a:cubicBezTo>
                <a:cubicBezTo>
                  <a:pt x="127838" y="1683303"/>
                  <a:pt x="134802" y="1668695"/>
                  <a:pt x="134123" y="1651199"/>
                </a:cubicBezTo>
                <a:cubicBezTo>
                  <a:pt x="133953" y="1647463"/>
                  <a:pt x="133274" y="1644065"/>
                  <a:pt x="131235" y="1640668"/>
                </a:cubicBezTo>
                <a:cubicBezTo>
                  <a:pt x="125290" y="1631156"/>
                  <a:pt x="126819" y="1627759"/>
                  <a:pt x="137860" y="1626400"/>
                </a:cubicBezTo>
                <a:cubicBezTo>
                  <a:pt x="171832" y="1621984"/>
                  <a:pt x="205634" y="1616548"/>
                  <a:pt x="239775" y="1615529"/>
                </a:cubicBezTo>
                <a:cubicBezTo>
                  <a:pt x="241813" y="1615529"/>
                  <a:pt x="244531" y="1615699"/>
                  <a:pt x="245550" y="1614680"/>
                </a:cubicBezTo>
                <a:cubicBezTo>
                  <a:pt x="250986" y="1608055"/>
                  <a:pt x="258969" y="1609754"/>
                  <a:pt x="265933" y="1608395"/>
                </a:cubicBezTo>
                <a:cubicBezTo>
                  <a:pt x="282580" y="1605337"/>
                  <a:pt x="299396" y="1602790"/>
                  <a:pt x="316042" y="1599902"/>
                </a:cubicBezTo>
                <a:cubicBezTo>
                  <a:pt x="327083" y="1598033"/>
                  <a:pt x="338124" y="1597694"/>
                  <a:pt x="348994" y="1599053"/>
                </a:cubicBezTo>
                <a:cubicBezTo>
                  <a:pt x="356468" y="1600072"/>
                  <a:pt x="363432" y="1602790"/>
                  <a:pt x="364112" y="1612132"/>
                </a:cubicBezTo>
                <a:cubicBezTo>
                  <a:pt x="365471" y="1630816"/>
                  <a:pt x="368698" y="1649161"/>
                  <a:pt x="368528" y="1668015"/>
                </a:cubicBezTo>
                <a:cubicBezTo>
                  <a:pt x="368358" y="1680585"/>
                  <a:pt x="366150" y="1682453"/>
                  <a:pt x="353750" y="1679906"/>
                </a:cubicBezTo>
                <a:cubicBezTo>
                  <a:pt x="348655" y="1678886"/>
                  <a:pt x="346107" y="1680075"/>
                  <a:pt x="345427" y="1685171"/>
                </a:cubicBezTo>
                <a:cubicBezTo>
                  <a:pt x="345088" y="1688229"/>
                  <a:pt x="344578" y="1691286"/>
                  <a:pt x="344578" y="1694513"/>
                </a:cubicBezTo>
                <a:cubicBezTo>
                  <a:pt x="344748" y="1726107"/>
                  <a:pt x="348825" y="1756852"/>
                  <a:pt x="361394" y="1786067"/>
                </a:cubicBezTo>
                <a:cubicBezTo>
                  <a:pt x="363772" y="1791503"/>
                  <a:pt x="367000" y="1796259"/>
                  <a:pt x="372435" y="1798297"/>
                </a:cubicBezTo>
                <a:cubicBezTo>
                  <a:pt x="387722" y="1804072"/>
                  <a:pt x="403349" y="1808829"/>
                  <a:pt x="419995" y="1808998"/>
                </a:cubicBezTo>
                <a:cubicBezTo>
                  <a:pt x="425771" y="1809168"/>
                  <a:pt x="431376" y="1807639"/>
                  <a:pt x="435453" y="1803223"/>
                </a:cubicBezTo>
                <a:cubicBezTo>
                  <a:pt x="448532" y="1789295"/>
                  <a:pt x="456006" y="1772988"/>
                  <a:pt x="456006" y="1753624"/>
                </a:cubicBezTo>
                <a:cubicBezTo>
                  <a:pt x="456006" y="1743263"/>
                  <a:pt x="450570" y="1736639"/>
                  <a:pt x="441568" y="1732562"/>
                </a:cubicBezTo>
                <a:cubicBezTo>
                  <a:pt x="438510" y="1731203"/>
                  <a:pt x="435283" y="1729844"/>
                  <a:pt x="432056" y="1729165"/>
                </a:cubicBezTo>
                <a:cubicBezTo>
                  <a:pt x="422374" y="1727126"/>
                  <a:pt x="418297" y="1721181"/>
                  <a:pt x="417108" y="1711499"/>
                </a:cubicBezTo>
                <a:cubicBezTo>
                  <a:pt x="413371" y="1679736"/>
                  <a:pt x="412692" y="1647632"/>
                  <a:pt x="410653" y="1615869"/>
                </a:cubicBezTo>
                <a:cubicBezTo>
                  <a:pt x="409804" y="1603299"/>
                  <a:pt x="413201" y="1599562"/>
                  <a:pt x="425771" y="1597694"/>
                </a:cubicBezTo>
                <a:cubicBezTo>
                  <a:pt x="442417" y="1595316"/>
                  <a:pt x="459063" y="1597524"/>
                  <a:pt x="475709" y="1599053"/>
                </a:cubicBezTo>
                <a:cubicBezTo>
                  <a:pt x="502377" y="1601770"/>
                  <a:pt x="529045" y="1605847"/>
                  <a:pt x="555713" y="1608395"/>
                </a:cubicBezTo>
                <a:cubicBezTo>
                  <a:pt x="591553" y="1611792"/>
                  <a:pt x="627223" y="1614850"/>
                  <a:pt x="662894" y="1618926"/>
                </a:cubicBezTo>
                <a:cubicBezTo>
                  <a:pt x="670537" y="1619775"/>
                  <a:pt x="674105" y="1623173"/>
                  <a:pt x="671726" y="1630477"/>
                </a:cubicBezTo>
                <a:cubicBezTo>
                  <a:pt x="665951" y="1647802"/>
                  <a:pt x="672916" y="1663259"/>
                  <a:pt x="680389" y="1677188"/>
                </a:cubicBezTo>
                <a:cubicBezTo>
                  <a:pt x="686844" y="1689418"/>
                  <a:pt x="691770" y="1701478"/>
                  <a:pt x="694488" y="1714896"/>
                </a:cubicBezTo>
                <a:cubicBezTo>
                  <a:pt x="698904" y="1736299"/>
                  <a:pt x="712493" y="1748019"/>
                  <a:pt x="733725" y="1752945"/>
                </a:cubicBezTo>
                <a:cubicBezTo>
                  <a:pt x="755637" y="1758041"/>
                  <a:pt x="777888" y="1758890"/>
                  <a:pt x="800140" y="1760758"/>
                </a:cubicBezTo>
                <a:cubicBezTo>
                  <a:pt x="802858" y="1760928"/>
                  <a:pt x="805915" y="1761438"/>
                  <a:pt x="808463" y="1759739"/>
                </a:cubicBezTo>
                <a:cubicBezTo>
                  <a:pt x="813729" y="1755832"/>
                  <a:pt x="819504" y="1756512"/>
                  <a:pt x="825449" y="1757022"/>
                </a:cubicBezTo>
                <a:cubicBezTo>
                  <a:pt x="842605" y="1758041"/>
                  <a:pt x="858911" y="1762117"/>
                  <a:pt x="875217" y="1766873"/>
                </a:cubicBezTo>
                <a:cubicBezTo>
                  <a:pt x="906981" y="1776386"/>
                  <a:pt x="939084" y="1781651"/>
                  <a:pt x="972207" y="1778594"/>
                </a:cubicBezTo>
                <a:cubicBezTo>
                  <a:pt x="999724" y="1776046"/>
                  <a:pt x="1027411" y="1773498"/>
                  <a:pt x="1054589" y="1768572"/>
                </a:cubicBezTo>
                <a:cubicBezTo>
                  <a:pt x="1070725" y="1765684"/>
                  <a:pt x="1085673" y="1761608"/>
                  <a:pt x="1096204" y="1747339"/>
                </a:cubicBezTo>
                <a:cubicBezTo>
                  <a:pt x="1101979" y="1739526"/>
                  <a:pt x="1104527" y="1727806"/>
                  <a:pt x="1099771" y="1719483"/>
                </a:cubicBezTo>
                <a:cubicBezTo>
                  <a:pt x="1087371" y="1697401"/>
                  <a:pt x="1068857" y="1685171"/>
                  <a:pt x="1043038" y="1684662"/>
                </a:cubicBezTo>
                <a:cubicBezTo>
                  <a:pt x="1036074" y="1684492"/>
                  <a:pt x="1028430" y="1685851"/>
                  <a:pt x="1022145" y="1682623"/>
                </a:cubicBezTo>
                <a:cubicBezTo>
                  <a:pt x="1015011" y="1678886"/>
                  <a:pt x="1008387" y="1677867"/>
                  <a:pt x="1001253" y="1681434"/>
                </a:cubicBezTo>
                <a:cubicBezTo>
                  <a:pt x="999215" y="1682453"/>
                  <a:pt x="995987" y="1683473"/>
                  <a:pt x="995308" y="1680755"/>
                </a:cubicBezTo>
                <a:cubicBezTo>
                  <a:pt x="993609" y="1672432"/>
                  <a:pt x="986305" y="1673111"/>
                  <a:pt x="980870" y="1671243"/>
                </a:cubicBezTo>
                <a:cubicBezTo>
                  <a:pt x="969319" y="1667336"/>
                  <a:pt x="957769" y="1663939"/>
                  <a:pt x="948257" y="1655616"/>
                </a:cubicBezTo>
                <a:cubicBezTo>
                  <a:pt x="947068" y="1654597"/>
                  <a:pt x="945029" y="1653917"/>
                  <a:pt x="945539" y="1651879"/>
                </a:cubicBezTo>
                <a:cubicBezTo>
                  <a:pt x="946049" y="1649501"/>
                  <a:pt x="948427" y="1649331"/>
                  <a:pt x="950295" y="1649331"/>
                </a:cubicBezTo>
                <a:cubicBezTo>
                  <a:pt x="955051" y="1649161"/>
                  <a:pt x="959977" y="1648991"/>
                  <a:pt x="964733" y="1648991"/>
                </a:cubicBezTo>
                <a:cubicBezTo>
                  <a:pt x="989023" y="1648991"/>
                  <a:pt x="1013483" y="1649840"/>
                  <a:pt x="1037773" y="1646783"/>
                </a:cubicBezTo>
                <a:cubicBezTo>
                  <a:pt x="1055947" y="1644575"/>
                  <a:pt x="1075821" y="1645084"/>
                  <a:pt x="1088560" y="1626740"/>
                </a:cubicBezTo>
                <a:cubicBezTo>
                  <a:pt x="1093147" y="1619945"/>
                  <a:pt x="1097053" y="1614510"/>
                  <a:pt x="1092467" y="1607206"/>
                </a:cubicBezTo>
                <a:cubicBezTo>
                  <a:pt x="1087202" y="1598883"/>
                  <a:pt x="1084144" y="1588182"/>
                  <a:pt x="1071235" y="1587842"/>
                </a:cubicBezTo>
                <a:cubicBezTo>
                  <a:pt x="1066819" y="1587842"/>
                  <a:pt x="1061383" y="1589880"/>
                  <a:pt x="1058326" y="1584105"/>
                </a:cubicBezTo>
                <a:cubicBezTo>
                  <a:pt x="1057646" y="1582916"/>
                  <a:pt x="1056627" y="1583426"/>
                  <a:pt x="1055947" y="1584615"/>
                </a:cubicBezTo>
                <a:cubicBezTo>
                  <a:pt x="1053230" y="1589880"/>
                  <a:pt x="1048474" y="1588012"/>
                  <a:pt x="1044737" y="1587332"/>
                </a:cubicBezTo>
                <a:cubicBezTo>
                  <a:pt x="1039471" y="1586483"/>
                  <a:pt x="1034715" y="1583595"/>
                  <a:pt x="1029959" y="1581387"/>
                </a:cubicBezTo>
                <a:cubicBezTo>
                  <a:pt x="1021296" y="1577650"/>
                  <a:pt x="1014332" y="1569667"/>
                  <a:pt x="1003461" y="1570347"/>
                </a:cubicBezTo>
                <a:cubicBezTo>
                  <a:pt x="998195" y="1570686"/>
                  <a:pt x="994968" y="1566610"/>
                  <a:pt x="994968" y="1561514"/>
                </a:cubicBezTo>
                <a:cubicBezTo>
                  <a:pt x="994459" y="1537394"/>
                  <a:pt x="994119" y="1513444"/>
                  <a:pt x="995987" y="1489324"/>
                </a:cubicBezTo>
                <a:cubicBezTo>
                  <a:pt x="996327" y="1485757"/>
                  <a:pt x="998026" y="1483209"/>
                  <a:pt x="1001253" y="1482360"/>
                </a:cubicBezTo>
                <a:cubicBezTo>
                  <a:pt x="1008727" y="1480321"/>
                  <a:pt x="1008727" y="1474886"/>
                  <a:pt x="1008047" y="1468941"/>
                </a:cubicBezTo>
                <a:cubicBezTo>
                  <a:pt x="1007538" y="1465034"/>
                  <a:pt x="1006688" y="1461127"/>
                  <a:pt x="1006519" y="1457220"/>
                </a:cubicBezTo>
                <a:cubicBezTo>
                  <a:pt x="1005160" y="1434969"/>
                  <a:pt x="1005329" y="1412378"/>
                  <a:pt x="1002442" y="1390296"/>
                </a:cubicBezTo>
                <a:cubicBezTo>
                  <a:pt x="995648" y="1336451"/>
                  <a:pt x="1001593" y="1282775"/>
                  <a:pt x="1006519" y="1229439"/>
                </a:cubicBezTo>
                <a:cubicBezTo>
                  <a:pt x="1010425" y="1186635"/>
                  <a:pt x="1016370" y="1144170"/>
                  <a:pt x="1015691" y="1100856"/>
                </a:cubicBezTo>
                <a:cubicBezTo>
                  <a:pt x="1015351" y="1081832"/>
                  <a:pt x="1010595" y="1065356"/>
                  <a:pt x="999724" y="1050238"/>
                </a:cubicBezTo>
                <a:cubicBezTo>
                  <a:pt x="995817" y="1044803"/>
                  <a:pt x="993609" y="1039028"/>
                  <a:pt x="992760" y="1032403"/>
                </a:cubicBezTo>
                <a:cubicBezTo>
                  <a:pt x="991231" y="1022381"/>
                  <a:pt x="990042" y="1011850"/>
                  <a:pt x="983248" y="1004037"/>
                </a:cubicBezTo>
                <a:cubicBezTo>
                  <a:pt x="979001" y="999111"/>
                  <a:pt x="979171" y="996053"/>
                  <a:pt x="981719" y="990957"/>
                </a:cubicBezTo>
                <a:cubicBezTo>
                  <a:pt x="1032337" y="889891"/>
                  <a:pt x="1082785" y="788825"/>
                  <a:pt x="1133403" y="687759"/>
                </a:cubicBezTo>
                <a:cubicBezTo>
                  <a:pt x="1134592" y="685381"/>
                  <a:pt x="1135102" y="682324"/>
                  <a:pt x="1137819" y="680795"/>
                </a:cubicBezTo>
                <a:cubicBezTo>
                  <a:pt x="1137819" y="680285"/>
                  <a:pt x="1137819" y="679606"/>
                  <a:pt x="1137819" y="679096"/>
                </a:cubicBezTo>
                <a:cubicBezTo>
                  <a:pt x="1135442" y="675359"/>
                  <a:pt x="1131365" y="673831"/>
                  <a:pt x="1127628" y="671962"/>
                </a:cubicBezTo>
                <a:close/>
                <a:moveTo>
                  <a:pt x="187798" y="1154022"/>
                </a:moveTo>
                <a:cubicBezTo>
                  <a:pt x="172851" y="1168800"/>
                  <a:pt x="159432" y="1169479"/>
                  <a:pt x="143125" y="1155891"/>
                </a:cubicBezTo>
                <a:cubicBezTo>
                  <a:pt x="137690" y="1151304"/>
                  <a:pt x="130896" y="1148926"/>
                  <a:pt x="125630" y="1144000"/>
                </a:cubicBezTo>
                <a:cubicBezTo>
                  <a:pt x="108984" y="1128204"/>
                  <a:pt x="105417" y="1107481"/>
                  <a:pt x="103548" y="1086079"/>
                </a:cubicBezTo>
                <a:cubicBezTo>
                  <a:pt x="103039" y="1080813"/>
                  <a:pt x="103548" y="1075377"/>
                  <a:pt x="103548" y="1069942"/>
                </a:cubicBezTo>
                <a:cubicBezTo>
                  <a:pt x="104228" y="1045652"/>
                  <a:pt x="107455" y="1021532"/>
                  <a:pt x="107795" y="997242"/>
                </a:cubicBezTo>
                <a:cubicBezTo>
                  <a:pt x="107965" y="989938"/>
                  <a:pt x="113740" y="985012"/>
                  <a:pt x="120364" y="987051"/>
                </a:cubicBezTo>
                <a:cubicBezTo>
                  <a:pt x="125120" y="988410"/>
                  <a:pt x="126989" y="993335"/>
                  <a:pt x="128687" y="997072"/>
                </a:cubicBezTo>
                <a:cubicBezTo>
                  <a:pt x="134463" y="1008962"/>
                  <a:pt x="143125" y="1018135"/>
                  <a:pt x="152128" y="1027817"/>
                </a:cubicBezTo>
                <a:cubicBezTo>
                  <a:pt x="161810" y="1038178"/>
                  <a:pt x="168265" y="1051427"/>
                  <a:pt x="176078" y="1063317"/>
                </a:cubicBezTo>
                <a:cubicBezTo>
                  <a:pt x="176588" y="1064167"/>
                  <a:pt x="177097" y="1065695"/>
                  <a:pt x="176758" y="1066545"/>
                </a:cubicBezTo>
                <a:cubicBezTo>
                  <a:pt x="170643" y="1088796"/>
                  <a:pt x="183892" y="1106292"/>
                  <a:pt x="192215" y="1124636"/>
                </a:cubicBezTo>
                <a:cubicBezTo>
                  <a:pt x="199858" y="1141453"/>
                  <a:pt x="201047" y="1140943"/>
                  <a:pt x="187798" y="1154022"/>
                </a:cubicBezTo>
                <a:close/>
                <a:moveTo>
                  <a:pt x="795724" y="1195638"/>
                </a:moveTo>
                <a:cubicBezTo>
                  <a:pt x="790458" y="1223155"/>
                  <a:pt x="786211" y="1250842"/>
                  <a:pt x="783663" y="1278699"/>
                </a:cubicBezTo>
                <a:cubicBezTo>
                  <a:pt x="782135" y="1295854"/>
                  <a:pt x="782305" y="1313180"/>
                  <a:pt x="782305" y="1330506"/>
                </a:cubicBezTo>
                <a:cubicBezTo>
                  <a:pt x="782305" y="1344604"/>
                  <a:pt x="780436" y="1358362"/>
                  <a:pt x="772962" y="1370422"/>
                </a:cubicBezTo>
                <a:cubicBezTo>
                  <a:pt x="755467" y="1398789"/>
                  <a:pt x="753599" y="1430553"/>
                  <a:pt x="750201" y="1462486"/>
                </a:cubicBezTo>
                <a:cubicBezTo>
                  <a:pt x="744936" y="1510896"/>
                  <a:pt x="732706" y="1558117"/>
                  <a:pt x="721495" y="1605337"/>
                </a:cubicBezTo>
                <a:cubicBezTo>
                  <a:pt x="721325" y="1605677"/>
                  <a:pt x="720816" y="1606017"/>
                  <a:pt x="720306" y="1606526"/>
                </a:cubicBezTo>
                <a:cubicBezTo>
                  <a:pt x="717418" y="1600242"/>
                  <a:pt x="720306" y="1592598"/>
                  <a:pt x="715041" y="1586313"/>
                </a:cubicBezTo>
                <a:cubicBezTo>
                  <a:pt x="711473" y="1582237"/>
                  <a:pt x="708076" y="1579179"/>
                  <a:pt x="702981" y="1577820"/>
                </a:cubicBezTo>
                <a:cubicBezTo>
                  <a:pt x="674274" y="1569837"/>
                  <a:pt x="644719" y="1567119"/>
                  <a:pt x="615673" y="1561174"/>
                </a:cubicBezTo>
                <a:cubicBezTo>
                  <a:pt x="607180" y="1559475"/>
                  <a:pt x="598517" y="1557437"/>
                  <a:pt x="590024" y="1555739"/>
                </a:cubicBezTo>
                <a:cubicBezTo>
                  <a:pt x="586967" y="1555229"/>
                  <a:pt x="585778" y="1553700"/>
                  <a:pt x="585778" y="1550643"/>
                </a:cubicBezTo>
                <a:cubicBezTo>
                  <a:pt x="585268" y="1539092"/>
                  <a:pt x="584419" y="1528221"/>
                  <a:pt x="589515" y="1516671"/>
                </a:cubicBezTo>
                <a:cubicBezTo>
                  <a:pt x="594950" y="1504611"/>
                  <a:pt x="593082" y="1491192"/>
                  <a:pt x="585608" y="1479302"/>
                </a:cubicBezTo>
                <a:cubicBezTo>
                  <a:pt x="584079" y="1476924"/>
                  <a:pt x="582041" y="1475225"/>
                  <a:pt x="579493" y="1475395"/>
                </a:cubicBezTo>
                <a:cubicBezTo>
                  <a:pt x="571170" y="1475565"/>
                  <a:pt x="569981" y="1470639"/>
                  <a:pt x="569471" y="1463675"/>
                </a:cubicBezTo>
                <a:cubicBezTo>
                  <a:pt x="568792" y="1453484"/>
                  <a:pt x="564036" y="1446349"/>
                  <a:pt x="553335" y="1443292"/>
                </a:cubicBezTo>
                <a:cubicBezTo>
                  <a:pt x="548749" y="1441933"/>
                  <a:pt x="545182" y="1442443"/>
                  <a:pt x="541275" y="1444481"/>
                </a:cubicBezTo>
                <a:cubicBezTo>
                  <a:pt x="508322" y="1460618"/>
                  <a:pt x="475200" y="1476584"/>
                  <a:pt x="442077" y="1492381"/>
                </a:cubicBezTo>
                <a:cubicBezTo>
                  <a:pt x="426110" y="1500025"/>
                  <a:pt x="424921" y="1499006"/>
                  <a:pt x="424072" y="1481340"/>
                </a:cubicBezTo>
                <a:cubicBezTo>
                  <a:pt x="421015" y="1423928"/>
                  <a:pt x="421864" y="1366346"/>
                  <a:pt x="423053" y="1308933"/>
                </a:cubicBezTo>
                <a:cubicBezTo>
                  <a:pt x="423393" y="1293986"/>
                  <a:pt x="421185" y="1279038"/>
                  <a:pt x="423393" y="1264261"/>
                </a:cubicBezTo>
                <a:cubicBezTo>
                  <a:pt x="423902" y="1261033"/>
                  <a:pt x="421864" y="1259505"/>
                  <a:pt x="419486" y="1258485"/>
                </a:cubicBezTo>
                <a:cubicBezTo>
                  <a:pt x="416259" y="1256957"/>
                  <a:pt x="412692" y="1255768"/>
                  <a:pt x="409294" y="1254239"/>
                </a:cubicBezTo>
                <a:cubicBezTo>
                  <a:pt x="407426" y="1253559"/>
                  <a:pt x="405218" y="1253220"/>
                  <a:pt x="404708" y="1251012"/>
                </a:cubicBezTo>
                <a:cubicBezTo>
                  <a:pt x="404199" y="1248294"/>
                  <a:pt x="406407" y="1247275"/>
                  <a:pt x="408275" y="1246086"/>
                </a:cubicBezTo>
                <a:cubicBezTo>
                  <a:pt x="410144" y="1244897"/>
                  <a:pt x="412522" y="1243538"/>
                  <a:pt x="413371" y="1241669"/>
                </a:cubicBezTo>
                <a:cubicBezTo>
                  <a:pt x="418807" y="1229609"/>
                  <a:pt x="428828" y="1229439"/>
                  <a:pt x="440039" y="1229439"/>
                </a:cubicBezTo>
                <a:cubicBezTo>
                  <a:pt x="488449" y="1229779"/>
                  <a:pt x="536859" y="1230459"/>
                  <a:pt x="585268" y="1229100"/>
                </a:cubicBezTo>
                <a:cubicBezTo>
                  <a:pt x="610577" y="1228420"/>
                  <a:pt x="635886" y="1224683"/>
                  <a:pt x="658987" y="1213133"/>
                </a:cubicBezTo>
                <a:cubicBezTo>
                  <a:pt x="667140" y="1209056"/>
                  <a:pt x="673935" y="1203111"/>
                  <a:pt x="680559" y="1196996"/>
                </a:cubicBezTo>
                <a:cubicBezTo>
                  <a:pt x="683447" y="1194449"/>
                  <a:pt x="686164" y="1192750"/>
                  <a:pt x="690241" y="1192580"/>
                </a:cubicBezTo>
                <a:cubicBezTo>
                  <a:pt x="723024" y="1190881"/>
                  <a:pt x="755807" y="1189183"/>
                  <a:pt x="788589" y="1186805"/>
                </a:cubicBezTo>
                <a:cubicBezTo>
                  <a:pt x="796743" y="1186295"/>
                  <a:pt x="797082" y="1189183"/>
                  <a:pt x="795724" y="119563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 name="Google Shape;113;p14"/>
          <p:cNvSpPr/>
          <p:nvPr/>
        </p:nvSpPr>
        <p:spPr>
          <a:xfrm>
            <a:off x="888372" y="3227653"/>
            <a:ext cx="1702327" cy="3035580"/>
          </a:xfrm>
          <a:custGeom>
            <a:avLst/>
            <a:gdLst/>
            <a:ahLst/>
            <a:cxnLst/>
            <a:rect l="l" t="t" r="r" b="b"/>
            <a:pathLst>
              <a:path w="1010660" h="1802203" extrusionOk="0">
                <a:moveTo>
                  <a:pt x="1010278" y="1613160"/>
                </a:moveTo>
                <a:cubicBezTo>
                  <a:pt x="1009089" y="1607894"/>
                  <a:pt x="1006031" y="1602459"/>
                  <a:pt x="998557" y="1603308"/>
                </a:cubicBezTo>
                <a:cubicBezTo>
                  <a:pt x="993801" y="1603818"/>
                  <a:pt x="991253" y="1600760"/>
                  <a:pt x="990404" y="1596344"/>
                </a:cubicBezTo>
                <a:cubicBezTo>
                  <a:pt x="989725" y="1592437"/>
                  <a:pt x="989215" y="1588530"/>
                  <a:pt x="988536" y="1584624"/>
                </a:cubicBezTo>
                <a:cubicBezTo>
                  <a:pt x="986328" y="1571545"/>
                  <a:pt x="981232" y="1566449"/>
                  <a:pt x="968322" y="1564241"/>
                </a:cubicBezTo>
                <a:cubicBezTo>
                  <a:pt x="935879" y="1558975"/>
                  <a:pt x="903606" y="1553540"/>
                  <a:pt x="871163" y="1548444"/>
                </a:cubicBezTo>
                <a:cubicBezTo>
                  <a:pt x="830737" y="1542159"/>
                  <a:pt x="790140" y="1536214"/>
                  <a:pt x="749714" y="1529589"/>
                </a:cubicBezTo>
                <a:cubicBezTo>
                  <a:pt x="738843" y="1527721"/>
                  <a:pt x="728821" y="1521606"/>
                  <a:pt x="717101" y="1522625"/>
                </a:cubicBezTo>
                <a:cubicBezTo>
                  <a:pt x="717271" y="1521946"/>
                  <a:pt x="717441" y="1521096"/>
                  <a:pt x="717441" y="1520417"/>
                </a:cubicBezTo>
                <a:cubicBezTo>
                  <a:pt x="724915" y="1519228"/>
                  <a:pt x="732558" y="1518039"/>
                  <a:pt x="740032" y="1517020"/>
                </a:cubicBezTo>
                <a:cubicBezTo>
                  <a:pt x="741391" y="1516850"/>
                  <a:pt x="743599" y="1515491"/>
                  <a:pt x="743769" y="1518379"/>
                </a:cubicBezTo>
                <a:cubicBezTo>
                  <a:pt x="744109" y="1522795"/>
                  <a:pt x="748015" y="1522455"/>
                  <a:pt x="750563" y="1523474"/>
                </a:cubicBezTo>
                <a:cubicBezTo>
                  <a:pt x="768568" y="1530099"/>
                  <a:pt x="786404" y="1525853"/>
                  <a:pt x="804069" y="1521946"/>
                </a:cubicBezTo>
                <a:cubicBezTo>
                  <a:pt x="810354" y="1520587"/>
                  <a:pt x="812562" y="1514981"/>
                  <a:pt x="813581" y="1509036"/>
                </a:cubicBezTo>
                <a:cubicBezTo>
                  <a:pt x="814600" y="1502922"/>
                  <a:pt x="815110" y="1496637"/>
                  <a:pt x="816129" y="1490522"/>
                </a:cubicBezTo>
                <a:cubicBezTo>
                  <a:pt x="817827" y="1479821"/>
                  <a:pt x="815789" y="1474895"/>
                  <a:pt x="806277" y="1469459"/>
                </a:cubicBezTo>
                <a:cubicBezTo>
                  <a:pt x="800672" y="1466402"/>
                  <a:pt x="798124" y="1462155"/>
                  <a:pt x="798124" y="1455871"/>
                </a:cubicBezTo>
                <a:cubicBezTo>
                  <a:pt x="798124" y="1452473"/>
                  <a:pt x="798124" y="1449076"/>
                  <a:pt x="797274" y="1445849"/>
                </a:cubicBezTo>
                <a:cubicBezTo>
                  <a:pt x="795576" y="1439394"/>
                  <a:pt x="791839" y="1438375"/>
                  <a:pt x="786064" y="1441772"/>
                </a:cubicBezTo>
                <a:cubicBezTo>
                  <a:pt x="776722" y="1447208"/>
                  <a:pt x="767549" y="1452643"/>
                  <a:pt x="758037" y="1457739"/>
                </a:cubicBezTo>
                <a:cubicBezTo>
                  <a:pt x="738164" y="1468440"/>
                  <a:pt x="719649" y="1481349"/>
                  <a:pt x="698586" y="1490012"/>
                </a:cubicBezTo>
                <a:cubicBezTo>
                  <a:pt x="689584" y="1493749"/>
                  <a:pt x="685847" y="1491201"/>
                  <a:pt x="685507" y="1481859"/>
                </a:cubicBezTo>
                <a:cubicBezTo>
                  <a:pt x="684828" y="1460287"/>
                  <a:pt x="683979" y="1438885"/>
                  <a:pt x="683299" y="1417313"/>
                </a:cubicBezTo>
                <a:cubicBezTo>
                  <a:pt x="683129" y="1410688"/>
                  <a:pt x="686526" y="1405932"/>
                  <a:pt x="692302" y="1403214"/>
                </a:cubicBezTo>
                <a:cubicBezTo>
                  <a:pt x="697397" y="1400836"/>
                  <a:pt x="703003" y="1399817"/>
                  <a:pt x="708608" y="1399138"/>
                </a:cubicBezTo>
                <a:cubicBezTo>
                  <a:pt x="734087" y="1395910"/>
                  <a:pt x="759736" y="1392853"/>
                  <a:pt x="784875" y="1387417"/>
                </a:cubicBezTo>
                <a:cubicBezTo>
                  <a:pt x="802710" y="1383681"/>
                  <a:pt x="820375" y="1378755"/>
                  <a:pt x="833794" y="1365675"/>
                </a:cubicBezTo>
                <a:cubicBezTo>
                  <a:pt x="864369" y="1335780"/>
                  <a:pt x="892565" y="1303507"/>
                  <a:pt x="910231" y="1264100"/>
                </a:cubicBezTo>
                <a:cubicBezTo>
                  <a:pt x="921441" y="1239300"/>
                  <a:pt x="934011" y="1214671"/>
                  <a:pt x="935540" y="1186474"/>
                </a:cubicBezTo>
                <a:cubicBezTo>
                  <a:pt x="935710" y="1183417"/>
                  <a:pt x="936219" y="1180020"/>
                  <a:pt x="939616" y="1178661"/>
                </a:cubicBezTo>
                <a:cubicBezTo>
                  <a:pt x="949468" y="1174584"/>
                  <a:pt x="955243" y="1165582"/>
                  <a:pt x="960679" y="1157768"/>
                </a:cubicBezTo>
                <a:cubicBezTo>
                  <a:pt x="971380" y="1142141"/>
                  <a:pt x="975626" y="1123966"/>
                  <a:pt x="976646" y="1104602"/>
                </a:cubicBezTo>
                <a:cubicBezTo>
                  <a:pt x="978684" y="1059590"/>
                  <a:pt x="967473" y="1016615"/>
                  <a:pt x="958301" y="973301"/>
                </a:cubicBezTo>
                <a:cubicBezTo>
                  <a:pt x="957451" y="969564"/>
                  <a:pt x="954904" y="965318"/>
                  <a:pt x="956942" y="961751"/>
                </a:cubicBezTo>
                <a:cubicBezTo>
                  <a:pt x="961698" y="953767"/>
                  <a:pt x="959150" y="945784"/>
                  <a:pt x="957451" y="937970"/>
                </a:cubicBezTo>
                <a:cubicBezTo>
                  <a:pt x="954904" y="925571"/>
                  <a:pt x="953545" y="913511"/>
                  <a:pt x="957961" y="901281"/>
                </a:cubicBezTo>
                <a:cubicBezTo>
                  <a:pt x="959150" y="897884"/>
                  <a:pt x="958980" y="894656"/>
                  <a:pt x="957621" y="891259"/>
                </a:cubicBezTo>
                <a:cubicBezTo>
                  <a:pt x="953884" y="881407"/>
                  <a:pt x="954054" y="871046"/>
                  <a:pt x="957112" y="861364"/>
                </a:cubicBezTo>
                <a:cubicBezTo>
                  <a:pt x="961868" y="845567"/>
                  <a:pt x="962547" y="829770"/>
                  <a:pt x="959829" y="813804"/>
                </a:cubicBezTo>
                <a:cubicBezTo>
                  <a:pt x="958980" y="809047"/>
                  <a:pt x="959660" y="804971"/>
                  <a:pt x="962547" y="801064"/>
                </a:cubicBezTo>
                <a:cubicBezTo>
                  <a:pt x="971210" y="789174"/>
                  <a:pt x="967813" y="780171"/>
                  <a:pt x="953205" y="776435"/>
                </a:cubicBezTo>
                <a:cubicBezTo>
                  <a:pt x="950487" y="775755"/>
                  <a:pt x="947600" y="775246"/>
                  <a:pt x="944882" y="774566"/>
                </a:cubicBezTo>
                <a:cubicBezTo>
                  <a:pt x="930953" y="770999"/>
                  <a:pt x="930614" y="770489"/>
                  <a:pt x="930784" y="756561"/>
                </a:cubicBezTo>
                <a:cubicBezTo>
                  <a:pt x="930784" y="752315"/>
                  <a:pt x="931293" y="748068"/>
                  <a:pt x="931463" y="743822"/>
                </a:cubicBezTo>
                <a:cubicBezTo>
                  <a:pt x="932992" y="712398"/>
                  <a:pt x="939786" y="681483"/>
                  <a:pt x="939107" y="650059"/>
                </a:cubicBezTo>
                <a:cubicBezTo>
                  <a:pt x="938767" y="637490"/>
                  <a:pt x="928406" y="630526"/>
                  <a:pt x="916685" y="635112"/>
                </a:cubicBezTo>
                <a:cubicBezTo>
                  <a:pt x="902587" y="640547"/>
                  <a:pt x="901228" y="639698"/>
                  <a:pt x="902077" y="624581"/>
                </a:cubicBezTo>
                <a:cubicBezTo>
                  <a:pt x="902077" y="623392"/>
                  <a:pt x="902247" y="622372"/>
                  <a:pt x="902417" y="621183"/>
                </a:cubicBezTo>
                <a:cubicBezTo>
                  <a:pt x="908702" y="596044"/>
                  <a:pt x="906154" y="570565"/>
                  <a:pt x="907173" y="545087"/>
                </a:cubicBezTo>
                <a:cubicBezTo>
                  <a:pt x="908022" y="521816"/>
                  <a:pt x="906324" y="499395"/>
                  <a:pt x="896132" y="478162"/>
                </a:cubicBezTo>
                <a:cubicBezTo>
                  <a:pt x="893584" y="472896"/>
                  <a:pt x="890697" y="467631"/>
                  <a:pt x="888489" y="462195"/>
                </a:cubicBezTo>
                <a:cubicBezTo>
                  <a:pt x="886620" y="457779"/>
                  <a:pt x="884412" y="452344"/>
                  <a:pt x="887300" y="448267"/>
                </a:cubicBezTo>
                <a:cubicBezTo>
                  <a:pt x="892396" y="441303"/>
                  <a:pt x="891376" y="433829"/>
                  <a:pt x="891376" y="426355"/>
                </a:cubicBezTo>
                <a:cubicBezTo>
                  <a:pt x="891376" y="415484"/>
                  <a:pt x="898850" y="411238"/>
                  <a:pt x="908702" y="416333"/>
                </a:cubicBezTo>
                <a:cubicBezTo>
                  <a:pt x="911759" y="417862"/>
                  <a:pt x="914817" y="420240"/>
                  <a:pt x="919233" y="418881"/>
                </a:cubicBezTo>
                <a:cubicBezTo>
                  <a:pt x="916515" y="411747"/>
                  <a:pt x="910401" y="405462"/>
                  <a:pt x="913798" y="397819"/>
                </a:cubicBezTo>
                <a:cubicBezTo>
                  <a:pt x="919233" y="385759"/>
                  <a:pt x="916855" y="373359"/>
                  <a:pt x="915836" y="361129"/>
                </a:cubicBezTo>
                <a:cubicBezTo>
                  <a:pt x="915326" y="354165"/>
                  <a:pt x="912779" y="346861"/>
                  <a:pt x="915157" y="340067"/>
                </a:cubicBezTo>
                <a:cubicBezTo>
                  <a:pt x="922460" y="318834"/>
                  <a:pt x="918724" y="294545"/>
                  <a:pt x="933501" y="275520"/>
                </a:cubicBezTo>
                <a:cubicBezTo>
                  <a:pt x="933841" y="258704"/>
                  <a:pt x="943693" y="243417"/>
                  <a:pt x="941315" y="225922"/>
                </a:cubicBezTo>
                <a:cubicBezTo>
                  <a:pt x="940296" y="218108"/>
                  <a:pt x="940805" y="210125"/>
                  <a:pt x="940635" y="202141"/>
                </a:cubicBezTo>
                <a:cubicBezTo>
                  <a:pt x="940466" y="188213"/>
                  <a:pt x="939616" y="173945"/>
                  <a:pt x="934521" y="161205"/>
                </a:cubicBezTo>
                <a:cubicBezTo>
                  <a:pt x="929765" y="148806"/>
                  <a:pt x="933162" y="133348"/>
                  <a:pt x="920592" y="124006"/>
                </a:cubicBezTo>
                <a:cubicBezTo>
                  <a:pt x="914307" y="119250"/>
                  <a:pt x="917704" y="111437"/>
                  <a:pt x="914477" y="105661"/>
                </a:cubicBezTo>
                <a:cubicBezTo>
                  <a:pt x="907683" y="93262"/>
                  <a:pt x="900379" y="80692"/>
                  <a:pt x="893415" y="67783"/>
                </a:cubicBezTo>
                <a:cubicBezTo>
                  <a:pt x="871673" y="27696"/>
                  <a:pt x="841098" y="1028"/>
                  <a:pt x="792858" y="9"/>
                </a:cubicBezTo>
                <a:cubicBezTo>
                  <a:pt x="784535" y="-161"/>
                  <a:pt x="778420" y="2047"/>
                  <a:pt x="773834" y="8332"/>
                </a:cubicBezTo>
                <a:cubicBezTo>
                  <a:pt x="769078" y="14957"/>
                  <a:pt x="764322" y="21751"/>
                  <a:pt x="760415" y="28885"/>
                </a:cubicBezTo>
                <a:cubicBezTo>
                  <a:pt x="755659" y="37718"/>
                  <a:pt x="750393" y="40266"/>
                  <a:pt x="741221" y="35849"/>
                </a:cubicBezTo>
                <a:cubicBezTo>
                  <a:pt x="735786" y="33132"/>
                  <a:pt x="730010" y="32112"/>
                  <a:pt x="724235" y="30923"/>
                </a:cubicBezTo>
                <a:cubicBezTo>
                  <a:pt x="701814" y="26677"/>
                  <a:pt x="679053" y="25828"/>
                  <a:pt x="656801" y="30074"/>
                </a:cubicBezTo>
                <a:cubicBezTo>
                  <a:pt x="628435" y="35510"/>
                  <a:pt x="605674" y="52156"/>
                  <a:pt x="585630" y="72029"/>
                </a:cubicBezTo>
                <a:cubicBezTo>
                  <a:pt x="576628" y="81032"/>
                  <a:pt x="569833" y="91903"/>
                  <a:pt x="566946" y="104812"/>
                </a:cubicBezTo>
                <a:cubicBezTo>
                  <a:pt x="560831" y="132669"/>
                  <a:pt x="561171" y="161035"/>
                  <a:pt x="560491" y="189232"/>
                </a:cubicBezTo>
                <a:cubicBezTo>
                  <a:pt x="560321" y="195347"/>
                  <a:pt x="560831" y="200952"/>
                  <a:pt x="563209" y="206558"/>
                </a:cubicBezTo>
                <a:cubicBezTo>
                  <a:pt x="570853" y="224223"/>
                  <a:pt x="569324" y="241888"/>
                  <a:pt x="563379" y="259554"/>
                </a:cubicBezTo>
                <a:cubicBezTo>
                  <a:pt x="561510" y="264989"/>
                  <a:pt x="561680" y="270764"/>
                  <a:pt x="561340" y="276370"/>
                </a:cubicBezTo>
                <a:cubicBezTo>
                  <a:pt x="560831" y="283334"/>
                  <a:pt x="563039" y="287750"/>
                  <a:pt x="570853" y="288260"/>
                </a:cubicBezTo>
                <a:cubicBezTo>
                  <a:pt x="580534" y="288939"/>
                  <a:pt x="584951" y="294205"/>
                  <a:pt x="584781" y="303887"/>
                </a:cubicBezTo>
                <a:cubicBezTo>
                  <a:pt x="584781" y="307624"/>
                  <a:pt x="585970" y="311021"/>
                  <a:pt x="590386" y="312380"/>
                </a:cubicBezTo>
                <a:cubicBezTo>
                  <a:pt x="604654" y="317136"/>
                  <a:pt x="606353" y="320533"/>
                  <a:pt x="601937" y="335311"/>
                </a:cubicBezTo>
                <a:cubicBezTo>
                  <a:pt x="601087" y="338198"/>
                  <a:pt x="600918" y="339897"/>
                  <a:pt x="603635" y="341595"/>
                </a:cubicBezTo>
                <a:cubicBezTo>
                  <a:pt x="610599" y="345842"/>
                  <a:pt x="613827" y="352466"/>
                  <a:pt x="616205" y="359940"/>
                </a:cubicBezTo>
                <a:cubicBezTo>
                  <a:pt x="619772" y="370981"/>
                  <a:pt x="626227" y="375397"/>
                  <a:pt x="637947" y="374888"/>
                </a:cubicBezTo>
                <a:cubicBezTo>
                  <a:pt x="645590" y="374548"/>
                  <a:pt x="653234" y="373869"/>
                  <a:pt x="660708" y="372510"/>
                </a:cubicBezTo>
                <a:cubicBezTo>
                  <a:pt x="671239" y="370641"/>
                  <a:pt x="679222" y="374208"/>
                  <a:pt x="685168" y="382362"/>
                </a:cubicBezTo>
                <a:cubicBezTo>
                  <a:pt x="689924" y="388646"/>
                  <a:pt x="694000" y="395441"/>
                  <a:pt x="698247" y="402065"/>
                </a:cubicBezTo>
                <a:cubicBezTo>
                  <a:pt x="705381" y="413106"/>
                  <a:pt x="705041" y="414975"/>
                  <a:pt x="694680" y="422788"/>
                </a:cubicBezTo>
                <a:cubicBezTo>
                  <a:pt x="693321" y="423807"/>
                  <a:pt x="691962" y="424826"/>
                  <a:pt x="690603" y="425846"/>
                </a:cubicBezTo>
                <a:cubicBezTo>
                  <a:pt x="675995" y="436547"/>
                  <a:pt x="664954" y="450305"/>
                  <a:pt x="656971" y="466442"/>
                </a:cubicBezTo>
                <a:cubicBezTo>
                  <a:pt x="651196" y="478162"/>
                  <a:pt x="649327" y="492091"/>
                  <a:pt x="637607" y="500414"/>
                </a:cubicBezTo>
                <a:cubicBezTo>
                  <a:pt x="635399" y="501942"/>
                  <a:pt x="635908" y="505000"/>
                  <a:pt x="635229" y="507378"/>
                </a:cubicBezTo>
                <a:cubicBezTo>
                  <a:pt x="632851" y="516890"/>
                  <a:pt x="633021" y="527251"/>
                  <a:pt x="628605" y="536084"/>
                </a:cubicBezTo>
                <a:cubicBezTo>
                  <a:pt x="619942" y="553919"/>
                  <a:pt x="611449" y="571754"/>
                  <a:pt x="601597" y="588910"/>
                </a:cubicBezTo>
                <a:cubicBezTo>
                  <a:pt x="587499" y="613200"/>
                  <a:pt x="576798" y="638169"/>
                  <a:pt x="576118" y="666876"/>
                </a:cubicBezTo>
                <a:cubicBezTo>
                  <a:pt x="575778" y="681993"/>
                  <a:pt x="568474" y="695752"/>
                  <a:pt x="566776" y="710699"/>
                </a:cubicBezTo>
                <a:cubicBezTo>
                  <a:pt x="563209" y="740424"/>
                  <a:pt x="558453" y="769980"/>
                  <a:pt x="552847" y="799535"/>
                </a:cubicBezTo>
                <a:cubicBezTo>
                  <a:pt x="551998" y="804291"/>
                  <a:pt x="550300" y="808878"/>
                  <a:pt x="547582" y="812784"/>
                </a:cubicBezTo>
                <a:cubicBezTo>
                  <a:pt x="543505" y="818390"/>
                  <a:pt x="539768" y="819579"/>
                  <a:pt x="532804" y="815332"/>
                </a:cubicBezTo>
                <a:cubicBezTo>
                  <a:pt x="517177" y="805990"/>
                  <a:pt x="505457" y="802253"/>
                  <a:pt x="491189" y="818220"/>
                </a:cubicBezTo>
                <a:cubicBezTo>
                  <a:pt x="482866" y="827392"/>
                  <a:pt x="472334" y="835545"/>
                  <a:pt x="458406" y="835885"/>
                </a:cubicBezTo>
                <a:cubicBezTo>
                  <a:pt x="440571" y="836395"/>
                  <a:pt x="425114" y="844038"/>
                  <a:pt x="411015" y="853720"/>
                </a:cubicBezTo>
                <a:cubicBezTo>
                  <a:pt x="404391" y="858307"/>
                  <a:pt x="400654" y="861024"/>
                  <a:pt x="394199" y="854400"/>
                </a:cubicBezTo>
                <a:cubicBezTo>
                  <a:pt x="388424" y="848625"/>
                  <a:pt x="379761" y="850153"/>
                  <a:pt x="375345" y="856948"/>
                </a:cubicBezTo>
                <a:cubicBezTo>
                  <a:pt x="372967" y="860854"/>
                  <a:pt x="370249" y="861874"/>
                  <a:pt x="367361" y="858646"/>
                </a:cubicBezTo>
                <a:cubicBezTo>
                  <a:pt x="362945" y="853550"/>
                  <a:pt x="359208" y="855759"/>
                  <a:pt x="355471" y="859156"/>
                </a:cubicBezTo>
                <a:cubicBezTo>
                  <a:pt x="352414" y="861704"/>
                  <a:pt x="349526" y="864421"/>
                  <a:pt x="346469" y="866800"/>
                </a:cubicBezTo>
                <a:cubicBezTo>
                  <a:pt x="337806" y="873934"/>
                  <a:pt x="329143" y="882427"/>
                  <a:pt x="318102" y="884125"/>
                </a:cubicBezTo>
                <a:cubicBezTo>
                  <a:pt x="303664" y="886333"/>
                  <a:pt x="289566" y="890240"/>
                  <a:pt x="274788" y="891259"/>
                </a:cubicBezTo>
                <a:cubicBezTo>
                  <a:pt x="256444" y="892618"/>
                  <a:pt x="237929" y="891599"/>
                  <a:pt x="219754" y="894487"/>
                </a:cubicBezTo>
                <a:cubicBezTo>
                  <a:pt x="214998" y="895166"/>
                  <a:pt x="213469" y="893128"/>
                  <a:pt x="211771" y="889391"/>
                </a:cubicBezTo>
                <a:cubicBezTo>
                  <a:pt x="203617" y="870706"/>
                  <a:pt x="195124" y="852192"/>
                  <a:pt x="186801" y="833677"/>
                </a:cubicBezTo>
                <a:cubicBezTo>
                  <a:pt x="153509" y="759449"/>
                  <a:pt x="120047" y="685220"/>
                  <a:pt x="87094" y="610992"/>
                </a:cubicBezTo>
                <a:cubicBezTo>
                  <a:pt x="84207" y="604707"/>
                  <a:pt x="81998" y="604367"/>
                  <a:pt x="76393" y="607255"/>
                </a:cubicBezTo>
                <a:cubicBezTo>
                  <a:pt x="52783" y="619485"/>
                  <a:pt x="29172" y="631545"/>
                  <a:pt x="5222" y="643095"/>
                </a:cubicBezTo>
                <a:cubicBezTo>
                  <a:pt x="-1063" y="646153"/>
                  <a:pt x="-893" y="648701"/>
                  <a:pt x="1655" y="654306"/>
                </a:cubicBezTo>
                <a:cubicBezTo>
                  <a:pt x="13036" y="678596"/>
                  <a:pt x="23907" y="703225"/>
                  <a:pt x="35117" y="727515"/>
                </a:cubicBezTo>
                <a:cubicBezTo>
                  <a:pt x="71807" y="807689"/>
                  <a:pt x="107477" y="888202"/>
                  <a:pt x="141789" y="969394"/>
                </a:cubicBezTo>
                <a:cubicBezTo>
                  <a:pt x="145696" y="978567"/>
                  <a:pt x="147904" y="986890"/>
                  <a:pt x="138561" y="994194"/>
                </a:cubicBezTo>
                <a:cubicBezTo>
                  <a:pt x="136863" y="995553"/>
                  <a:pt x="135674" y="997931"/>
                  <a:pt x="135334" y="999969"/>
                </a:cubicBezTo>
                <a:cubicBezTo>
                  <a:pt x="133975" y="1006254"/>
                  <a:pt x="129729" y="1009991"/>
                  <a:pt x="125143" y="1013897"/>
                </a:cubicBezTo>
                <a:cubicBezTo>
                  <a:pt x="107138" y="1029524"/>
                  <a:pt x="94568" y="1047529"/>
                  <a:pt x="96436" y="1073178"/>
                </a:cubicBezTo>
                <a:cubicBezTo>
                  <a:pt x="97456" y="1088466"/>
                  <a:pt x="96776" y="1103753"/>
                  <a:pt x="96946" y="1119040"/>
                </a:cubicBezTo>
                <a:cubicBezTo>
                  <a:pt x="96946" y="1122437"/>
                  <a:pt x="97286" y="1125835"/>
                  <a:pt x="98305" y="1129062"/>
                </a:cubicBezTo>
                <a:cubicBezTo>
                  <a:pt x="102381" y="1142141"/>
                  <a:pt x="104760" y="1155390"/>
                  <a:pt x="105779" y="1168979"/>
                </a:cubicBezTo>
                <a:cubicBezTo>
                  <a:pt x="108157" y="1200063"/>
                  <a:pt x="112063" y="1230977"/>
                  <a:pt x="120726" y="1260872"/>
                </a:cubicBezTo>
                <a:cubicBezTo>
                  <a:pt x="132277" y="1300959"/>
                  <a:pt x="144676" y="1340876"/>
                  <a:pt x="157076" y="1380793"/>
                </a:cubicBezTo>
                <a:cubicBezTo>
                  <a:pt x="163021" y="1399987"/>
                  <a:pt x="167268" y="1419521"/>
                  <a:pt x="171514" y="1439224"/>
                </a:cubicBezTo>
                <a:cubicBezTo>
                  <a:pt x="176610" y="1461985"/>
                  <a:pt x="176270" y="1483727"/>
                  <a:pt x="162512" y="1504110"/>
                </a:cubicBezTo>
                <a:cubicBezTo>
                  <a:pt x="154019" y="1516680"/>
                  <a:pt x="147394" y="1530609"/>
                  <a:pt x="140430" y="1544197"/>
                </a:cubicBezTo>
                <a:cubicBezTo>
                  <a:pt x="136693" y="1551501"/>
                  <a:pt x="131597" y="1556257"/>
                  <a:pt x="123274" y="1557786"/>
                </a:cubicBezTo>
                <a:cubicBezTo>
                  <a:pt x="113592" y="1559485"/>
                  <a:pt x="103910" y="1561693"/>
                  <a:pt x="94228" y="1563731"/>
                </a:cubicBezTo>
                <a:cubicBezTo>
                  <a:pt x="90661" y="1564580"/>
                  <a:pt x="87604" y="1565599"/>
                  <a:pt x="85226" y="1569167"/>
                </a:cubicBezTo>
                <a:cubicBezTo>
                  <a:pt x="78092" y="1579698"/>
                  <a:pt x="70108" y="1589550"/>
                  <a:pt x="59917" y="1597533"/>
                </a:cubicBezTo>
                <a:cubicBezTo>
                  <a:pt x="47007" y="1607724"/>
                  <a:pt x="44120" y="1620974"/>
                  <a:pt x="47347" y="1636940"/>
                </a:cubicBezTo>
                <a:cubicBezTo>
                  <a:pt x="51424" y="1656984"/>
                  <a:pt x="66202" y="1666156"/>
                  <a:pt x="82848" y="1670233"/>
                </a:cubicBezTo>
                <a:cubicBezTo>
                  <a:pt x="110874" y="1677197"/>
                  <a:pt x="139750" y="1680764"/>
                  <a:pt x="168626" y="1675668"/>
                </a:cubicBezTo>
                <a:cubicBezTo>
                  <a:pt x="197333" y="1670572"/>
                  <a:pt x="219754" y="1658003"/>
                  <a:pt x="225699" y="1626239"/>
                </a:cubicBezTo>
                <a:cubicBezTo>
                  <a:pt x="227398" y="1616897"/>
                  <a:pt x="233343" y="1609763"/>
                  <a:pt x="241496" y="1605007"/>
                </a:cubicBezTo>
                <a:cubicBezTo>
                  <a:pt x="251687" y="1599062"/>
                  <a:pt x="262389" y="1593626"/>
                  <a:pt x="272750" y="1588021"/>
                </a:cubicBezTo>
                <a:cubicBezTo>
                  <a:pt x="280733" y="1583774"/>
                  <a:pt x="282092" y="1584284"/>
                  <a:pt x="282092" y="1593966"/>
                </a:cubicBezTo>
                <a:cubicBezTo>
                  <a:pt x="282262" y="1610272"/>
                  <a:pt x="283621" y="1626749"/>
                  <a:pt x="279884" y="1643055"/>
                </a:cubicBezTo>
                <a:cubicBezTo>
                  <a:pt x="278355" y="1649340"/>
                  <a:pt x="284300" y="1652397"/>
                  <a:pt x="287698" y="1653417"/>
                </a:cubicBezTo>
                <a:cubicBezTo>
                  <a:pt x="292114" y="1654606"/>
                  <a:pt x="290925" y="1648830"/>
                  <a:pt x="291095" y="1645943"/>
                </a:cubicBezTo>
                <a:cubicBezTo>
                  <a:pt x="291944" y="1632184"/>
                  <a:pt x="292284" y="1618256"/>
                  <a:pt x="292963" y="1604327"/>
                </a:cubicBezTo>
                <a:cubicBezTo>
                  <a:pt x="293473" y="1595834"/>
                  <a:pt x="293813" y="1587511"/>
                  <a:pt x="295681" y="1579188"/>
                </a:cubicBezTo>
                <a:cubicBezTo>
                  <a:pt x="298229" y="1567638"/>
                  <a:pt x="305363" y="1558805"/>
                  <a:pt x="311648" y="1549633"/>
                </a:cubicBezTo>
                <a:cubicBezTo>
                  <a:pt x="318612" y="1539441"/>
                  <a:pt x="322349" y="1529250"/>
                  <a:pt x="316234" y="1517190"/>
                </a:cubicBezTo>
                <a:cubicBezTo>
                  <a:pt x="314535" y="1513962"/>
                  <a:pt x="315045" y="1510395"/>
                  <a:pt x="316743" y="1507338"/>
                </a:cubicBezTo>
                <a:cubicBezTo>
                  <a:pt x="323028" y="1495618"/>
                  <a:pt x="319631" y="1484916"/>
                  <a:pt x="313686" y="1474385"/>
                </a:cubicBezTo>
                <a:cubicBezTo>
                  <a:pt x="308760" y="1465553"/>
                  <a:pt x="300947" y="1459268"/>
                  <a:pt x="294662" y="1451794"/>
                </a:cubicBezTo>
                <a:cubicBezTo>
                  <a:pt x="290755" y="1447378"/>
                  <a:pt x="287528" y="1444490"/>
                  <a:pt x="281073" y="1446189"/>
                </a:cubicBezTo>
                <a:cubicBezTo>
                  <a:pt x="276317" y="1447378"/>
                  <a:pt x="272920" y="1444830"/>
                  <a:pt x="272071" y="1439734"/>
                </a:cubicBezTo>
                <a:cubicBezTo>
                  <a:pt x="271391" y="1436167"/>
                  <a:pt x="270882" y="1432430"/>
                  <a:pt x="270542" y="1428863"/>
                </a:cubicBezTo>
                <a:cubicBezTo>
                  <a:pt x="266975" y="1386738"/>
                  <a:pt x="275298" y="1345292"/>
                  <a:pt x="278355" y="1303677"/>
                </a:cubicBezTo>
                <a:cubicBezTo>
                  <a:pt x="280564" y="1273272"/>
                  <a:pt x="285829" y="1243037"/>
                  <a:pt x="285659" y="1212293"/>
                </a:cubicBezTo>
                <a:cubicBezTo>
                  <a:pt x="285659" y="1202101"/>
                  <a:pt x="285150" y="1191230"/>
                  <a:pt x="280564" y="1182398"/>
                </a:cubicBezTo>
                <a:cubicBezTo>
                  <a:pt x="274958" y="1171527"/>
                  <a:pt x="273769" y="1159806"/>
                  <a:pt x="269862" y="1148596"/>
                </a:cubicBezTo>
                <a:cubicBezTo>
                  <a:pt x="267315" y="1141292"/>
                  <a:pt x="270372" y="1137725"/>
                  <a:pt x="278016" y="1137725"/>
                </a:cubicBezTo>
                <a:cubicBezTo>
                  <a:pt x="289906" y="1137555"/>
                  <a:pt x="301796" y="1138404"/>
                  <a:pt x="313686" y="1138234"/>
                </a:cubicBezTo>
                <a:cubicBezTo>
                  <a:pt x="321160" y="1138064"/>
                  <a:pt x="324217" y="1140952"/>
                  <a:pt x="323708" y="1148596"/>
                </a:cubicBezTo>
                <a:cubicBezTo>
                  <a:pt x="323198" y="1159636"/>
                  <a:pt x="328803" y="1167280"/>
                  <a:pt x="337296" y="1174414"/>
                </a:cubicBezTo>
                <a:cubicBezTo>
                  <a:pt x="351055" y="1185625"/>
                  <a:pt x="368041" y="1187154"/>
                  <a:pt x="383668" y="1187663"/>
                </a:cubicBezTo>
                <a:cubicBezTo>
                  <a:pt x="424944" y="1189362"/>
                  <a:pt x="466049" y="1193269"/>
                  <a:pt x="507325" y="1194797"/>
                </a:cubicBezTo>
                <a:cubicBezTo>
                  <a:pt x="514120" y="1194967"/>
                  <a:pt x="517007" y="1197345"/>
                  <a:pt x="517007" y="1204309"/>
                </a:cubicBezTo>
                <a:cubicBezTo>
                  <a:pt x="516837" y="1234884"/>
                  <a:pt x="513100" y="1265289"/>
                  <a:pt x="509194" y="1295524"/>
                </a:cubicBezTo>
                <a:cubicBezTo>
                  <a:pt x="504947" y="1328986"/>
                  <a:pt x="502229" y="1362448"/>
                  <a:pt x="499851" y="1395910"/>
                </a:cubicBezTo>
                <a:cubicBezTo>
                  <a:pt x="499512" y="1401176"/>
                  <a:pt x="501210" y="1403724"/>
                  <a:pt x="506816" y="1404064"/>
                </a:cubicBezTo>
                <a:cubicBezTo>
                  <a:pt x="535522" y="1405592"/>
                  <a:pt x="564228" y="1410688"/>
                  <a:pt x="593104" y="1408140"/>
                </a:cubicBezTo>
                <a:cubicBezTo>
                  <a:pt x="597520" y="1407801"/>
                  <a:pt x="602107" y="1407970"/>
                  <a:pt x="606693" y="1407970"/>
                </a:cubicBezTo>
                <a:cubicBezTo>
                  <a:pt x="612128" y="1407970"/>
                  <a:pt x="615016" y="1410348"/>
                  <a:pt x="615016" y="1416293"/>
                </a:cubicBezTo>
                <a:cubicBezTo>
                  <a:pt x="614676" y="1439564"/>
                  <a:pt x="614506" y="1462665"/>
                  <a:pt x="614167" y="1485936"/>
                </a:cubicBezTo>
                <a:cubicBezTo>
                  <a:pt x="614167" y="1488484"/>
                  <a:pt x="614336" y="1491201"/>
                  <a:pt x="610430" y="1490861"/>
                </a:cubicBezTo>
                <a:cubicBezTo>
                  <a:pt x="593953" y="1489672"/>
                  <a:pt x="577137" y="1491541"/>
                  <a:pt x="560831" y="1486105"/>
                </a:cubicBezTo>
                <a:cubicBezTo>
                  <a:pt x="524991" y="1474046"/>
                  <a:pt x="488980" y="1462325"/>
                  <a:pt x="452801" y="1450945"/>
                </a:cubicBezTo>
                <a:cubicBezTo>
                  <a:pt x="438363" y="1446358"/>
                  <a:pt x="436154" y="1447717"/>
                  <a:pt x="429870" y="1458928"/>
                </a:cubicBezTo>
                <a:cubicBezTo>
                  <a:pt x="428341" y="1461646"/>
                  <a:pt x="428341" y="1464194"/>
                  <a:pt x="428341" y="1467081"/>
                </a:cubicBezTo>
                <a:cubicBezTo>
                  <a:pt x="428341" y="1479821"/>
                  <a:pt x="428511" y="1492560"/>
                  <a:pt x="428171" y="1505300"/>
                </a:cubicBezTo>
                <a:cubicBezTo>
                  <a:pt x="428001" y="1512264"/>
                  <a:pt x="428341" y="1518718"/>
                  <a:pt x="434626" y="1523474"/>
                </a:cubicBezTo>
                <a:cubicBezTo>
                  <a:pt x="437004" y="1525343"/>
                  <a:pt x="439042" y="1528570"/>
                  <a:pt x="438193" y="1531628"/>
                </a:cubicBezTo>
                <a:cubicBezTo>
                  <a:pt x="435645" y="1541479"/>
                  <a:pt x="440571" y="1547085"/>
                  <a:pt x="448214" y="1551671"/>
                </a:cubicBezTo>
                <a:cubicBezTo>
                  <a:pt x="450592" y="1553030"/>
                  <a:pt x="451951" y="1555238"/>
                  <a:pt x="451611" y="1557956"/>
                </a:cubicBezTo>
                <a:cubicBezTo>
                  <a:pt x="451272" y="1560843"/>
                  <a:pt x="448554" y="1560843"/>
                  <a:pt x="446346" y="1561523"/>
                </a:cubicBezTo>
                <a:cubicBezTo>
                  <a:pt x="414582" y="1569846"/>
                  <a:pt x="382988" y="1578679"/>
                  <a:pt x="350715" y="1584454"/>
                </a:cubicBezTo>
                <a:cubicBezTo>
                  <a:pt x="336277" y="1587002"/>
                  <a:pt x="327954" y="1598722"/>
                  <a:pt x="327954" y="1610782"/>
                </a:cubicBezTo>
                <a:cubicBezTo>
                  <a:pt x="327954" y="1623861"/>
                  <a:pt x="327784" y="1636770"/>
                  <a:pt x="327954" y="1649850"/>
                </a:cubicBezTo>
                <a:cubicBezTo>
                  <a:pt x="327954" y="1656984"/>
                  <a:pt x="330332" y="1662929"/>
                  <a:pt x="335428" y="1668194"/>
                </a:cubicBezTo>
                <a:cubicBezTo>
                  <a:pt x="340863" y="1673800"/>
                  <a:pt x="346639" y="1679575"/>
                  <a:pt x="346809" y="1688407"/>
                </a:cubicBezTo>
                <a:cubicBezTo>
                  <a:pt x="346809" y="1691125"/>
                  <a:pt x="349866" y="1692314"/>
                  <a:pt x="351904" y="1693673"/>
                </a:cubicBezTo>
                <a:cubicBezTo>
                  <a:pt x="363285" y="1701317"/>
                  <a:pt x="383498" y="1698259"/>
                  <a:pt x="395558" y="1687219"/>
                </a:cubicBezTo>
                <a:cubicBezTo>
                  <a:pt x="405919" y="1677706"/>
                  <a:pt x="408637" y="1664627"/>
                  <a:pt x="410166" y="1651888"/>
                </a:cubicBezTo>
                <a:cubicBezTo>
                  <a:pt x="411015" y="1643905"/>
                  <a:pt x="405070" y="1637450"/>
                  <a:pt x="398615" y="1632354"/>
                </a:cubicBezTo>
                <a:cubicBezTo>
                  <a:pt x="395728" y="1630146"/>
                  <a:pt x="394539" y="1626919"/>
                  <a:pt x="395388" y="1623182"/>
                </a:cubicBezTo>
                <a:cubicBezTo>
                  <a:pt x="396407" y="1619105"/>
                  <a:pt x="400314" y="1619785"/>
                  <a:pt x="403032" y="1619445"/>
                </a:cubicBezTo>
                <a:cubicBezTo>
                  <a:pt x="435645" y="1614349"/>
                  <a:pt x="468597" y="1611971"/>
                  <a:pt x="500701" y="1603478"/>
                </a:cubicBezTo>
                <a:cubicBezTo>
                  <a:pt x="522103" y="1597703"/>
                  <a:pt x="544694" y="1595665"/>
                  <a:pt x="566606" y="1591928"/>
                </a:cubicBezTo>
                <a:cubicBezTo>
                  <a:pt x="583082" y="1589210"/>
                  <a:pt x="599389" y="1584963"/>
                  <a:pt x="616205" y="1587341"/>
                </a:cubicBezTo>
                <a:cubicBezTo>
                  <a:pt x="626736" y="1588870"/>
                  <a:pt x="634719" y="1592947"/>
                  <a:pt x="638626" y="1604667"/>
                </a:cubicBezTo>
                <a:cubicBezTo>
                  <a:pt x="647629" y="1630655"/>
                  <a:pt x="655952" y="1656984"/>
                  <a:pt x="663935" y="1683312"/>
                </a:cubicBezTo>
                <a:cubicBezTo>
                  <a:pt x="668861" y="1699448"/>
                  <a:pt x="672938" y="1715075"/>
                  <a:pt x="667502" y="1731891"/>
                </a:cubicBezTo>
                <a:cubicBezTo>
                  <a:pt x="664954" y="1739875"/>
                  <a:pt x="665124" y="1748707"/>
                  <a:pt x="665634" y="1757200"/>
                </a:cubicBezTo>
                <a:cubicBezTo>
                  <a:pt x="666993" y="1780471"/>
                  <a:pt x="688735" y="1802043"/>
                  <a:pt x="712345" y="1803402"/>
                </a:cubicBezTo>
                <a:cubicBezTo>
                  <a:pt x="734257" y="1804591"/>
                  <a:pt x="759905" y="1784378"/>
                  <a:pt x="763642" y="1762976"/>
                </a:cubicBezTo>
                <a:cubicBezTo>
                  <a:pt x="765001" y="1755842"/>
                  <a:pt x="763642" y="1748877"/>
                  <a:pt x="760415" y="1742423"/>
                </a:cubicBezTo>
                <a:cubicBezTo>
                  <a:pt x="753791" y="1728664"/>
                  <a:pt x="742580" y="1719152"/>
                  <a:pt x="730860" y="1710319"/>
                </a:cubicBezTo>
                <a:cubicBezTo>
                  <a:pt x="728482" y="1708451"/>
                  <a:pt x="726783" y="1707092"/>
                  <a:pt x="725934" y="1704204"/>
                </a:cubicBezTo>
                <a:cubicBezTo>
                  <a:pt x="714553" y="1668024"/>
                  <a:pt x="702663" y="1632184"/>
                  <a:pt x="695189" y="1594985"/>
                </a:cubicBezTo>
                <a:cubicBezTo>
                  <a:pt x="692811" y="1583435"/>
                  <a:pt x="694000" y="1581906"/>
                  <a:pt x="705890" y="1581736"/>
                </a:cubicBezTo>
                <a:cubicBezTo>
                  <a:pt x="707929" y="1581736"/>
                  <a:pt x="709797" y="1582076"/>
                  <a:pt x="711835" y="1582246"/>
                </a:cubicBezTo>
                <a:cubicBezTo>
                  <a:pt x="735786" y="1584793"/>
                  <a:pt x="759566" y="1587681"/>
                  <a:pt x="783516" y="1589719"/>
                </a:cubicBezTo>
                <a:cubicBezTo>
                  <a:pt x="831756" y="1593626"/>
                  <a:pt x="879996" y="1596514"/>
                  <a:pt x="928236" y="1601270"/>
                </a:cubicBezTo>
                <a:cubicBezTo>
                  <a:pt x="948449" y="1603308"/>
                  <a:pt x="948449" y="1603138"/>
                  <a:pt x="942844" y="1623182"/>
                </a:cubicBezTo>
                <a:cubicBezTo>
                  <a:pt x="941315" y="1628617"/>
                  <a:pt x="939446" y="1634732"/>
                  <a:pt x="943353" y="1639488"/>
                </a:cubicBezTo>
                <a:cubicBezTo>
                  <a:pt x="947600" y="1644754"/>
                  <a:pt x="950148" y="1650529"/>
                  <a:pt x="951506" y="1656984"/>
                </a:cubicBezTo>
                <a:cubicBezTo>
                  <a:pt x="952356" y="1661060"/>
                  <a:pt x="954734" y="1662759"/>
                  <a:pt x="958980" y="1663778"/>
                </a:cubicBezTo>
                <a:cubicBezTo>
                  <a:pt x="969002" y="1665986"/>
                  <a:pt x="979193" y="1665816"/>
                  <a:pt x="989385" y="1666496"/>
                </a:cubicBezTo>
                <a:cubicBezTo>
                  <a:pt x="996179" y="1667005"/>
                  <a:pt x="999916" y="1664118"/>
                  <a:pt x="1002974" y="1659531"/>
                </a:cubicBezTo>
                <a:cubicBezTo>
                  <a:pt x="1012656" y="1645263"/>
                  <a:pt x="1014015" y="1629297"/>
                  <a:pt x="1010278" y="1613160"/>
                </a:cubicBezTo>
                <a:close/>
                <a:moveTo>
                  <a:pt x="893245" y="959203"/>
                </a:moveTo>
                <a:cubicBezTo>
                  <a:pt x="900379" y="964808"/>
                  <a:pt x="906154" y="960732"/>
                  <a:pt x="911929" y="957674"/>
                </a:cubicBezTo>
                <a:cubicBezTo>
                  <a:pt x="921611" y="952748"/>
                  <a:pt x="921611" y="952578"/>
                  <a:pt x="923310" y="963110"/>
                </a:cubicBezTo>
                <a:cubicBezTo>
                  <a:pt x="929425" y="999459"/>
                  <a:pt x="935540" y="1035639"/>
                  <a:pt x="941655" y="1071989"/>
                </a:cubicBezTo>
                <a:cubicBezTo>
                  <a:pt x="942504" y="1076745"/>
                  <a:pt x="942674" y="1081501"/>
                  <a:pt x="943183" y="1086257"/>
                </a:cubicBezTo>
                <a:cubicBezTo>
                  <a:pt x="943013" y="1086257"/>
                  <a:pt x="942844" y="1086257"/>
                  <a:pt x="942504" y="1086257"/>
                </a:cubicBezTo>
                <a:cubicBezTo>
                  <a:pt x="942504" y="1090164"/>
                  <a:pt x="942674" y="1094241"/>
                  <a:pt x="942504" y="1098147"/>
                </a:cubicBezTo>
                <a:cubicBezTo>
                  <a:pt x="942334" y="1100865"/>
                  <a:pt x="940805" y="1103073"/>
                  <a:pt x="937748" y="1103073"/>
                </a:cubicBezTo>
                <a:cubicBezTo>
                  <a:pt x="934690" y="1103243"/>
                  <a:pt x="933501" y="1101205"/>
                  <a:pt x="932822" y="1098317"/>
                </a:cubicBezTo>
                <a:cubicBezTo>
                  <a:pt x="928066" y="1076066"/>
                  <a:pt x="919573" y="1054833"/>
                  <a:pt x="912269" y="1033261"/>
                </a:cubicBezTo>
                <a:cubicBezTo>
                  <a:pt x="905645" y="1013897"/>
                  <a:pt x="897152" y="995213"/>
                  <a:pt x="893245" y="974830"/>
                </a:cubicBezTo>
                <a:cubicBezTo>
                  <a:pt x="892565" y="970753"/>
                  <a:pt x="888828" y="967526"/>
                  <a:pt x="888998" y="962940"/>
                </a:cubicBezTo>
                <a:cubicBezTo>
                  <a:pt x="888998" y="960562"/>
                  <a:pt x="889508" y="956145"/>
                  <a:pt x="893245" y="95920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4" name="Google Shape;114;p14"/>
          <p:cNvSpPr txBox="1"/>
          <p:nvPr/>
        </p:nvSpPr>
        <p:spPr>
          <a:xfrm>
            <a:off x="6392639" y="3325283"/>
            <a:ext cx="5421056" cy="1015663"/>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6000">
                <a:solidFill>
                  <a:srgbClr val="002060"/>
                </a:solidFill>
                <a:latin typeface="Calibri"/>
                <a:ea typeface="Calibri"/>
                <a:cs typeface="Calibri"/>
                <a:sym typeface="Calibri"/>
              </a:rPr>
              <a:t>Filantropi Islam</a:t>
            </a:r>
            <a:endParaRPr sz="6000">
              <a:solidFill>
                <a:srgbClr val="002060"/>
              </a:solidFill>
              <a:latin typeface="Calibri"/>
              <a:ea typeface="Calibri"/>
              <a:cs typeface="Calibri"/>
              <a:sym typeface="Calibri"/>
            </a:endParaRPr>
          </a:p>
        </p:txBody>
      </p:sp>
      <p:sp>
        <p:nvSpPr>
          <p:cNvPr id="115" name="Google Shape;115;p14"/>
          <p:cNvSpPr/>
          <p:nvPr/>
        </p:nvSpPr>
        <p:spPr>
          <a:xfrm>
            <a:off x="6943375" y="4476438"/>
            <a:ext cx="5016151" cy="120032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rgbClr val="FFC000"/>
                </a:solidFill>
                <a:latin typeface="Arial"/>
                <a:ea typeface="Arial"/>
                <a:cs typeface="Arial"/>
                <a:sym typeface="Arial"/>
              </a:rPr>
              <a:t>Tim Dosen </a:t>
            </a:r>
            <a:endParaRPr/>
          </a:p>
          <a:p>
            <a:pPr marL="0" marR="0" lvl="0" indent="0" algn="l" rtl="0">
              <a:spcBef>
                <a:spcPts val="0"/>
              </a:spcBef>
              <a:spcAft>
                <a:spcPts val="0"/>
              </a:spcAft>
              <a:buNone/>
            </a:pPr>
            <a:r>
              <a:rPr lang="en-US" sz="2400" b="1">
                <a:solidFill>
                  <a:srgbClr val="FFC000"/>
                </a:solidFill>
                <a:latin typeface="Arial"/>
                <a:ea typeface="Arial"/>
                <a:cs typeface="Arial"/>
                <a:sym typeface="Arial"/>
              </a:rPr>
              <a:t>Program Studi Ilmu Ekonomi dan Keuangan Islam</a:t>
            </a:r>
            <a:endParaRPr sz="2400" b="1">
              <a:solidFill>
                <a:srgbClr val="FFC000"/>
              </a:solidFill>
              <a:latin typeface="Arial"/>
              <a:ea typeface="Arial"/>
              <a:cs typeface="Arial"/>
              <a:sym typeface="Arial"/>
            </a:endParaRPr>
          </a:p>
        </p:txBody>
      </p:sp>
      <p:grpSp>
        <p:nvGrpSpPr>
          <p:cNvPr id="116" name="Google Shape;116;p14"/>
          <p:cNvGrpSpPr/>
          <p:nvPr/>
        </p:nvGrpSpPr>
        <p:grpSpPr>
          <a:xfrm>
            <a:off x="0" y="171338"/>
            <a:ext cx="12207499" cy="6686662"/>
            <a:chOff x="0" y="171338"/>
            <a:chExt cx="12207499" cy="6686662"/>
          </a:xfrm>
        </p:grpSpPr>
        <p:sp>
          <p:nvSpPr>
            <p:cNvPr id="117" name="Google Shape;117;p14"/>
            <p:cNvSpPr/>
            <p:nvPr/>
          </p:nvSpPr>
          <p:spPr>
            <a:xfrm>
              <a:off x="0" y="6214820"/>
              <a:ext cx="8446576" cy="643180"/>
            </a:xfrm>
            <a:prstGeom prst="rect">
              <a:avLst/>
            </a:prstGeom>
            <a:solidFill>
              <a:srgbClr val="7F6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Black"/>
                  <a:ea typeface="Arial Black"/>
                  <a:cs typeface="Arial Black"/>
                  <a:sym typeface="Arial Black"/>
                </a:rPr>
                <a:t>EKONOMI DAN BISNIS SYARIAH</a:t>
              </a:r>
              <a:endParaRPr sz="1400">
                <a:solidFill>
                  <a:schemeClr val="lt1"/>
                </a:solidFill>
                <a:latin typeface="Arial Black"/>
                <a:ea typeface="Arial Black"/>
                <a:cs typeface="Arial Black"/>
                <a:sym typeface="Arial Black"/>
              </a:endParaRPr>
            </a:p>
          </p:txBody>
        </p:sp>
        <p:sp>
          <p:nvSpPr>
            <p:cNvPr id="118" name="Google Shape;118;p14"/>
            <p:cNvSpPr/>
            <p:nvPr/>
          </p:nvSpPr>
          <p:spPr>
            <a:xfrm>
              <a:off x="8446577" y="6214820"/>
              <a:ext cx="3760922" cy="643180"/>
            </a:xfrm>
            <a:prstGeom prst="rect">
              <a:avLst/>
            </a:prstGeom>
            <a:solidFill>
              <a:srgbClr val="7B7B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Black"/>
                  <a:ea typeface="Arial Black"/>
                  <a:cs typeface="Arial Black"/>
                  <a:sym typeface="Arial Black"/>
                </a:rPr>
                <a:t>Ieki.upi.edu</a:t>
              </a:r>
              <a:endParaRPr sz="1400">
                <a:solidFill>
                  <a:schemeClr val="lt1"/>
                </a:solidFill>
                <a:latin typeface="Arial Black"/>
                <a:ea typeface="Arial Black"/>
                <a:cs typeface="Arial Black"/>
                <a:sym typeface="Arial Black"/>
              </a:endParaRPr>
            </a:p>
          </p:txBody>
        </p:sp>
        <p:grpSp>
          <p:nvGrpSpPr>
            <p:cNvPr id="119" name="Google Shape;119;p14"/>
            <p:cNvGrpSpPr/>
            <p:nvPr/>
          </p:nvGrpSpPr>
          <p:grpSpPr>
            <a:xfrm>
              <a:off x="10464117" y="171338"/>
              <a:ext cx="1495409" cy="593852"/>
              <a:chOff x="4572001" y="1093721"/>
              <a:chExt cx="1495409" cy="593852"/>
            </a:xfrm>
          </p:grpSpPr>
          <p:pic>
            <p:nvPicPr>
              <p:cNvPr id="120" name="Google Shape;120;p14"/>
              <p:cNvPicPr preferRelativeResize="0"/>
              <p:nvPr/>
            </p:nvPicPr>
            <p:blipFill rotWithShape="1">
              <a:blip r:embed="rId4">
                <a:alphaModFix/>
              </a:blip>
              <a:srcRect/>
              <a:stretch/>
            </p:blipFill>
            <p:spPr>
              <a:xfrm>
                <a:off x="4572001" y="1093721"/>
                <a:ext cx="593852" cy="593852"/>
              </a:xfrm>
              <a:prstGeom prst="rect">
                <a:avLst/>
              </a:prstGeom>
              <a:noFill/>
              <a:ln>
                <a:noFill/>
              </a:ln>
            </p:spPr>
          </p:pic>
          <p:pic>
            <p:nvPicPr>
              <p:cNvPr id="121" name="Google Shape;121;p14"/>
              <p:cNvPicPr preferRelativeResize="0"/>
              <p:nvPr/>
            </p:nvPicPr>
            <p:blipFill rotWithShape="1">
              <a:blip r:embed="rId5">
                <a:alphaModFix/>
              </a:blip>
              <a:srcRect r="39490"/>
              <a:stretch/>
            </p:blipFill>
            <p:spPr>
              <a:xfrm>
                <a:off x="5277971" y="1110073"/>
                <a:ext cx="789439" cy="576356"/>
              </a:xfrm>
              <a:prstGeom prst="rect">
                <a:avLst/>
              </a:prstGeom>
              <a:noFill/>
              <a:ln>
                <a:noFill/>
              </a:ln>
            </p:spPr>
          </p:pic>
        </p:gr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354"/>
        <p:cNvGrpSpPr/>
        <p:nvPr/>
      </p:nvGrpSpPr>
      <p:grpSpPr>
        <a:xfrm>
          <a:off x="0" y="0"/>
          <a:ext cx="0" cy="0"/>
          <a:chOff x="0" y="0"/>
          <a:chExt cx="0" cy="0"/>
        </a:xfrm>
      </p:grpSpPr>
      <p:sp>
        <p:nvSpPr>
          <p:cNvPr id="355" name="Google Shape;355;p23"/>
          <p:cNvSpPr txBox="1"/>
          <p:nvPr/>
        </p:nvSpPr>
        <p:spPr>
          <a:xfrm>
            <a:off x="3472532" y="245035"/>
            <a:ext cx="4487491"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a:solidFill>
                  <a:srgbClr val="002060"/>
                </a:solidFill>
                <a:latin typeface="Arial Black"/>
                <a:ea typeface="Arial Black"/>
                <a:cs typeface="Arial Black"/>
                <a:sym typeface="Arial Black"/>
              </a:rPr>
              <a:t>Infak dan Sedekah</a:t>
            </a:r>
            <a:endParaRPr sz="2400" b="1">
              <a:solidFill>
                <a:srgbClr val="002060"/>
              </a:solidFill>
              <a:latin typeface="Arial Black"/>
              <a:ea typeface="Arial Black"/>
              <a:cs typeface="Arial Black"/>
              <a:sym typeface="Arial Black"/>
            </a:endParaRPr>
          </a:p>
        </p:txBody>
      </p:sp>
      <p:grpSp>
        <p:nvGrpSpPr>
          <p:cNvPr id="356" name="Google Shape;356;p23"/>
          <p:cNvGrpSpPr/>
          <p:nvPr/>
        </p:nvGrpSpPr>
        <p:grpSpPr>
          <a:xfrm>
            <a:off x="0" y="171338"/>
            <a:ext cx="12207499" cy="6686662"/>
            <a:chOff x="0" y="171338"/>
            <a:chExt cx="12207499" cy="6686662"/>
          </a:xfrm>
        </p:grpSpPr>
        <p:sp>
          <p:nvSpPr>
            <p:cNvPr id="357" name="Google Shape;357;p23"/>
            <p:cNvSpPr/>
            <p:nvPr/>
          </p:nvSpPr>
          <p:spPr>
            <a:xfrm>
              <a:off x="0" y="6214820"/>
              <a:ext cx="8446576" cy="643180"/>
            </a:xfrm>
            <a:prstGeom prst="rect">
              <a:avLst/>
            </a:prstGeom>
            <a:solidFill>
              <a:srgbClr val="7F6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Black"/>
                  <a:ea typeface="Arial Black"/>
                  <a:cs typeface="Arial Black"/>
                  <a:sym typeface="Arial Black"/>
                </a:rPr>
                <a:t>EKONOMI DAN BISNIS SYARIAH</a:t>
              </a:r>
              <a:endParaRPr sz="1400">
                <a:solidFill>
                  <a:schemeClr val="lt1"/>
                </a:solidFill>
                <a:latin typeface="Arial Black"/>
                <a:ea typeface="Arial Black"/>
                <a:cs typeface="Arial Black"/>
                <a:sym typeface="Arial Black"/>
              </a:endParaRPr>
            </a:p>
          </p:txBody>
        </p:sp>
        <p:sp>
          <p:nvSpPr>
            <p:cNvPr id="358" name="Google Shape;358;p23"/>
            <p:cNvSpPr/>
            <p:nvPr/>
          </p:nvSpPr>
          <p:spPr>
            <a:xfrm>
              <a:off x="8446577" y="6214820"/>
              <a:ext cx="3760922" cy="643180"/>
            </a:xfrm>
            <a:prstGeom prst="rect">
              <a:avLst/>
            </a:prstGeom>
            <a:solidFill>
              <a:srgbClr val="7B7B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Black"/>
                  <a:ea typeface="Arial Black"/>
                  <a:cs typeface="Arial Black"/>
                  <a:sym typeface="Arial Black"/>
                </a:rPr>
                <a:t>Ieki.upi.edu</a:t>
              </a:r>
              <a:endParaRPr sz="1400">
                <a:solidFill>
                  <a:schemeClr val="lt1"/>
                </a:solidFill>
                <a:latin typeface="Arial Black"/>
                <a:ea typeface="Arial Black"/>
                <a:cs typeface="Arial Black"/>
                <a:sym typeface="Arial Black"/>
              </a:endParaRPr>
            </a:p>
          </p:txBody>
        </p:sp>
        <p:grpSp>
          <p:nvGrpSpPr>
            <p:cNvPr id="359" name="Google Shape;359;p23"/>
            <p:cNvGrpSpPr/>
            <p:nvPr/>
          </p:nvGrpSpPr>
          <p:grpSpPr>
            <a:xfrm>
              <a:off x="10464117" y="171338"/>
              <a:ext cx="1495409" cy="593852"/>
              <a:chOff x="4572001" y="1093721"/>
              <a:chExt cx="1495409" cy="593852"/>
            </a:xfrm>
          </p:grpSpPr>
          <p:pic>
            <p:nvPicPr>
              <p:cNvPr id="360" name="Google Shape;360;p23"/>
              <p:cNvPicPr preferRelativeResize="0"/>
              <p:nvPr/>
            </p:nvPicPr>
            <p:blipFill rotWithShape="1">
              <a:blip r:embed="rId3">
                <a:alphaModFix/>
              </a:blip>
              <a:srcRect/>
              <a:stretch/>
            </p:blipFill>
            <p:spPr>
              <a:xfrm>
                <a:off x="4572001" y="1093721"/>
                <a:ext cx="593852" cy="593852"/>
              </a:xfrm>
              <a:prstGeom prst="rect">
                <a:avLst/>
              </a:prstGeom>
              <a:noFill/>
              <a:ln>
                <a:noFill/>
              </a:ln>
            </p:spPr>
          </p:pic>
          <p:pic>
            <p:nvPicPr>
              <p:cNvPr id="361" name="Google Shape;361;p23"/>
              <p:cNvPicPr preferRelativeResize="0"/>
              <p:nvPr/>
            </p:nvPicPr>
            <p:blipFill rotWithShape="1">
              <a:blip r:embed="rId4">
                <a:alphaModFix/>
              </a:blip>
              <a:srcRect r="39490"/>
              <a:stretch/>
            </p:blipFill>
            <p:spPr>
              <a:xfrm>
                <a:off x="5277971" y="1110073"/>
                <a:ext cx="789439" cy="576356"/>
              </a:xfrm>
              <a:prstGeom prst="rect">
                <a:avLst/>
              </a:prstGeom>
              <a:noFill/>
              <a:ln>
                <a:noFill/>
              </a:ln>
            </p:spPr>
          </p:pic>
        </p:grpSp>
      </p:grpSp>
      <p:grpSp>
        <p:nvGrpSpPr>
          <p:cNvPr id="362" name="Google Shape;362;p23"/>
          <p:cNvGrpSpPr/>
          <p:nvPr/>
        </p:nvGrpSpPr>
        <p:grpSpPr>
          <a:xfrm>
            <a:off x="4103090" y="4568617"/>
            <a:ext cx="3357511" cy="841262"/>
            <a:chOff x="2833739" y="5301208"/>
            <a:chExt cx="3357511" cy="841262"/>
          </a:xfrm>
        </p:grpSpPr>
        <p:sp>
          <p:nvSpPr>
            <p:cNvPr id="363" name="Google Shape;363;p23"/>
            <p:cNvSpPr/>
            <p:nvPr/>
          </p:nvSpPr>
          <p:spPr>
            <a:xfrm>
              <a:off x="2833739" y="5301208"/>
              <a:ext cx="3357511" cy="841262"/>
            </a:xfrm>
            <a:prstGeom prst="ellipse">
              <a:avLst/>
            </a:prstGeom>
            <a:solidFill>
              <a:srgbClr val="7F7F7F">
                <a:alpha val="50980"/>
              </a:srgbClr>
            </a:solid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endParaRPr sz="2700">
                <a:solidFill>
                  <a:schemeClr val="lt1"/>
                </a:solidFill>
                <a:latin typeface="Calibri"/>
                <a:ea typeface="Calibri"/>
                <a:cs typeface="Calibri"/>
                <a:sym typeface="Calibri"/>
              </a:endParaRPr>
            </a:p>
          </p:txBody>
        </p:sp>
        <p:sp>
          <p:nvSpPr>
            <p:cNvPr id="364" name="Google Shape;364;p23"/>
            <p:cNvSpPr/>
            <p:nvPr/>
          </p:nvSpPr>
          <p:spPr>
            <a:xfrm>
              <a:off x="3481626" y="5487505"/>
              <a:ext cx="1728921" cy="433200"/>
            </a:xfrm>
            <a:prstGeom prst="ellipse">
              <a:avLst/>
            </a:prstGeom>
            <a:solidFill>
              <a:srgbClr val="7F7F7F">
                <a:alpha val="50980"/>
              </a:srgbClr>
            </a:solid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endParaRPr sz="2700">
                <a:solidFill>
                  <a:schemeClr val="lt1"/>
                </a:solidFill>
                <a:latin typeface="Calibri"/>
                <a:ea typeface="Calibri"/>
                <a:cs typeface="Calibri"/>
                <a:sym typeface="Calibri"/>
              </a:endParaRPr>
            </a:p>
          </p:txBody>
        </p:sp>
      </p:grpSp>
      <p:sp>
        <p:nvSpPr>
          <p:cNvPr id="365" name="Google Shape;365;p23"/>
          <p:cNvSpPr/>
          <p:nvPr/>
        </p:nvSpPr>
        <p:spPr>
          <a:xfrm>
            <a:off x="7025921" y="2183712"/>
            <a:ext cx="432048" cy="432048"/>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F3F3F"/>
              </a:solidFill>
              <a:latin typeface="Calibri"/>
              <a:ea typeface="Calibri"/>
              <a:cs typeface="Calibri"/>
              <a:sym typeface="Calibri"/>
            </a:endParaRPr>
          </a:p>
        </p:txBody>
      </p:sp>
      <p:sp>
        <p:nvSpPr>
          <p:cNvPr id="366" name="Google Shape;366;p23"/>
          <p:cNvSpPr txBox="1"/>
          <p:nvPr/>
        </p:nvSpPr>
        <p:spPr>
          <a:xfrm>
            <a:off x="7508172" y="1676976"/>
            <a:ext cx="4667301" cy="70788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a:solidFill>
                  <a:srgbClr val="3F3F3F"/>
                </a:solidFill>
                <a:latin typeface="Calibri"/>
                <a:ea typeface="Calibri"/>
                <a:cs typeface="Calibri"/>
                <a:sym typeface="Calibri"/>
              </a:rPr>
              <a:t>Ancaman Bagi Orang Yang Enggan Berinfak/Sedekah</a:t>
            </a:r>
            <a:endParaRPr sz="2000" b="1">
              <a:solidFill>
                <a:srgbClr val="3F3F3F"/>
              </a:solidFill>
              <a:latin typeface="Calibri"/>
              <a:ea typeface="Calibri"/>
              <a:cs typeface="Calibri"/>
              <a:sym typeface="Calibri"/>
            </a:endParaRPr>
          </a:p>
        </p:txBody>
      </p:sp>
      <p:cxnSp>
        <p:nvCxnSpPr>
          <p:cNvPr id="367" name="Google Shape;367;p23"/>
          <p:cNvCxnSpPr>
            <a:stCxn id="365" idx="6"/>
          </p:cNvCxnSpPr>
          <p:nvPr/>
        </p:nvCxnSpPr>
        <p:spPr>
          <a:xfrm>
            <a:off x="7457969" y="2399736"/>
            <a:ext cx="3600000" cy="2700"/>
          </a:xfrm>
          <a:prstGeom prst="straightConnector1">
            <a:avLst/>
          </a:prstGeom>
          <a:noFill/>
          <a:ln w="9525" cap="flat" cmpd="sng">
            <a:solidFill>
              <a:schemeClr val="accent5"/>
            </a:solidFill>
            <a:prstDash val="solid"/>
            <a:miter lim="800000"/>
            <a:headEnd type="none" w="sm" len="sm"/>
            <a:tailEnd type="oval" w="med" len="med"/>
          </a:ln>
        </p:spPr>
      </p:cxnSp>
      <p:sp>
        <p:nvSpPr>
          <p:cNvPr id="368" name="Google Shape;368;p23"/>
          <p:cNvSpPr/>
          <p:nvPr/>
        </p:nvSpPr>
        <p:spPr>
          <a:xfrm>
            <a:off x="4627556" y="2159196"/>
            <a:ext cx="432048" cy="432048"/>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F3F3F"/>
              </a:solidFill>
              <a:latin typeface="Calibri"/>
              <a:ea typeface="Calibri"/>
              <a:cs typeface="Calibri"/>
              <a:sym typeface="Calibri"/>
            </a:endParaRPr>
          </a:p>
        </p:txBody>
      </p:sp>
      <p:sp>
        <p:nvSpPr>
          <p:cNvPr id="369" name="Google Shape;369;p23"/>
          <p:cNvSpPr txBox="1"/>
          <p:nvPr/>
        </p:nvSpPr>
        <p:spPr>
          <a:xfrm>
            <a:off x="305168" y="2540205"/>
            <a:ext cx="4651770" cy="3139321"/>
          </a:xfrm>
          <a:prstGeom prst="rect">
            <a:avLst/>
          </a:prstGeom>
          <a:noFill/>
          <a:ln>
            <a:noFill/>
          </a:ln>
        </p:spPr>
        <p:txBody>
          <a:bodyPr spcFirstLastPara="1" wrap="square" lIns="91425" tIns="45700" rIns="91425" bIns="45700" anchor="t" anchorCtr="0">
            <a:noAutofit/>
          </a:bodyPr>
          <a:lstStyle/>
          <a:p>
            <a:pPr marL="171450" marR="0" lvl="0" indent="-1714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Indikator utama ketundukan sesorang terhadap ajaran Islam (QS. 9:5 &amp; 11)</a:t>
            </a:r>
            <a:endParaRPr/>
          </a:p>
          <a:p>
            <a:pPr marL="171450" marR="0" lvl="0" indent="-1714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Ciri orang yang mendapatkan kebahagiaan (QS. 23:4)</a:t>
            </a:r>
            <a:endParaRPr/>
          </a:p>
          <a:p>
            <a:pPr marL="171450" marR="0" lvl="0" indent="-1714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Mendapatkan pertolongan-Nya (QS. 9:71 dan QS. 22:40-41)</a:t>
            </a:r>
            <a:endParaRPr/>
          </a:p>
          <a:p>
            <a:pPr marL="171450" marR="0" lvl="0" indent="-1714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Memperhatikan hak fakir dan Miskin serta para mustahik (QS. 9:60)</a:t>
            </a:r>
            <a:endParaRPr/>
          </a:p>
          <a:p>
            <a:pPr marL="171450" marR="0" lvl="0" indent="-1714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Membersihkan diri dan hartanya, menyuburkan, mengembangkan dan mensucikan jiwanya (QS. 9:103 dan QS. 30:39)</a:t>
            </a:r>
            <a:endParaRPr/>
          </a:p>
        </p:txBody>
      </p:sp>
      <p:sp>
        <p:nvSpPr>
          <p:cNvPr id="370" name="Google Shape;370;p23"/>
          <p:cNvSpPr txBox="1"/>
          <p:nvPr/>
        </p:nvSpPr>
        <p:spPr>
          <a:xfrm>
            <a:off x="1185522" y="1850810"/>
            <a:ext cx="3384000" cy="40011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000" b="1">
                <a:solidFill>
                  <a:srgbClr val="3F3F3F"/>
                </a:solidFill>
                <a:latin typeface="Calibri"/>
                <a:ea typeface="Calibri"/>
                <a:cs typeface="Calibri"/>
                <a:sym typeface="Calibri"/>
              </a:rPr>
              <a:t>Pentingnya Infak dan Sedekah</a:t>
            </a:r>
            <a:endParaRPr sz="2000" b="1">
              <a:solidFill>
                <a:srgbClr val="3F3F3F"/>
              </a:solidFill>
              <a:latin typeface="Calibri"/>
              <a:ea typeface="Calibri"/>
              <a:cs typeface="Calibri"/>
              <a:sym typeface="Calibri"/>
            </a:endParaRPr>
          </a:p>
        </p:txBody>
      </p:sp>
      <p:cxnSp>
        <p:nvCxnSpPr>
          <p:cNvPr id="371" name="Google Shape;371;p23"/>
          <p:cNvCxnSpPr/>
          <p:nvPr/>
        </p:nvCxnSpPr>
        <p:spPr>
          <a:xfrm>
            <a:off x="1042386" y="2375220"/>
            <a:ext cx="3600000" cy="0"/>
          </a:xfrm>
          <a:prstGeom prst="straightConnector1">
            <a:avLst/>
          </a:prstGeom>
          <a:noFill/>
          <a:ln w="9525" cap="flat" cmpd="sng">
            <a:solidFill>
              <a:schemeClr val="accent4"/>
            </a:solidFill>
            <a:prstDash val="solid"/>
            <a:miter lim="800000"/>
            <a:headEnd type="oval" w="med" len="med"/>
            <a:tailEnd type="none" w="sm" len="sm"/>
          </a:ln>
        </p:spPr>
      </p:cxnSp>
      <p:grpSp>
        <p:nvGrpSpPr>
          <p:cNvPr id="372" name="Google Shape;372;p23"/>
          <p:cNvGrpSpPr/>
          <p:nvPr/>
        </p:nvGrpSpPr>
        <p:grpSpPr>
          <a:xfrm>
            <a:off x="5289347" y="1206969"/>
            <a:ext cx="1402743" cy="3758132"/>
            <a:chOff x="2411760" y="1109886"/>
            <a:chExt cx="1752575" cy="4695378"/>
          </a:xfrm>
        </p:grpSpPr>
        <p:sp>
          <p:nvSpPr>
            <p:cNvPr id="373" name="Google Shape;373;p23"/>
            <p:cNvSpPr/>
            <p:nvPr/>
          </p:nvSpPr>
          <p:spPr>
            <a:xfrm>
              <a:off x="2411760" y="1109886"/>
              <a:ext cx="936104" cy="936104"/>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74" name="Google Shape;374;p23"/>
            <p:cNvSpPr/>
            <p:nvPr/>
          </p:nvSpPr>
          <p:spPr>
            <a:xfrm>
              <a:off x="3228231" y="2036465"/>
              <a:ext cx="936104" cy="936104"/>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75" name="Google Shape;375;p23"/>
            <p:cNvSpPr/>
            <p:nvPr/>
          </p:nvSpPr>
          <p:spPr>
            <a:xfrm>
              <a:off x="2411760" y="2977902"/>
              <a:ext cx="936104" cy="93610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76" name="Google Shape;376;p23"/>
            <p:cNvSpPr/>
            <p:nvPr/>
          </p:nvSpPr>
          <p:spPr>
            <a:xfrm>
              <a:off x="2411760" y="4869160"/>
              <a:ext cx="936104" cy="93610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77" name="Google Shape;377;p23"/>
            <p:cNvSpPr/>
            <p:nvPr/>
          </p:nvSpPr>
          <p:spPr>
            <a:xfrm>
              <a:off x="3228231" y="3933056"/>
              <a:ext cx="936104" cy="936104"/>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grpSp>
      <p:sp>
        <p:nvSpPr>
          <p:cNvPr id="378" name="Google Shape;378;p23"/>
          <p:cNvSpPr/>
          <p:nvPr/>
        </p:nvSpPr>
        <p:spPr>
          <a:xfrm rot="2700000">
            <a:off x="6175628" y="2079975"/>
            <a:ext cx="265920" cy="476745"/>
          </a:xfrm>
          <a:custGeom>
            <a:avLst/>
            <a:gdLst/>
            <a:ahLst/>
            <a:cxnLst/>
            <a:rect l="l" t="t" r="r" b="b"/>
            <a:pathLst>
              <a:path w="2232248" h="4001999" extrusionOk="0">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9" name="Google Shape;379;p23"/>
          <p:cNvSpPr/>
          <p:nvPr/>
        </p:nvSpPr>
        <p:spPr>
          <a:xfrm>
            <a:off x="5516354" y="1426799"/>
            <a:ext cx="329463" cy="308407"/>
          </a:xfrm>
          <a:custGeom>
            <a:avLst/>
            <a:gdLst/>
            <a:ahLst/>
            <a:cxnLst/>
            <a:rect l="l" t="t" r="r" b="b"/>
            <a:pathLst>
              <a:path w="3239999" h="3032924" extrusionOk="0">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0" name="Google Shape;380;p23"/>
          <p:cNvSpPr/>
          <p:nvPr/>
        </p:nvSpPr>
        <p:spPr>
          <a:xfrm>
            <a:off x="5456447" y="2921493"/>
            <a:ext cx="389370" cy="325482"/>
          </a:xfrm>
          <a:custGeom>
            <a:avLst/>
            <a:gdLst/>
            <a:ahLst/>
            <a:cxnLst/>
            <a:rect l="l" t="t" r="r" b="b"/>
            <a:pathLst>
              <a:path w="3186824" h="2663936" extrusionOk="0">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1" name="Google Shape;381;p23"/>
          <p:cNvSpPr/>
          <p:nvPr/>
        </p:nvSpPr>
        <p:spPr>
          <a:xfrm>
            <a:off x="5484393" y="4425902"/>
            <a:ext cx="396000" cy="313084"/>
          </a:xfrm>
          <a:custGeom>
            <a:avLst/>
            <a:gdLst/>
            <a:ahLst/>
            <a:cxnLst/>
            <a:rect l="l" t="t" r="r" b="b"/>
            <a:pathLst>
              <a:path w="3219104" h="2545072" extrusionOk="0">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2" name="Google Shape;382;p23"/>
          <p:cNvSpPr/>
          <p:nvPr/>
        </p:nvSpPr>
        <p:spPr>
          <a:xfrm>
            <a:off x="6153942" y="3663661"/>
            <a:ext cx="354676" cy="357638"/>
          </a:xfrm>
          <a:custGeom>
            <a:avLst/>
            <a:gdLst/>
            <a:ahLst/>
            <a:cxnLst/>
            <a:rect l="l" t="t" r="r" b="b"/>
            <a:pathLst>
              <a:path w="1652142" h="1665940" extrusionOk="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3" name="Google Shape;383;p23"/>
          <p:cNvSpPr/>
          <p:nvPr/>
        </p:nvSpPr>
        <p:spPr>
          <a:xfrm rot="2700000">
            <a:off x="4764498" y="2225441"/>
            <a:ext cx="167088" cy="299558"/>
          </a:xfrm>
          <a:custGeom>
            <a:avLst/>
            <a:gdLst/>
            <a:ahLst/>
            <a:cxnLst/>
            <a:rect l="l" t="t" r="r" b="b"/>
            <a:pathLst>
              <a:path w="2232248" h="4001999" extrusionOk="0">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4" name="Google Shape;384;p23"/>
          <p:cNvSpPr/>
          <p:nvPr/>
        </p:nvSpPr>
        <p:spPr>
          <a:xfrm>
            <a:off x="7143283" y="2287970"/>
            <a:ext cx="207014" cy="193784"/>
          </a:xfrm>
          <a:custGeom>
            <a:avLst/>
            <a:gdLst/>
            <a:ahLst/>
            <a:cxnLst/>
            <a:rect l="l" t="t" r="r" b="b"/>
            <a:pathLst>
              <a:path w="3239999" h="3032924" extrusionOk="0">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5" name="Google Shape;385;p23"/>
          <p:cNvSpPr/>
          <p:nvPr/>
        </p:nvSpPr>
        <p:spPr>
          <a:xfrm>
            <a:off x="7119597" y="4470233"/>
            <a:ext cx="248822" cy="196723"/>
          </a:xfrm>
          <a:custGeom>
            <a:avLst/>
            <a:gdLst/>
            <a:ahLst/>
            <a:cxnLst/>
            <a:rect l="l" t="t" r="r" b="b"/>
            <a:pathLst>
              <a:path w="3219104" h="2545072" extrusionOk="0">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6" name="Google Shape;386;p23"/>
          <p:cNvSpPr/>
          <p:nvPr/>
        </p:nvSpPr>
        <p:spPr>
          <a:xfrm>
            <a:off x="4734082" y="3743314"/>
            <a:ext cx="222856" cy="224717"/>
          </a:xfrm>
          <a:custGeom>
            <a:avLst/>
            <a:gdLst/>
            <a:ahLst/>
            <a:cxnLst/>
            <a:rect l="l" t="t" r="r" b="b"/>
            <a:pathLst>
              <a:path w="1652142" h="1665940" extrusionOk="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7" name="Google Shape;387;p23"/>
          <p:cNvSpPr/>
          <p:nvPr/>
        </p:nvSpPr>
        <p:spPr>
          <a:xfrm>
            <a:off x="7363136" y="2620864"/>
            <a:ext cx="4717581" cy="2554545"/>
          </a:xfrm>
          <a:prstGeom prst="rect">
            <a:avLst/>
          </a:prstGeom>
          <a:noFill/>
          <a:ln>
            <a:noFill/>
          </a:ln>
        </p:spPr>
        <p:txBody>
          <a:bodyPr spcFirstLastPara="1" wrap="square" lIns="91425" tIns="45700" rIns="91425" bIns="45700" anchor="t" anchorCtr="0">
            <a:noAutofit/>
          </a:bodyPr>
          <a:lstStyle/>
          <a:p>
            <a:pPr marL="171450" marR="0" lvl="0" indent="-171450" algn="l" rtl="0">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Berhak untuk diperangi (HR. Imam Bukhari dan Muslim)</a:t>
            </a:r>
            <a:endParaRPr/>
          </a:p>
          <a:p>
            <a:pPr marL="171450" marR="0" lvl="0" indent="-171450" algn="l" rtl="0">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Harta bendanya hancur dan rusak (HR. Imam Bazzar danBaihaqi)</a:t>
            </a:r>
            <a:endParaRPr/>
          </a:p>
          <a:p>
            <a:pPr marL="171450" marR="0" lvl="0" indent="-171450" algn="l" rtl="0">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Jika keengganan itu telah memasal, maka Allah SWT akan menurunkan azab-Nya dalam bentuk kemarau panjang (HR. Imam Thabrani)</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391"/>
        <p:cNvGrpSpPr/>
        <p:nvPr/>
      </p:nvGrpSpPr>
      <p:grpSpPr>
        <a:xfrm>
          <a:off x="0" y="0"/>
          <a:ext cx="0" cy="0"/>
          <a:chOff x="0" y="0"/>
          <a:chExt cx="0" cy="0"/>
        </a:xfrm>
      </p:grpSpPr>
      <p:sp>
        <p:nvSpPr>
          <p:cNvPr id="392" name="Google Shape;392;p24"/>
          <p:cNvSpPr txBox="1"/>
          <p:nvPr/>
        </p:nvSpPr>
        <p:spPr>
          <a:xfrm>
            <a:off x="3472532" y="245035"/>
            <a:ext cx="4487491"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a:solidFill>
                  <a:srgbClr val="002060"/>
                </a:solidFill>
                <a:latin typeface="Arial Black"/>
                <a:ea typeface="Arial Black"/>
                <a:cs typeface="Arial Black"/>
                <a:sym typeface="Arial Black"/>
              </a:rPr>
              <a:t>Infak dan Sedekah</a:t>
            </a:r>
            <a:endParaRPr sz="2400" b="1">
              <a:solidFill>
                <a:srgbClr val="002060"/>
              </a:solidFill>
              <a:latin typeface="Arial Black"/>
              <a:ea typeface="Arial Black"/>
              <a:cs typeface="Arial Black"/>
              <a:sym typeface="Arial Black"/>
            </a:endParaRPr>
          </a:p>
        </p:txBody>
      </p:sp>
      <p:grpSp>
        <p:nvGrpSpPr>
          <p:cNvPr id="393" name="Google Shape;393;p24"/>
          <p:cNvGrpSpPr/>
          <p:nvPr/>
        </p:nvGrpSpPr>
        <p:grpSpPr>
          <a:xfrm>
            <a:off x="0" y="171338"/>
            <a:ext cx="12207499" cy="6686662"/>
            <a:chOff x="0" y="171338"/>
            <a:chExt cx="12207499" cy="6686662"/>
          </a:xfrm>
        </p:grpSpPr>
        <p:sp>
          <p:nvSpPr>
            <p:cNvPr id="394" name="Google Shape;394;p24"/>
            <p:cNvSpPr/>
            <p:nvPr/>
          </p:nvSpPr>
          <p:spPr>
            <a:xfrm>
              <a:off x="0" y="6214820"/>
              <a:ext cx="8446576" cy="643180"/>
            </a:xfrm>
            <a:prstGeom prst="rect">
              <a:avLst/>
            </a:prstGeom>
            <a:solidFill>
              <a:srgbClr val="7F6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Black"/>
                  <a:ea typeface="Arial Black"/>
                  <a:cs typeface="Arial Black"/>
                  <a:sym typeface="Arial Black"/>
                </a:rPr>
                <a:t>EKONOMI DAN BISNIS SYARIAH</a:t>
              </a:r>
              <a:endParaRPr sz="1400">
                <a:solidFill>
                  <a:schemeClr val="lt1"/>
                </a:solidFill>
                <a:latin typeface="Arial Black"/>
                <a:ea typeface="Arial Black"/>
                <a:cs typeface="Arial Black"/>
                <a:sym typeface="Arial Black"/>
              </a:endParaRPr>
            </a:p>
          </p:txBody>
        </p:sp>
        <p:sp>
          <p:nvSpPr>
            <p:cNvPr id="395" name="Google Shape;395;p24"/>
            <p:cNvSpPr/>
            <p:nvPr/>
          </p:nvSpPr>
          <p:spPr>
            <a:xfrm>
              <a:off x="8446577" y="6214820"/>
              <a:ext cx="3760922" cy="643180"/>
            </a:xfrm>
            <a:prstGeom prst="rect">
              <a:avLst/>
            </a:prstGeom>
            <a:solidFill>
              <a:srgbClr val="7B7B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Black"/>
                  <a:ea typeface="Arial Black"/>
                  <a:cs typeface="Arial Black"/>
                  <a:sym typeface="Arial Black"/>
                </a:rPr>
                <a:t>Ieki.upi.edu</a:t>
              </a:r>
              <a:endParaRPr sz="1400">
                <a:solidFill>
                  <a:schemeClr val="lt1"/>
                </a:solidFill>
                <a:latin typeface="Arial Black"/>
                <a:ea typeface="Arial Black"/>
                <a:cs typeface="Arial Black"/>
                <a:sym typeface="Arial Black"/>
              </a:endParaRPr>
            </a:p>
          </p:txBody>
        </p:sp>
        <p:grpSp>
          <p:nvGrpSpPr>
            <p:cNvPr id="396" name="Google Shape;396;p24"/>
            <p:cNvGrpSpPr/>
            <p:nvPr/>
          </p:nvGrpSpPr>
          <p:grpSpPr>
            <a:xfrm>
              <a:off x="10464117" y="171338"/>
              <a:ext cx="1495409" cy="593852"/>
              <a:chOff x="4572001" y="1093721"/>
              <a:chExt cx="1495409" cy="593852"/>
            </a:xfrm>
          </p:grpSpPr>
          <p:pic>
            <p:nvPicPr>
              <p:cNvPr id="397" name="Google Shape;397;p24"/>
              <p:cNvPicPr preferRelativeResize="0"/>
              <p:nvPr/>
            </p:nvPicPr>
            <p:blipFill rotWithShape="1">
              <a:blip r:embed="rId3">
                <a:alphaModFix/>
              </a:blip>
              <a:srcRect/>
              <a:stretch/>
            </p:blipFill>
            <p:spPr>
              <a:xfrm>
                <a:off x="4572001" y="1093721"/>
                <a:ext cx="593852" cy="593852"/>
              </a:xfrm>
              <a:prstGeom prst="rect">
                <a:avLst/>
              </a:prstGeom>
              <a:noFill/>
              <a:ln>
                <a:noFill/>
              </a:ln>
            </p:spPr>
          </p:pic>
          <p:pic>
            <p:nvPicPr>
              <p:cNvPr id="398" name="Google Shape;398;p24"/>
              <p:cNvPicPr preferRelativeResize="0"/>
              <p:nvPr/>
            </p:nvPicPr>
            <p:blipFill rotWithShape="1">
              <a:blip r:embed="rId4">
                <a:alphaModFix/>
              </a:blip>
              <a:srcRect r="39490"/>
              <a:stretch/>
            </p:blipFill>
            <p:spPr>
              <a:xfrm>
                <a:off x="5277971" y="1110073"/>
                <a:ext cx="789439" cy="576356"/>
              </a:xfrm>
              <a:prstGeom prst="rect">
                <a:avLst/>
              </a:prstGeom>
              <a:noFill/>
              <a:ln>
                <a:noFill/>
              </a:ln>
            </p:spPr>
          </p:pic>
        </p:grpSp>
      </p:grpSp>
      <p:grpSp>
        <p:nvGrpSpPr>
          <p:cNvPr id="399" name="Google Shape;399;p24"/>
          <p:cNvGrpSpPr/>
          <p:nvPr/>
        </p:nvGrpSpPr>
        <p:grpSpPr>
          <a:xfrm>
            <a:off x="4458148" y="939214"/>
            <a:ext cx="2080220" cy="5050185"/>
            <a:chOff x="3530607" y="1417185"/>
            <a:chExt cx="2080220" cy="5050185"/>
          </a:xfrm>
        </p:grpSpPr>
        <p:sp>
          <p:nvSpPr>
            <p:cNvPr id="400" name="Google Shape;400;p24"/>
            <p:cNvSpPr/>
            <p:nvPr/>
          </p:nvSpPr>
          <p:spPr>
            <a:xfrm rot="3600000">
              <a:off x="3802210" y="2518620"/>
              <a:ext cx="1484064" cy="1484065"/>
            </a:xfrm>
            <a:custGeom>
              <a:avLst/>
              <a:gdLst/>
              <a:ahLst/>
              <a:cxnLst/>
              <a:rect l="l" t="t" r="r" b="b"/>
              <a:pathLst>
                <a:path w="1368152" h="1368152" extrusionOk="0">
                  <a:moveTo>
                    <a:pt x="0" y="771505"/>
                  </a:moveTo>
                  <a:lnTo>
                    <a:pt x="771506" y="771505"/>
                  </a:lnTo>
                  <a:lnTo>
                    <a:pt x="771506" y="0"/>
                  </a:lnTo>
                  <a:lnTo>
                    <a:pt x="1368152" y="0"/>
                  </a:lnTo>
                  <a:lnTo>
                    <a:pt x="1368152" y="1368152"/>
                  </a:lnTo>
                  <a:lnTo>
                    <a:pt x="0" y="1368152"/>
                  </a:lnTo>
                  <a:close/>
                </a:path>
              </a:pathLst>
            </a:custGeom>
            <a:solidFill>
              <a:srgbClr val="7B7B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401" name="Google Shape;401;p24"/>
            <p:cNvSpPr/>
            <p:nvPr/>
          </p:nvSpPr>
          <p:spPr>
            <a:xfrm rot="3600000">
              <a:off x="3775735" y="1734643"/>
              <a:ext cx="1589964" cy="1484065"/>
            </a:xfrm>
            <a:prstGeom prst="rect">
              <a:avLst/>
            </a:prstGeom>
            <a:solidFill>
              <a:srgbClr val="BF9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402" name="Google Shape;402;p24"/>
            <p:cNvSpPr/>
            <p:nvPr/>
          </p:nvSpPr>
          <p:spPr>
            <a:xfrm rot="3600000">
              <a:off x="3802210" y="3249647"/>
              <a:ext cx="1484064" cy="1484065"/>
            </a:xfrm>
            <a:custGeom>
              <a:avLst/>
              <a:gdLst/>
              <a:ahLst/>
              <a:cxnLst/>
              <a:rect l="l" t="t" r="r" b="b"/>
              <a:pathLst>
                <a:path w="1368152" h="1368152" extrusionOk="0">
                  <a:moveTo>
                    <a:pt x="0" y="771505"/>
                  </a:moveTo>
                  <a:lnTo>
                    <a:pt x="771506" y="771505"/>
                  </a:lnTo>
                  <a:lnTo>
                    <a:pt x="771506" y="0"/>
                  </a:lnTo>
                  <a:lnTo>
                    <a:pt x="1368152" y="0"/>
                  </a:lnTo>
                  <a:lnTo>
                    <a:pt x="1368152" y="1368152"/>
                  </a:lnTo>
                  <a:lnTo>
                    <a:pt x="0" y="1368152"/>
                  </a:lnTo>
                  <a:close/>
                </a:path>
              </a:pathLst>
            </a:custGeom>
            <a:solidFill>
              <a:srgbClr val="C55A1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403" name="Google Shape;403;p24"/>
            <p:cNvSpPr/>
            <p:nvPr/>
          </p:nvSpPr>
          <p:spPr>
            <a:xfrm rot="3600000">
              <a:off x="3802210" y="3980674"/>
              <a:ext cx="1484064" cy="1484065"/>
            </a:xfrm>
            <a:custGeom>
              <a:avLst/>
              <a:gdLst/>
              <a:ahLst/>
              <a:cxnLst/>
              <a:rect l="l" t="t" r="r" b="b"/>
              <a:pathLst>
                <a:path w="1368152" h="1368152" extrusionOk="0">
                  <a:moveTo>
                    <a:pt x="0" y="771505"/>
                  </a:moveTo>
                  <a:lnTo>
                    <a:pt x="771506" y="771505"/>
                  </a:lnTo>
                  <a:lnTo>
                    <a:pt x="771506" y="0"/>
                  </a:lnTo>
                  <a:lnTo>
                    <a:pt x="1368152" y="0"/>
                  </a:lnTo>
                  <a:lnTo>
                    <a:pt x="1368152" y="1368152"/>
                  </a:lnTo>
                  <a:lnTo>
                    <a:pt x="0" y="1368152"/>
                  </a:lnTo>
                  <a:close/>
                </a:path>
              </a:pathLst>
            </a:custGeom>
            <a:solidFill>
              <a:srgbClr val="2E75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404" name="Google Shape;404;p24"/>
            <p:cNvSpPr/>
            <p:nvPr/>
          </p:nvSpPr>
          <p:spPr>
            <a:xfrm rot="3600000">
              <a:off x="3802210" y="4711702"/>
              <a:ext cx="1484064" cy="1484065"/>
            </a:xfrm>
            <a:custGeom>
              <a:avLst/>
              <a:gdLst/>
              <a:ahLst/>
              <a:cxnLst/>
              <a:rect l="l" t="t" r="r" b="b"/>
              <a:pathLst>
                <a:path w="1368152" h="1368152" extrusionOk="0">
                  <a:moveTo>
                    <a:pt x="0" y="771505"/>
                  </a:moveTo>
                  <a:lnTo>
                    <a:pt x="771506" y="771505"/>
                  </a:lnTo>
                  <a:lnTo>
                    <a:pt x="771506" y="0"/>
                  </a:lnTo>
                  <a:lnTo>
                    <a:pt x="1368152" y="0"/>
                  </a:lnTo>
                  <a:lnTo>
                    <a:pt x="1368152" y="1368152"/>
                  </a:lnTo>
                  <a:lnTo>
                    <a:pt x="0" y="1368152"/>
                  </a:lnTo>
                  <a:close/>
                </a:path>
              </a:pathLst>
            </a:custGeom>
            <a:solidFill>
              <a:srgbClr val="5481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grpSp>
      <p:sp>
        <p:nvSpPr>
          <p:cNvPr id="405" name="Google Shape;405;p24"/>
          <p:cNvSpPr/>
          <p:nvPr/>
        </p:nvSpPr>
        <p:spPr>
          <a:xfrm>
            <a:off x="6679301" y="3764463"/>
            <a:ext cx="792088" cy="792088"/>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406" name="Google Shape;406;p24"/>
          <p:cNvSpPr/>
          <p:nvPr/>
        </p:nvSpPr>
        <p:spPr>
          <a:xfrm>
            <a:off x="6679301" y="2230023"/>
            <a:ext cx="792088" cy="792088"/>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407" name="Google Shape;407;p24"/>
          <p:cNvSpPr/>
          <p:nvPr/>
        </p:nvSpPr>
        <p:spPr>
          <a:xfrm>
            <a:off x="3472532" y="4531684"/>
            <a:ext cx="792088" cy="792088"/>
          </a:xfrm>
          <a:prstGeom prst="ellipse">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408" name="Google Shape;408;p24"/>
          <p:cNvSpPr/>
          <p:nvPr/>
        </p:nvSpPr>
        <p:spPr>
          <a:xfrm>
            <a:off x="3472532" y="2997243"/>
            <a:ext cx="792088" cy="792088"/>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409" name="Google Shape;409;p24"/>
          <p:cNvSpPr/>
          <p:nvPr/>
        </p:nvSpPr>
        <p:spPr>
          <a:xfrm>
            <a:off x="3472532" y="1462803"/>
            <a:ext cx="792088" cy="792088"/>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grpSp>
        <p:nvGrpSpPr>
          <p:cNvPr id="410" name="Google Shape;410;p24"/>
          <p:cNvGrpSpPr/>
          <p:nvPr/>
        </p:nvGrpSpPr>
        <p:grpSpPr>
          <a:xfrm>
            <a:off x="276166" y="1329720"/>
            <a:ext cx="3248817" cy="3372780"/>
            <a:chOff x="1746999" y="4036018"/>
            <a:chExt cx="3220855" cy="3372780"/>
          </a:xfrm>
        </p:grpSpPr>
        <p:sp>
          <p:nvSpPr>
            <p:cNvPr id="411" name="Google Shape;411;p24"/>
            <p:cNvSpPr txBox="1"/>
            <p:nvPr/>
          </p:nvSpPr>
          <p:spPr>
            <a:xfrm>
              <a:off x="1896283" y="5100474"/>
              <a:ext cx="3071571" cy="230832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Infak yang terkumpul sepenuhnya digunakan untuk meningkatkan kualitas umat Islam yang diselenggarakan oleh</a:t>
              </a:r>
              <a:endParaRPr sz="2400">
                <a:solidFill>
                  <a:srgbClr val="3F3F3F"/>
                </a:solidFill>
                <a:latin typeface="Calibri"/>
                <a:ea typeface="Calibri"/>
                <a:cs typeface="Calibri"/>
                <a:sym typeface="Calibri"/>
              </a:endParaRPr>
            </a:p>
          </p:txBody>
        </p:sp>
        <p:sp>
          <p:nvSpPr>
            <p:cNvPr id="412" name="Google Shape;412;p24"/>
            <p:cNvSpPr txBox="1"/>
            <p:nvPr/>
          </p:nvSpPr>
          <p:spPr>
            <a:xfrm>
              <a:off x="1746999" y="4036018"/>
              <a:ext cx="3116362"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rgbClr val="3F3F3F"/>
                  </a:solidFill>
                  <a:latin typeface="Calibri"/>
                  <a:ea typeface="Calibri"/>
                  <a:cs typeface="Calibri"/>
                  <a:sym typeface="Calibri"/>
                </a:rPr>
                <a:t>Pemanfaatan Infak dan Sedekah</a:t>
              </a:r>
              <a:endParaRPr sz="2400" b="1">
                <a:solidFill>
                  <a:srgbClr val="3F3F3F"/>
                </a:solidFill>
                <a:latin typeface="Calibri"/>
                <a:ea typeface="Calibri"/>
                <a:cs typeface="Calibri"/>
                <a:sym typeface="Calibri"/>
              </a:endParaRPr>
            </a:p>
          </p:txBody>
        </p:sp>
      </p:grpSp>
      <p:grpSp>
        <p:nvGrpSpPr>
          <p:cNvPr id="413" name="Google Shape;413;p24"/>
          <p:cNvGrpSpPr/>
          <p:nvPr/>
        </p:nvGrpSpPr>
        <p:grpSpPr>
          <a:xfrm>
            <a:off x="4888774" y="1437442"/>
            <a:ext cx="1429717" cy="524761"/>
            <a:chOff x="3233964" y="1954419"/>
            <a:chExt cx="1410044" cy="524761"/>
          </a:xfrm>
        </p:grpSpPr>
        <p:sp>
          <p:nvSpPr>
            <p:cNvPr id="414" name="Google Shape;414;p24"/>
            <p:cNvSpPr txBox="1"/>
            <p:nvPr/>
          </p:nvSpPr>
          <p:spPr>
            <a:xfrm>
              <a:off x="3233964" y="1954419"/>
              <a:ext cx="1400519" cy="30777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00" b="1">
                <a:solidFill>
                  <a:schemeClr val="lt1"/>
                </a:solidFill>
                <a:latin typeface="Calibri"/>
                <a:ea typeface="Calibri"/>
                <a:cs typeface="Calibri"/>
                <a:sym typeface="Calibri"/>
              </a:endParaRPr>
            </a:p>
          </p:txBody>
        </p:sp>
        <p:sp>
          <p:nvSpPr>
            <p:cNvPr id="415" name="Google Shape;415;p24"/>
            <p:cNvSpPr txBox="1"/>
            <p:nvPr/>
          </p:nvSpPr>
          <p:spPr>
            <a:xfrm>
              <a:off x="3243490" y="2171403"/>
              <a:ext cx="1400518" cy="30777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00" b="1">
                <a:solidFill>
                  <a:schemeClr val="lt1"/>
                </a:solidFill>
                <a:latin typeface="Calibri"/>
                <a:ea typeface="Calibri"/>
                <a:cs typeface="Calibri"/>
                <a:sym typeface="Calibri"/>
              </a:endParaRPr>
            </a:p>
          </p:txBody>
        </p:sp>
      </p:grpSp>
      <p:sp>
        <p:nvSpPr>
          <p:cNvPr id="416" name="Google Shape;416;p24"/>
          <p:cNvSpPr/>
          <p:nvPr/>
        </p:nvSpPr>
        <p:spPr>
          <a:xfrm>
            <a:off x="3707556" y="4754979"/>
            <a:ext cx="322040" cy="322040"/>
          </a:xfrm>
          <a:custGeom>
            <a:avLst/>
            <a:gdLst/>
            <a:ahLst/>
            <a:cxnLst/>
            <a:rect l="l" t="t" r="r" b="b"/>
            <a:pathLst>
              <a:path w="3240000" h="3240000" extrusionOk="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7" name="Google Shape;417;p24"/>
          <p:cNvSpPr/>
          <p:nvPr/>
        </p:nvSpPr>
        <p:spPr>
          <a:xfrm>
            <a:off x="6963381" y="4009161"/>
            <a:ext cx="254160" cy="336352"/>
          </a:xfrm>
          <a:custGeom>
            <a:avLst/>
            <a:gdLst/>
            <a:ahLst/>
            <a:cxnLst/>
            <a:rect l="l" t="t" r="r" b="b"/>
            <a:pathLst>
              <a:path w="2448272" h="3240000" extrusionOk="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8" name="Google Shape;418;p24"/>
          <p:cNvSpPr/>
          <p:nvPr/>
        </p:nvSpPr>
        <p:spPr>
          <a:xfrm flipH="1">
            <a:off x="3659681" y="3242921"/>
            <a:ext cx="391682" cy="323114"/>
          </a:xfrm>
          <a:custGeom>
            <a:avLst/>
            <a:gdLst/>
            <a:ahLst/>
            <a:cxnLst/>
            <a:rect l="l" t="t" r="r" b="b"/>
            <a:pathLst>
              <a:path w="3217557" h="2654282" extrusionOk="0">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9" name="Google Shape;419;p24"/>
          <p:cNvSpPr/>
          <p:nvPr/>
        </p:nvSpPr>
        <p:spPr>
          <a:xfrm rot="9900000">
            <a:off x="6869235" y="2478081"/>
            <a:ext cx="396000" cy="336326"/>
          </a:xfrm>
          <a:custGeom>
            <a:avLst/>
            <a:gdLst/>
            <a:ahLst/>
            <a:cxnLst/>
            <a:rect l="l" t="t" r="r" b="b"/>
            <a:pathLst>
              <a:path w="2911009" h="2472345" extrusionOk="0">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0" name="Google Shape;420;p24"/>
          <p:cNvSpPr/>
          <p:nvPr/>
        </p:nvSpPr>
        <p:spPr>
          <a:xfrm>
            <a:off x="3659682" y="1729064"/>
            <a:ext cx="431509" cy="292281"/>
          </a:xfrm>
          <a:custGeom>
            <a:avLst/>
            <a:gdLst/>
            <a:ahLst/>
            <a:cxnLst/>
            <a:rect l="l" t="t" r="r" b="b"/>
            <a:pathLst>
              <a:path w="3219104" h="2180445" extrusionOk="0">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nvGrpSpPr>
          <p:cNvPr id="421" name="Google Shape;421;p24"/>
          <p:cNvGrpSpPr/>
          <p:nvPr/>
        </p:nvGrpSpPr>
        <p:grpSpPr>
          <a:xfrm>
            <a:off x="7665272" y="1314884"/>
            <a:ext cx="4526729" cy="4665959"/>
            <a:chOff x="1733047" y="3293312"/>
            <a:chExt cx="3326457" cy="4665959"/>
          </a:xfrm>
        </p:grpSpPr>
        <p:sp>
          <p:nvSpPr>
            <p:cNvPr id="422" name="Google Shape;422;p24"/>
            <p:cNvSpPr txBox="1"/>
            <p:nvPr/>
          </p:nvSpPr>
          <p:spPr>
            <a:xfrm>
              <a:off x="1733047" y="3988953"/>
              <a:ext cx="3071571" cy="3970318"/>
            </a:xfrm>
            <a:prstGeom prst="rect">
              <a:avLst/>
            </a:prstGeom>
            <a:noFill/>
            <a:ln>
              <a:noFill/>
            </a:ln>
          </p:spPr>
          <p:txBody>
            <a:bodyPr spcFirstLastPara="1" wrap="square" lIns="91425" tIns="45700" rIns="91425" bIns="45700" anchor="t" anchorCtr="0">
              <a:noAutofit/>
            </a:bodyPr>
            <a:lstStyle/>
            <a:p>
              <a:pPr marL="171450" marR="0" lvl="0" indent="-1714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Menolong, membantu dan membina kaum dhuafa maupun mustahik ke arah kehidupan lebih sejahtera, sehingga mereka dapat memenuhi kebutuhan hidupnya, terhindar dari kekufuran, memberantas sifat iri, dengki dan terjaga dari martabatnya ketika melihat orang kaya yang berkecukupan.</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Perwujudan keimanan kepada Allah SWT, mensyukuri nikmat, menumbuhkan akhlak mulia, ketenangan hidup sekaligus mengembangkan harta yang dimilikinya.</a:t>
              </a:r>
              <a:endParaRPr/>
            </a:p>
          </p:txBody>
        </p:sp>
        <p:sp>
          <p:nvSpPr>
            <p:cNvPr id="423" name="Google Shape;423;p24"/>
            <p:cNvSpPr txBox="1"/>
            <p:nvPr/>
          </p:nvSpPr>
          <p:spPr>
            <a:xfrm>
              <a:off x="1943142" y="3293312"/>
              <a:ext cx="3116362"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rgbClr val="3F3F3F"/>
                  </a:solidFill>
                  <a:latin typeface="Calibri"/>
                  <a:ea typeface="Calibri"/>
                  <a:cs typeface="Calibri"/>
                  <a:sym typeface="Calibri"/>
                </a:rPr>
                <a:t>Hikmah Infak/Sedekah</a:t>
              </a:r>
              <a:endParaRPr sz="2400" b="1">
                <a:solidFill>
                  <a:srgbClr val="3F3F3F"/>
                </a:solidFill>
                <a:latin typeface="Calibri"/>
                <a:ea typeface="Calibri"/>
                <a:cs typeface="Calibri"/>
                <a:sym typeface="Calibri"/>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427"/>
        <p:cNvGrpSpPr/>
        <p:nvPr/>
      </p:nvGrpSpPr>
      <p:grpSpPr>
        <a:xfrm>
          <a:off x="0" y="0"/>
          <a:ext cx="0" cy="0"/>
          <a:chOff x="0" y="0"/>
          <a:chExt cx="0" cy="0"/>
        </a:xfrm>
      </p:grpSpPr>
      <p:sp>
        <p:nvSpPr>
          <p:cNvPr id="428" name="Google Shape;428;p25"/>
          <p:cNvSpPr txBox="1"/>
          <p:nvPr/>
        </p:nvSpPr>
        <p:spPr>
          <a:xfrm>
            <a:off x="3472532" y="245035"/>
            <a:ext cx="4487491"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a:solidFill>
                  <a:srgbClr val="002060"/>
                </a:solidFill>
                <a:latin typeface="Arial Black"/>
                <a:ea typeface="Arial Black"/>
                <a:cs typeface="Arial Black"/>
                <a:sym typeface="Arial Black"/>
              </a:rPr>
              <a:t>Wakaf</a:t>
            </a:r>
            <a:endParaRPr sz="2400" b="1">
              <a:solidFill>
                <a:srgbClr val="002060"/>
              </a:solidFill>
              <a:latin typeface="Arial Black"/>
              <a:ea typeface="Arial Black"/>
              <a:cs typeface="Arial Black"/>
              <a:sym typeface="Arial Black"/>
            </a:endParaRPr>
          </a:p>
        </p:txBody>
      </p:sp>
      <p:grpSp>
        <p:nvGrpSpPr>
          <p:cNvPr id="429" name="Google Shape;429;p25"/>
          <p:cNvGrpSpPr/>
          <p:nvPr/>
        </p:nvGrpSpPr>
        <p:grpSpPr>
          <a:xfrm>
            <a:off x="0" y="171338"/>
            <a:ext cx="12207499" cy="6686662"/>
            <a:chOff x="0" y="171338"/>
            <a:chExt cx="12207499" cy="6686662"/>
          </a:xfrm>
        </p:grpSpPr>
        <p:sp>
          <p:nvSpPr>
            <p:cNvPr id="430" name="Google Shape;430;p25"/>
            <p:cNvSpPr/>
            <p:nvPr/>
          </p:nvSpPr>
          <p:spPr>
            <a:xfrm>
              <a:off x="0" y="6214820"/>
              <a:ext cx="8446576" cy="643180"/>
            </a:xfrm>
            <a:prstGeom prst="rect">
              <a:avLst/>
            </a:prstGeom>
            <a:solidFill>
              <a:srgbClr val="7F6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Black"/>
                  <a:ea typeface="Arial Black"/>
                  <a:cs typeface="Arial Black"/>
                  <a:sym typeface="Arial Black"/>
                </a:rPr>
                <a:t>EKONOMI DAN BISNIS SYARIAH</a:t>
              </a:r>
              <a:endParaRPr sz="1400">
                <a:solidFill>
                  <a:schemeClr val="lt1"/>
                </a:solidFill>
                <a:latin typeface="Arial Black"/>
                <a:ea typeface="Arial Black"/>
                <a:cs typeface="Arial Black"/>
                <a:sym typeface="Arial Black"/>
              </a:endParaRPr>
            </a:p>
          </p:txBody>
        </p:sp>
        <p:sp>
          <p:nvSpPr>
            <p:cNvPr id="431" name="Google Shape;431;p25"/>
            <p:cNvSpPr/>
            <p:nvPr/>
          </p:nvSpPr>
          <p:spPr>
            <a:xfrm>
              <a:off x="8446577" y="6214820"/>
              <a:ext cx="3760922" cy="643180"/>
            </a:xfrm>
            <a:prstGeom prst="rect">
              <a:avLst/>
            </a:prstGeom>
            <a:solidFill>
              <a:srgbClr val="7B7B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Black"/>
                  <a:ea typeface="Arial Black"/>
                  <a:cs typeface="Arial Black"/>
                  <a:sym typeface="Arial Black"/>
                </a:rPr>
                <a:t>Ieki.upi.edu</a:t>
              </a:r>
              <a:endParaRPr sz="1400">
                <a:solidFill>
                  <a:schemeClr val="lt1"/>
                </a:solidFill>
                <a:latin typeface="Arial Black"/>
                <a:ea typeface="Arial Black"/>
                <a:cs typeface="Arial Black"/>
                <a:sym typeface="Arial Black"/>
              </a:endParaRPr>
            </a:p>
          </p:txBody>
        </p:sp>
        <p:grpSp>
          <p:nvGrpSpPr>
            <p:cNvPr id="432" name="Google Shape;432;p25"/>
            <p:cNvGrpSpPr/>
            <p:nvPr/>
          </p:nvGrpSpPr>
          <p:grpSpPr>
            <a:xfrm>
              <a:off x="10464117" y="171338"/>
              <a:ext cx="1495409" cy="593852"/>
              <a:chOff x="4572001" y="1093721"/>
              <a:chExt cx="1495409" cy="593852"/>
            </a:xfrm>
          </p:grpSpPr>
          <p:pic>
            <p:nvPicPr>
              <p:cNvPr id="433" name="Google Shape;433;p25"/>
              <p:cNvPicPr preferRelativeResize="0"/>
              <p:nvPr/>
            </p:nvPicPr>
            <p:blipFill rotWithShape="1">
              <a:blip r:embed="rId3">
                <a:alphaModFix/>
              </a:blip>
              <a:srcRect/>
              <a:stretch/>
            </p:blipFill>
            <p:spPr>
              <a:xfrm>
                <a:off x="4572001" y="1093721"/>
                <a:ext cx="593852" cy="593852"/>
              </a:xfrm>
              <a:prstGeom prst="rect">
                <a:avLst/>
              </a:prstGeom>
              <a:noFill/>
              <a:ln>
                <a:noFill/>
              </a:ln>
            </p:spPr>
          </p:pic>
          <p:pic>
            <p:nvPicPr>
              <p:cNvPr id="434" name="Google Shape;434;p25"/>
              <p:cNvPicPr preferRelativeResize="0"/>
              <p:nvPr/>
            </p:nvPicPr>
            <p:blipFill rotWithShape="1">
              <a:blip r:embed="rId4">
                <a:alphaModFix/>
              </a:blip>
              <a:srcRect r="39490"/>
              <a:stretch/>
            </p:blipFill>
            <p:spPr>
              <a:xfrm>
                <a:off x="5277971" y="1110073"/>
                <a:ext cx="789439" cy="576356"/>
              </a:xfrm>
              <a:prstGeom prst="rect">
                <a:avLst/>
              </a:prstGeom>
              <a:noFill/>
              <a:ln>
                <a:noFill/>
              </a:ln>
            </p:spPr>
          </p:pic>
        </p:grpSp>
      </p:grpSp>
      <p:sp>
        <p:nvSpPr>
          <p:cNvPr id="435" name="Google Shape;435;p25"/>
          <p:cNvSpPr/>
          <p:nvPr/>
        </p:nvSpPr>
        <p:spPr>
          <a:xfrm rot="10800000">
            <a:off x="5090244" y="3050143"/>
            <a:ext cx="3479379" cy="2087292"/>
          </a:xfrm>
          <a:custGeom>
            <a:avLst/>
            <a:gdLst/>
            <a:ahLst/>
            <a:cxnLst/>
            <a:rect l="l" t="t" r="r" b="b"/>
            <a:pathLst>
              <a:path w="4125238" h="2483033" extrusionOk="0">
                <a:moveTo>
                  <a:pt x="780492" y="242020"/>
                </a:moveTo>
                <a:lnTo>
                  <a:pt x="280743" y="1241517"/>
                </a:lnTo>
                <a:lnTo>
                  <a:pt x="780492" y="2241014"/>
                </a:lnTo>
                <a:lnTo>
                  <a:pt x="2099829" y="2241014"/>
                </a:lnTo>
                <a:lnTo>
                  <a:pt x="2599577" y="1241517"/>
                </a:lnTo>
                <a:lnTo>
                  <a:pt x="2099829" y="242020"/>
                </a:lnTo>
                <a:close/>
                <a:moveTo>
                  <a:pt x="2186212" y="0"/>
                </a:moveTo>
                <a:lnTo>
                  <a:pt x="3407726" y="0"/>
                </a:lnTo>
                <a:cubicBezTo>
                  <a:pt x="3699951" y="0"/>
                  <a:pt x="3936847" y="236897"/>
                  <a:pt x="3936847" y="529122"/>
                </a:cubicBezTo>
                <a:lnTo>
                  <a:pt x="3936847" y="907065"/>
                </a:lnTo>
                <a:lnTo>
                  <a:pt x="4125238" y="907065"/>
                </a:lnTo>
                <a:lnTo>
                  <a:pt x="3822883" y="1209420"/>
                </a:lnTo>
                <a:lnTo>
                  <a:pt x="3520528" y="907065"/>
                </a:lnTo>
                <a:lnTo>
                  <a:pt x="3708920" y="907065"/>
                </a:lnTo>
                <a:lnTo>
                  <a:pt x="3708920" y="529122"/>
                </a:lnTo>
                <a:cubicBezTo>
                  <a:pt x="3708920" y="362777"/>
                  <a:pt x="3574071" y="227928"/>
                  <a:pt x="3407726" y="227928"/>
                </a:cubicBezTo>
                <a:lnTo>
                  <a:pt x="2373526" y="227928"/>
                </a:lnTo>
                <a:lnTo>
                  <a:pt x="2880320" y="1241517"/>
                </a:lnTo>
                <a:lnTo>
                  <a:pt x="2259562" y="2483033"/>
                </a:lnTo>
                <a:lnTo>
                  <a:pt x="620759" y="2483033"/>
                </a:lnTo>
                <a:lnTo>
                  <a:pt x="0" y="1241517"/>
                </a:lnTo>
                <a:lnTo>
                  <a:pt x="620759" y="1"/>
                </a:lnTo>
                <a:lnTo>
                  <a:pt x="2186212" y="1"/>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436" name="Google Shape;436;p25"/>
          <p:cNvSpPr/>
          <p:nvPr/>
        </p:nvSpPr>
        <p:spPr>
          <a:xfrm>
            <a:off x="4082132" y="1810028"/>
            <a:ext cx="3479379" cy="2087292"/>
          </a:xfrm>
          <a:custGeom>
            <a:avLst/>
            <a:gdLst/>
            <a:ahLst/>
            <a:cxnLst/>
            <a:rect l="l" t="t" r="r" b="b"/>
            <a:pathLst>
              <a:path w="4125238" h="2483033" extrusionOk="0">
                <a:moveTo>
                  <a:pt x="780492" y="242020"/>
                </a:moveTo>
                <a:lnTo>
                  <a:pt x="280743" y="1241517"/>
                </a:lnTo>
                <a:lnTo>
                  <a:pt x="780492" y="2241014"/>
                </a:lnTo>
                <a:lnTo>
                  <a:pt x="2099829" y="2241014"/>
                </a:lnTo>
                <a:lnTo>
                  <a:pt x="2599577" y="1241517"/>
                </a:lnTo>
                <a:lnTo>
                  <a:pt x="2099829" y="242020"/>
                </a:lnTo>
                <a:close/>
                <a:moveTo>
                  <a:pt x="2186212" y="0"/>
                </a:moveTo>
                <a:lnTo>
                  <a:pt x="3407726" y="0"/>
                </a:lnTo>
                <a:cubicBezTo>
                  <a:pt x="3699951" y="0"/>
                  <a:pt x="3936847" y="236897"/>
                  <a:pt x="3936847" y="529122"/>
                </a:cubicBezTo>
                <a:lnTo>
                  <a:pt x="3936847" y="907065"/>
                </a:lnTo>
                <a:lnTo>
                  <a:pt x="4125238" y="907065"/>
                </a:lnTo>
                <a:lnTo>
                  <a:pt x="3822883" y="1209420"/>
                </a:lnTo>
                <a:lnTo>
                  <a:pt x="3520528" y="907065"/>
                </a:lnTo>
                <a:lnTo>
                  <a:pt x="3708920" y="907065"/>
                </a:lnTo>
                <a:lnTo>
                  <a:pt x="3708920" y="529122"/>
                </a:lnTo>
                <a:cubicBezTo>
                  <a:pt x="3708920" y="362777"/>
                  <a:pt x="3574071" y="227928"/>
                  <a:pt x="3407726" y="227928"/>
                </a:cubicBezTo>
                <a:lnTo>
                  <a:pt x="2373526" y="227928"/>
                </a:lnTo>
                <a:lnTo>
                  <a:pt x="2880320" y="1241517"/>
                </a:lnTo>
                <a:lnTo>
                  <a:pt x="2259562" y="2483033"/>
                </a:lnTo>
                <a:lnTo>
                  <a:pt x="620759" y="2483033"/>
                </a:lnTo>
                <a:lnTo>
                  <a:pt x="0" y="1241517"/>
                </a:lnTo>
                <a:lnTo>
                  <a:pt x="620759" y="1"/>
                </a:lnTo>
                <a:lnTo>
                  <a:pt x="2186212" y="1"/>
                </a:ln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437" name="Google Shape;437;p25"/>
          <p:cNvSpPr/>
          <p:nvPr/>
        </p:nvSpPr>
        <p:spPr>
          <a:xfrm rot="-2700000">
            <a:off x="7166857" y="3886942"/>
            <a:ext cx="697254" cy="560096"/>
          </a:xfrm>
          <a:custGeom>
            <a:avLst/>
            <a:gdLst/>
            <a:ahLst/>
            <a:cxnLst/>
            <a:rect l="l" t="t" r="r" b="b"/>
            <a:pathLst>
              <a:path w="5420988" h="4354613" extrusionOk="0">
                <a:moveTo>
                  <a:pt x="1348767" y="746532"/>
                </a:moveTo>
                <a:lnTo>
                  <a:pt x="557008" y="1538292"/>
                </a:lnTo>
                <a:lnTo>
                  <a:pt x="242696" y="1223981"/>
                </a:lnTo>
                <a:lnTo>
                  <a:pt x="720144" y="746532"/>
                </a:lnTo>
                <a:close/>
                <a:moveTo>
                  <a:pt x="2953020" y="1710427"/>
                </a:moveTo>
                <a:lnTo>
                  <a:pt x="1841912" y="2821534"/>
                </a:lnTo>
                <a:lnTo>
                  <a:pt x="1527601" y="2507223"/>
                </a:lnTo>
                <a:lnTo>
                  <a:pt x="2507669" y="1527155"/>
                </a:lnTo>
                <a:lnTo>
                  <a:pt x="2507669" y="1710427"/>
                </a:lnTo>
                <a:close/>
                <a:moveTo>
                  <a:pt x="2204816" y="746532"/>
                </a:moveTo>
                <a:lnTo>
                  <a:pt x="984202" y="1967146"/>
                </a:lnTo>
                <a:lnTo>
                  <a:pt x="669891" y="1652835"/>
                </a:lnTo>
                <a:lnTo>
                  <a:pt x="1576193" y="746532"/>
                </a:lnTo>
                <a:close/>
                <a:moveTo>
                  <a:pt x="2507669" y="704276"/>
                </a:moveTo>
                <a:lnTo>
                  <a:pt x="2507669" y="1299728"/>
                </a:lnTo>
                <a:lnTo>
                  <a:pt x="1413057" y="2394340"/>
                </a:lnTo>
                <a:lnTo>
                  <a:pt x="1098746" y="2080028"/>
                </a:lnTo>
                <a:lnTo>
                  <a:pt x="2474499" y="704276"/>
                </a:lnTo>
                <a:close/>
                <a:moveTo>
                  <a:pt x="3783840" y="1735655"/>
                </a:moveTo>
                <a:lnTo>
                  <a:pt x="2270767" y="3248728"/>
                </a:lnTo>
                <a:lnTo>
                  <a:pt x="1956456" y="2934416"/>
                </a:lnTo>
                <a:lnTo>
                  <a:pt x="3136451" y="1754421"/>
                </a:lnTo>
                <a:close/>
                <a:moveTo>
                  <a:pt x="4496799" y="1714987"/>
                </a:moveTo>
                <a:lnTo>
                  <a:pt x="4496799" y="1878748"/>
                </a:lnTo>
                <a:lnTo>
                  <a:pt x="2696301" y="3679245"/>
                </a:lnTo>
                <a:lnTo>
                  <a:pt x="2381990" y="3364934"/>
                </a:lnTo>
                <a:lnTo>
                  <a:pt x="4018059" y="1728865"/>
                </a:lnTo>
                <a:close/>
                <a:moveTo>
                  <a:pt x="5188803" y="1234621"/>
                </a:moveTo>
                <a:lnTo>
                  <a:pt x="4712161" y="1707180"/>
                </a:lnTo>
                <a:lnTo>
                  <a:pt x="4712161" y="1499750"/>
                </a:lnTo>
                <a:lnTo>
                  <a:pt x="3254907" y="1499750"/>
                </a:lnTo>
                <a:lnTo>
                  <a:pt x="3254907" y="1501015"/>
                </a:lnTo>
                <a:lnTo>
                  <a:pt x="2718814" y="1501014"/>
                </a:lnTo>
                <a:lnTo>
                  <a:pt x="2718814" y="536093"/>
                </a:lnTo>
                <a:lnTo>
                  <a:pt x="931605" y="536093"/>
                </a:lnTo>
                <a:lnTo>
                  <a:pt x="931605" y="535070"/>
                </a:lnTo>
                <a:lnTo>
                  <a:pt x="1489071" y="0"/>
                </a:lnTo>
                <a:lnTo>
                  <a:pt x="3243560" y="0"/>
                </a:lnTo>
                <a:lnTo>
                  <a:pt x="3243560" y="11638"/>
                </a:lnTo>
                <a:lnTo>
                  <a:pt x="3254907" y="11638"/>
                </a:lnTo>
                <a:lnTo>
                  <a:pt x="3254907" y="969491"/>
                </a:lnTo>
                <a:lnTo>
                  <a:pt x="4712161" y="969491"/>
                </a:lnTo>
                <a:lnTo>
                  <a:pt x="4712161" y="762061"/>
                </a:lnTo>
                <a:close/>
                <a:moveTo>
                  <a:pt x="5420988" y="1433714"/>
                </a:moveTo>
                <a:cubicBezTo>
                  <a:pt x="5477229" y="1489956"/>
                  <a:pt x="5477229" y="1581142"/>
                  <a:pt x="5420988" y="1637384"/>
                </a:cubicBezTo>
                <a:lnTo>
                  <a:pt x="2907428" y="4150943"/>
                </a:lnTo>
                <a:lnTo>
                  <a:pt x="2703759" y="4354613"/>
                </a:lnTo>
                <a:lnTo>
                  <a:pt x="2500089" y="4150943"/>
                </a:lnTo>
                <a:lnTo>
                  <a:pt x="0" y="1650854"/>
                </a:lnTo>
                <a:cubicBezTo>
                  <a:pt x="-56242" y="1594612"/>
                  <a:pt x="-56242" y="1503426"/>
                  <a:pt x="0" y="1447185"/>
                </a:cubicBezTo>
                <a:cubicBezTo>
                  <a:pt x="56242" y="1390943"/>
                  <a:pt x="147427" y="1390943"/>
                  <a:pt x="203669" y="1447185"/>
                </a:cubicBezTo>
                <a:lnTo>
                  <a:pt x="2703759" y="3947274"/>
                </a:lnTo>
                <a:lnTo>
                  <a:pt x="5217318" y="1433714"/>
                </a:lnTo>
                <a:cubicBezTo>
                  <a:pt x="5273560" y="1377472"/>
                  <a:pt x="5364746" y="1377472"/>
                  <a:pt x="5420988" y="1433714"/>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438" name="Google Shape;438;p25"/>
          <p:cNvSpPr/>
          <p:nvPr/>
        </p:nvSpPr>
        <p:spPr>
          <a:xfrm>
            <a:off x="5090243" y="2404321"/>
            <a:ext cx="525175" cy="604248"/>
          </a:xfrm>
          <a:custGeom>
            <a:avLst/>
            <a:gdLst/>
            <a:ahLst/>
            <a:cxnLst/>
            <a:rect l="l" t="t" r="r" b="b"/>
            <a:pathLst>
              <a:path w="3442170" h="3960441" extrusionOk="0">
                <a:moveTo>
                  <a:pt x="658867" y="3240361"/>
                </a:moveTo>
                <a:lnTo>
                  <a:pt x="2539193" y="3240361"/>
                </a:lnTo>
                <a:cubicBezTo>
                  <a:pt x="2596541" y="3240361"/>
                  <a:pt x="2643030" y="3286850"/>
                  <a:pt x="2643030" y="3344198"/>
                </a:cubicBezTo>
                <a:lnTo>
                  <a:pt x="2643030" y="3352549"/>
                </a:lnTo>
                <a:cubicBezTo>
                  <a:pt x="2643030" y="3409897"/>
                  <a:pt x="2596541" y="3456386"/>
                  <a:pt x="2539193" y="3456386"/>
                </a:cubicBezTo>
                <a:lnTo>
                  <a:pt x="658867" y="3456386"/>
                </a:lnTo>
                <a:cubicBezTo>
                  <a:pt x="601519" y="3456386"/>
                  <a:pt x="555030" y="3409897"/>
                  <a:pt x="555030" y="3352549"/>
                </a:cubicBezTo>
                <a:lnTo>
                  <a:pt x="555030" y="3344198"/>
                </a:lnTo>
                <a:cubicBezTo>
                  <a:pt x="555030" y="3286850"/>
                  <a:pt x="601519" y="3240361"/>
                  <a:pt x="658867" y="3240361"/>
                </a:cubicBezTo>
                <a:close/>
                <a:moveTo>
                  <a:pt x="658867" y="2833796"/>
                </a:moveTo>
                <a:lnTo>
                  <a:pt x="2539193" y="2833796"/>
                </a:lnTo>
                <a:cubicBezTo>
                  <a:pt x="2596541" y="2833796"/>
                  <a:pt x="2643030" y="2880285"/>
                  <a:pt x="2643030" y="2937633"/>
                </a:cubicBezTo>
                <a:lnTo>
                  <a:pt x="2643030" y="2945984"/>
                </a:lnTo>
                <a:cubicBezTo>
                  <a:pt x="2643030" y="3003332"/>
                  <a:pt x="2596541" y="3049821"/>
                  <a:pt x="2539193" y="3049821"/>
                </a:cubicBezTo>
                <a:lnTo>
                  <a:pt x="658867" y="3049821"/>
                </a:lnTo>
                <a:cubicBezTo>
                  <a:pt x="601519" y="3049821"/>
                  <a:pt x="555030" y="3003332"/>
                  <a:pt x="555030" y="2945984"/>
                </a:cubicBezTo>
                <a:lnTo>
                  <a:pt x="555030" y="2937633"/>
                </a:lnTo>
                <a:cubicBezTo>
                  <a:pt x="555030" y="2880285"/>
                  <a:pt x="601519" y="2833796"/>
                  <a:pt x="658867" y="2833796"/>
                </a:cubicBezTo>
                <a:close/>
                <a:moveTo>
                  <a:pt x="658867" y="2427229"/>
                </a:moveTo>
                <a:lnTo>
                  <a:pt x="2539193" y="2427229"/>
                </a:lnTo>
                <a:cubicBezTo>
                  <a:pt x="2596541" y="2427229"/>
                  <a:pt x="2643030" y="2473718"/>
                  <a:pt x="2643030" y="2531066"/>
                </a:cubicBezTo>
                <a:lnTo>
                  <a:pt x="2643030" y="2539417"/>
                </a:lnTo>
                <a:cubicBezTo>
                  <a:pt x="2643030" y="2596765"/>
                  <a:pt x="2596541" y="2643254"/>
                  <a:pt x="2539193" y="2643254"/>
                </a:cubicBezTo>
                <a:lnTo>
                  <a:pt x="658867" y="2643254"/>
                </a:lnTo>
                <a:cubicBezTo>
                  <a:pt x="601519" y="2643254"/>
                  <a:pt x="555030" y="2596765"/>
                  <a:pt x="555030" y="2539417"/>
                </a:cubicBezTo>
                <a:lnTo>
                  <a:pt x="555030" y="2531066"/>
                </a:lnTo>
                <a:cubicBezTo>
                  <a:pt x="555030" y="2473718"/>
                  <a:pt x="601519" y="2427229"/>
                  <a:pt x="658867" y="2427229"/>
                </a:cubicBezTo>
                <a:close/>
                <a:moveTo>
                  <a:pt x="658867" y="2020662"/>
                </a:moveTo>
                <a:lnTo>
                  <a:pt x="2539193" y="2020662"/>
                </a:lnTo>
                <a:cubicBezTo>
                  <a:pt x="2596541" y="2020662"/>
                  <a:pt x="2643030" y="2067151"/>
                  <a:pt x="2643030" y="2124499"/>
                </a:cubicBezTo>
                <a:lnTo>
                  <a:pt x="2643030" y="2132850"/>
                </a:lnTo>
                <a:cubicBezTo>
                  <a:pt x="2643030" y="2190198"/>
                  <a:pt x="2596541" y="2236687"/>
                  <a:pt x="2539193" y="2236687"/>
                </a:cubicBezTo>
                <a:lnTo>
                  <a:pt x="658867" y="2236687"/>
                </a:lnTo>
                <a:cubicBezTo>
                  <a:pt x="601519" y="2236687"/>
                  <a:pt x="555030" y="2190198"/>
                  <a:pt x="555030" y="2132850"/>
                </a:cubicBezTo>
                <a:lnTo>
                  <a:pt x="555030" y="2124499"/>
                </a:lnTo>
                <a:cubicBezTo>
                  <a:pt x="555030" y="2067151"/>
                  <a:pt x="601519" y="2020662"/>
                  <a:pt x="658867" y="2020662"/>
                </a:cubicBezTo>
                <a:close/>
                <a:moveTo>
                  <a:pt x="658867" y="1614095"/>
                </a:moveTo>
                <a:lnTo>
                  <a:pt x="1891193" y="1614095"/>
                </a:lnTo>
                <a:cubicBezTo>
                  <a:pt x="1948541" y="1614095"/>
                  <a:pt x="1995030" y="1660584"/>
                  <a:pt x="1995030" y="1717932"/>
                </a:cubicBezTo>
                <a:lnTo>
                  <a:pt x="1995030" y="1726283"/>
                </a:lnTo>
                <a:cubicBezTo>
                  <a:pt x="1995030" y="1783631"/>
                  <a:pt x="1948541" y="1830120"/>
                  <a:pt x="1891193" y="1830120"/>
                </a:cubicBezTo>
                <a:lnTo>
                  <a:pt x="658867" y="1830120"/>
                </a:lnTo>
                <a:cubicBezTo>
                  <a:pt x="601519" y="1830120"/>
                  <a:pt x="555030" y="1783631"/>
                  <a:pt x="555030" y="1726283"/>
                </a:cubicBezTo>
                <a:lnTo>
                  <a:pt x="555030" y="1717932"/>
                </a:lnTo>
                <a:cubicBezTo>
                  <a:pt x="555030" y="1660584"/>
                  <a:pt x="601519" y="1614095"/>
                  <a:pt x="658867" y="1614095"/>
                </a:cubicBezTo>
                <a:close/>
                <a:moveTo>
                  <a:pt x="658867" y="1207528"/>
                </a:moveTo>
                <a:lnTo>
                  <a:pt x="1423193" y="1207528"/>
                </a:lnTo>
                <a:cubicBezTo>
                  <a:pt x="1480541" y="1207528"/>
                  <a:pt x="1527030" y="1254017"/>
                  <a:pt x="1527030" y="1311365"/>
                </a:cubicBezTo>
                <a:lnTo>
                  <a:pt x="1527030" y="1319716"/>
                </a:lnTo>
                <a:cubicBezTo>
                  <a:pt x="1527030" y="1377064"/>
                  <a:pt x="1480541" y="1423553"/>
                  <a:pt x="1423193" y="1423553"/>
                </a:cubicBezTo>
                <a:lnTo>
                  <a:pt x="658867" y="1423553"/>
                </a:lnTo>
                <a:cubicBezTo>
                  <a:pt x="601519" y="1423553"/>
                  <a:pt x="555030" y="1377064"/>
                  <a:pt x="555030" y="1319716"/>
                </a:cubicBezTo>
                <a:lnTo>
                  <a:pt x="555030" y="1311365"/>
                </a:lnTo>
                <a:cubicBezTo>
                  <a:pt x="555030" y="1254017"/>
                  <a:pt x="601519" y="1207528"/>
                  <a:pt x="658867" y="1207528"/>
                </a:cubicBezTo>
                <a:close/>
                <a:moveTo>
                  <a:pt x="2554664" y="1037849"/>
                </a:moveTo>
                <a:lnTo>
                  <a:pt x="2603884" y="1221540"/>
                </a:lnTo>
                <a:lnTo>
                  <a:pt x="2505443" y="1221541"/>
                </a:lnTo>
                <a:close/>
                <a:moveTo>
                  <a:pt x="2" y="1007696"/>
                </a:moveTo>
                <a:lnTo>
                  <a:pt x="2" y="1007697"/>
                </a:lnTo>
                <a:lnTo>
                  <a:pt x="3" y="1007696"/>
                </a:lnTo>
                <a:close/>
                <a:moveTo>
                  <a:pt x="2535559" y="782523"/>
                </a:moveTo>
                <a:cubicBezTo>
                  <a:pt x="2512072" y="785793"/>
                  <a:pt x="2491672" y="802716"/>
                  <a:pt x="2485149" y="827062"/>
                </a:cubicBezTo>
                <a:lnTo>
                  <a:pt x="2304257" y="1502155"/>
                </a:lnTo>
                <a:lnTo>
                  <a:pt x="2430252" y="1502155"/>
                </a:lnTo>
                <a:lnTo>
                  <a:pt x="2472833" y="1343242"/>
                </a:lnTo>
                <a:lnTo>
                  <a:pt x="2632558" y="1343243"/>
                </a:lnTo>
                <a:cubicBezTo>
                  <a:pt x="2633824" y="1343243"/>
                  <a:pt x="2635083" y="1343204"/>
                  <a:pt x="2636292" y="1342489"/>
                </a:cubicBezTo>
                <a:lnTo>
                  <a:pt x="2679075" y="1502155"/>
                </a:lnTo>
                <a:lnTo>
                  <a:pt x="2805068" y="1502155"/>
                </a:lnTo>
                <a:lnTo>
                  <a:pt x="2624179" y="827062"/>
                </a:lnTo>
                <a:cubicBezTo>
                  <a:pt x="2617655" y="802716"/>
                  <a:pt x="2597255" y="785793"/>
                  <a:pt x="2573768" y="782523"/>
                </a:cubicBezTo>
                <a:cubicBezTo>
                  <a:pt x="2567504" y="781650"/>
                  <a:pt x="2561019" y="781749"/>
                  <a:pt x="2554663" y="783720"/>
                </a:cubicBezTo>
                <a:close/>
                <a:moveTo>
                  <a:pt x="2950357" y="752352"/>
                </a:moveTo>
                <a:lnTo>
                  <a:pt x="2950357" y="894396"/>
                </a:lnTo>
                <a:lnTo>
                  <a:pt x="2808313" y="894396"/>
                </a:lnTo>
                <a:lnTo>
                  <a:pt x="2808313" y="1053088"/>
                </a:lnTo>
                <a:lnTo>
                  <a:pt x="2950357" y="1053088"/>
                </a:lnTo>
                <a:lnTo>
                  <a:pt x="2950357" y="1195132"/>
                </a:lnTo>
                <a:lnTo>
                  <a:pt x="3109049" y="1195132"/>
                </a:lnTo>
                <a:lnTo>
                  <a:pt x="3109049" y="1053088"/>
                </a:lnTo>
                <a:lnTo>
                  <a:pt x="3251093" y="1053088"/>
                </a:lnTo>
                <a:lnTo>
                  <a:pt x="3251093" y="894396"/>
                </a:lnTo>
                <a:lnTo>
                  <a:pt x="3109049" y="894396"/>
                </a:lnTo>
                <a:lnTo>
                  <a:pt x="3109049" y="752352"/>
                </a:lnTo>
                <a:close/>
                <a:moveTo>
                  <a:pt x="2706685" y="459647"/>
                </a:moveTo>
                <a:cubicBezTo>
                  <a:pt x="3112882" y="459647"/>
                  <a:pt x="3442170" y="788935"/>
                  <a:pt x="3442170" y="1195132"/>
                </a:cubicBezTo>
                <a:cubicBezTo>
                  <a:pt x="3442170" y="1601329"/>
                  <a:pt x="3112882" y="1930617"/>
                  <a:pt x="2706685" y="1930617"/>
                </a:cubicBezTo>
                <a:cubicBezTo>
                  <a:pt x="2300488" y="1930617"/>
                  <a:pt x="1971200" y="1601329"/>
                  <a:pt x="1971200" y="1195132"/>
                </a:cubicBezTo>
                <a:cubicBezTo>
                  <a:pt x="1971200" y="788935"/>
                  <a:pt x="2300488" y="459647"/>
                  <a:pt x="2706685" y="459647"/>
                </a:cubicBezTo>
                <a:close/>
                <a:moveTo>
                  <a:pt x="998319" y="0"/>
                </a:moveTo>
                <a:lnTo>
                  <a:pt x="998319" y="3"/>
                </a:lnTo>
                <a:lnTo>
                  <a:pt x="998321" y="1"/>
                </a:lnTo>
                <a:lnTo>
                  <a:pt x="2969887" y="1"/>
                </a:lnTo>
                <a:cubicBezTo>
                  <a:pt x="3079497" y="1"/>
                  <a:pt x="3168353" y="88857"/>
                  <a:pt x="3168353" y="198467"/>
                </a:cubicBezTo>
                <a:lnTo>
                  <a:pt x="3168353" y="493185"/>
                </a:lnTo>
                <a:cubicBezTo>
                  <a:pt x="3085099" y="439990"/>
                  <a:pt x="2990228" y="404581"/>
                  <a:pt x="2888890" y="388838"/>
                </a:cubicBezTo>
                <a:cubicBezTo>
                  <a:pt x="2871295" y="319942"/>
                  <a:pt x="2808233" y="270221"/>
                  <a:pt x="2733559" y="270221"/>
                </a:cubicBezTo>
                <a:lnTo>
                  <a:pt x="998319" y="270221"/>
                </a:lnTo>
                <a:lnTo>
                  <a:pt x="998319" y="809230"/>
                </a:lnTo>
                <a:cubicBezTo>
                  <a:pt x="998319" y="918840"/>
                  <a:pt x="909463" y="1007696"/>
                  <a:pt x="799853" y="1007696"/>
                </a:cubicBezTo>
                <a:lnTo>
                  <a:pt x="270177" y="1007696"/>
                </a:lnTo>
                <a:lnTo>
                  <a:pt x="270177" y="3525603"/>
                </a:lnTo>
                <a:cubicBezTo>
                  <a:pt x="270177" y="3616519"/>
                  <a:pt x="343879" y="3690221"/>
                  <a:pt x="434795" y="3690221"/>
                </a:cubicBezTo>
                <a:lnTo>
                  <a:pt x="2733559" y="3690221"/>
                </a:lnTo>
                <a:cubicBezTo>
                  <a:pt x="2824475" y="3690221"/>
                  <a:pt x="2898177" y="3616519"/>
                  <a:pt x="2898177" y="3525603"/>
                </a:cubicBezTo>
                <a:lnTo>
                  <a:pt x="2898177" y="1987149"/>
                </a:lnTo>
                <a:cubicBezTo>
                  <a:pt x="2996024" y="1970642"/>
                  <a:pt x="3087696" y="1935870"/>
                  <a:pt x="3168353" y="1884219"/>
                </a:cubicBezTo>
                <a:lnTo>
                  <a:pt x="3168353" y="3761975"/>
                </a:lnTo>
                <a:cubicBezTo>
                  <a:pt x="3168353" y="3871585"/>
                  <a:pt x="3079497" y="3960441"/>
                  <a:pt x="2969887" y="3960441"/>
                </a:cubicBezTo>
                <a:lnTo>
                  <a:pt x="198467" y="3960441"/>
                </a:lnTo>
                <a:cubicBezTo>
                  <a:pt x="88857" y="3960441"/>
                  <a:pt x="1" y="3871585"/>
                  <a:pt x="1" y="3761975"/>
                </a:cubicBezTo>
                <a:lnTo>
                  <a:pt x="1" y="1007696"/>
                </a:lnTo>
                <a:lnTo>
                  <a:pt x="0" y="1007696"/>
                </a:lnTo>
                <a:lnTo>
                  <a:pt x="1" y="1007695"/>
                </a:lnTo>
                <a:lnTo>
                  <a:pt x="1" y="198467"/>
                </a:lnTo>
                <a:cubicBezTo>
                  <a:pt x="1" y="88857"/>
                  <a:pt x="88857" y="1"/>
                  <a:pt x="198467" y="1"/>
                </a:cubicBezTo>
                <a:lnTo>
                  <a:pt x="198468" y="1"/>
                </a:lnTo>
                <a:cubicBezTo>
                  <a:pt x="88858" y="1"/>
                  <a:pt x="2" y="88857"/>
                  <a:pt x="2" y="198467"/>
                </a:cubicBezTo>
                <a:lnTo>
                  <a:pt x="2" y="1007694"/>
                </a:ln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439" name="Google Shape;439;p25"/>
          <p:cNvSpPr/>
          <p:nvPr/>
        </p:nvSpPr>
        <p:spPr>
          <a:xfrm>
            <a:off x="373486" y="1532889"/>
            <a:ext cx="3525106" cy="480131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0" i="0">
                <a:solidFill>
                  <a:srgbClr val="444444"/>
                </a:solidFill>
                <a:latin typeface="Open Sans"/>
                <a:ea typeface="Open Sans"/>
                <a:cs typeface="Open Sans"/>
                <a:sym typeface="Open Sans"/>
              </a:rPr>
              <a:t>Wakaf berasal dari kata و قف yang berarti menahan, berhenti, atau diam.</a:t>
            </a:r>
            <a:endParaRPr/>
          </a:p>
          <a:p>
            <a:pPr marL="0" marR="0" lvl="0" indent="0" algn="l" rtl="0">
              <a:spcBef>
                <a:spcPts val="0"/>
              </a:spcBef>
              <a:spcAft>
                <a:spcPts val="0"/>
              </a:spcAft>
              <a:buNone/>
            </a:pPr>
            <a:r>
              <a:rPr lang="en-US" sz="1800">
                <a:solidFill>
                  <a:srgbClr val="444444"/>
                </a:solidFill>
                <a:latin typeface="Open Sans"/>
                <a:ea typeface="Open Sans"/>
                <a:cs typeface="Open Sans"/>
                <a:sym typeface="Open Sans"/>
              </a:rPr>
              <a:t>S</a:t>
            </a:r>
            <a:r>
              <a:rPr lang="en-US" sz="1800" b="0" i="0">
                <a:solidFill>
                  <a:srgbClr val="444444"/>
                </a:solidFill>
                <a:latin typeface="Open Sans"/>
                <a:ea typeface="Open Sans"/>
                <a:cs typeface="Open Sans"/>
                <a:sym typeface="Open Sans"/>
              </a:rPr>
              <a:t>edangkan secara istilah, wakaf adalah </a:t>
            </a:r>
            <a:r>
              <a:rPr lang="en-US" sz="1800">
                <a:solidFill>
                  <a:srgbClr val="444444"/>
                </a:solidFill>
                <a:latin typeface="Open Sans"/>
                <a:ea typeface="Open Sans"/>
                <a:cs typeface="Open Sans"/>
                <a:sym typeface="Open Sans"/>
              </a:rPr>
              <a:t>m</a:t>
            </a:r>
            <a:r>
              <a:rPr lang="en-US" sz="1800" b="0" i="0">
                <a:solidFill>
                  <a:srgbClr val="444444"/>
                </a:solidFill>
                <a:latin typeface="Open Sans"/>
                <a:ea typeface="Open Sans"/>
                <a:cs typeface="Open Sans"/>
                <a:sym typeface="Open Sans"/>
              </a:rPr>
              <a:t>enahan, mengekang, atau menghentikan harta dan memberikan manfaatnya di jalan Allah untuk memindahkan hak milik pribadi menjadi milik suatu badan atau yayasan yang memberikan manfaat bagi masyarakat dengan tujuan mendapatkan kebaikan atau keridhaan Allah.</a:t>
            </a:r>
            <a:endParaRPr/>
          </a:p>
          <a:p>
            <a:pPr marL="0" marR="0" lvl="0" indent="0" algn="l" rtl="0">
              <a:spcBef>
                <a:spcPts val="0"/>
              </a:spcBef>
              <a:spcAft>
                <a:spcPts val="0"/>
              </a:spcAft>
              <a:buNone/>
            </a:pPr>
            <a:r>
              <a:rPr lang="en-US" sz="1800">
                <a:solidFill>
                  <a:srgbClr val="444444"/>
                </a:solidFill>
                <a:latin typeface="Open Sans"/>
                <a:ea typeface="Open Sans"/>
                <a:cs typeface="Open Sans"/>
                <a:sym typeface="Open Sans"/>
              </a:rPr>
              <a:t>*Nilai pokok harta benda wakaf harus tetap (tidak boleh berkurang)</a:t>
            </a:r>
            <a:endParaRPr sz="1800">
              <a:solidFill>
                <a:schemeClr val="dk1"/>
              </a:solidFill>
              <a:latin typeface="Calibri"/>
              <a:ea typeface="Calibri"/>
              <a:cs typeface="Calibri"/>
              <a:sym typeface="Calibri"/>
            </a:endParaRPr>
          </a:p>
        </p:txBody>
      </p:sp>
      <p:sp>
        <p:nvSpPr>
          <p:cNvPr id="440" name="Google Shape;440;p25"/>
          <p:cNvSpPr/>
          <p:nvPr/>
        </p:nvSpPr>
        <p:spPr>
          <a:xfrm>
            <a:off x="8742676" y="1709090"/>
            <a:ext cx="3168723" cy="39703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444444"/>
                </a:solidFill>
                <a:latin typeface="Open Sans"/>
                <a:ea typeface="Open Sans"/>
                <a:cs typeface="Open Sans"/>
                <a:sym typeface="Open Sans"/>
              </a:rPr>
              <a:t>H</a:t>
            </a:r>
            <a:r>
              <a:rPr lang="en-US" sz="1800" b="0" i="0">
                <a:solidFill>
                  <a:srgbClr val="444444"/>
                </a:solidFill>
                <a:latin typeface="Open Sans"/>
                <a:ea typeface="Open Sans"/>
                <a:cs typeface="Open Sans"/>
                <a:sym typeface="Open Sans"/>
              </a:rPr>
              <a:t>ukum wakaf sunnah (dilakukan dapat pahala, jika tidak dilakukan maka tidak berdosa)</a:t>
            </a:r>
            <a:endParaRPr sz="1800" b="0" i="0">
              <a:solidFill>
                <a:srgbClr val="444444"/>
              </a:solidFill>
              <a:latin typeface="Open Sans"/>
              <a:ea typeface="Open Sans"/>
              <a:cs typeface="Open Sans"/>
              <a:sym typeface="Open Sans"/>
            </a:endParaRPr>
          </a:p>
          <a:p>
            <a:pPr marL="0" marR="0" lvl="0" indent="0" algn="l" rtl="0">
              <a:spcBef>
                <a:spcPts val="0"/>
              </a:spcBef>
              <a:spcAft>
                <a:spcPts val="0"/>
              </a:spcAft>
              <a:buNone/>
            </a:pPr>
            <a:endParaRPr sz="1800">
              <a:solidFill>
                <a:srgbClr val="444444"/>
              </a:solidFill>
              <a:latin typeface="Open Sans"/>
              <a:ea typeface="Open Sans"/>
              <a:cs typeface="Open Sans"/>
              <a:sym typeface="Open Sans"/>
            </a:endParaRPr>
          </a:p>
          <a:p>
            <a:pPr marL="0" marR="0" lvl="0" indent="0" algn="l" rtl="0">
              <a:spcBef>
                <a:spcPts val="0"/>
              </a:spcBef>
              <a:spcAft>
                <a:spcPts val="0"/>
              </a:spcAft>
              <a:buNone/>
            </a:pPr>
            <a:r>
              <a:rPr lang="en-US" sz="1800" b="0" i="0">
                <a:solidFill>
                  <a:srgbClr val="444444"/>
                </a:solidFill>
                <a:latin typeface="Open Sans"/>
                <a:ea typeface="Open Sans"/>
                <a:cs typeface="Open Sans"/>
                <a:sym typeface="Open Sans"/>
              </a:rPr>
              <a:t>Sebagaimana dalam QS. Ali Imran ayat 92“ Kamu tidak akan memperoleh kebajikan, sebelum kamu menginfakkan sebagian harta yg kamu cintai, dan apapun yang kamu infakkan tentang hal itu sungguh, Allah Maha Mengetahui “</a:t>
            </a:r>
            <a:endParaRPr sz="18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444"/>
        <p:cNvGrpSpPr/>
        <p:nvPr/>
      </p:nvGrpSpPr>
      <p:grpSpPr>
        <a:xfrm>
          <a:off x="0" y="0"/>
          <a:ext cx="0" cy="0"/>
          <a:chOff x="0" y="0"/>
          <a:chExt cx="0" cy="0"/>
        </a:xfrm>
      </p:grpSpPr>
      <p:sp>
        <p:nvSpPr>
          <p:cNvPr id="445" name="Google Shape;445;p26"/>
          <p:cNvSpPr txBox="1"/>
          <p:nvPr/>
        </p:nvSpPr>
        <p:spPr>
          <a:xfrm>
            <a:off x="3472532" y="245035"/>
            <a:ext cx="4487491"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a:solidFill>
                  <a:srgbClr val="002060"/>
                </a:solidFill>
                <a:latin typeface="Arial Black"/>
                <a:ea typeface="Arial Black"/>
                <a:cs typeface="Arial Black"/>
                <a:sym typeface="Arial Black"/>
              </a:rPr>
              <a:t>Wakaf</a:t>
            </a:r>
            <a:endParaRPr sz="2400" b="1">
              <a:solidFill>
                <a:srgbClr val="002060"/>
              </a:solidFill>
              <a:latin typeface="Arial Black"/>
              <a:ea typeface="Arial Black"/>
              <a:cs typeface="Arial Black"/>
              <a:sym typeface="Arial Black"/>
            </a:endParaRPr>
          </a:p>
        </p:txBody>
      </p:sp>
      <p:grpSp>
        <p:nvGrpSpPr>
          <p:cNvPr id="446" name="Google Shape;446;p26"/>
          <p:cNvGrpSpPr/>
          <p:nvPr/>
        </p:nvGrpSpPr>
        <p:grpSpPr>
          <a:xfrm>
            <a:off x="0" y="171338"/>
            <a:ext cx="12207499" cy="6686662"/>
            <a:chOff x="0" y="171338"/>
            <a:chExt cx="12207499" cy="6686662"/>
          </a:xfrm>
        </p:grpSpPr>
        <p:sp>
          <p:nvSpPr>
            <p:cNvPr id="447" name="Google Shape;447;p26"/>
            <p:cNvSpPr/>
            <p:nvPr/>
          </p:nvSpPr>
          <p:spPr>
            <a:xfrm>
              <a:off x="0" y="6214820"/>
              <a:ext cx="8446576" cy="643180"/>
            </a:xfrm>
            <a:prstGeom prst="rect">
              <a:avLst/>
            </a:prstGeom>
            <a:solidFill>
              <a:srgbClr val="7F6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Black"/>
                  <a:ea typeface="Arial Black"/>
                  <a:cs typeface="Arial Black"/>
                  <a:sym typeface="Arial Black"/>
                </a:rPr>
                <a:t>EKONOMI DAN BISNIS SYARIAH</a:t>
              </a:r>
              <a:endParaRPr sz="1400">
                <a:solidFill>
                  <a:schemeClr val="lt1"/>
                </a:solidFill>
                <a:latin typeface="Arial Black"/>
                <a:ea typeface="Arial Black"/>
                <a:cs typeface="Arial Black"/>
                <a:sym typeface="Arial Black"/>
              </a:endParaRPr>
            </a:p>
          </p:txBody>
        </p:sp>
        <p:sp>
          <p:nvSpPr>
            <p:cNvPr id="448" name="Google Shape;448;p26"/>
            <p:cNvSpPr/>
            <p:nvPr/>
          </p:nvSpPr>
          <p:spPr>
            <a:xfrm>
              <a:off x="8446577" y="6214820"/>
              <a:ext cx="3760922" cy="643180"/>
            </a:xfrm>
            <a:prstGeom prst="rect">
              <a:avLst/>
            </a:prstGeom>
            <a:solidFill>
              <a:srgbClr val="7B7B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Black"/>
                  <a:ea typeface="Arial Black"/>
                  <a:cs typeface="Arial Black"/>
                  <a:sym typeface="Arial Black"/>
                </a:rPr>
                <a:t>Ieki.upi.edu</a:t>
              </a:r>
              <a:endParaRPr sz="1400">
                <a:solidFill>
                  <a:schemeClr val="lt1"/>
                </a:solidFill>
                <a:latin typeface="Arial Black"/>
                <a:ea typeface="Arial Black"/>
                <a:cs typeface="Arial Black"/>
                <a:sym typeface="Arial Black"/>
              </a:endParaRPr>
            </a:p>
          </p:txBody>
        </p:sp>
        <p:grpSp>
          <p:nvGrpSpPr>
            <p:cNvPr id="449" name="Google Shape;449;p26"/>
            <p:cNvGrpSpPr/>
            <p:nvPr/>
          </p:nvGrpSpPr>
          <p:grpSpPr>
            <a:xfrm>
              <a:off x="10464117" y="171338"/>
              <a:ext cx="1495409" cy="593852"/>
              <a:chOff x="4572001" y="1093721"/>
              <a:chExt cx="1495409" cy="593852"/>
            </a:xfrm>
          </p:grpSpPr>
          <p:pic>
            <p:nvPicPr>
              <p:cNvPr id="450" name="Google Shape;450;p26"/>
              <p:cNvPicPr preferRelativeResize="0"/>
              <p:nvPr/>
            </p:nvPicPr>
            <p:blipFill rotWithShape="1">
              <a:blip r:embed="rId3">
                <a:alphaModFix/>
              </a:blip>
              <a:srcRect/>
              <a:stretch/>
            </p:blipFill>
            <p:spPr>
              <a:xfrm>
                <a:off x="4572001" y="1093721"/>
                <a:ext cx="593852" cy="593852"/>
              </a:xfrm>
              <a:prstGeom prst="rect">
                <a:avLst/>
              </a:prstGeom>
              <a:noFill/>
              <a:ln>
                <a:noFill/>
              </a:ln>
            </p:spPr>
          </p:pic>
          <p:pic>
            <p:nvPicPr>
              <p:cNvPr id="451" name="Google Shape;451;p26"/>
              <p:cNvPicPr preferRelativeResize="0"/>
              <p:nvPr/>
            </p:nvPicPr>
            <p:blipFill rotWithShape="1">
              <a:blip r:embed="rId4">
                <a:alphaModFix/>
              </a:blip>
              <a:srcRect r="39490"/>
              <a:stretch/>
            </p:blipFill>
            <p:spPr>
              <a:xfrm>
                <a:off x="5277971" y="1110073"/>
                <a:ext cx="789439" cy="576356"/>
              </a:xfrm>
              <a:prstGeom prst="rect">
                <a:avLst/>
              </a:prstGeom>
              <a:noFill/>
              <a:ln>
                <a:noFill/>
              </a:ln>
            </p:spPr>
          </p:pic>
        </p:grpSp>
      </p:grpSp>
      <p:grpSp>
        <p:nvGrpSpPr>
          <p:cNvPr id="452" name="Google Shape;452;p26"/>
          <p:cNvGrpSpPr/>
          <p:nvPr/>
        </p:nvGrpSpPr>
        <p:grpSpPr>
          <a:xfrm>
            <a:off x="5180722" y="1215153"/>
            <a:ext cx="1289518" cy="4225084"/>
            <a:chOff x="3850310" y="1776627"/>
            <a:chExt cx="1289518" cy="4225084"/>
          </a:xfrm>
        </p:grpSpPr>
        <p:sp>
          <p:nvSpPr>
            <p:cNvPr id="453" name="Google Shape;453;p26"/>
            <p:cNvSpPr/>
            <p:nvPr/>
          </p:nvSpPr>
          <p:spPr>
            <a:xfrm rot="5400000">
              <a:off x="4231727" y="4278982"/>
              <a:ext cx="975367" cy="840835"/>
            </a:xfrm>
            <a:prstGeom prst="hexagon">
              <a:avLst>
                <a:gd name="adj" fmla="val 25000"/>
                <a:gd name="vf" fmla="val 115470"/>
              </a:avLst>
            </a:prstGeom>
            <a:solidFill>
              <a:schemeClr val="lt1"/>
            </a:solidFill>
            <a:ln w="635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rgbClr val="595959"/>
                </a:solidFill>
                <a:latin typeface="Calibri"/>
                <a:ea typeface="Calibri"/>
                <a:cs typeface="Calibri"/>
                <a:sym typeface="Calibri"/>
              </a:endParaRPr>
            </a:p>
          </p:txBody>
        </p:sp>
        <p:sp>
          <p:nvSpPr>
            <p:cNvPr id="454" name="Google Shape;454;p26"/>
            <p:cNvSpPr/>
            <p:nvPr/>
          </p:nvSpPr>
          <p:spPr>
            <a:xfrm rot="5400000">
              <a:off x="4231727" y="2649728"/>
              <a:ext cx="975367" cy="840835"/>
            </a:xfrm>
            <a:prstGeom prst="hexagon">
              <a:avLst>
                <a:gd name="adj" fmla="val 25000"/>
                <a:gd name="vf" fmla="val 115470"/>
              </a:avLst>
            </a:prstGeom>
            <a:solidFill>
              <a:schemeClr val="lt1"/>
            </a:solidFill>
            <a:ln w="635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rgbClr val="595959"/>
                </a:solidFill>
                <a:latin typeface="Calibri"/>
                <a:ea typeface="Calibri"/>
                <a:cs typeface="Calibri"/>
                <a:sym typeface="Calibri"/>
              </a:endParaRPr>
            </a:p>
          </p:txBody>
        </p:sp>
        <p:sp>
          <p:nvSpPr>
            <p:cNvPr id="455" name="Google Shape;455;p26"/>
            <p:cNvSpPr/>
            <p:nvPr/>
          </p:nvSpPr>
          <p:spPr>
            <a:xfrm rot="5400000">
              <a:off x="3783044" y="3473147"/>
              <a:ext cx="975367" cy="840835"/>
            </a:xfrm>
            <a:prstGeom prst="hexagon">
              <a:avLst>
                <a:gd name="adj" fmla="val 25000"/>
                <a:gd name="vf" fmla="val 115470"/>
              </a:avLst>
            </a:prstGeom>
            <a:solidFill>
              <a:schemeClr val="lt1"/>
            </a:solidFill>
            <a:ln w="635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rgbClr val="595959"/>
                </a:solidFill>
                <a:latin typeface="Calibri"/>
                <a:ea typeface="Calibri"/>
                <a:cs typeface="Calibri"/>
                <a:sym typeface="Calibri"/>
              </a:endParaRPr>
            </a:p>
          </p:txBody>
        </p:sp>
        <p:sp>
          <p:nvSpPr>
            <p:cNvPr id="456" name="Google Shape;456;p26"/>
            <p:cNvSpPr/>
            <p:nvPr/>
          </p:nvSpPr>
          <p:spPr>
            <a:xfrm rot="5400000">
              <a:off x="3783044" y="1843893"/>
              <a:ext cx="975367" cy="840835"/>
            </a:xfrm>
            <a:prstGeom prst="hexagon">
              <a:avLst>
                <a:gd name="adj" fmla="val 25000"/>
                <a:gd name="vf" fmla="val 115470"/>
              </a:avLst>
            </a:prstGeom>
            <a:solidFill>
              <a:schemeClr val="lt1"/>
            </a:solidFill>
            <a:ln w="635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rgbClr val="595959"/>
                </a:solidFill>
                <a:latin typeface="Calibri"/>
                <a:ea typeface="Calibri"/>
                <a:cs typeface="Calibri"/>
                <a:sym typeface="Calibri"/>
              </a:endParaRPr>
            </a:p>
          </p:txBody>
        </p:sp>
        <p:sp>
          <p:nvSpPr>
            <p:cNvPr id="457" name="Google Shape;457;p26"/>
            <p:cNvSpPr/>
            <p:nvPr/>
          </p:nvSpPr>
          <p:spPr>
            <a:xfrm rot="5400000">
              <a:off x="3783044" y="5093610"/>
              <a:ext cx="975367" cy="840835"/>
            </a:xfrm>
            <a:prstGeom prst="hexagon">
              <a:avLst>
                <a:gd name="adj" fmla="val 25000"/>
                <a:gd name="vf" fmla="val 115470"/>
              </a:avLst>
            </a:prstGeom>
            <a:solidFill>
              <a:schemeClr val="lt1"/>
            </a:solidFill>
            <a:ln w="635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rgbClr val="595959"/>
                </a:solidFill>
                <a:latin typeface="Calibri"/>
                <a:ea typeface="Calibri"/>
                <a:cs typeface="Calibri"/>
                <a:sym typeface="Calibri"/>
              </a:endParaRPr>
            </a:p>
          </p:txBody>
        </p:sp>
      </p:grpSp>
      <p:sp>
        <p:nvSpPr>
          <p:cNvPr id="458" name="Google Shape;458;p26"/>
          <p:cNvSpPr/>
          <p:nvPr/>
        </p:nvSpPr>
        <p:spPr>
          <a:xfrm rot="2700000">
            <a:off x="5460128" y="3089322"/>
            <a:ext cx="265920" cy="476745"/>
          </a:xfrm>
          <a:custGeom>
            <a:avLst/>
            <a:gdLst/>
            <a:ahLst/>
            <a:cxnLst/>
            <a:rect l="l" t="t" r="r" b="b"/>
            <a:pathLst>
              <a:path w="2232248" h="4001999" extrusionOk="0">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9" name="Google Shape;459;p26"/>
          <p:cNvSpPr/>
          <p:nvPr/>
        </p:nvSpPr>
        <p:spPr>
          <a:xfrm>
            <a:off x="5885091" y="3981495"/>
            <a:ext cx="329463" cy="308407"/>
          </a:xfrm>
          <a:custGeom>
            <a:avLst/>
            <a:gdLst/>
            <a:ahLst/>
            <a:cxnLst/>
            <a:rect l="l" t="t" r="r" b="b"/>
            <a:pathLst>
              <a:path w="3239999" h="3032924" extrusionOk="0">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0" name="Google Shape;460;p26"/>
          <p:cNvSpPr/>
          <p:nvPr/>
        </p:nvSpPr>
        <p:spPr>
          <a:xfrm>
            <a:off x="5862634" y="2343144"/>
            <a:ext cx="389370" cy="325482"/>
          </a:xfrm>
          <a:custGeom>
            <a:avLst/>
            <a:gdLst/>
            <a:ahLst/>
            <a:cxnLst/>
            <a:rect l="l" t="t" r="r" b="b"/>
            <a:pathLst>
              <a:path w="3186824" h="2663936" extrusionOk="0">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1" name="Google Shape;461;p26"/>
          <p:cNvSpPr/>
          <p:nvPr/>
        </p:nvSpPr>
        <p:spPr>
          <a:xfrm>
            <a:off x="5427284" y="4796011"/>
            <a:ext cx="396000" cy="313084"/>
          </a:xfrm>
          <a:custGeom>
            <a:avLst/>
            <a:gdLst/>
            <a:ahLst/>
            <a:cxnLst/>
            <a:rect l="l" t="t" r="r" b="b"/>
            <a:pathLst>
              <a:path w="3219104" h="2545072" extrusionOk="0">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2" name="Google Shape;462;p26"/>
          <p:cNvSpPr/>
          <p:nvPr/>
        </p:nvSpPr>
        <p:spPr>
          <a:xfrm>
            <a:off x="5423801" y="1531708"/>
            <a:ext cx="354676" cy="357638"/>
          </a:xfrm>
          <a:custGeom>
            <a:avLst/>
            <a:gdLst/>
            <a:ahLst/>
            <a:cxnLst/>
            <a:rect l="l" t="t" r="r" b="b"/>
            <a:pathLst>
              <a:path w="1652142" h="1665940" extrusionOk="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3" name="Google Shape;463;p26"/>
          <p:cNvSpPr/>
          <p:nvPr/>
        </p:nvSpPr>
        <p:spPr>
          <a:xfrm>
            <a:off x="6703469" y="1666327"/>
            <a:ext cx="6096000" cy="34163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i="0">
                <a:solidFill>
                  <a:srgbClr val="444444"/>
                </a:solidFill>
                <a:latin typeface="Open Sans"/>
                <a:ea typeface="Open Sans"/>
                <a:cs typeface="Open Sans"/>
                <a:sym typeface="Open Sans"/>
              </a:rPr>
              <a:t>Syarat dan Rukun Wakaf Rukun Wakaf Waqif Mauquf’alaih</a:t>
            </a:r>
            <a:endParaRPr sz="1800" b="1" i="0">
              <a:solidFill>
                <a:srgbClr val="444444"/>
              </a:solidFill>
              <a:latin typeface="Open Sans"/>
              <a:ea typeface="Open Sans"/>
              <a:cs typeface="Open Sans"/>
              <a:sym typeface="Open Sans"/>
            </a:endParaRPr>
          </a:p>
          <a:p>
            <a:pPr marL="0" marR="0" lvl="0" indent="0" algn="l" rtl="0">
              <a:spcBef>
                <a:spcPts val="0"/>
              </a:spcBef>
              <a:spcAft>
                <a:spcPts val="0"/>
              </a:spcAft>
              <a:buNone/>
            </a:pPr>
            <a:br>
              <a:rPr lang="en-U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rgbClr val="444444"/>
              </a:buClr>
              <a:buSzPts val="1800"/>
              <a:buFont typeface="Arial"/>
              <a:buChar char="•"/>
            </a:pPr>
            <a:r>
              <a:rPr lang="en-US" sz="1800" b="0" i="0">
                <a:solidFill>
                  <a:srgbClr val="444444"/>
                </a:solidFill>
                <a:latin typeface="Open Sans"/>
                <a:ea typeface="Open Sans"/>
                <a:cs typeface="Open Sans"/>
                <a:sym typeface="Open Sans"/>
              </a:rPr>
              <a:t>Barang yg diwakafkan</a:t>
            </a:r>
            <a:endParaRPr sz="1800" b="0" i="0">
              <a:solidFill>
                <a:srgbClr val="444444"/>
              </a:solidFill>
              <a:latin typeface="Open Sans"/>
              <a:ea typeface="Open Sans"/>
              <a:cs typeface="Open Sans"/>
              <a:sym typeface="Open Sans"/>
            </a:endParaRPr>
          </a:p>
          <a:p>
            <a:pPr marL="285750" marR="0" lvl="0" indent="-285750" algn="l" rtl="0">
              <a:spcBef>
                <a:spcPts val="0"/>
              </a:spcBef>
              <a:spcAft>
                <a:spcPts val="0"/>
              </a:spcAft>
              <a:buClr>
                <a:srgbClr val="444444"/>
              </a:buClr>
              <a:buSzPts val="1800"/>
              <a:buFont typeface="Arial"/>
              <a:buChar char="•"/>
            </a:pPr>
            <a:r>
              <a:rPr lang="en-US" sz="1800" b="0" i="0">
                <a:solidFill>
                  <a:srgbClr val="444444"/>
                </a:solidFill>
                <a:latin typeface="Open Sans"/>
                <a:ea typeface="Open Sans"/>
                <a:cs typeface="Open Sans"/>
                <a:sym typeface="Open Sans"/>
              </a:rPr>
              <a:t>Ikrar penyerahan wakaf</a:t>
            </a:r>
            <a:endParaRPr sz="1800" b="0" i="0">
              <a:solidFill>
                <a:srgbClr val="444444"/>
              </a:solidFill>
              <a:latin typeface="Open Sans"/>
              <a:ea typeface="Open Sans"/>
              <a:cs typeface="Open Sans"/>
              <a:sym typeface="Open Sans"/>
            </a:endParaRPr>
          </a:p>
          <a:p>
            <a:pPr marL="285750" marR="0" lvl="0" indent="-285750" algn="l" rtl="0">
              <a:spcBef>
                <a:spcPts val="0"/>
              </a:spcBef>
              <a:spcAft>
                <a:spcPts val="0"/>
              </a:spcAft>
              <a:buClr>
                <a:srgbClr val="444444"/>
              </a:buClr>
              <a:buSzPts val="1800"/>
              <a:buFont typeface="Arial"/>
              <a:buChar char="•"/>
            </a:pPr>
            <a:r>
              <a:rPr lang="en-US" sz="1800" b="0" i="0">
                <a:solidFill>
                  <a:srgbClr val="444444"/>
                </a:solidFill>
                <a:latin typeface="Open Sans"/>
                <a:ea typeface="Open Sans"/>
                <a:cs typeface="Open Sans"/>
                <a:sym typeface="Open Sans"/>
              </a:rPr>
              <a:t>Syarat WakafWakaf yg diserahkan berlaku untuk selamanya</a:t>
            </a:r>
            <a:endParaRPr sz="1800" b="0" i="0">
              <a:solidFill>
                <a:srgbClr val="444444"/>
              </a:solidFill>
              <a:latin typeface="Open Sans"/>
              <a:ea typeface="Open Sans"/>
              <a:cs typeface="Open Sans"/>
              <a:sym typeface="Open Sans"/>
            </a:endParaRPr>
          </a:p>
          <a:p>
            <a:pPr marL="285750" marR="0" lvl="0" indent="-285750" algn="l" rtl="0">
              <a:spcBef>
                <a:spcPts val="0"/>
              </a:spcBef>
              <a:spcAft>
                <a:spcPts val="0"/>
              </a:spcAft>
              <a:buClr>
                <a:srgbClr val="444444"/>
              </a:buClr>
              <a:buSzPts val="1800"/>
              <a:buFont typeface="Arial"/>
              <a:buChar char="•"/>
            </a:pPr>
            <a:r>
              <a:rPr lang="en-US" sz="1800" b="0" i="0">
                <a:solidFill>
                  <a:srgbClr val="444444"/>
                </a:solidFill>
                <a:latin typeface="Open Sans"/>
                <a:ea typeface="Open Sans"/>
                <a:cs typeface="Open Sans"/>
                <a:sym typeface="Open Sans"/>
              </a:rPr>
              <a:t>Orang yg menerima wakaf jelas</a:t>
            </a:r>
            <a:endParaRPr sz="1800" b="0" i="0">
              <a:solidFill>
                <a:srgbClr val="444444"/>
              </a:solidFill>
              <a:latin typeface="Open Sans"/>
              <a:ea typeface="Open Sans"/>
              <a:cs typeface="Open Sans"/>
              <a:sym typeface="Open Sans"/>
            </a:endParaRPr>
          </a:p>
          <a:p>
            <a:pPr marL="285750" marR="0" lvl="0" indent="-285750" algn="l" rtl="0">
              <a:spcBef>
                <a:spcPts val="0"/>
              </a:spcBef>
              <a:spcAft>
                <a:spcPts val="0"/>
              </a:spcAft>
              <a:buClr>
                <a:srgbClr val="444444"/>
              </a:buClr>
              <a:buSzPts val="1800"/>
              <a:buFont typeface="Arial"/>
              <a:buChar char="•"/>
            </a:pPr>
            <a:r>
              <a:rPr lang="en-US" sz="1800" b="0" i="0">
                <a:solidFill>
                  <a:srgbClr val="444444"/>
                </a:solidFill>
                <a:latin typeface="Open Sans"/>
                <a:ea typeface="Open Sans"/>
                <a:cs typeface="Open Sans"/>
                <a:sym typeface="Open Sans"/>
              </a:rPr>
              <a:t>Barang yg diwakafkan berwujud nyata</a:t>
            </a:r>
            <a:endParaRPr sz="1800" b="0" i="0">
              <a:solidFill>
                <a:srgbClr val="444444"/>
              </a:solidFill>
              <a:latin typeface="Open Sans"/>
              <a:ea typeface="Open Sans"/>
              <a:cs typeface="Open Sans"/>
              <a:sym typeface="Open Sans"/>
            </a:endParaRPr>
          </a:p>
          <a:p>
            <a:pPr marL="285750" marR="0" lvl="0" indent="-285750" algn="l" rtl="0">
              <a:spcBef>
                <a:spcPts val="0"/>
              </a:spcBef>
              <a:spcAft>
                <a:spcPts val="0"/>
              </a:spcAft>
              <a:buClr>
                <a:srgbClr val="444444"/>
              </a:buClr>
              <a:buSzPts val="1800"/>
              <a:buFont typeface="Arial"/>
              <a:buChar char="•"/>
            </a:pPr>
            <a:r>
              <a:rPr lang="en-US" sz="1800" b="0" i="0">
                <a:solidFill>
                  <a:srgbClr val="444444"/>
                </a:solidFill>
                <a:latin typeface="Open Sans"/>
                <a:ea typeface="Open Sans"/>
                <a:cs typeface="Open Sans"/>
                <a:sym typeface="Open Sans"/>
              </a:rPr>
              <a:t>Jelas ikrar dan penyerahannya</a:t>
            </a:r>
            <a:endParaRPr sz="1800" b="0" i="0">
              <a:solidFill>
                <a:srgbClr val="444444"/>
              </a:solidFill>
              <a:latin typeface="Open Sans"/>
              <a:ea typeface="Open Sans"/>
              <a:cs typeface="Open Sans"/>
              <a:sym typeface="Open Sans"/>
            </a:endParaRPr>
          </a:p>
          <a:p>
            <a:pPr marL="285750" marR="0" lvl="0" indent="-285750" algn="l" rtl="0">
              <a:spcBef>
                <a:spcPts val="0"/>
              </a:spcBef>
              <a:spcAft>
                <a:spcPts val="0"/>
              </a:spcAft>
              <a:buClr>
                <a:srgbClr val="444444"/>
              </a:buClr>
              <a:buSzPts val="1800"/>
              <a:buFont typeface="Arial"/>
              <a:buChar char="•"/>
            </a:pPr>
            <a:r>
              <a:rPr lang="en-US" sz="1800" b="0" i="0">
                <a:solidFill>
                  <a:srgbClr val="444444"/>
                </a:solidFill>
                <a:latin typeface="Open Sans"/>
                <a:ea typeface="Open Sans"/>
                <a:cs typeface="Open Sans"/>
                <a:sym typeface="Open Sans"/>
              </a:rPr>
              <a:t>Harta wakaf tdk boleh dipindah tangankan</a:t>
            </a:r>
            <a:endParaRPr sz="1800">
              <a:solidFill>
                <a:schemeClr val="dk1"/>
              </a:solidFill>
              <a:latin typeface="Calibri"/>
              <a:ea typeface="Calibri"/>
              <a:cs typeface="Calibri"/>
              <a:sym typeface="Calibri"/>
            </a:endParaRPr>
          </a:p>
        </p:txBody>
      </p:sp>
      <p:sp>
        <p:nvSpPr>
          <p:cNvPr id="464" name="Google Shape;464;p26"/>
          <p:cNvSpPr/>
          <p:nvPr/>
        </p:nvSpPr>
        <p:spPr>
          <a:xfrm>
            <a:off x="129792" y="1758033"/>
            <a:ext cx="4923087" cy="313932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i="0">
                <a:solidFill>
                  <a:srgbClr val="444444"/>
                </a:solidFill>
                <a:latin typeface="Open Sans"/>
                <a:ea typeface="Open Sans"/>
                <a:cs typeface="Open Sans"/>
                <a:sym typeface="Open Sans"/>
              </a:rPr>
              <a:t>HARTA YANG DIWAKAFKAN Wujud barangnya tetap walaupun telah digunakan</a:t>
            </a:r>
            <a:endParaRPr sz="1800" b="1" i="0">
              <a:solidFill>
                <a:srgbClr val="444444"/>
              </a:solidFill>
              <a:latin typeface="Open Sans"/>
              <a:ea typeface="Open Sans"/>
              <a:cs typeface="Open Sans"/>
              <a:sym typeface="Open Sans"/>
            </a:endParaRPr>
          </a:p>
          <a:p>
            <a:pPr marL="0" marR="0" lvl="0" indent="0" algn="l" rtl="0">
              <a:spcBef>
                <a:spcPts val="0"/>
              </a:spcBef>
              <a:spcAft>
                <a:spcPts val="0"/>
              </a:spcAft>
              <a:buNone/>
            </a:pPr>
            <a:endParaRPr sz="1800" b="1" i="0">
              <a:solidFill>
                <a:srgbClr val="444444"/>
              </a:solidFill>
              <a:latin typeface="Open Sans"/>
              <a:ea typeface="Open Sans"/>
              <a:cs typeface="Open Sans"/>
              <a:sym typeface="Open Sans"/>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rgbClr val="444444"/>
              </a:buClr>
              <a:buSzPts val="1800"/>
              <a:buFont typeface="Arial"/>
              <a:buChar char="•"/>
            </a:pPr>
            <a:r>
              <a:rPr lang="en-US" sz="1800" b="0" i="0">
                <a:solidFill>
                  <a:srgbClr val="444444"/>
                </a:solidFill>
                <a:latin typeface="Open Sans"/>
                <a:ea typeface="Open Sans"/>
                <a:cs typeface="Open Sans"/>
                <a:sym typeface="Open Sans"/>
              </a:rPr>
              <a:t>Barang yg diwakafkan milik sendiri</a:t>
            </a:r>
            <a:endParaRPr sz="1800" b="0" i="0">
              <a:solidFill>
                <a:srgbClr val="444444"/>
              </a:solidFill>
              <a:latin typeface="Open Sans"/>
              <a:ea typeface="Open Sans"/>
              <a:cs typeface="Open Sans"/>
              <a:sym typeface="Open Sans"/>
            </a:endParaRPr>
          </a:p>
          <a:p>
            <a:pPr marL="285750" marR="0" lvl="0" indent="-285750" algn="l" rtl="0">
              <a:spcBef>
                <a:spcPts val="0"/>
              </a:spcBef>
              <a:spcAft>
                <a:spcPts val="0"/>
              </a:spcAft>
              <a:buClr>
                <a:srgbClr val="444444"/>
              </a:buClr>
              <a:buSzPts val="1800"/>
              <a:buFont typeface="Arial"/>
              <a:buChar char="•"/>
            </a:pPr>
            <a:r>
              <a:rPr lang="en-US" sz="1800" b="0" i="0">
                <a:solidFill>
                  <a:srgbClr val="444444"/>
                </a:solidFill>
                <a:latin typeface="Open Sans"/>
                <a:ea typeface="Open Sans"/>
                <a:cs typeface="Open Sans"/>
                <a:sym typeface="Open Sans"/>
              </a:rPr>
              <a:t>Barang yang diwakafkan bukan barang haram atau najis</a:t>
            </a:r>
            <a:endParaRPr sz="1800" b="0" i="0">
              <a:solidFill>
                <a:srgbClr val="444444"/>
              </a:solidFill>
              <a:latin typeface="Open Sans"/>
              <a:ea typeface="Open Sans"/>
              <a:cs typeface="Open Sans"/>
              <a:sym typeface="Open Sans"/>
            </a:endParaRPr>
          </a:p>
          <a:p>
            <a:pPr marL="285750" marR="0" lvl="0" indent="-285750" algn="l" rtl="0">
              <a:spcBef>
                <a:spcPts val="0"/>
              </a:spcBef>
              <a:spcAft>
                <a:spcPts val="0"/>
              </a:spcAft>
              <a:buClr>
                <a:srgbClr val="444444"/>
              </a:buClr>
              <a:buSzPts val="1800"/>
              <a:buFont typeface="Arial"/>
              <a:buChar char="•"/>
            </a:pPr>
            <a:r>
              <a:rPr lang="en-US" sz="1800" b="0" i="0">
                <a:solidFill>
                  <a:srgbClr val="444444"/>
                </a:solidFill>
                <a:latin typeface="Open Sans"/>
                <a:ea typeface="Open Sans"/>
                <a:cs typeface="Open Sans"/>
                <a:sym typeface="Open Sans"/>
              </a:rPr>
              <a:t>Penggantian barang dalam wakaf ada dua :</a:t>
            </a:r>
            <a:endParaRPr/>
          </a:p>
          <a:p>
            <a:pPr marL="285750" marR="0" lvl="0" indent="-285750" algn="l" rtl="0">
              <a:spcBef>
                <a:spcPts val="0"/>
              </a:spcBef>
              <a:spcAft>
                <a:spcPts val="0"/>
              </a:spcAft>
              <a:buClr>
                <a:srgbClr val="444444"/>
              </a:buClr>
              <a:buSzPts val="1800"/>
              <a:buFont typeface="Arial"/>
              <a:buChar char="•"/>
            </a:pPr>
            <a:r>
              <a:rPr lang="en-US" sz="1800" b="0" i="0">
                <a:solidFill>
                  <a:srgbClr val="444444"/>
                </a:solidFill>
                <a:latin typeface="Open Sans"/>
                <a:ea typeface="Open Sans"/>
                <a:cs typeface="Open Sans"/>
                <a:sym typeface="Open Sans"/>
              </a:rPr>
              <a:t>Penggantian karena kebutuhan</a:t>
            </a:r>
            <a:endParaRPr sz="1800" b="0" i="0">
              <a:solidFill>
                <a:srgbClr val="444444"/>
              </a:solidFill>
              <a:latin typeface="Open Sans"/>
              <a:ea typeface="Open Sans"/>
              <a:cs typeface="Open Sans"/>
              <a:sym typeface="Open Sans"/>
            </a:endParaRPr>
          </a:p>
          <a:p>
            <a:pPr marL="285750" marR="0" lvl="0" indent="-285750" algn="l" rtl="0">
              <a:spcBef>
                <a:spcPts val="0"/>
              </a:spcBef>
              <a:spcAft>
                <a:spcPts val="0"/>
              </a:spcAft>
              <a:buClr>
                <a:srgbClr val="444444"/>
              </a:buClr>
              <a:buSzPts val="1800"/>
              <a:buFont typeface="Arial"/>
              <a:buChar char="•"/>
            </a:pPr>
            <a:r>
              <a:rPr lang="en-US" sz="1800" b="0" i="0">
                <a:solidFill>
                  <a:srgbClr val="444444"/>
                </a:solidFill>
                <a:latin typeface="Open Sans"/>
                <a:ea typeface="Open Sans"/>
                <a:cs typeface="Open Sans"/>
                <a:sym typeface="Open Sans"/>
              </a:rPr>
              <a:t>Penggantian karena kepentingan yg lebih kuat</a:t>
            </a:r>
            <a:endParaRPr sz="18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pic>
        <p:nvPicPr>
          <p:cNvPr id="469" name="Google Shape;469;p27"/>
          <p:cNvPicPr preferRelativeResize="0">
            <a:picLocks noGrp="1"/>
          </p:cNvPicPr>
          <p:nvPr>
            <p:ph type="pic" idx="3"/>
          </p:nvPr>
        </p:nvPicPr>
        <p:blipFill rotWithShape="1">
          <a:blip r:embed="rId3">
            <a:alphaModFix/>
          </a:blip>
          <a:srcRect t="25095" b="25095"/>
          <a:stretch/>
        </p:blipFill>
        <p:spPr>
          <a:xfrm>
            <a:off x="-21011" y="-37984"/>
            <a:ext cx="12192000" cy="3429000"/>
          </a:xfrm>
          <a:prstGeom prst="rect">
            <a:avLst/>
          </a:prstGeom>
          <a:noFill/>
          <a:ln>
            <a:noFill/>
          </a:ln>
        </p:spPr>
      </p:pic>
      <p:sp>
        <p:nvSpPr>
          <p:cNvPr id="470" name="Google Shape;470;p27"/>
          <p:cNvSpPr txBox="1">
            <a:spLocks noGrp="1"/>
          </p:cNvSpPr>
          <p:nvPr>
            <p:ph type="body" idx="1"/>
          </p:nvPr>
        </p:nvSpPr>
        <p:spPr>
          <a:xfrm>
            <a:off x="0" y="4677140"/>
            <a:ext cx="12192000" cy="61899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3F3F3F"/>
              </a:buClr>
              <a:buSzPts val="3600"/>
              <a:buNone/>
            </a:pPr>
            <a:r>
              <a:rPr lang="en-US" sz="3600"/>
              <a:t>Potensi dan Realisasi Filantropi Islam di Indonesia</a:t>
            </a:r>
            <a:endParaRPr sz="3600"/>
          </a:p>
        </p:txBody>
      </p:sp>
      <p:sp>
        <p:nvSpPr>
          <p:cNvPr id="471" name="Google Shape;471;p27"/>
          <p:cNvSpPr/>
          <p:nvPr/>
        </p:nvSpPr>
        <p:spPr>
          <a:xfrm rot="8100000">
            <a:off x="5378333" y="2710791"/>
            <a:ext cx="1435335" cy="1435335"/>
          </a:xfrm>
          <a:prstGeom prst="teardrop">
            <a:avLst>
              <a:gd name="adj" fmla="val 100000"/>
            </a:avLst>
          </a:prstGeom>
          <a:solidFill>
            <a:srgbClr val="323F4F"/>
          </a:solidFill>
          <a:ln w="349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C55A11"/>
              </a:solidFill>
              <a:latin typeface="Calibri"/>
              <a:ea typeface="Calibri"/>
              <a:cs typeface="Calibri"/>
              <a:sym typeface="Calibri"/>
            </a:endParaRPr>
          </a:p>
        </p:txBody>
      </p:sp>
      <p:sp>
        <p:nvSpPr>
          <p:cNvPr id="472" name="Google Shape;472;p27"/>
          <p:cNvSpPr/>
          <p:nvPr/>
        </p:nvSpPr>
        <p:spPr>
          <a:xfrm>
            <a:off x="5711575" y="3043873"/>
            <a:ext cx="768848" cy="620520"/>
          </a:xfrm>
          <a:custGeom>
            <a:avLst/>
            <a:gdLst/>
            <a:ahLst/>
            <a:cxnLst/>
            <a:rect l="l" t="t" r="r" b="b"/>
            <a:pathLst>
              <a:path w="3307788" h="2669631" extrusionOk="0">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lt1"/>
          </a:solidFill>
          <a:ln>
            <a:noFill/>
          </a:ln>
        </p:spPr>
        <p:txBody>
          <a:bodyPr spcFirstLastPara="1" wrap="square" lIns="121900" tIns="60950" rIns="121900" bIns="6095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grpSp>
        <p:nvGrpSpPr>
          <p:cNvPr id="473" name="Google Shape;473;p27"/>
          <p:cNvGrpSpPr/>
          <p:nvPr/>
        </p:nvGrpSpPr>
        <p:grpSpPr>
          <a:xfrm>
            <a:off x="0" y="171338"/>
            <a:ext cx="12207499" cy="6686662"/>
            <a:chOff x="0" y="171338"/>
            <a:chExt cx="12207499" cy="6686662"/>
          </a:xfrm>
        </p:grpSpPr>
        <p:sp>
          <p:nvSpPr>
            <p:cNvPr id="474" name="Google Shape;474;p27"/>
            <p:cNvSpPr/>
            <p:nvPr/>
          </p:nvSpPr>
          <p:spPr>
            <a:xfrm>
              <a:off x="0" y="6214820"/>
              <a:ext cx="8446576" cy="643180"/>
            </a:xfrm>
            <a:prstGeom prst="rect">
              <a:avLst/>
            </a:prstGeom>
            <a:solidFill>
              <a:srgbClr val="7F6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Black"/>
                  <a:ea typeface="Arial Black"/>
                  <a:cs typeface="Arial Black"/>
                  <a:sym typeface="Arial Black"/>
                </a:rPr>
                <a:t>EKONOMI DAN BISNIS SYARIAH</a:t>
              </a:r>
              <a:endParaRPr sz="1400">
                <a:solidFill>
                  <a:schemeClr val="lt1"/>
                </a:solidFill>
                <a:latin typeface="Arial Black"/>
                <a:ea typeface="Arial Black"/>
                <a:cs typeface="Arial Black"/>
                <a:sym typeface="Arial Black"/>
              </a:endParaRPr>
            </a:p>
          </p:txBody>
        </p:sp>
        <p:sp>
          <p:nvSpPr>
            <p:cNvPr id="475" name="Google Shape;475;p27"/>
            <p:cNvSpPr/>
            <p:nvPr/>
          </p:nvSpPr>
          <p:spPr>
            <a:xfrm>
              <a:off x="8446577" y="6214820"/>
              <a:ext cx="3760922" cy="643180"/>
            </a:xfrm>
            <a:prstGeom prst="rect">
              <a:avLst/>
            </a:prstGeom>
            <a:solidFill>
              <a:srgbClr val="7B7B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Black"/>
                  <a:ea typeface="Arial Black"/>
                  <a:cs typeface="Arial Black"/>
                  <a:sym typeface="Arial Black"/>
                </a:rPr>
                <a:t>Ieki.upi.edu</a:t>
              </a:r>
              <a:endParaRPr sz="1400">
                <a:solidFill>
                  <a:schemeClr val="lt1"/>
                </a:solidFill>
                <a:latin typeface="Arial Black"/>
                <a:ea typeface="Arial Black"/>
                <a:cs typeface="Arial Black"/>
                <a:sym typeface="Arial Black"/>
              </a:endParaRPr>
            </a:p>
          </p:txBody>
        </p:sp>
        <p:grpSp>
          <p:nvGrpSpPr>
            <p:cNvPr id="476" name="Google Shape;476;p27"/>
            <p:cNvGrpSpPr/>
            <p:nvPr/>
          </p:nvGrpSpPr>
          <p:grpSpPr>
            <a:xfrm>
              <a:off x="10464117" y="171338"/>
              <a:ext cx="1495409" cy="593852"/>
              <a:chOff x="4572001" y="1093721"/>
              <a:chExt cx="1495409" cy="593852"/>
            </a:xfrm>
          </p:grpSpPr>
          <p:pic>
            <p:nvPicPr>
              <p:cNvPr id="477" name="Google Shape;477;p27"/>
              <p:cNvPicPr preferRelativeResize="0"/>
              <p:nvPr/>
            </p:nvPicPr>
            <p:blipFill rotWithShape="1">
              <a:blip r:embed="rId4">
                <a:alphaModFix/>
              </a:blip>
              <a:srcRect/>
              <a:stretch/>
            </p:blipFill>
            <p:spPr>
              <a:xfrm>
                <a:off x="4572001" y="1093721"/>
                <a:ext cx="593852" cy="593852"/>
              </a:xfrm>
              <a:prstGeom prst="rect">
                <a:avLst/>
              </a:prstGeom>
              <a:noFill/>
              <a:ln>
                <a:noFill/>
              </a:ln>
            </p:spPr>
          </p:pic>
          <p:pic>
            <p:nvPicPr>
              <p:cNvPr id="478" name="Google Shape;478;p27"/>
              <p:cNvPicPr preferRelativeResize="0"/>
              <p:nvPr/>
            </p:nvPicPr>
            <p:blipFill rotWithShape="1">
              <a:blip r:embed="rId5">
                <a:alphaModFix/>
              </a:blip>
              <a:srcRect r="39490"/>
              <a:stretch/>
            </p:blipFill>
            <p:spPr>
              <a:xfrm>
                <a:off x="5277971" y="1110073"/>
                <a:ext cx="789439" cy="576356"/>
              </a:xfrm>
              <a:prstGeom prst="rect">
                <a:avLst/>
              </a:prstGeom>
              <a:noFill/>
              <a:ln>
                <a:noFill/>
              </a:ln>
            </p:spPr>
          </p:pic>
        </p:gr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482"/>
        <p:cNvGrpSpPr/>
        <p:nvPr/>
      </p:nvGrpSpPr>
      <p:grpSpPr>
        <a:xfrm>
          <a:off x="0" y="0"/>
          <a:ext cx="0" cy="0"/>
          <a:chOff x="0" y="0"/>
          <a:chExt cx="0" cy="0"/>
        </a:xfrm>
      </p:grpSpPr>
      <p:sp>
        <p:nvSpPr>
          <p:cNvPr id="483" name="Google Shape;483;p28"/>
          <p:cNvSpPr txBox="1"/>
          <p:nvPr/>
        </p:nvSpPr>
        <p:spPr>
          <a:xfrm>
            <a:off x="3472532" y="245035"/>
            <a:ext cx="4487491"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a:solidFill>
                  <a:srgbClr val="002060"/>
                </a:solidFill>
                <a:latin typeface="Arial Black"/>
                <a:ea typeface="Arial Black"/>
                <a:cs typeface="Arial Black"/>
                <a:sym typeface="Arial Black"/>
              </a:rPr>
              <a:t>Zakat, Infak dan Sedekah</a:t>
            </a:r>
            <a:endParaRPr sz="2400" b="1">
              <a:solidFill>
                <a:srgbClr val="002060"/>
              </a:solidFill>
              <a:latin typeface="Arial Black"/>
              <a:ea typeface="Arial Black"/>
              <a:cs typeface="Arial Black"/>
              <a:sym typeface="Arial Black"/>
            </a:endParaRPr>
          </a:p>
        </p:txBody>
      </p:sp>
      <p:grpSp>
        <p:nvGrpSpPr>
          <p:cNvPr id="484" name="Google Shape;484;p28"/>
          <p:cNvGrpSpPr/>
          <p:nvPr/>
        </p:nvGrpSpPr>
        <p:grpSpPr>
          <a:xfrm>
            <a:off x="0" y="171338"/>
            <a:ext cx="12207499" cy="6686662"/>
            <a:chOff x="0" y="171338"/>
            <a:chExt cx="12207499" cy="6686662"/>
          </a:xfrm>
        </p:grpSpPr>
        <p:sp>
          <p:nvSpPr>
            <p:cNvPr id="485" name="Google Shape;485;p28"/>
            <p:cNvSpPr/>
            <p:nvPr/>
          </p:nvSpPr>
          <p:spPr>
            <a:xfrm>
              <a:off x="0" y="6214820"/>
              <a:ext cx="8446576" cy="643180"/>
            </a:xfrm>
            <a:prstGeom prst="rect">
              <a:avLst/>
            </a:prstGeom>
            <a:solidFill>
              <a:srgbClr val="7F6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Black"/>
                  <a:ea typeface="Arial Black"/>
                  <a:cs typeface="Arial Black"/>
                  <a:sym typeface="Arial Black"/>
                </a:rPr>
                <a:t>EKONOMI DAN BISNIS SYARIAH</a:t>
              </a:r>
              <a:endParaRPr sz="1400">
                <a:solidFill>
                  <a:schemeClr val="lt1"/>
                </a:solidFill>
                <a:latin typeface="Arial Black"/>
                <a:ea typeface="Arial Black"/>
                <a:cs typeface="Arial Black"/>
                <a:sym typeface="Arial Black"/>
              </a:endParaRPr>
            </a:p>
          </p:txBody>
        </p:sp>
        <p:sp>
          <p:nvSpPr>
            <p:cNvPr id="486" name="Google Shape;486;p28"/>
            <p:cNvSpPr/>
            <p:nvPr/>
          </p:nvSpPr>
          <p:spPr>
            <a:xfrm>
              <a:off x="8446577" y="6214820"/>
              <a:ext cx="3760922" cy="643180"/>
            </a:xfrm>
            <a:prstGeom prst="rect">
              <a:avLst/>
            </a:prstGeom>
            <a:solidFill>
              <a:srgbClr val="7B7B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Black"/>
                  <a:ea typeface="Arial Black"/>
                  <a:cs typeface="Arial Black"/>
                  <a:sym typeface="Arial Black"/>
                </a:rPr>
                <a:t>Ieki.upi.edu</a:t>
              </a:r>
              <a:endParaRPr sz="1400">
                <a:solidFill>
                  <a:schemeClr val="lt1"/>
                </a:solidFill>
                <a:latin typeface="Arial Black"/>
                <a:ea typeface="Arial Black"/>
                <a:cs typeface="Arial Black"/>
                <a:sym typeface="Arial Black"/>
              </a:endParaRPr>
            </a:p>
          </p:txBody>
        </p:sp>
        <p:grpSp>
          <p:nvGrpSpPr>
            <p:cNvPr id="487" name="Google Shape;487;p28"/>
            <p:cNvGrpSpPr/>
            <p:nvPr/>
          </p:nvGrpSpPr>
          <p:grpSpPr>
            <a:xfrm>
              <a:off x="10464117" y="171338"/>
              <a:ext cx="1495409" cy="593852"/>
              <a:chOff x="4572001" y="1093721"/>
              <a:chExt cx="1495409" cy="593852"/>
            </a:xfrm>
          </p:grpSpPr>
          <p:pic>
            <p:nvPicPr>
              <p:cNvPr id="488" name="Google Shape;488;p28"/>
              <p:cNvPicPr preferRelativeResize="0"/>
              <p:nvPr/>
            </p:nvPicPr>
            <p:blipFill rotWithShape="1">
              <a:blip r:embed="rId3">
                <a:alphaModFix/>
              </a:blip>
              <a:srcRect/>
              <a:stretch/>
            </p:blipFill>
            <p:spPr>
              <a:xfrm>
                <a:off x="4572001" y="1093721"/>
                <a:ext cx="593852" cy="593852"/>
              </a:xfrm>
              <a:prstGeom prst="rect">
                <a:avLst/>
              </a:prstGeom>
              <a:noFill/>
              <a:ln>
                <a:noFill/>
              </a:ln>
            </p:spPr>
          </p:pic>
          <p:pic>
            <p:nvPicPr>
              <p:cNvPr id="489" name="Google Shape;489;p28"/>
              <p:cNvPicPr preferRelativeResize="0"/>
              <p:nvPr/>
            </p:nvPicPr>
            <p:blipFill rotWithShape="1">
              <a:blip r:embed="rId4">
                <a:alphaModFix/>
              </a:blip>
              <a:srcRect r="39490"/>
              <a:stretch/>
            </p:blipFill>
            <p:spPr>
              <a:xfrm>
                <a:off x="5277971" y="1110073"/>
                <a:ext cx="789439" cy="576356"/>
              </a:xfrm>
              <a:prstGeom prst="rect">
                <a:avLst/>
              </a:prstGeom>
              <a:noFill/>
              <a:ln>
                <a:noFill/>
              </a:ln>
            </p:spPr>
          </p:pic>
        </p:grpSp>
      </p:grpSp>
      <p:pic>
        <p:nvPicPr>
          <p:cNvPr id="490" name="Google Shape;490;p28"/>
          <p:cNvPicPr preferRelativeResize="0"/>
          <p:nvPr/>
        </p:nvPicPr>
        <p:blipFill rotWithShape="1">
          <a:blip r:embed="rId5">
            <a:alphaModFix/>
          </a:blip>
          <a:srcRect/>
          <a:stretch/>
        </p:blipFill>
        <p:spPr>
          <a:xfrm>
            <a:off x="1071611" y="1197501"/>
            <a:ext cx="9689432" cy="3479057"/>
          </a:xfrm>
          <a:prstGeom prst="rect">
            <a:avLst/>
          </a:prstGeom>
          <a:noFill/>
          <a:ln>
            <a:noFill/>
          </a:ln>
        </p:spPr>
      </p:pic>
      <p:sp>
        <p:nvSpPr>
          <p:cNvPr id="491" name="Google Shape;491;p28"/>
          <p:cNvSpPr/>
          <p:nvPr/>
        </p:nvSpPr>
        <p:spPr>
          <a:xfrm>
            <a:off x="2141037" y="4866658"/>
            <a:ext cx="6096000" cy="907941"/>
          </a:xfrm>
          <a:prstGeom prst="rect">
            <a:avLst/>
          </a:prstGeom>
          <a:noFill/>
          <a:ln>
            <a:noFill/>
          </a:ln>
        </p:spPr>
        <p:txBody>
          <a:bodyPr spcFirstLastPara="1" wrap="square" lIns="91425" tIns="45700" rIns="91425" bIns="45700" anchor="t" anchorCtr="0">
            <a:noAutofit/>
          </a:bodyPr>
          <a:lstStyle/>
          <a:p>
            <a:pPr marL="0" marR="0" lvl="0" indent="0" algn="ctr" rtl="0">
              <a:lnSpc>
                <a:spcPct val="115000"/>
              </a:lnSpc>
              <a:spcBef>
                <a:spcPts val="0"/>
              </a:spcBef>
              <a:spcAft>
                <a:spcPts val="0"/>
              </a:spcAft>
              <a:buNone/>
            </a:pPr>
            <a:r>
              <a:rPr lang="en-US" sz="2000" b="1">
                <a:solidFill>
                  <a:schemeClr val="dk1"/>
                </a:solidFill>
                <a:latin typeface="Times New Roman"/>
                <a:ea typeface="Times New Roman"/>
                <a:cs typeface="Times New Roman"/>
                <a:sym typeface="Times New Roman"/>
              </a:rPr>
              <a:t>Jumlah Dana Zakat Yang Dihimpun (Trilyun rupiah)</a:t>
            </a:r>
            <a:endParaRPr sz="1400" b="1">
              <a:solidFill>
                <a:schemeClr val="dk1"/>
              </a:solidFill>
              <a:latin typeface="Calibri"/>
              <a:ea typeface="Calibri"/>
              <a:cs typeface="Calibri"/>
              <a:sym typeface="Calibri"/>
            </a:endParaRPr>
          </a:p>
          <a:p>
            <a:pPr marL="0" marR="0" lvl="0" indent="630555" algn="just" rtl="0">
              <a:lnSpc>
                <a:spcPct val="150000"/>
              </a:lnSpc>
              <a:spcBef>
                <a:spcPts val="0"/>
              </a:spcBef>
              <a:spcAft>
                <a:spcPts val="0"/>
              </a:spcAft>
              <a:buNone/>
            </a:pPr>
            <a:r>
              <a:rPr lang="en-US" sz="2000" i="1">
                <a:solidFill>
                  <a:schemeClr val="dk1"/>
                </a:solidFill>
                <a:latin typeface="Times New Roman"/>
                <a:ea typeface="Times New Roman"/>
                <a:cs typeface="Times New Roman"/>
                <a:sym typeface="Times New Roman"/>
              </a:rPr>
              <a:t>Sumber: Pusat Kajian Strategis-BAZNAS (2019)</a:t>
            </a:r>
            <a:endParaRPr sz="18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pic>
        <p:nvPicPr>
          <p:cNvPr id="496" name="Google Shape;496;p29"/>
          <p:cNvPicPr preferRelativeResize="0"/>
          <p:nvPr/>
        </p:nvPicPr>
        <p:blipFill rotWithShape="1">
          <a:blip r:embed="rId3">
            <a:alphaModFix/>
          </a:blip>
          <a:srcRect l="32401" t="37116" r="25163" b="32182"/>
          <a:stretch/>
        </p:blipFill>
        <p:spPr>
          <a:xfrm>
            <a:off x="2436353" y="906181"/>
            <a:ext cx="6976942" cy="3785937"/>
          </a:xfrm>
          <a:prstGeom prst="rect">
            <a:avLst/>
          </a:prstGeom>
          <a:noFill/>
          <a:ln>
            <a:noFill/>
          </a:ln>
        </p:spPr>
      </p:pic>
      <p:sp>
        <p:nvSpPr>
          <p:cNvPr id="497" name="Google Shape;497;p29"/>
          <p:cNvSpPr txBox="1"/>
          <p:nvPr/>
        </p:nvSpPr>
        <p:spPr>
          <a:xfrm>
            <a:off x="3472532" y="245035"/>
            <a:ext cx="4487491"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a:solidFill>
                  <a:srgbClr val="002060"/>
                </a:solidFill>
                <a:latin typeface="Arial Black"/>
                <a:ea typeface="Arial Black"/>
                <a:cs typeface="Arial Black"/>
                <a:sym typeface="Arial Black"/>
              </a:rPr>
              <a:t>Zakat, Infak dan Sedekah</a:t>
            </a:r>
            <a:endParaRPr sz="2400" b="1">
              <a:solidFill>
                <a:srgbClr val="002060"/>
              </a:solidFill>
              <a:latin typeface="Arial Black"/>
              <a:ea typeface="Arial Black"/>
              <a:cs typeface="Arial Black"/>
              <a:sym typeface="Arial Black"/>
            </a:endParaRPr>
          </a:p>
        </p:txBody>
      </p:sp>
      <p:grpSp>
        <p:nvGrpSpPr>
          <p:cNvPr id="498" name="Google Shape;498;p29"/>
          <p:cNvGrpSpPr/>
          <p:nvPr/>
        </p:nvGrpSpPr>
        <p:grpSpPr>
          <a:xfrm>
            <a:off x="0" y="171338"/>
            <a:ext cx="12207499" cy="6686662"/>
            <a:chOff x="0" y="171338"/>
            <a:chExt cx="12207499" cy="6686662"/>
          </a:xfrm>
        </p:grpSpPr>
        <p:sp>
          <p:nvSpPr>
            <p:cNvPr id="499" name="Google Shape;499;p29"/>
            <p:cNvSpPr/>
            <p:nvPr/>
          </p:nvSpPr>
          <p:spPr>
            <a:xfrm>
              <a:off x="0" y="6214820"/>
              <a:ext cx="8446576" cy="643180"/>
            </a:xfrm>
            <a:prstGeom prst="rect">
              <a:avLst/>
            </a:prstGeom>
            <a:solidFill>
              <a:srgbClr val="7F6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Black"/>
                  <a:ea typeface="Arial Black"/>
                  <a:cs typeface="Arial Black"/>
                  <a:sym typeface="Arial Black"/>
                </a:rPr>
                <a:t>EKONOMI DAN BISNIS SYARIAH</a:t>
              </a:r>
              <a:endParaRPr sz="1400">
                <a:solidFill>
                  <a:schemeClr val="lt1"/>
                </a:solidFill>
                <a:latin typeface="Arial Black"/>
                <a:ea typeface="Arial Black"/>
                <a:cs typeface="Arial Black"/>
                <a:sym typeface="Arial Black"/>
              </a:endParaRPr>
            </a:p>
          </p:txBody>
        </p:sp>
        <p:sp>
          <p:nvSpPr>
            <p:cNvPr id="500" name="Google Shape;500;p29"/>
            <p:cNvSpPr/>
            <p:nvPr/>
          </p:nvSpPr>
          <p:spPr>
            <a:xfrm>
              <a:off x="8446577" y="6214820"/>
              <a:ext cx="3760922" cy="643180"/>
            </a:xfrm>
            <a:prstGeom prst="rect">
              <a:avLst/>
            </a:prstGeom>
            <a:solidFill>
              <a:srgbClr val="7B7B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Black"/>
                  <a:ea typeface="Arial Black"/>
                  <a:cs typeface="Arial Black"/>
                  <a:sym typeface="Arial Black"/>
                </a:rPr>
                <a:t>Ieki.upi.edu</a:t>
              </a:r>
              <a:endParaRPr sz="1400">
                <a:solidFill>
                  <a:schemeClr val="lt1"/>
                </a:solidFill>
                <a:latin typeface="Arial Black"/>
                <a:ea typeface="Arial Black"/>
                <a:cs typeface="Arial Black"/>
                <a:sym typeface="Arial Black"/>
              </a:endParaRPr>
            </a:p>
          </p:txBody>
        </p:sp>
        <p:grpSp>
          <p:nvGrpSpPr>
            <p:cNvPr id="501" name="Google Shape;501;p29"/>
            <p:cNvGrpSpPr/>
            <p:nvPr/>
          </p:nvGrpSpPr>
          <p:grpSpPr>
            <a:xfrm>
              <a:off x="10464117" y="171338"/>
              <a:ext cx="1495409" cy="593852"/>
              <a:chOff x="4572001" y="1093721"/>
              <a:chExt cx="1495409" cy="593852"/>
            </a:xfrm>
          </p:grpSpPr>
          <p:pic>
            <p:nvPicPr>
              <p:cNvPr id="502" name="Google Shape;502;p29"/>
              <p:cNvPicPr preferRelativeResize="0"/>
              <p:nvPr/>
            </p:nvPicPr>
            <p:blipFill rotWithShape="1">
              <a:blip r:embed="rId4">
                <a:alphaModFix/>
              </a:blip>
              <a:srcRect/>
              <a:stretch/>
            </p:blipFill>
            <p:spPr>
              <a:xfrm>
                <a:off x="4572001" y="1093721"/>
                <a:ext cx="593852" cy="593852"/>
              </a:xfrm>
              <a:prstGeom prst="rect">
                <a:avLst/>
              </a:prstGeom>
              <a:noFill/>
              <a:ln>
                <a:noFill/>
              </a:ln>
            </p:spPr>
          </p:pic>
          <p:pic>
            <p:nvPicPr>
              <p:cNvPr id="503" name="Google Shape;503;p29"/>
              <p:cNvPicPr preferRelativeResize="0"/>
              <p:nvPr/>
            </p:nvPicPr>
            <p:blipFill rotWithShape="1">
              <a:blip r:embed="rId5">
                <a:alphaModFix/>
              </a:blip>
              <a:srcRect r="39490"/>
              <a:stretch/>
            </p:blipFill>
            <p:spPr>
              <a:xfrm>
                <a:off x="5277971" y="1110073"/>
                <a:ext cx="789439" cy="576356"/>
              </a:xfrm>
              <a:prstGeom prst="rect">
                <a:avLst/>
              </a:prstGeom>
              <a:noFill/>
              <a:ln>
                <a:noFill/>
              </a:ln>
            </p:spPr>
          </p:pic>
        </p:grpSp>
      </p:grpSp>
      <p:sp>
        <p:nvSpPr>
          <p:cNvPr id="504" name="Google Shape;504;p29"/>
          <p:cNvSpPr/>
          <p:nvPr/>
        </p:nvSpPr>
        <p:spPr>
          <a:xfrm>
            <a:off x="2668277" y="5022582"/>
            <a:ext cx="6096000" cy="907941"/>
          </a:xfrm>
          <a:prstGeom prst="rect">
            <a:avLst/>
          </a:prstGeom>
          <a:noFill/>
          <a:ln>
            <a:noFill/>
          </a:ln>
        </p:spPr>
        <p:txBody>
          <a:bodyPr spcFirstLastPara="1" wrap="square" lIns="91425" tIns="45700" rIns="91425" bIns="45700" anchor="t" anchorCtr="0">
            <a:noAutofit/>
          </a:bodyPr>
          <a:lstStyle/>
          <a:p>
            <a:pPr marL="0" marR="0" lvl="0" indent="0" algn="ctr" rtl="0">
              <a:lnSpc>
                <a:spcPct val="115000"/>
              </a:lnSpc>
              <a:spcBef>
                <a:spcPts val="0"/>
              </a:spcBef>
              <a:spcAft>
                <a:spcPts val="0"/>
              </a:spcAft>
              <a:buNone/>
            </a:pPr>
            <a:r>
              <a:rPr lang="en-US" sz="2000" b="1">
                <a:solidFill>
                  <a:schemeClr val="dk1"/>
                </a:solidFill>
                <a:latin typeface="Times New Roman"/>
                <a:ea typeface="Times New Roman"/>
                <a:cs typeface="Times New Roman"/>
                <a:sym typeface="Times New Roman"/>
              </a:rPr>
              <a:t>Jumlah Dana ZIS Yang Disalurkan (Trilyun rupiah)</a:t>
            </a:r>
            <a:endParaRPr sz="1400" b="1">
              <a:solidFill>
                <a:schemeClr val="dk1"/>
              </a:solidFill>
              <a:latin typeface="Calibri"/>
              <a:ea typeface="Calibri"/>
              <a:cs typeface="Calibri"/>
              <a:sym typeface="Calibri"/>
            </a:endParaRPr>
          </a:p>
          <a:p>
            <a:pPr marL="0" marR="0" lvl="0" indent="630555" algn="just" rtl="0">
              <a:lnSpc>
                <a:spcPct val="150000"/>
              </a:lnSpc>
              <a:spcBef>
                <a:spcPts val="0"/>
              </a:spcBef>
              <a:spcAft>
                <a:spcPts val="0"/>
              </a:spcAft>
              <a:buNone/>
            </a:pPr>
            <a:r>
              <a:rPr lang="en-US" sz="2000" i="1">
                <a:solidFill>
                  <a:schemeClr val="dk1"/>
                </a:solidFill>
                <a:latin typeface="Times New Roman"/>
                <a:ea typeface="Times New Roman"/>
                <a:cs typeface="Times New Roman"/>
                <a:sym typeface="Times New Roman"/>
              </a:rPr>
              <a:t>Sumber: Pusat Kajian Strategis-BAZNAS (2019)</a:t>
            </a:r>
            <a:endParaRPr sz="18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pic>
        <p:nvPicPr>
          <p:cNvPr id="509" name="Google Shape;509;p30"/>
          <p:cNvPicPr preferRelativeResize="0">
            <a:picLocks noGrp="1"/>
          </p:cNvPicPr>
          <p:nvPr>
            <p:ph type="pic" idx="3"/>
          </p:nvPr>
        </p:nvPicPr>
        <p:blipFill rotWithShape="1">
          <a:blip r:embed="rId3">
            <a:alphaModFix/>
          </a:blip>
          <a:srcRect t="25095" b="25095"/>
          <a:stretch/>
        </p:blipFill>
        <p:spPr>
          <a:xfrm>
            <a:off x="-21011" y="-37984"/>
            <a:ext cx="12192000" cy="3429000"/>
          </a:xfrm>
          <a:prstGeom prst="rect">
            <a:avLst/>
          </a:prstGeom>
          <a:noFill/>
          <a:ln>
            <a:noFill/>
          </a:ln>
        </p:spPr>
      </p:pic>
      <p:sp>
        <p:nvSpPr>
          <p:cNvPr id="510" name="Google Shape;510;p30"/>
          <p:cNvSpPr txBox="1">
            <a:spLocks noGrp="1"/>
          </p:cNvSpPr>
          <p:nvPr>
            <p:ph type="body" idx="1"/>
          </p:nvPr>
        </p:nvSpPr>
        <p:spPr>
          <a:xfrm>
            <a:off x="0" y="4677140"/>
            <a:ext cx="12192000" cy="61899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3F3F3F"/>
              </a:buClr>
              <a:buSzPts val="3600"/>
              <a:buNone/>
            </a:pPr>
            <a:r>
              <a:rPr lang="en-US" sz="3600"/>
              <a:t>Isu Masalah Seputar Pengembangan Filantropi Islam</a:t>
            </a:r>
            <a:endParaRPr sz="3600"/>
          </a:p>
        </p:txBody>
      </p:sp>
      <p:sp>
        <p:nvSpPr>
          <p:cNvPr id="511" name="Google Shape;511;p30"/>
          <p:cNvSpPr/>
          <p:nvPr/>
        </p:nvSpPr>
        <p:spPr>
          <a:xfrm rot="8100000">
            <a:off x="5378333" y="2710791"/>
            <a:ext cx="1435335" cy="1435335"/>
          </a:xfrm>
          <a:prstGeom prst="teardrop">
            <a:avLst>
              <a:gd name="adj" fmla="val 100000"/>
            </a:avLst>
          </a:prstGeom>
          <a:solidFill>
            <a:srgbClr val="323F4F"/>
          </a:solidFill>
          <a:ln w="349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C55A11"/>
              </a:solidFill>
              <a:latin typeface="Calibri"/>
              <a:ea typeface="Calibri"/>
              <a:cs typeface="Calibri"/>
              <a:sym typeface="Calibri"/>
            </a:endParaRPr>
          </a:p>
        </p:txBody>
      </p:sp>
      <p:sp>
        <p:nvSpPr>
          <p:cNvPr id="512" name="Google Shape;512;p30"/>
          <p:cNvSpPr/>
          <p:nvPr/>
        </p:nvSpPr>
        <p:spPr>
          <a:xfrm>
            <a:off x="5711575" y="3043873"/>
            <a:ext cx="768848" cy="620520"/>
          </a:xfrm>
          <a:custGeom>
            <a:avLst/>
            <a:gdLst/>
            <a:ahLst/>
            <a:cxnLst/>
            <a:rect l="l" t="t" r="r" b="b"/>
            <a:pathLst>
              <a:path w="3307788" h="2669631" extrusionOk="0">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lt1"/>
          </a:solidFill>
          <a:ln>
            <a:noFill/>
          </a:ln>
        </p:spPr>
        <p:txBody>
          <a:bodyPr spcFirstLastPara="1" wrap="square" lIns="121900" tIns="60950" rIns="121900" bIns="6095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grpSp>
        <p:nvGrpSpPr>
          <p:cNvPr id="513" name="Google Shape;513;p30"/>
          <p:cNvGrpSpPr/>
          <p:nvPr/>
        </p:nvGrpSpPr>
        <p:grpSpPr>
          <a:xfrm>
            <a:off x="0" y="171338"/>
            <a:ext cx="12207499" cy="6686662"/>
            <a:chOff x="0" y="171338"/>
            <a:chExt cx="12207499" cy="6686662"/>
          </a:xfrm>
        </p:grpSpPr>
        <p:sp>
          <p:nvSpPr>
            <p:cNvPr id="514" name="Google Shape;514;p30"/>
            <p:cNvSpPr/>
            <p:nvPr/>
          </p:nvSpPr>
          <p:spPr>
            <a:xfrm>
              <a:off x="0" y="6214820"/>
              <a:ext cx="8446576" cy="643180"/>
            </a:xfrm>
            <a:prstGeom prst="rect">
              <a:avLst/>
            </a:prstGeom>
            <a:solidFill>
              <a:srgbClr val="7F6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Black"/>
                  <a:ea typeface="Arial Black"/>
                  <a:cs typeface="Arial Black"/>
                  <a:sym typeface="Arial Black"/>
                </a:rPr>
                <a:t>EKONOMI DAN BISNIS SYARIAH</a:t>
              </a:r>
              <a:endParaRPr sz="1400">
                <a:solidFill>
                  <a:schemeClr val="lt1"/>
                </a:solidFill>
                <a:latin typeface="Arial Black"/>
                <a:ea typeface="Arial Black"/>
                <a:cs typeface="Arial Black"/>
                <a:sym typeface="Arial Black"/>
              </a:endParaRPr>
            </a:p>
          </p:txBody>
        </p:sp>
        <p:sp>
          <p:nvSpPr>
            <p:cNvPr id="515" name="Google Shape;515;p30"/>
            <p:cNvSpPr/>
            <p:nvPr/>
          </p:nvSpPr>
          <p:spPr>
            <a:xfrm>
              <a:off x="8446577" y="6214820"/>
              <a:ext cx="3760922" cy="643180"/>
            </a:xfrm>
            <a:prstGeom prst="rect">
              <a:avLst/>
            </a:prstGeom>
            <a:solidFill>
              <a:srgbClr val="7B7B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Black"/>
                  <a:ea typeface="Arial Black"/>
                  <a:cs typeface="Arial Black"/>
                  <a:sym typeface="Arial Black"/>
                </a:rPr>
                <a:t>Ieki.upi.edu</a:t>
              </a:r>
              <a:endParaRPr sz="1400">
                <a:solidFill>
                  <a:schemeClr val="lt1"/>
                </a:solidFill>
                <a:latin typeface="Arial Black"/>
                <a:ea typeface="Arial Black"/>
                <a:cs typeface="Arial Black"/>
                <a:sym typeface="Arial Black"/>
              </a:endParaRPr>
            </a:p>
          </p:txBody>
        </p:sp>
        <p:grpSp>
          <p:nvGrpSpPr>
            <p:cNvPr id="516" name="Google Shape;516;p30"/>
            <p:cNvGrpSpPr/>
            <p:nvPr/>
          </p:nvGrpSpPr>
          <p:grpSpPr>
            <a:xfrm>
              <a:off x="10464117" y="171338"/>
              <a:ext cx="1495409" cy="593852"/>
              <a:chOff x="4572001" y="1093721"/>
              <a:chExt cx="1495409" cy="593852"/>
            </a:xfrm>
          </p:grpSpPr>
          <p:pic>
            <p:nvPicPr>
              <p:cNvPr id="517" name="Google Shape;517;p30"/>
              <p:cNvPicPr preferRelativeResize="0"/>
              <p:nvPr/>
            </p:nvPicPr>
            <p:blipFill rotWithShape="1">
              <a:blip r:embed="rId4">
                <a:alphaModFix/>
              </a:blip>
              <a:srcRect/>
              <a:stretch/>
            </p:blipFill>
            <p:spPr>
              <a:xfrm>
                <a:off x="4572001" y="1093721"/>
                <a:ext cx="593852" cy="593852"/>
              </a:xfrm>
              <a:prstGeom prst="rect">
                <a:avLst/>
              </a:prstGeom>
              <a:noFill/>
              <a:ln>
                <a:noFill/>
              </a:ln>
            </p:spPr>
          </p:pic>
          <p:pic>
            <p:nvPicPr>
              <p:cNvPr id="518" name="Google Shape;518;p30"/>
              <p:cNvPicPr preferRelativeResize="0"/>
              <p:nvPr/>
            </p:nvPicPr>
            <p:blipFill rotWithShape="1">
              <a:blip r:embed="rId5">
                <a:alphaModFix/>
              </a:blip>
              <a:srcRect r="39490"/>
              <a:stretch/>
            </p:blipFill>
            <p:spPr>
              <a:xfrm>
                <a:off x="5277971" y="1110073"/>
                <a:ext cx="789439" cy="576356"/>
              </a:xfrm>
              <a:prstGeom prst="rect">
                <a:avLst/>
              </a:prstGeom>
              <a:noFill/>
              <a:ln>
                <a:noFill/>
              </a:ln>
            </p:spPr>
          </p:pic>
        </p:gr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522"/>
        <p:cNvGrpSpPr/>
        <p:nvPr/>
      </p:nvGrpSpPr>
      <p:grpSpPr>
        <a:xfrm>
          <a:off x="0" y="0"/>
          <a:ext cx="0" cy="0"/>
          <a:chOff x="0" y="0"/>
          <a:chExt cx="0" cy="0"/>
        </a:xfrm>
      </p:grpSpPr>
      <p:sp>
        <p:nvSpPr>
          <p:cNvPr id="523" name="Google Shape;523;p31"/>
          <p:cNvSpPr/>
          <p:nvPr/>
        </p:nvSpPr>
        <p:spPr>
          <a:xfrm>
            <a:off x="3909479" y="1561712"/>
            <a:ext cx="4385781" cy="4385781"/>
          </a:xfrm>
          <a:prstGeom prst="donut">
            <a:avLst>
              <a:gd name="adj" fmla="val 21081"/>
            </a:avLst>
          </a:prstGeom>
          <a:solidFill>
            <a:schemeClr val="accent4">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dk1"/>
              </a:solidFill>
              <a:latin typeface="Calibri"/>
              <a:ea typeface="Calibri"/>
              <a:cs typeface="Calibri"/>
              <a:sym typeface="Calibri"/>
            </a:endParaRPr>
          </a:p>
        </p:txBody>
      </p:sp>
      <p:sp>
        <p:nvSpPr>
          <p:cNvPr id="524" name="Google Shape;524;p31"/>
          <p:cNvSpPr/>
          <p:nvPr/>
        </p:nvSpPr>
        <p:spPr>
          <a:xfrm rot="5400000">
            <a:off x="4239238" y="1899655"/>
            <a:ext cx="3709895" cy="3709895"/>
          </a:xfrm>
          <a:prstGeom prst="blockArc">
            <a:avLst>
              <a:gd name="adj1" fmla="val 16241887"/>
              <a:gd name="adj2" fmla="val 21514315"/>
              <a:gd name="adj3" fmla="val 15919"/>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dk1"/>
              </a:solidFill>
              <a:latin typeface="Calibri"/>
              <a:ea typeface="Calibri"/>
              <a:cs typeface="Calibri"/>
              <a:sym typeface="Calibri"/>
            </a:endParaRPr>
          </a:p>
        </p:txBody>
      </p:sp>
      <p:sp>
        <p:nvSpPr>
          <p:cNvPr id="525" name="Google Shape;525;p31"/>
          <p:cNvSpPr/>
          <p:nvPr/>
        </p:nvSpPr>
        <p:spPr>
          <a:xfrm rot="5400000">
            <a:off x="9272973" y="2315183"/>
            <a:ext cx="540000" cy="346276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526" name="Google Shape;526;p31"/>
          <p:cNvSpPr/>
          <p:nvPr/>
        </p:nvSpPr>
        <p:spPr>
          <a:xfrm>
            <a:off x="4239238" y="1899655"/>
            <a:ext cx="3709895" cy="3709895"/>
          </a:xfrm>
          <a:prstGeom prst="blockArc">
            <a:avLst>
              <a:gd name="adj1" fmla="val 16267252"/>
              <a:gd name="adj2" fmla="val 21503648"/>
              <a:gd name="adj3" fmla="val 15838"/>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dk1"/>
              </a:solidFill>
              <a:latin typeface="Calibri"/>
              <a:ea typeface="Calibri"/>
              <a:cs typeface="Calibri"/>
              <a:sym typeface="Calibri"/>
            </a:endParaRPr>
          </a:p>
        </p:txBody>
      </p:sp>
      <p:sp>
        <p:nvSpPr>
          <p:cNvPr id="527" name="Google Shape;527;p31"/>
          <p:cNvSpPr/>
          <p:nvPr/>
        </p:nvSpPr>
        <p:spPr>
          <a:xfrm rot="5400000">
            <a:off x="9272973" y="1707895"/>
            <a:ext cx="540000" cy="346276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528" name="Google Shape;528;p31"/>
          <p:cNvSpPr/>
          <p:nvPr/>
        </p:nvSpPr>
        <p:spPr>
          <a:xfrm rot="10800000">
            <a:off x="4239238" y="1899655"/>
            <a:ext cx="3709895" cy="3709895"/>
          </a:xfrm>
          <a:prstGeom prst="blockArc">
            <a:avLst>
              <a:gd name="adj1" fmla="val 16247553"/>
              <a:gd name="adj2" fmla="val 21556481"/>
              <a:gd name="adj3" fmla="val 16093"/>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dk1"/>
              </a:solidFill>
              <a:latin typeface="Calibri"/>
              <a:ea typeface="Calibri"/>
              <a:cs typeface="Calibri"/>
              <a:sym typeface="Calibri"/>
            </a:endParaRPr>
          </a:p>
        </p:txBody>
      </p:sp>
      <p:sp>
        <p:nvSpPr>
          <p:cNvPr id="529" name="Google Shape;529;p31"/>
          <p:cNvSpPr/>
          <p:nvPr/>
        </p:nvSpPr>
        <p:spPr>
          <a:xfrm rot="5400000">
            <a:off x="2391546" y="2302665"/>
            <a:ext cx="540000" cy="348780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530" name="Google Shape;530;p31"/>
          <p:cNvSpPr/>
          <p:nvPr/>
        </p:nvSpPr>
        <p:spPr>
          <a:xfrm rot="-5400000">
            <a:off x="4239238" y="1899655"/>
            <a:ext cx="3709895" cy="3709895"/>
          </a:xfrm>
          <a:prstGeom prst="blockArc">
            <a:avLst>
              <a:gd name="adj1" fmla="val 16302188"/>
              <a:gd name="adj2" fmla="val 21530925"/>
              <a:gd name="adj3" fmla="val 15991"/>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dk1"/>
              </a:solidFill>
              <a:latin typeface="Calibri"/>
              <a:ea typeface="Calibri"/>
              <a:cs typeface="Calibri"/>
              <a:sym typeface="Calibri"/>
            </a:endParaRPr>
          </a:p>
        </p:txBody>
      </p:sp>
      <p:sp>
        <p:nvSpPr>
          <p:cNvPr id="531" name="Google Shape;531;p31"/>
          <p:cNvSpPr/>
          <p:nvPr/>
        </p:nvSpPr>
        <p:spPr>
          <a:xfrm rot="5400000">
            <a:off x="2391546" y="1695377"/>
            <a:ext cx="540000" cy="348780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pic>
        <p:nvPicPr>
          <p:cNvPr id="532" name="Google Shape;532;p31" descr="E:\002-KIMS BUSINESS\007-04-1-FIVERR\01-PPT-TEMPLATE\COVER-PSD\05-cut-01.png"/>
          <p:cNvPicPr preferRelativeResize="0"/>
          <p:nvPr/>
        </p:nvPicPr>
        <p:blipFill rotWithShape="1">
          <a:blip r:embed="rId3">
            <a:alphaModFix/>
          </a:blip>
          <a:srcRect/>
          <a:stretch/>
        </p:blipFill>
        <p:spPr>
          <a:xfrm rot="-5400000">
            <a:off x="191920" y="3601439"/>
            <a:ext cx="1507552" cy="355397"/>
          </a:xfrm>
          <a:prstGeom prst="rect">
            <a:avLst/>
          </a:prstGeom>
          <a:noFill/>
          <a:ln>
            <a:noFill/>
          </a:ln>
        </p:spPr>
      </p:pic>
      <p:pic>
        <p:nvPicPr>
          <p:cNvPr id="533" name="Google Shape;533;p31" descr="E:\002-KIMS BUSINESS\007-04-1-FIVERR\01-PPT-TEMPLATE\COVER-PSD\05-cut-01.png"/>
          <p:cNvPicPr preferRelativeResize="0"/>
          <p:nvPr/>
        </p:nvPicPr>
        <p:blipFill rotWithShape="1">
          <a:blip r:embed="rId3">
            <a:alphaModFix/>
          </a:blip>
          <a:srcRect/>
          <a:stretch/>
        </p:blipFill>
        <p:spPr>
          <a:xfrm rot="5400000">
            <a:off x="10474827" y="3601439"/>
            <a:ext cx="1507552" cy="355397"/>
          </a:xfrm>
          <a:prstGeom prst="rect">
            <a:avLst/>
          </a:prstGeom>
          <a:noFill/>
          <a:ln>
            <a:noFill/>
          </a:ln>
        </p:spPr>
      </p:pic>
      <p:grpSp>
        <p:nvGrpSpPr>
          <p:cNvPr id="534" name="Google Shape;534;p31"/>
          <p:cNvGrpSpPr/>
          <p:nvPr/>
        </p:nvGrpSpPr>
        <p:grpSpPr>
          <a:xfrm>
            <a:off x="4189094" y="1859073"/>
            <a:ext cx="3794957" cy="3711911"/>
            <a:chOff x="2655667" y="1896925"/>
            <a:chExt cx="3794957" cy="3711911"/>
          </a:xfrm>
        </p:grpSpPr>
        <p:sp>
          <p:nvSpPr>
            <p:cNvPr id="535" name="Google Shape;535;p31"/>
            <p:cNvSpPr/>
            <p:nvPr/>
          </p:nvSpPr>
          <p:spPr>
            <a:xfrm rot="2979303">
              <a:off x="3820058" y="2449950"/>
              <a:ext cx="2300361" cy="1835428"/>
            </a:xfrm>
            <a:prstGeom prst="rect">
              <a:avLst/>
            </a:prstGeom>
          </p:spPr>
        </p:sp>
        <p:sp>
          <p:nvSpPr>
            <p:cNvPr id="536" name="Google Shape;536;p31"/>
            <p:cNvSpPr/>
            <p:nvPr/>
          </p:nvSpPr>
          <p:spPr>
            <a:xfrm rot="-2700000">
              <a:off x="2967709" y="2441433"/>
              <a:ext cx="2300361" cy="1835428"/>
            </a:xfrm>
            <a:prstGeom prst="rect">
              <a:avLst/>
            </a:prstGeom>
          </p:spPr>
        </p:sp>
        <p:sp>
          <p:nvSpPr>
            <p:cNvPr id="537" name="Google Shape;537;p31"/>
            <p:cNvSpPr/>
            <p:nvPr/>
          </p:nvSpPr>
          <p:spPr>
            <a:xfrm rot="-8100000">
              <a:off x="2967709" y="3228899"/>
              <a:ext cx="2300361" cy="1835428"/>
            </a:xfrm>
            <a:prstGeom prst="rect">
              <a:avLst/>
            </a:prstGeom>
          </p:spPr>
        </p:sp>
        <p:sp>
          <p:nvSpPr>
            <p:cNvPr id="538" name="Google Shape;538;p31"/>
            <p:cNvSpPr/>
            <p:nvPr/>
          </p:nvSpPr>
          <p:spPr>
            <a:xfrm rot="8100000">
              <a:off x="3838222" y="3228899"/>
              <a:ext cx="2300361" cy="1835428"/>
            </a:xfrm>
            <a:prstGeom prst="rect">
              <a:avLst/>
            </a:prstGeom>
          </p:spPr>
        </p:sp>
      </p:grpSp>
      <p:sp>
        <p:nvSpPr>
          <p:cNvPr id="539" name="Google Shape;539;p31"/>
          <p:cNvSpPr txBox="1"/>
          <p:nvPr/>
        </p:nvSpPr>
        <p:spPr>
          <a:xfrm>
            <a:off x="844089" y="4416168"/>
            <a:ext cx="3390590" cy="163121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a:solidFill>
                  <a:schemeClr val="dk1"/>
                </a:solidFill>
                <a:latin typeface="Calibri"/>
                <a:ea typeface="Calibri"/>
                <a:cs typeface="Calibri"/>
                <a:sym typeface="Calibri"/>
              </a:rPr>
              <a:t>Padahal, jika kegiatan ini bisa terintegrasi dengan sistem ekoomi rill tentu dampaknya sangat luar biasa bagi kemajuan ekonomi negara kita</a:t>
            </a:r>
            <a:endParaRPr sz="2000">
              <a:solidFill>
                <a:srgbClr val="3F3F3F"/>
              </a:solidFill>
              <a:latin typeface="Calibri"/>
              <a:ea typeface="Calibri"/>
              <a:cs typeface="Calibri"/>
              <a:sym typeface="Calibri"/>
            </a:endParaRPr>
          </a:p>
        </p:txBody>
      </p:sp>
      <p:sp>
        <p:nvSpPr>
          <p:cNvPr id="540" name="Google Shape;540;p31"/>
          <p:cNvSpPr txBox="1"/>
          <p:nvPr/>
        </p:nvSpPr>
        <p:spPr>
          <a:xfrm>
            <a:off x="984736" y="1409528"/>
            <a:ext cx="3063402" cy="163121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a:solidFill>
                  <a:schemeClr val="dk1"/>
                </a:solidFill>
                <a:latin typeface="Calibri"/>
                <a:ea typeface="Calibri"/>
                <a:cs typeface="Calibri"/>
                <a:sym typeface="Calibri"/>
              </a:rPr>
              <a:t>Masih banyak masyarakat kita yang menilai elemen-elemen filantropi hanya sekedar kegiatan sedekah mencari pahala</a:t>
            </a:r>
            <a:endParaRPr sz="2000">
              <a:solidFill>
                <a:srgbClr val="3F3F3F"/>
              </a:solidFill>
              <a:latin typeface="Calibri"/>
              <a:ea typeface="Calibri"/>
              <a:cs typeface="Calibri"/>
              <a:sym typeface="Calibri"/>
            </a:endParaRPr>
          </a:p>
        </p:txBody>
      </p:sp>
      <p:sp>
        <p:nvSpPr>
          <p:cNvPr id="541" name="Google Shape;541;p31"/>
          <p:cNvSpPr txBox="1"/>
          <p:nvPr/>
        </p:nvSpPr>
        <p:spPr>
          <a:xfrm>
            <a:off x="7947725" y="4384097"/>
            <a:ext cx="3326632" cy="1631216"/>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000">
                <a:solidFill>
                  <a:schemeClr val="dk1"/>
                </a:solidFill>
                <a:latin typeface="Calibri"/>
                <a:ea typeface="Calibri"/>
                <a:cs typeface="Calibri"/>
                <a:sym typeface="Calibri"/>
              </a:rPr>
              <a:t>Lembaga-lembaga pengelola dana ZISWAF (Baznas dan LAZ) belum dikelola dengan standar profesionalitas yang tinggi</a:t>
            </a:r>
            <a:endParaRPr sz="2000">
              <a:solidFill>
                <a:srgbClr val="3F3F3F"/>
              </a:solidFill>
              <a:latin typeface="Calibri"/>
              <a:ea typeface="Calibri"/>
              <a:cs typeface="Calibri"/>
              <a:sym typeface="Calibri"/>
            </a:endParaRPr>
          </a:p>
        </p:txBody>
      </p:sp>
      <p:sp>
        <p:nvSpPr>
          <p:cNvPr id="542" name="Google Shape;542;p31"/>
          <p:cNvSpPr txBox="1"/>
          <p:nvPr/>
        </p:nvSpPr>
        <p:spPr>
          <a:xfrm>
            <a:off x="8208371" y="1069126"/>
            <a:ext cx="3065987" cy="1938992"/>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000">
                <a:solidFill>
                  <a:schemeClr val="dk1"/>
                </a:solidFill>
                <a:latin typeface="Calibri"/>
                <a:ea typeface="Calibri"/>
                <a:cs typeface="Calibri"/>
                <a:sym typeface="Calibri"/>
              </a:rPr>
              <a:t>Pilar filantropi atau bisa disingkat ZISWAF yang belum dikelola dan didukung sepenuhnya melalui politik ekonomi negara</a:t>
            </a:r>
            <a:endParaRPr sz="2000">
              <a:solidFill>
                <a:srgbClr val="3F3F3F"/>
              </a:solidFill>
              <a:latin typeface="Calibri"/>
              <a:ea typeface="Calibri"/>
              <a:cs typeface="Calibri"/>
              <a:sym typeface="Calibri"/>
            </a:endParaRPr>
          </a:p>
        </p:txBody>
      </p:sp>
      <p:sp>
        <p:nvSpPr>
          <p:cNvPr id="543" name="Google Shape;543;p31"/>
          <p:cNvSpPr/>
          <p:nvPr/>
        </p:nvSpPr>
        <p:spPr>
          <a:xfrm rot="-5400000">
            <a:off x="5350643" y="3048885"/>
            <a:ext cx="1479419" cy="1480391"/>
          </a:xfrm>
          <a:custGeom>
            <a:avLst/>
            <a:gdLst/>
            <a:ahLst/>
            <a:cxnLst/>
            <a:rect l="l" t="t" r="r" b="b"/>
            <a:pathLst>
              <a:path w="3185463" h="3187558" extrusionOk="0">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accent4">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544" name="Google Shape;544;p31"/>
          <p:cNvSpPr txBox="1"/>
          <p:nvPr/>
        </p:nvSpPr>
        <p:spPr>
          <a:xfrm>
            <a:off x="3259590" y="228146"/>
            <a:ext cx="5056402"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a:solidFill>
                  <a:srgbClr val="002060"/>
                </a:solidFill>
                <a:latin typeface="Arial Black"/>
                <a:ea typeface="Arial Black"/>
                <a:cs typeface="Arial Black"/>
                <a:sym typeface="Arial Black"/>
              </a:rPr>
              <a:t>Isu Masalah Pengembangan Filantropi Islam</a:t>
            </a:r>
            <a:endParaRPr sz="2400" b="1">
              <a:solidFill>
                <a:srgbClr val="002060"/>
              </a:solidFill>
              <a:latin typeface="Arial Black"/>
              <a:ea typeface="Arial Black"/>
              <a:cs typeface="Arial Black"/>
              <a:sym typeface="Arial Black"/>
            </a:endParaRPr>
          </a:p>
        </p:txBody>
      </p:sp>
      <p:grpSp>
        <p:nvGrpSpPr>
          <p:cNvPr id="545" name="Google Shape;545;p31"/>
          <p:cNvGrpSpPr/>
          <p:nvPr/>
        </p:nvGrpSpPr>
        <p:grpSpPr>
          <a:xfrm>
            <a:off x="0" y="171338"/>
            <a:ext cx="12207499" cy="6686662"/>
            <a:chOff x="0" y="171338"/>
            <a:chExt cx="12207499" cy="6686662"/>
          </a:xfrm>
        </p:grpSpPr>
        <p:sp>
          <p:nvSpPr>
            <p:cNvPr id="546" name="Google Shape;546;p31"/>
            <p:cNvSpPr/>
            <p:nvPr/>
          </p:nvSpPr>
          <p:spPr>
            <a:xfrm>
              <a:off x="0" y="6214820"/>
              <a:ext cx="8446576" cy="643180"/>
            </a:xfrm>
            <a:prstGeom prst="rect">
              <a:avLst/>
            </a:prstGeom>
            <a:solidFill>
              <a:srgbClr val="7F6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Black"/>
                  <a:ea typeface="Arial Black"/>
                  <a:cs typeface="Arial Black"/>
                  <a:sym typeface="Arial Black"/>
                </a:rPr>
                <a:t>EKONOMI DAN BISNIS SYARIAH</a:t>
              </a:r>
              <a:endParaRPr sz="1400">
                <a:solidFill>
                  <a:schemeClr val="lt1"/>
                </a:solidFill>
                <a:latin typeface="Arial Black"/>
                <a:ea typeface="Arial Black"/>
                <a:cs typeface="Arial Black"/>
                <a:sym typeface="Arial Black"/>
              </a:endParaRPr>
            </a:p>
          </p:txBody>
        </p:sp>
        <p:sp>
          <p:nvSpPr>
            <p:cNvPr id="547" name="Google Shape;547;p31"/>
            <p:cNvSpPr/>
            <p:nvPr/>
          </p:nvSpPr>
          <p:spPr>
            <a:xfrm>
              <a:off x="8446577" y="6214820"/>
              <a:ext cx="3760922" cy="643180"/>
            </a:xfrm>
            <a:prstGeom prst="rect">
              <a:avLst/>
            </a:prstGeom>
            <a:solidFill>
              <a:srgbClr val="7B7B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Black"/>
                  <a:ea typeface="Arial Black"/>
                  <a:cs typeface="Arial Black"/>
                  <a:sym typeface="Arial Black"/>
                </a:rPr>
                <a:t>Ieki.upi.edu</a:t>
              </a:r>
              <a:endParaRPr sz="1400">
                <a:solidFill>
                  <a:schemeClr val="lt1"/>
                </a:solidFill>
                <a:latin typeface="Arial Black"/>
                <a:ea typeface="Arial Black"/>
                <a:cs typeface="Arial Black"/>
                <a:sym typeface="Arial Black"/>
              </a:endParaRPr>
            </a:p>
          </p:txBody>
        </p:sp>
        <p:grpSp>
          <p:nvGrpSpPr>
            <p:cNvPr id="548" name="Google Shape;548;p31"/>
            <p:cNvGrpSpPr/>
            <p:nvPr/>
          </p:nvGrpSpPr>
          <p:grpSpPr>
            <a:xfrm>
              <a:off x="10464117" y="171338"/>
              <a:ext cx="1495409" cy="593852"/>
              <a:chOff x="4572001" y="1093721"/>
              <a:chExt cx="1495409" cy="593852"/>
            </a:xfrm>
          </p:grpSpPr>
          <p:pic>
            <p:nvPicPr>
              <p:cNvPr id="549" name="Google Shape;549;p31"/>
              <p:cNvPicPr preferRelativeResize="0"/>
              <p:nvPr/>
            </p:nvPicPr>
            <p:blipFill rotWithShape="1">
              <a:blip r:embed="rId4">
                <a:alphaModFix/>
              </a:blip>
              <a:srcRect/>
              <a:stretch/>
            </p:blipFill>
            <p:spPr>
              <a:xfrm>
                <a:off x="4572001" y="1093721"/>
                <a:ext cx="593852" cy="593852"/>
              </a:xfrm>
              <a:prstGeom prst="rect">
                <a:avLst/>
              </a:prstGeom>
              <a:noFill/>
              <a:ln>
                <a:noFill/>
              </a:ln>
            </p:spPr>
          </p:pic>
          <p:pic>
            <p:nvPicPr>
              <p:cNvPr id="550" name="Google Shape;550;p31"/>
              <p:cNvPicPr preferRelativeResize="0"/>
              <p:nvPr/>
            </p:nvPicPr>
            <p:blipFill rotWithShape="1">
              <a:blip r:embed="rId5">
                <a:alphaModFix/>
              </a:blip>
              <a:srcRect r="39490"/>
              <a:stretch/>
            </p:blipFill>
            <p:spPr>
              <a:xfrm>
                <a:off x="5277971" y="1110073"/>
                <a:ext cx="789439" cy="576356"/>
              </a:xfrm>
              <a:prstGeom prst="rect">
                <a:avLst/>
              </a:prstGeom>
              <a:noFill/>
              <a:ln>
                <a:noFill/>
              </a:ln>
            </p:spPr>
          </p:pic>
        </p:gr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pic>
        <p:nvPicPr>
          <p:cNvPr id="555" name="Google Shape;555;p32"/>
          <p:cNvPicPr preferRelativeResize="0">
            <a:picLocks noGrp="1"/>
          </p:cNvPicPr>
          <p:nvPr>
            <p:ph type="pic" idx="3"/>
          </p:nvPr>
        </p:nvPicPr>
        <p:blipFill rotWithShape="1">
          <a:blip r:embed="rId3">
            <a:alphaModFix/>
          </a:blip>
          <a:srcRect t="25095" b="25095"/>
          <a:stretch/>
        </p:blipFill>
        <p:spPr>
          <a:xfrm>
            <a:off x="-21011" y="-37984"/>
            <a:ext cx="12192000" cy="3429000"/>
          </a:xfrm>
          <a:prstGeom prst="rect">
            <a:avLst/>
          </a:prstGeom>
          <a:noFill/>
          <a:ln>
            <a:noFill/>
          </a:ln>
        </p:spPr>
      </p:pic>
      <p:sp>
        <p:nvSpPr>
          <p:cNvPr id="556" name="Google Shape;556;p32"/>
          <p:cNvSpPr txBox="1">
            <a:spLocks noGrp="1"/>
          </p:cNvSpPr>
          <p:nvPr>
            <p:ph type="body" idx="1"/>
          </p:nvPr>
        </p:nvSpPr>
        <p:spPr>
          <a:xfrm>
            <a:off x="0" y="4677140"/>
            <a:ext cx="12192000" cy="61899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3F3F3F"/>
              </a:buClr>
              <a:buSzPts val="3600"/>
              <a:buNone/>
            </a:pPr>
            <a:r>
              <a:rPr lang="en-US" sz="3600"/>
              <a:t>Urgensi Filantropi Islam dalam Menyongkong Pembangunan</a:t>
            </a:r>
            <a:endParaRPr sz="3600"/>
          </a:p>
        </p:txBody>
      </p:sp>
      <p:sp>
        <p:nvSpPr>
          <p:cNvPr id="557" name="Google Shape;557;p32"/>
          <p:cNvSpPr/>
          <p:nvPr/>
        </p:nvSpPr>
        <p:spPr>
          <a:xfrm rot="8100000">
            <a:off x="5378333" y="2710791"/>
            <a:ext cx="1435335" cy="1435335"/>
          </a:xfrm>
          <a:prstGeom prst="teardrop">
            <a:avLst>
              <a:gd name="adj" fmla="val 100000"/>
            </a:avLst>
          </a:prstGeom>
          <a:solidFill>
            <a:srgbClr val="323F4F"/>
          </a:solidFill>
          <a:ln w="349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C55A11"/>
              </a:solidFill>
              <a:latin typeface="Calibri"/>
              <a:ea typeface="Calibri"/>
              <a:cs typeface="Calibri"/>
              <a:sym typeface="Calibri"/>
            </a:endParaRPr>
          </a:p>
        </p:txBody>
      </p:sp>
      <p:sp>
        <p:nvSpPr>
          <p:cNvPr id="558" name="Google Shape;558;p32"/>
          <p:cNvSpPr/>
          <p:nvPr/>
        </p:nvSpPr>
        <p:spPr>
          <a:xfrm>
            <a:off x="5711575" y="3043873"/>
            <a:ext cx="768848" cy="620520"/>
          </a:xfrm>
          <a:custGeom>
            <a:avLst/>
            <a:gdLst/>
            <a:ahLst/>
            <a:cxnLst/>
            <a:rect l="l" t="t" r="r" b="b"/>
            <a:pathLst>
              <a:path w="3307788" h="2669631" extrusionOk="0">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lt1"/>
          </a:solidFill>
          <a:ln>
            <a:noFill/>
          </a:ln>
        </p:spPr>
        <p:txBody>
          <a:bodyPr spcFirstLastPara="1" wrap="square" lIns="121900" tIns="60950" rIns="121900" bIns="6095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grpSp>
        <p:nvGrpSpPr>
          <p:cNvPr id="559" name="Google Shape;559;p32"/>
          <p:cNvGrpSpPr/>
          <p:nvPr/>
        </p:nvGrpSpPr>
        <p:grpSpPr>
          <a:xfrm>
            <a:off x="0" y="171338"/>
            <a:ext cx="12207499" cy="6686662"/>
            <a:chOff x="0" y="171338"/>
            <a:chExt cx="12207499" cy="6686662"/>
          </a:xfrm>
        </p:grpSpPr>
        <p:sp>
          <p:nvSpPr>
            <p:cNvPr id="560" name="Google Shape;560;p32"/>
            <p:cNvSpPr/>
            <p:nvPr/>
          </p:nvSpPr>
          <p:spPr>
            <a:xfrm>
              <a:off x="0" y="6214820"/>
              <a:ext cx="8446576" cy="643180"/>
            </a:xfrm>
            <a:prstGeom prst="rect">
              <a:avLst/>
            </a:prstGeom>
            <a:solidFill>
              <a:srgbClr val="7F6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Black"/>
                  <a:ea typeface="Arial Black"/>
                  <a:cs typeface="Arial Black"/>
                  <a:sym typeface="Arial Black"/>
                </a:rPr>
                <a:t>EKONOMI DAN BISNIS SYARIAH</a:t>
              </a:r>
              <a:endParaRPr sz="1400">
                <a:solidFill>
                  <a:schemeClr val="lt1"/>
                </a:solidFill>
                <a:latin typeface="Arial Black"/>
                <a:ea typeface="Arial Black"/>
                <a:cs typeface="Arial Black"/>
                <a:sym typeface="Arial Black"/>
              </a:endParaRPr>
            </a:p>
          </p:txBody>
        </p:sp>
        <p:sp>
          <p:nvSpPr>
            <p:cNvPr id="561" name="Google Shape;561;p32"/>
            <p:cNvSpPr/>
            <p:nvPr/>
          </p:nvSpPr>
          <p:spPr>
            <a:xfrm>
              <a:off x="8446577" y="6214820"/>
              <a:ext cx="3760922" cy="643180"/>
            </a:xfrm>
            <a:prstGeom prst="rect">
              <a:avLst/>
            </a:prstGeom>
            <a:solidFill>
              <a:srgbClr val="7B7B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Black"/>
                  <a:ea typeface="Arial Black"/>
                  <a:cs typeface="Arial Black"/>
                  <a:sym typeface="Arial Black"/>
                </a:rPr>
                <a:t>Ieki.upi.edu</a:t>
              </a:r>
              <a:endParaRPr sz="1400">
                <a:solidFill>
                  <a:schemeClr val="lt1"/>
                </a:solidFill>
                <a:latin typeface="Arial Black"/>
                <a:ea typeface="Arial Black"/>
                <a:cs typeface="Arial Black"/>
                <a:sym typeface="Arial Black"/>
              </a:endParaRPr>
            </a:p>
          </p:txBody>
        </p:sp>
        <p:grpSp>
          <p:nvGrpSpPr>
            <p:cNvPr id="562" name="Google Shape;562;p32"/>
            <p:cNvGrpSpPr/>
            <p:nvPr/>
          </p:nvGrpSpPr>
          <p:grpSpPr>
            <a:xfrm>
              <a:off x="10464117" y="171338"/>
              <a:ext cx="1495409" cy="593852"/>
              <a:chOff x="4572001" y="1093721"/>
              <a:chExt cx="1495409" cy="593852"/>
            </a:xfrm>
          </p:grpSpPr>
          <p:pic>
            <p:nvPicPr>
              <p:cNvPr id="563" name="Google Shape;563;p32"/>
              <p:cNvPicPr preferRelativeResize="0"/>
              <p:nvPr/>
            </p:nvPicPr>
            <p:blipFill rotWithShape="1">
              <a:blip r:embed="rId4">
                <a:alphaModFix/>
              </a:blip>
              <a:srcRect/>
              <a:stretch/>
            </p:blipFill>
            <p:spPr>
              <a:xfrm>
                <a:off x="4572001" y="1093721"/>
                <a:ext cx="593852" cy="593852"/>
              </a:xfrm>
              <a:prstGeom prst="rect">
                <a:avLst/>
              </a:prstGeom>
              <a:noFill/>
              <a:ln>
                <a:noFill/>
              </a:ln>
            </p:spPr>
          </p:pic>
          <p:pic>
            <p:nvPicPr>
              <p:cNvPr id="564" name="Google Shape;564;p32"/>
              <p:cNvPicPr preferRelativeResize="0"/>
              <p:nvPr/>
            </p:nvPicPr>
            <p:blipFill rotWithShape="1">
              <a:blip r:embed="rId5">
                <a:alphaModFix/>
              </a:blip>
              <a:srcRect r="39490"/>
              <a:stretch/>
            </p:blipFill>
            <p:spPr>
              <a:xfrm>
                <a:off x="5277971" y="1110073"/>
                <a:ext cx="789439" cy="576356"/>
              </a:xfrm>
              <a:prstGeom prst="rect">
                <a:avLst/>
              </a:prstGeom>
              <a:noFill/>
              <a:ln>
                <a:noFill/>
              </a:ln>
            </p:spPr>
          </p:pic>
        </p:gr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125"/>
        <p:cNvGrpSpPr/>
        <p:nvPr/>
      </p:nvGrpSpPr>
      <p:grpSpPr>
        <a:xfrm>
          <a:off x="0" y="0"/>
          <a:ext cx="0" cy="0"/>
          <a:chOff x="0" y="0"/>
          <a:chExt cx="0" cy="0"/>
        </a:xfrm>
      </p:grpSpPr>
      <p:pic>
        <p:nvPicPr>
          <p:cNvPr id="126" name="Google Shape;126;p15"/>
          <p:cNvPicPr preferRelativeResize="0"/>
          <p:nvPr/>
        </p:nvPicPr>
        <p:blipFill rotWithShape="1">
          <a:blip r:embed="rId3">
            <a:alphaModFix/>
          </a:blip>
          <a:srcRect/>
          <a:stretch/>
        </p:blipFill>
        <p:spPr>
          <a:xfrm>
            <a:off x="180501" y="2073903"/>
            <a:ext cx="5321942" cy="2001382"/>
          </a:xfrm>
          <a:prstGeom prst="rect">
            <a:avLst/>
          </a:prstGeom>
          <a:noFill/>
          <a:ln>
            <a:noFill/>
          </a:ln>
        </p:spPr>
      </p:pic>
      <p:pic>
        <p:nvPicPr>
          <p:cNvPr id="127" name="Google Shape;127;p15"/>
          <p:cNvPicPr preferRelativeResize="0"/>
          <p:nvPr/>
        </p:nvPicPr>
        <p:blipFill rotWithShape="1">
          <a:blip r:embed="rId4">
            <a:alphaModFix/>
          </a:blip>
          <a:srcRect l="26512" t="46057" r="47932" b="28135"/>
          <a:stretch/>
        </p:blipFill>
        <p:spPr>
          <a:xfrm>
            <a:off x="395050" y="2073903"/>
            <a:ext cx="4892843" cy="3705726"/>
          </a:xfrm>
          <a:prstGeom prst="rect">
            <a:avLst/>
          </a:prstGeom>
          <a:noFill/>
          <a:ln>
            <a:noFill/>
          </a:ln>
        </p:spPr>
      </p:pic>
      <p:sp>
        <p:nvSpPr>
          <p:cNvPr id="128" name="Google Shape;128;p15"/>
          <p:cNvSpPr txBox="1"/>
          <p:nvPr/>
        </p:nvSpPr>
        <p:spPr>
          <a:xfrm>
            <a:off x="380313" y="290635"/>
            <a:ext cx="5697215" cy="92333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5400">
                <a:solidFill>
                  <a:srgbClr val="002060"/>
                </a:solidFill>
                <a:latin typeface="Calibri"/>
                <a:ea typeface="Calibri"/>
                <a:cs typeface="Calibri"/>
                <a:sym typeface="Calibri"/>
              </a:rPr>
              <a:t>Table of Contents</a:t>
            </a:r>
            <a:endParaRPr sz="5400">
              <a:solidFill>
                <a:srgbClr val="002060"/>
              </a:solidFill>
              <a:latin typeface="Calibri"/>
              <a:ea typeface="Calibri"/>
              <a:cs typeface="Calibri"/>
              <a:sym typeface="Calibri"/>
            </a:endParaRPr>
          </a:p>
        </p:txBody>
      </p:sp>
      <p:grpSp>
        <p:nvGrpSpPr>
          <p:cNvPr id="129" name="Google Shape;129;p15"/>
          <p:cNvGrpSpPr/>
          <p:nvPr/>
        </p:nvGrpSpPr>
        <p:grpSpPr>
          <a:xfrm>
            <a:off x="5741010" y="1046380"/>
            <a:ext cx="5732835" cy="4873750"/>
            <a:chOff x="864210" y="222"/>
            <a:chExt cx="5732835" cy="4873750"/>
          </a:xfrm>
        </p:grpSpPr>
        <p:sp>
          <p:nvSpPr>
            <p:cNvPr id="130" name="Google Shape;130;p15"/>
            <p:cNvSpPr/>
            <p:nvPr/>
          </p:nvSpPr>
          <p:spPr>
            <a:xfrm rot="10800000">
              <a:off x="1067426" y="1373"/>
              <a:ext cx="5529619" cy="650480"/>
            </a:xfrm>
            <a:prstGeom prst="homePlate">
              <a:avLst>
                <a:gd name="adj" fmla="val 50000"/>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5"/>
            <p:cNvSpPr txBox="1"/>
            <p:nvPr/>
          </p:nvSpPr>
          <p:spPr>
            <a:xfrm>
              <a:off x="1230046" y="1373"/>
              <a:ext cx="5366999" cy="650480"/>
            </a:xfrm>
            <a:prstGeom prst="rect">
              <a:avLst/>
            </a:prstGeom>
            <a:noFill/>
            <a:ln>
              <a:noFill/>
            </a:ln>
          </p:spPr>
          <p:txBody>
            <a:bodyPr spcFirstLastPara="1" wrap="square" lIns="286825" tIns="76200" rIns="142225" bIns="76200" anchor="ctr" anchorCtr="0">
              <a:noAutofit/>
            </a:bodyPr>
            <a:lstStyle/>
            <a:p>
              <a:pPr marL="0" marR="0" lvl="0" indent="0" algn="ctr" rtl="0">
                <a:lnSpc>
                  <a:spcPct val="90000"/>
                </a:lnSpc>
                <a:spcBef>
                  <a:spcPts val="0"/>
                </a:spcBef>
                <a:spcAft>
                  <a:spcPts val="0"/>
                </a:spcAft>
                <a:buClr>
                  <a:schemeClr val="dk1"/>
                </a:buClr>
                <a:buSzPts val="2000"/>
                <a:buFont typeface="Calibri"/>
                <a:buNone/>
              </a:pPr>
              <a:r>
                <a:rPr lang="en-US" sz="2000">
                  <a:solidFill>
                    <a:schemeClr val="dk1"/>
                  </a:solidFill>
                  <a:latin typeface="Calibri"/>
                  <a:ea typeface="Calibri"/>
                  <a:cs typeface="Calibri"/>
                  <a:sym typeface="Calibri"/>
                </a:rPr>
                <a:t>Instrumen Filantropi Islam</a:t>
              </a:r>
              <a:endParaRPr sz="2000">
                <a:solidFill>
                  <a:schemeClr val="dk1"/>
                </a:solidFill>
                <a:latin typeface="Calibri"/>
                <a:ea typeface="Calibri"/>
                <a:cs typeface="Calibri"/>
                <a:sym typeface="Calibri"/>
              </a:endParaRPr>
            </a:p>
          </p:txBody>
        </p:sp>
        <p:sp>
          <p:nvSpPr>
            <p:cNvPr id="132" name="Google Shape;132;p15"/>
            <p:cNvSpPr/>
            <p:nvPr/>
          </p:nvSpPr>
          <p:spPr>
            <a:xfrm>
              <a:off x="864210" y="222"/>
              <a:ext cx="650480" cy="650480"/>
            </a:xfrm>
            <a:prstGeom prst="ellipse">
              <a:avLst/>
            </a:prstGeom>
            <a:solidFill>
              <a:srgbClr val="FFE2BA"/>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5"/>
            <p:cNvSpPr/>
            <p:nvPr/>
          </p:nvSpPr>
          <p:spPr>
            <a:xfrm rot="10800000">
              <a:off x="985140" y="844876"/>
              <a:ext cx="5607773" cy="650480"/>
            </a:xfrm>
            <a:prstGeom prst="homePlate">
              <a:avLst>
                <a:gd name="adj" fmla="val 50000"/>
              </a:avLst>
            </a:prstGeom>
            <a:solidFill>
              <a:srgbClr val="A5F20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5"/>
            <p:cNvSpPr txBox="1"/>
            <p:nvPr/>
          </p:nvSpPr>
          <p:spPr>
            <a:xfrm>
              <a:off x="1147760" y="844876"/>
              <a:ext cx="5445153" cy="650480"/>
            </a:xfrm>
            <a:prstGeom prst="rect">
              <a:avLst/>
            </a:prstGeom>
            <a:noFill/>
            <a:ln>
              <a:noFill/>
            </a:ln>
          </p:spPr>
          <p:txBody>
            <a:bodyPr spcFirstLastPara="1" wrap="square" lIns="286825" tIns="76200" rIns="142225" bIns="76200" anchor="ctr" anchorCtr="0">
              <a:noAutofit/>
            </a:bodyPr>
            <a:lstStyle/>
            <a:p>
              <a:pPr marL="0" marR="0" lvl="0" indent="0" algn="ctr" rtl="0">
                <a:lnSpc>
                  <a:spcPct val="90000"/>
                </a:lnSpc>
                <a:spcBef>
                  <a:spcPts val="0"/>
                </a:spcBef>
                <a:spcAft>
                  <a:spcPts val="0"/>
                </a:spcAft>
                <a:buClr>
                  <a:srgbClr val="000000"/>
                </a:buClr>
                <a:buSzPts val="2000"/>
                <a:buFont typeface="Calibri"/>
                <a:buNone/>
              </a:pPr>
              <a:r>
                <a:rPr lang="en-US" sz="2000">
                  <a:solidFill>
                    <a:srgbClr val="000000"/>
                  </a:solidFill>
                  <a:latin typeface="Calibri"/>
                  <a:ea typeface="Calibri"/>
                  <a:cs typeface="Calibri"/>
                  <a:sym typeface="Calibri"/>
                </a:rPr>
                <a:t>Konsep Filantropi Islam</a:t>
              </a:r>
              <a:endParaRPr sz="2000">
                <a:solidFill>
                  <a:srgbClr val="000000"/>
                </a:solidFill>
                <a:latin typeface="Calibri"/>
                <a:ea typeface="Calibri"/>
                <a:cs typeface="Calibri"/>
                <a:sym typeface="Calibri"/>
              </a:endParaRPr>
            </a:p>
          </p:txBody>
        </p:sp>
        <p:sp>
          <p:nvSpPr>
            <p:cNvPr id="135" name="Google Shape;135;p15"/>
            <p:cNvSpPr/>
            <p:nvPr/>
          </p:nvSpPr>
          <p:spPr>
            <a:xfrm>
              <a:off x="864210" y="844876"/>
              <a:ext cx="650480" cy="650480"/>
            </a:xfrm>
            <a:prstGeom prst="ellipse">
              <a:avLst/>
            </a:prstGeom>
            <a:solidFill>
              <a:srgbClr val="EBF9B9"/>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5"/>
            <p:cNvSpPr/>
            <p:nvPr/>
          </p:nvSpPr>
          <p:spPr>
            <a:xfrm rot="10800000">
              <a:off x="1030686" y="1689530"/>
              <a:ext cx="5551247" cy="650480"/>
            </a:xfrm>
            <a:prstGeom prst="homePlate">
              <a:avLst>
                <a:gd name="adj" fmla="val 50000"/>
              </a:avLst>
            </a:prstGeom>
            <a:solidFill>
              <a:srgbClr val="2DE71A"/>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5"/>
            <p:cNvSpPr txBox="1"/>
            <p:nvPr/>
          </p:nvSpPr>
          <p:spPr>
            <a:xfrm>
              <a:off x="1193306" y="1689530"/>
              <a:ext cx="5388627" cy="650480"/>
            </a:xfrm>
            <a:prstGeom prst="rect">
              <a:avLst/>
            </a:prstGeom>
            <a:noFill/>
            <a:ln>
              <a:noFill/>
            </a:ln>
          </p:spPr>
          <p:txBody>
            <a:bodyPr spcFirstLastPara="1" wrap="square" lIns="286825" tIns="76200" rIns="142225" bIns="76200" anchor="ctr" anchorCtr="0">
              <a:noAutofit/>
            </a:bodyPr>
            <a:lstStyle/>
            <a:p>
              <a:pPr marL="0" marR="0" lvl="0" indent="0" algn="ctr" rtl="0">
                <a:lnSpc>
                  <a:spcPct val="90000"/>
                </a:lnSpc>
                <a:spcBef>
                  <a:spcPts val="0"/>
                </a:spcBef>
                <a:spcAft>
                  <a:spcPts val="0"/>
                </a:spcAft>
                <a:buClr>
                  <a:schemeClr val="dk1"/>
                </a:buClr>
                <a:buSzPts val="2000"/>
                <a:buFont typeface="Calibri"/>
                <a:buNone/>
              </a:pPr>
              <a:r>
                <a:rPr lang="en-US" sz="2000">
                  <a:solidFill>
                    <a:schemeClr val="dk1"/>
                  </a:solidFill>
                  <a:latin typeface="Calibri"/>
                  <a:ea typeface="Calibri"/>
                  <a:cs typeface="Calibri"/>
                  <a:sym typeface="Calibri"/>
                </a:rPr>
                <a:t>Potensi dan Realisasi Filantropi Islam di Indonesia</a:t>
              </a:r>
              <a:endParaRPr sz="2000">
                <a:solidFill>
                  <a:schemeClr val="dk1"/>
                </a:solidFill>
                <a:latin typeface="Calibri"/>
                <a:ea typeface="Calibri"/>
                <a:cs typeface="Calibri"/>
                <a:sym typeface="Calibri"/>
              </a:endParaRPr>
            </a:p>
          </p:txBody>
        </p:sp>
        <p:sp>
          <p:nvSpPr>
            <p:cNvPr id="138" name="Google Shape;138;p15"/>
            <p:cNvSpPr/>
            <p:nvPr/>
          </p:nvSpPr>
          <p:spPr>
            <a:xfrm>
              <a:off x="864210" y="1689530"/>
              <a:ext cx="650480" cy="650480"/>
            </a:xfrm>
            <a:prstGeom prst="ellipse">
              <a:avLst/>
            </a:prstGeom>
            <a:solidFill>
              <a:srgbClr val="C2F4BA"/>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5"/>
            <p:cNvSpPr/>
            <p:nvPr/>
          </p:nvSpPr>
          <p:spPr>
            <a:xfrm rot="10800000">
              <a:off x="1058548" y="2534184"/>
              <a:ext cx="5529619" cy="650480"/>
            </a:xfrm>
            <a:prstGeom prst="homePlate">
              <a:avLst>
                <a:gd name="adj" fmla="val 50000"/>
              </a:avLst>
            </a:prstGeom>
            <a:solidFill>
              <a:srgbClr val="27DB7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5"/>
            <p:cNvSpPr txBox="1"/>
            <p:nvPr/>
          </p:nvSpPr>
          <p:spPr>
            <a:xfrm>
              <a:off x="1221168" y="2534184"/>
              <a:ext cx="5366999" cy="650480"/>
            </a:xfrm>
            <a:prstGeom prst="rect">
              <a:avLst/>
            </a:prstGeom>
            <a:noFill/>
            <a:ln>
              <a:noFill/>
            </a:ln>
          </p:spPr>
          <p:txBody>
            <a:bodyPr spcFirstLastPara="1" wrap="square" lIns="286825" tIns="76200" rIns="142225" bIns="76200" anchor="ctr" anchorCtr="0">
              <a:noAutofit/>
            </a:bodyPr>
            <a:lstStyle/>
            <a:p>
              <a:pPr marL="0" marR="0" lvl="0" indent="0" algn="ctr" rtl="0">
                <a:lnSpc>
                  <a:spcPct val="90000"/>
                </a:lnSpc>
                <a:spcBef>
                  <a:spcPts val="0"/>
                </a:spcBef>
                <a:spcAft>
                  <a:spcPts val="0"/>
                </a:spcAft>
                <a:buClr>
                  <a:schemeClr val="dk1"/>
                </a:buClr>
                <a:buSzPts val="2000"/>
                <a:buFont typeface="Calibri"/>
                <a:buNone/>
              </a:pPr>
              <a:r>
                <a:rPr lang="en-US" sz="2000">
                  <a:solidFill>
                    <a:schemeClr val="dk1"/>
                  </a:solidFill>
                  <a:latin typeface="Calibri"/>
                  <a:ea typeface="Calibri"/>
                  <a:cs typeface="Calibri"/>
                  <a:sym typeface="Calibri"/>
                </a:rPr>
                <a:t>Isu Seputar Filantropi Islam di Indonesia</a:t>
              </a:r>
              <a:endParaRPr sz="2000">
                <a:solidFill>
                  <a:schemeClr val="dk1"/>
                </a:solidFill>
                <a:latin typeface="Calibri"/>
                <a:ea typeface="Calibri"/>
                <a:cs typeface="Calibri"/>
                <a:sym typeface="Calibri"/>
              </a:endParaRPr>
            </a:p>
          </p:txBody>
        </p:sp>
        <p:sp>
          <p:nvSpPr>
            <p:cNvPr id="141" name="Google Shape;141;p15"/>
            <p:cNvSpPr/>
            <p:nvPr/>
          </p:nvSpPr>
          <p:spPr>
            <a:xfrm>
              <a:off x="864210" y="2534184"/>
              <a:ext cx="650480" cy="650480"/>
            </a:xfrm>
            <a:prstGeom prst="ellipse">
              <a:avLst/>
            </a:prstGeom>
            <a:solidFill>
              <a:srgbClr val="BBEFD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5"/>
            <p:cNvSpPr/>
            <p:nvPr/>
          </p:nvSpPr>
          <p:spPr>
            <a:xfrm rot="10800000">
              <a:off x="1058548" y="3378838"/>
              <a:ext cx="5529619" cy="650480"/>
            </a:xfrm>
            <a:prstGeom prst="homePlate">
              <a:avLst>
                <a:gd name="adj" fmla="val 50000"/>
              </a:avLst>
            </a:prstGeom>
            <a:solidFill>
              <a:srgbClr val="35C5C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5"/>
            <p:cNvSpPr txBox="1"/>
            <p:nvPr/>
          </p:nvSpPr>
          <p:spPr>
            <a:xfrm>
              <a:off x="1221168" y="3378838"/>
              <a:ext cx="5366999" cy="650480"/>
            </a:xfrm>
            <a:prstGeom prst="rect">
              <a:avLst/>
            </a:prstGeom>
            <a:noFill/>
            <a:ln>
              <a:noFill/>
            </a:ln>
          </p:spPr>
          <p:txBody>
            <a:bodyPr spcFirstLastPara="1" wrap="square" lIns="286825" tIns="76200" rIns="142225" bIns="76200" anchor="ctr" anchorCtr="0">
              <a:noAutofit/>
            </a:bodyPr>
            <a:lstStyle/>
            <a:p>
              <a:pPr marL="0" marR="0" lvl="0" indent="0" algn="ctr" rtl="0">
                <a:lnSpc>
                  <a:spcPct val="90000"/>
                </a:lnSpc>
                <a:spcBef>
                  <a:spcPts val="0"/>
                </a:spcBef>
                <a:spcAft>
                  <a:spcPts val="0"/>
                </a:spcAft>
                <a:buClr>
                  <a:schemeClr val="dk1"/>
                </a:buClr>
                <a:buSzPts val="2000"/>
                <a:buFont typeface="Calibri"/>
                <a:buNone/>
              </a:pPr>
              <a:r>
                <a:rPr lang="en-US" sz="2000">
                  <a:solidFill>
                    <a:schemeClr val="dk1"/>
                  </a:solidFill>
                  <a:latin typeface="Calibri"/>
                  <a:ea typeface="Calibri"/>
                  <a:cs typeface="Calibri"/>
                  <a:sym typeface="Calibri"/>
                </a:rPr>
                <a:t>Urgensi Filantropi Islam dalam Menyongkong Pembangunan</a:t>
              </a:r>
              <a:endParaRPr sz="2800">
                <a:solidFill>
                  <a:schemeClr val="dk1"/>
                </a:solidFill>
                <a:latin typeface="Calibri"/>
                <a:ea typeface="Calibri"/>
                <a:cs typeface="Calibri"/>
                <a:sym typeface="Calibri"/>
              </a:endParaRPr>
            </a:p>
          </p:txBody>
        </p:sp>
        <p:sp>
          <p:nvSpPr>
            <p:cNvPr id="144" name="Google Shape;144;p15"/>
            <p:cNvSpPr/>
            <p:nvPr/>
          </p:nvSpPr>
          <p:spPr>
            <a:xfrm>
              <a:off x="864210" y="3378838"/>
              <a:ext cx="650480" cy="650480"/>
            </a:xfrm>
            <a:prstGeom prst="ellipse">
              <a:avLst/>
            </a:prstGeom>
            <a:solidFill>
              <a:srgbClr val="BCE3E9"/>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5"/>
            <p:cNvSpPr/>
            <p:nvPr/>
          </p:nvSpPr>
          <p:spPr>
            <a:xfrm rot="10800000">
              <a:off x="1058548" y="4223492"/>
              <a:ext cx="5529619" cy="650480"/>
            </a:xfrm>
            <a:prstGeom prst="homePlate">
              <a:avLst>
                <a:gd name="adj" fmla="val 50000"/>
              </a:avLst>
            </a:prstGeom>
            <a:solidFill>
              <a:srgbClr val="4371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5"/>
            <p:cNvSpPr txBox="1"/>
            <p:nvPr/>
          </p:nvSpPr>
          <p:spPr>
            <a:xfrm>
              <a:off x="1221168" y="4223492"/>
              <a:ext cx="5366999" cy="650480"/>
            </a:xfrm>
            <a:prstGeom prst="rect">
              <a:avLst/>
            </a:prstGeom>
            <a:noFill/>
            <a:ln>
              <a:noFill/>
            </a:ln>
          </p:spPr>
          <p:txBody>
            <a:bodyPr spcFirstLastPara="1" wrap="square" lIns="286825" tIns="76200" rIns="142225" bIns="76200" anchor="ctr" anchorCtr="0">
              <a:noAutofit/>
            </a:bodyPr>
            <a:lstStyle/>
            <a:p>
              <a:pPr marL="0" marR="0" lvl="0" indent="0" algn="ctr" rtl="0">
                <a:lnSpc>
                  <a:spcPct val="90000"/>
                </a:lnSpc>
                <a:spcBef>
                  <a:spcPts val="0"/>
                </a:spcBef>
                <a:spcAft>
                  <a:spcPts val="0"/>
                </a:spcAft>
                <a:buClr>
                  <a:schemeClr val="dk1"/>
                </a:buClr>
                <a:buSzPts val="2000"/>
                <a:buFont typeface="Calibri"/>
                <a:buNone/>
              </a:pPr>
              <a:r>
                <a:rPr lang="en-US" sz="2000">
                  <a:solidFill>
                    <a:schemeClr val="dk1"/>
                  </a:solidFill>
                  <a:latin typeface="Calibri"/>
                  <a:ea typeface="Calibri"/>
                  <a:cs typeface="Calibri"/>
                  <a:sym typeface="Calibri"/>
                </a:rPr>
                <a:t>Peluang dan Strategi Pembangunan Instrumen Filantropi Islam</a:t>
              </a:r>
              <a:endParaRPr sz="2000">
                <a:solidFill>
                  <a:schemeClr val="dk1"/>
                </a:solidFill>
                <a:latin typeface="Calibri"/>
                <a:ea typeface="Calibri"/>
                <a:cs typeface="Calibri"/>
                <a:sym typeface="Calibri"/>
              </a:endParaRPr>
            </a:p>
          </p:txBody>
        </p:sp>
        <p:sp>
          <p:nvSpPr>
            <p:cNvPr id="147" name="Google Shape;147;p15"/>
            <p:cNvSpPr/>
            <p:nvPr/>
          </p:nvSpPr>
          <p:spPr>
            <a:xfrm>
              <a:off x="864210" y="4223492"/>
              <a:ext cx="650480" cy="650480"/>
            </a:xfrm>
            <a:prstGeom prst="ellipse">
              <a:avLst/>
            </a:prstGeom>
            <a:solidFill>
              <a:srgbClr val="BEC7E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 name="Google Shape;148;p15"/>
          <p:cNvGrpSpPr/>
          <p:nvPr/>
        </p:nvGrpSpPr>
        <p:grpSpPr>
          <a:xfrm>
            <a:off x="0" y="171338"/>
            <a:ext cx="12207499" cy="6686662"/>
            <a:chOff x="0" y="171338"/>
            <a:chExt cx="12207499" cy="6686662"/>
          </a:xfrm>
        </p:grpSpPr>
        <p:sp>
          <p:nvSpPr>
            <p:cNvPr id="149" name="Google Shape;149;p15"/>
            <p:cNvSpPr/>
            <p:nvPr/>
          </p:nvSpPr>
          <p:spPr>
            <a:xfrm>
              <a:off x="0" y="6214820"/>
              <a:ext cx="8446576" cy="643180"/>
            </a:xfrm>
            <a:prstGeom prst="rect">
              <a:avLst/>
            </a:prstGeom>
            <a:solidFill>
              <a:srgbClr val="7F6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Black"/>
                  <a:ea typeface="Arial Black"/>
                  <a:cs typeface="Arial Black"/>
                  <a:sym typeface="Arial Black"/>
                </a:rPr>
                <a:t>EKONOMI DAN BISNIS SYARIAH</a:t>
              </a:r>
              <a:endParaRPr sz="1400">
                <a:solidFill>
                  <a:schemeClr val="lt1"/>
                </a:solidFill>
                <a:latin typeface="Arial Black"/>
                <a:ea typeface="Arial Black"/>
                <a:cs typeface="Arial Black"/>
                <a:sym typeface="Arial Black"/>
              </a:endParaRPr>
            </a:p>
          </p:txBody>
        </p:sp>
        <p:sp>
          <p:nvSpPr>
            <p:cNvPr id="150" name="Google Shape;150;p15"/>
            <p:cNvSpPr/>
            <p:nvPr/>
          </p:nvSpPr>
          <p:spPr>
            <a:xfrm>
              <a:off x="8446577" y="6214820"/>
              <a:ext cx="3760922" cy="643180"/>
            </a:xfrm>
            <a:prstGeom prst="rect">
              <a:avLst/>
            </a:prstGeom>
            <a:solidFill>
              <a:srgbClr val="7B7B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Black"/>
                  <a:ea typeface="Arial Black"/>
                  <a:cs typeface="Arial Black"/>
                  <a:sym typeface="Arial Black"/>
                </a:rPr>
                <a:t>Ieki.upi.edu</a:t>
              </a:r>
              <a:endParaRPr sz="1400">
                <a:solidFill>
                  <a:schemeClr val="lt1"/>
                </a:solidFill>
                <a:latin typeface="Arial Black"/>
                <a:ea typeface="Arial Black"/>
                <a:cs typeface="Arial Black"/>
                <a:sym typeface="Arial Black"/>
              </a:endParaRPr>
            </a:p>
          </p:txBody>
        </p:sp>
        <p:grpSp>
          <p:nvGrpSpPr>
            <p:cNvPr id="151" name="Google Shape;151;p15"/>
            <p:cNvGrpSpPr/>
            <p:nvPr/>
          </p:nvGrpSpPr>
          <p:grpSpPr>
            <a:xfrm>
              <a:off x="10464117" y="171338"/>
              <a:ext cx="1495409" cy="593852"/>
              <a:chOff x="4572001" y="1093721"/>
              <a:chExt cx="1495409" cy="593852"/>
            </a:xfrm>
          </p:grpSpPr>
          <p:pic>
            <p:nvPicPr>
              <p:cNvPr id="152" name="Google Shape;152;p15"/>
              <p:cNvPicPr preferRelativeResize="0"/>
              <p:nvPr/>
            </p:nvPicPr>
            <p:blipFill rotWithShape="1">
              <a:blip r:embed="rId5">
                <a:alphaModFix/>
              </a:blip>
              <a:srcRect/>
              <a:stretch/>
            </p:blipFill>
            <p:spPr>
              <a:xfrm>
                <a:off x="4572001" y="1093721"/>
                <a:ext cx="593852" cy="593852"/>
              </a:xfrm>
              <a:prstGeom prst="rect">
                <a:avLst/>
              </a:prstGeom>
              <a:noFill/>
              <a:ln>
                <a:noFill/>
              </a:ln>
            </p:spPr>
          </p:pic>
          <p:pic>
            <p:nvPicPr>
              <p:cNvPr id="153" name="Google Shape;153;p15"/>
              <p:cNvPicPr preferRelativeResize="0"/>
              <p:nvPr/>
            </p:nvPicPr>
            <p:blipFill rotWithShape="1">
              <a:blip r:embed="rId6">
                <a:alphaModFix/>
              </a:blip>
              <a:srcRect r="39490"/>
              <a:stretch/>
            </p:blipFill>
            <p:spPr>
              <a:xfrm>
                <a:off x="5277971" y="1110073"/>
                <a:ext cx="789439" cy="576356"/>
              </a:xfrm>
              <a:prstGeom prst="rect">
                <a:avLst/>
              </a:prstGeom>
              <a:noFill/>
              <a:ln>
                <a:noFill/>
              </a:ln>
            </p:spPr>
          </p:pic>
        </p:gr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p33"/>
          <p:cNvSpPr/>
          <p:nvPr/>
        </p:nvSpPr>
        <p:spPr>
          <a:xfrm>
            <a:off x="8245641" y="1671656"/>
            <a:ext cx="3762269" cy="230832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0" i="0" u="none" strike="noStrike">
                <a:solidFill>
                  <a:srgbClr val="000000"/>
                </a:solidFill>
                <a:latin typeface="Arial"/>
                <a:ea typeface="Arial"/>
                <a:cs typeface="Arial"/>
                <a:sym typeface="Arial"/>
              </a:rPr>
              <a:t>Pertumbuhan zakat yang terus meningkat merupakan potensi yang sangat besar untuk meningkatakan pertumbuhan ekonomi, menanggulangi masalah kemiskinan dan menurunkan ketimpangan antar wilayah di Indonesia </a:t>
            </a:r>
            <a:endParaRPr sz="1800">
              <a:solidFill>
                <a:schemeClr val="dk1"/>
              </a:solidFill>
              <a:latin typeface="Calibri"/>
              <a:ea typeface="Calibri"/>
              <a:cs typeface="Calibri"/>
              <a:sym typeface="Calibri"/>
            </a:endParaRPr>
          </a:p>
        </p:txBody>
      </p:sp>
      <p:sp>
        <p:nvSpPr>
          <p:cNvPr id="570" name="Google Shape;570;p33"/>
          <p:cNvSpPr txBox="1"/>
          <p:nvPr/>
        </p:nvSpPr>
        <p:spPr>
          <a:xfrm>
            <a:off x="3088513" y="227681"/>
            <a:ext cx="5579610"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a:solidFill>
                  <a:srgbClr val="002060"/>
                </a:solidFill>
                <a:latin typeface="Arial Black"/>
                <a:ea typeface="Arial Black"/>
                <a:cs typeface="Arial Black"/>
                <a:sym typeface="Arial Black"/>
              </a:rPr>
              <a:t>Urgensi Filantropi Islam dalam Menyongsong Pembangunan</a:t>
            </a:r>
            <a:endParaRPr sz="2400" b="1">
              <a:solidFill>
                <a:srgbClr val="002060"/>
              </a:solidFill>
              <a:latin typeface="Arial Black"/>
              <a:ea typeface="Arial Black"/>
              <a:cs typeface="Arial Black"/>
              <a:sym typeface="Arial Black"/>
            </a:endParaRPr>
          </a:p>
        </p:txBody>
      </p:sp>
      <p:grpSp>
        <p:nvGrpSpPr>
          <p:cNvPr id="571" name="Google Shape;571;p33"/>
          <p:cNvGrpSpPr/>
          <p:nvPr/>
        </p:nvGrpSpPr>
        <p:grpSpPr>
          <a:xfrm>
            <a:off x="0" y="171338"/>
            <a:ext cx="12207499" cy="6686662"/>
            <a:chOff x="0" y="171338"/>
            <a:chExt cx="12207499" cy="6686662"/>
          </a:xfrm>
        </p:grpSpPr>
        <p:sp>
          <p:nvSpPr>
            <p:cNvPr id="572" name="Google Shape;572;p33"/>
            <p:cNvSpPr/>
            <p:nvPr/>
          </p:nvSpPr>
          <p:spPr>
            <a:xfrm>
              <a:off x="0" y="6214820"/>
              <a:ext cx="8446576" cy="643180"/>
            </a:xfrm>
            <a:prstGeom prst="rect">
              <a:avLst/>
            </a:prstGeom>
            <a:solidFill>
              <a:srgbClr val="7F6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Black"/>
                  <a:ea typeface="Arial Black"/>
                  <a:cs typeface="Arial Black"/>
                  <a:sym typeface="Arial Black"/>
                </a:rPr>
                <a:t>EKONOMI DAN BISNIS SYARIAH</a:t>
              </a:r>
              <a:endParaRPr sz="1400">
                <a:solidFill>
                  <a:schemeClr val="lt1"/>
                </a:solidFill>
                <a:latin typeface="Arial Black"/>
                <a:ea typeface="Arial Black"/>
                <a:cs typeface="Arial Black"/>
                <a:sym typeface="Arial Black"/>
              </a:endParaRPr>
            </a:p>
          </p:txBody>
        </p:sp>
        <p:sp>
          <p:nvSpPr>
            <p:cNvPr id="573" name="Google Shape;573;p33"/>
            <p:cNvSpPr/>
            <p:nvPr/>
          </p:nvSpPr>
          <p:spPr>
            <a:xfrm>
              <a:off x="8446577" y="6214820"/>
              <a:ext cx="3760922" cy="643180"/>
            </a:xfrm>
            <a:prstGeom prst="rect">
              <a:avLst/>
            </a:prstGeom>
            <a:solidFill>
              <a:srgbClr val="7B7B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Black"/>
                  <a:ea typeface="Arial Black"/>
                  <a:cs typeface="Arial Black"/>
                  <a:sym typeface="Arial Black"/>
                </a:rPr>
                <a:t>Ieki.upi.edu</a:t>
              </a:r>
              <a:endParaRPr sz="1400">
                <a:solidFill>
                  <a:schemeClr val="lt1"/>
                </a:solidFill>
                <a:latin typeface="Arial Black"/>
                <a:ea typeface="Arial Black"/>
                <a:cs typeface="Arial Black"/>
                <a:sym typeface="Arial Black"/>
              </a:endParaRPr>
            </a:p>
          </p:txBody>
        </p:sp>
        <p:grpSp>
          <p:nvGrpSpPr>
            <p:cNvPr id="574" name="Google Shape;574;p33"/>
            <p:cNvGrpSpPr/>
            <p:nvPr/>
          </p:nvGrpSpPr>
          <p:grpSpPr>
            <a:xfrm>
              <a:off x="10464117" y="171338"/>
              <a:ext cx="1495409" cy="593852"/>
              <a:chOff x="4572001" y="1093721"/>
              <a:chExt cx="1495409" cy="593852"/>
            </a:xfrm>
          </p:grpSpPr>
          <p:pic>
            <p:nvPicPr>
              <p:cNvPr id="575" name="Google Shape;575;p33"/>
              <p:cNvPicPr preferRelativeResize="0"/>
              <p:nvPr/>
            </p:nvPicPr>
            <p:blipFill rotWithShape="1">
              <a:blip r:embed="rId3">
                <a:alphaModFix/>
              </a:blip>
              <a:srcRect/>
              <a:stretch/>
            </p:blipFill>
            <p:spPr>
              <a:xfrm>
                <a:off x="4572001" y="1093721"/>
                <a:ext cx="593852" cy="593852"/>
              </a:xfrm>
              <a:prstGeom prst="rect">
                <a:avLst/>
              </a:prstGeom>
              <a:noFill/>
              <a:ln>
                <a:noFill/>
              </a:ln>
            </p:spPr>
          </p:pic>
          <p:pic>
            <p:nvPicPr>
              <p:cNvPr id="576" name="Google Shape;576;p33"/>
              <p:cNvPicPr preferRelativeResize="0"/>
              <p:nvPr/>
            </p:nvPicPr>
            <p:blipFill rotWithShape="1">
              <a:blip r:embed="rId4">
                <a:alphaModFix/>
              </a:blip>
              <a:srcRect r="39490"/>
              <a:stretch/>
            </p:blipFill>
            <p:spPr>
              <a:xfrm>
                <a:off x="5277971" y="1110073"/>
                <a:ext cx="789439" cy="576356"/>
              </a:xfrm>
              <a:prstGeom prst="rect">
                <a:avLst/>
              </a:prstGeom>
              <a:noFill/>
              <a:ln>
                <a:noFill/>
              </a:ln>
            </p:spPr>
          </p:pic>
        </p:grpSp>
      </p:grpSp>
      <p:pic>
        <p:nvPicPr>
          <p:cNvPr id="577" name="Google Shape;577;p33"/>
          <p:cNvPicPr preferRelativeResize="0"/>
          <p:nvPr/>
        </p:nvPicPr>
        <p:blipFill rotWithShape="1">
          <a:blip r:embed="rId5">
            <a:alphaModFix/>
          </a:blip>
          <a:srcRect l="28200" t="27402" r="16865" b="32905"/>
          <a:stretch/>
        </p:blipFill>
        <p:spPr>
          <a:xfrm>
            <a:off x="454628" y="1385763"/>
            <a:ext cx="7537319" cy="408459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581"/>
        <p:cNvGrpSpPr/>
        <p:nvPr/>
      </p:nvGrpSpPr>
      <p:grpSpPr>
        <a:xfrm>
          <a:off x="0" y="0"/>
          <a:ext cx="0" cy="0"/>
          <a:chOff x="0" y="0"/>
          <a:chExt cx="0" cy="0"/>
        </a:xfrm>
      </p:grpSpPr>
      <p:sp>
        <p:nvSpPr>
          <p:cNvPr id="582" name="Google Shape;582;p34"/>
          <p:cNvSpPr txBox="1"/>
          <p:nvPr/>
        </p:nvSpPr>
        <p:spPr>
          <a:xfrm>
            <a:off x="3088513" y="227681"/>
            <a:ext cx="5579610"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a:solidFill>
                  <a:srgbClr val="002060"/>
                </a:solidFill>
                <a:latin typeface="Arial Black"/>
                <a:ea typeface="Arial Black"/>
                <a:cs typeface="Arial Black"/>
                <a:sym typeface="Arial Black"/>
              </a:rPr>
              <a:t>Urgensi Filantropi Islam dalam Menyongsong Pembangunan</a:t>
            </a:r>
            <a:endParaRPr sz="2400" b="1">
              <a:solidFill>
                <a:srgbClr val="002060"/>
              </a:solidFill>
              <a:latin typeface="Arial Black"/>
              <a:ea typeface="Arial Black"/>
              <a:cs typeface="Arial Black"/>
              <a:sym typeface="Arial Black"/>
            </a:endParaRPr>
          </a:p>
        </p:txBody>
      </p:sp>
      <p:grpSp>
        <p:nvGrpSpPr>
          <p:cNvPr id="583" name="Google Shape;583;p34"/>
          <p:cNvGrpSpPr/>
          <p:nvPr/>
        </p:nvGrpSpPr>
        <p:grpSpPr>
          <a:xfrm>
            <a:off x="0" y="171338"/>
            <a:ext cx="12207499" cy="6686662"/>
            <a:chOff x="0" y="171338"/>
            <a:chExt cx="12207499" cy="6686662"/>
          </a:xfrm>
        </p:grpSpPr>
        <p:sp>
          <p:nvSpPr>
            <p:cNvPr id="584" name="Google Shape;584;p34"/>
            <p:cNvSpPr/>
            <p:nvPr/>
          </p:nvSpPr>
          <p:spPr>
            <a:xfrm>
              <a:off x="0" y="6214820"/>
              <a:ext cx="8446576" cy="643180"/>
            </a:xfrm>
            <a:prstGeom prst="rect">
              <a:avLst/>
            </a:prstGeom>
            <a:solidFill>
              <a:srgbClr val="7F6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Black"/>
                  <a:ea typeface="Arial Black"/>
                  <a:cs typeface="Arial Black"/>
                  <a:sym typeface="Arial Black"/>
                </a:rPr>
                <a:t>EKONOMI DAN BISNIS SYARIAH</a:t>
              </a:r>
              <a:endParaRPr sz="1400">
                <a:solidFill>
                  <a:schemeClr val="lt1"/>
                </a:solidFill>
                <a:latin typeface="Arial Black"/>
                <a:ea typeface="Arial Black"/>
                <a:cs typeface="Arial Black"/>
                <a:sym typeface="Arial Black"/>
              </a:endParaRPr>
            </a:p>
          </p:txBody>
        </p:sp>
        <p:sp>
          <p:nvSpPr>
            <p:cNvPr id="585" name="Google Shape;585;p34"/>
            <p:cNvSpPr/>
            <p:nvPr/>
          </p:nvSpPr>
          <p:spPr>
            <a:xfrm>
              <a:off x="8446577" y="6214820"/>
              <a:ext cx="3760922" cy="643180"/>
            </a:xfrm>
            <a:prstGeom prst="rect">
              <a:avLst/>
            </a:prstGeom>
            <a:solidFill>
              <a:srgbClr val="7B7B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Black"/>
                  <a:ea typeface="Arial Black"/>
                  <a:cs typeface="Arial Black"/>
                  <a:sym typeface="Arial Black"/>
                </a:rPr>
                <a:t>Ieki.upi.edu</a:t>
              </a:r>
              <a:endParaRPr sz="1400">
                <a:solidFill>
                  <a:schemeClr val="lt1"/>
                </a:solidFill>
                <a:latin typeface="Arial Black"/>
                <a:ea typeface="Arial Black"/>
                <a:cs typeface="Arial Black"/>
                <a:sym typeface="Arial Black"/>
              </a:endParaRPr>
            </a:p>
          </p:txBody>
        </p:sp>
        <p:grpSp>
          <p:nvGrpSpPr>
            <p:cNvPr id="586" name="Google Shape;586;p34"/>
            <p:cNvGrpSpPr/>
            <p:nvPr/>
          </p:nvGrpSpPr>
          <p:grpSpPr>
            <a:xfrm>
              <a:off x="10464117" y="171338"/>
              <a:ext cx="1495409" cy="593852"/>
              <a:chOff x="4572001" y="1093721"/>
              <a:chExt cx="1495409" cy="593852"/>
            </a:xfrm>
          </p:grpSpPr>
          <p:pic>
            <p:nvPicPr>
              <p:cNvPr id="587" name="Google Shape;587;p34"/>
              <p:cNvPicPr preferRelativeResize="0"/>
              <p:nvPr/>
            </p:nvPicPr>
            <p:blipFill rotWithShape="1">
              <a:blip r:embed="rId3">
                <a:alphaModFix/>
              </a:blip>
              <a:srcRect/>
              <a:stretch/>
            </p:blipFill>
            <p:spPr>
              <a:xfrm>
                <a:off x="4572001" y="1093721"/>
                <a:ext cx="593852" cy="593852"/>
              </a:xfrm>
              <a:prstGeom prst="rect">
                <a:avLst/>
              </a:prstGeom>
              <a:noFill/>
              <a:ln>
                <a:noFill/>
              </a:ln>
            </p:spPr>
          </p:pic>
          <p:pic>
            <p:nvPicPr>
              <p:cNvPr id="588" name="Google Shape;588;p34"/>
              <p:cNvPicPr preferRelativeResize="0"/>
              <p:nvPr/>
            </p:nvPicPr>
            <p:blipFill rotWithShape="1">
              <a:blip r:embed="rId4">
                <a:alphaModFix/>
              </a:blip>
              <a:srcRect r="39490"/>
              <a:stretch/>
            </p:blipFill>
            <p:spPr>
              <a:xfrm>
                <a:off x="5277971" y="1110073"/>
                <a:ext cx="789439" cy="576356"/>
              </a:xfrm>
              <a:prstGeom prst="rect">
                <a:avLst/>
              </a:prstGeom>
              <a:noFill/>
              <a:ln>
                <a:noFill/>
              </a:ln>
            </p:spPr>
          </p:pic>
        </p:grpSp>
      </p:grpSp>
      <p:sp>
        <p:nvSpPr>
          <p:cNvPr id="589" name="Google Shape;589;p34"/>
          <p:cNvSpPr/>
          <p:nvPr/>
        </p:nvSpPr>
        <p:spPr>
          <a:xfrm>
            <a:off x="7075212" y="4132929"/>
            <a:ext cx="4844616" cy="163121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0" i="0" u="none" strike="noStrike">
                <a:solidFill>
                  <a:srgbClr val="000000"/>
                </a:solidFill>
                <a:latin typeface="Arial"/>
                <a:ea typeface="Arial"/>
                <a:cs typeface="Arial"/>
                <a:sym typeface="Arial"/>
              </a:rPr>
              <a:t>Peningkatan pengumpulan dan penyaluran zakat akan meningkatakan konsumsi rumah tangga miskin dan pada akhirnya akan berpengaruh pada akumulasi output nasional </a:t>
            </a:r>
            <a:endParaRPr sz="2000">
              <a:solidFill>
                <a:schemeClr val="dk1"/>
              </a:solidFill>
              <a:latin typeface="Calibri"/>
              <a:ea typeface="Calibri"/>
              <a:cs typeface="Calibri"/>
              <a:sym typeface="Calibri"/>
            </a:endParaRPr>
          </a:p>
        </p:txBody>
      </p:sp>
      <p:sp>
        <p:nvSpPr>
          <p:cNvPr id="590" name="Google Shape;590;p34"/>
          <p:cNvSpPr/>
          <p:nvPr/>
        </p:nvSpPr>
        <p:spPr>
          <a:xfrm>
            <a:off x="345743" y="2324961"/>
            <a:ext cx="3550927" cy="10156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0" i="0" u="none" strike="noStrike">
                <a:solidFill>
                  <a:srgbClr val="000000"/>
                </a:solidFill>
                <a:latin typeface="Arial"/>
                <a:ea typeface="Arial"/>
                <a:cs typeface="Arial"/>
                <a:sym typeface="Arial"/>
              </a:rPr>
              <a:t>ZIS secara signifikan dapat menurunkan tingkat ketimpangan. </a:t>
            </a:r>
            <a:endParaRPr sz="2000">
              <a:solidFill>
                <a:schemeClr val="dk1"/>
              </a:solidFill>
              <a:latin typeface="Calibri"/>
              <a:ea typeface="Calibri"/>
              <a:cs typeface="Calibri"/>
              <a:sym typeface="Calibri"/>
            </a:endParaRPr>
          </a:p>
        </p:txBody>
      </p:sp>
      <p:sp>
        <p:nvSpPr>
          <p:cNvPr id="591" name="Google Shape;591;p34"/>
          <p:cNvSpPr txBox="1"/>
          <p:nvPr/>
        </p:nvSpPr>
        <p:spPr>
          <a:xfrm>
            <a:off x="1505173" y="3658250"/>
            <a:ext cx="1345636" cy="58477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chemeClr val="lt1"/>
                </a:solidFill>
                <a:latin typeface="Calibri"/>
                <a:ea typeface="Calibri"/>
                <a:cs typeface="Calibri"/>
                <a:sym typeface="Calibri"/>
              </a:rPr>
              <a:t>87%</a:t>
            </a:r>
            <a:endParaRPr sz="3200" b="1">
              <a:solidFill>
                <a:schemeClr val="lt1"/>
              </a:solidFill>
              <a:latin typeface="Calibri"/>
              <a:ea typeface="Calibri"/>
              <a:cs typeface="Calibri"/>
              <a:sym typeface="Calibri"/>
            </a:endParaRPr>
          </a:p>
        </p:txBody>
      </p:sp>
      <p:grpSp>
        <p:nvGrpSpPr>
          <p:cNvPr id="592" name="Google Shape;592;p34"/>
          <p:cNvGrpSpPr/>
          <p:nvPr/>
        </p:nvGrpSpPr>
        <p:grpSpPr>
          <a:xfrm>
            <a:off x="4223288" y="2948778"/>
            <a:ext cx="2681963" cy="1836164"/>
            <a:chOff x="4746901" y="2924821"/>
            <a:chExt cx="2681963" cy="1836164"/>
          </a:xfrm>
        </p:grpSpPr>
        <p:sp>
          <p:nvSpPr>
            <p:cNvPr id="593" name="Google Shape;593;p34"/>
            <p:cNvSpPr/>
            <p:nvPr/>
          </p:nvSpPr>
          <p:spPr>
            <a:xfrm>
              <a:off x="5390147" y="2924821"/>
              <a:ext cx="1405567" cy="1836164"/>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594" name="Google Shape;594;p34"/>
            <p:cNvSpPr/>
            <p:nvPr/>
          </p:nvSpPr>
          <p:spPr>
            <a:xfrm rot="-5400000">
              <a:off x="4660771" y="3592392"/>
              <a:ext cx="506506" cy="334246"/>
            </a:xfrm>
            <a:prstGeom prst="triangle">
              <a:avLst>
                <a:gd name="adj" fmla="val 50000"/>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595" name="Google Shape;595;p34"/>
            <p:cNvSpPr/>
            <p:nvPr/>
          </p:nvSpPr>
          <p:spPr>
            <a:xfrm rot="5400000">
              <a:off x="7008487" y="3609759"/>
              <a:ext cx="506508" cy="334246"/>
            </a:xfrm>
            <a:prstGeom prst="triangle">
              <a:avLst>
                <a:gd name="adj" fmla="val 50000"/>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grpSp>
          <p:nvGrpSpPr>
            <p:cNvPr id="596" name="Google Shape;596;p34"/>
            <p:cNvGrpSpPr/>
            <p:nvPr/>
          </p:nvGrpSpPr>
          <p:grpSpPr>
            <a:xfrm>
              <a:off x="5408345" y="3386642"/>
              <a:ext cx="1401780" cy="745747"/>
              <a:chOff x="6484672" y="2318645"/>
              <a:chExt cx="2188230" cy="891140"/>
            </a:xfrm>
          </p:grpSpPr>
          <p:sp>
            <p:nvSpPr>
              <p:cNvPr id="597" name="Google Shape;597;p34"/>
              <p:cNvSpPr/>
              <p:nvPr/>
            </p:nvSpPr>
            <p:spPr>
              <a:xfrm>
                <a:off x="7789142" y="2318645"/>
                <a:ext cx="883760" cy="891140"/>
              </a:xfrm>
              <a:custGeom>
                <a:avLst/>
                <a:gdLst/>
                <a:ahLst/>
                <a:cxnLst/>
                <a:rect l="l" t="t" r="r" b="b"/>
                <a:pathLst>
                  <a:path w="1652142" h="1665940" extrusionOk="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598" name="Google Shape;598;p34"/>
              <p:cNvSpPr/>
              <p:nvPr/>
            </p:nvSpPr>
            <p:spPr>
              <a:xfrm>
                <a:off x="6484672" y="2318645"/>
                <a:ext cx="599480" cy="854274"/>
              </a:xfrm>
              <a:custGeom>
                <a:avLst/>
                <a:gdLst/>
                <a:ahLst/>
                <a:cxnLst/>
                <a:rect l="l" t="t" r="r" b="b"/>
                <a:pathLst>
                  <a:path w="599480" h="854274" extrusionOk="0">
                    <a:moveTo>
                      <a:pt x="308967" y="0"/>
                    </a:moveTo>
                    <a:cubicBezTo>
                      <a:pt x="396676" y="0"/>
                      <a:pt x="482600" y="22027"/>
                      <a:pt x="566737" y="66080"/>
                    </a:cubicBezTo>
                    <a:lnTo>
                      <a:pt x="482203" y="230386"/>
                    </a:lnTo>
                    <a:cubicBezTo>
                      <a:pt x="436048" y="194271"/>
                      <a:pt x="389492" y="176213"/>
                      <a:pt x="342537" y="176213"/>
                    </a:cubicBezTo>
                    <a:cubicBezTo>
                      <a:pt x="319859" y="176213"/>
                      <a:pt x="299566" y="181989"/>
                      <a:pt x="281657" y="193542"/>
                    </a:cubicBezTo>
                    <a:cubicBezTo>
                      <a:pt x="261367" y="206688"/>
                      <a:pt x="251222" y="224216"/>
                      <a:pt x="251222" y="246125"/>
                    </a:cubicBezTo>
                    <a:cubicBezTo>
                      <a:pt x="251222" y="267630"/>
                      <a:pt x="264539" y="286150"/>
                      <a:pt x="291173" y="301684"/>
                    </a:cubicBezTo>
                    <a:cubicBezTo>
                      <a:pt x="303104" y="308859"/>
                      <a:pt x="338885" y="321209"/>
                      <a:pt x="398515" y="338733"/>
                    </a:cubicBezTo>
                    <a:cubicBezTo>
                      <a:pt x="473258" y="360586"/>
                      <a:pt x="526529" y="391579"/>
                      <a:pt x="558329" y="431713"/>
                    </a:cubicBezTo>
                    <a:cubicBezTo>
                      <a:pt x="585763" y="465882"/>
                      <a:pt x="599480" y="509786"/>
                      <a:pt x="599480" y="563426"/>
                    </a:cubicBezTo>
                    <a:cubicBezTo>
                      <a:pt x="599480" y="700900"/>
                      <a:pt x="539155" y="790498"/>
                      <a:pt x="418504" y="832219"/>
                    </a:cubicBezTo>
                    <a:cubicBezTo>
                      <a:pt x="376436" y="846922"/>
                      <a:pt x="331192" y="854274"/>
                      <a:pt x="282773" y="854274"/>
                    </a:cubicBezTo>
                    <a:cubicBezTo>
                      <a:pt x="181173" y="854274"/>
                      <a:pt x="86915" y="823516"/>
                      <a:pt x="0" y="762000"/>
                    </a:cubicBezTo>
                    <a:lnTo>
                      <a:pt x="90487" y="591741"/>
                    </a:lnTo>
                    <a:cubicBezTo>
                      <a:pt x="154118" y="649288"/>
                      <a:pt x="216356" y="678061"/>
                      <a:pt x="277201" y="678061"/>
                    </a:cubicBezTo>
                    <a:cubicBezTo>
                      <a:pt x="304642" y="678061"/>
                      <a:pt x="327908" y="671646"/>
                      <a:pt x="347002" y="658816"/>
                    </a:cubicBezTo>
                    <a:cubicBezTo>
                      <a:pt x="369270" y="644386"/>
                      <a:pt x="380404" y="623941"/>
                      <a:pt x="380404" y="597480"/>
                    </a:cubicBezTo>
                    <a:cubicBezTo>
                      <a:pt x="380404" y="573426"/>
                      <a:pt x="368080" y="553380"/>
                      <a:pt x="343430" y="537344"/>
                    </a:cubicBezTo>
                    <a:cubicBezTo>
                      <a:pt x="325143" y="525314"/>
                      <a:pt x="294332" y="513085"/>
                      <a:pt x="250998" y="500658"/>
                    </a:cubicBezTo>
                    <a:cubicBezTo>
                      <a:pt x="198524" y="485199"/>
                      <a:pt x="165528" y="474495"/>
                      <a:pt x="152009" y="468548"/>
                    </a:cubicBezTo>
                    <a:cubicBezTo>
                      <a:pt x="130541" y="459433"/>
                      <a:pt x="112253" y="448729"/>
                      <a:pt x="97147" y="436439"/>
                    </a:cubicBezTo>
                    <a:cubicBezTo>
                      <a:pt x="53814" y="400763"/>
                      <a:pt x="32147" y="346854"/>
                      <a:pt x="32147" y="274709"/>
                    </a:cubicBezTo>
                    <a:cubicBezTo>
                      <a:pt x="32147" y="199390"/>
                      <a:pt x="54570" y="136956"/>
                      <a:pt x="99417" y="87409"/>
                    </a:cubicBezTo>
                    <a:cubicBezTo>
                      <a:pt x="151805" y="29136"/>
                      <a:pt x="221654" y="0"/>
                      <a:pt x="308967"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599" name="Google Shape;599;p34"/>
              <p:cNvSpPr/>
              <p:nvPr/>
            </p:nvSpPr>
            <p:spPr>
              <a:xfrm>
                <a:off x="7231491" y="2339482"/>
                <a:ext cx="462558" cy="812601"/>
              </a:xfrm>
              <a:custGeom>
                <a:avLst/>
                <a:gdLst/>
                <a:ahLst/>
                <a:cxnLst/>
                <a:rect l="l" t="t" r="r" b="b"/>
                <a:pathLst>
                  <a:path w="462558" h="812601" extrusionOk="0">
                    <a:moveTo>
                      <a:pt x="0" y="0"/>
                    </a:moveTo>
                    <a:lnTo>
                      <a:pt x="462558" y="0"/>
                    </a:lnTo>
                    <a:lnTo>
                      <a:pt x="462558" y="176212"/>
                    </a:lnTo>
                    <a:lnTo>
                      <a:pt x="211336" y="176212"/>
                    </a:lnTo>
                    <a:lnTo>
                      <a:pt x="211336" y="314920"/>
                    </a:lnTo>
                    <a:lnTo>
                      <a:pt x="448866" y="314920"/>
                    </a:lnTo>
                    <a:lnTo>
                      <a:pt x="448866" y="491132"/>
                    </a:lnTo>
                    <a:lnTo>
                      <a:pt x="211336" y="491132"/>
                    </a:lnTo>
                    <a:lnTo>
                      <a:pt x="211336" y="636389"/>
                    </a:lnTo>
                    <a:lnTo>
                      <a:pt x="462558" y="636389"/>
                    </a:lnTo>
                    <a:lnTo>
                      <a:pt x="462558" y="812601"/>
                    </a:lnTo>
                    <a:lnTo>
                      <a:pt x="0" y="812601"/>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gr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pic>
        <p:nvPicPr>
          <p:cNvPr id="604" name="Google Shape;604;p35"/>
          <p:cNvPicPr preferRelativeResize="0">
            <a:picLocks noGrp="1"/>
          </p:cNvPicPr>
          <p:nvPr>
            <p:ph type="pic" idx="3"/>
          </p:nvPr>
        </p:nvPicPr>
        <p:blipFill rotWithShape="1">
          <a:blip r:embed="rId3">
            <a:alphaModFix/>
          </a:blip>
          <a:srcRect t="25095" b="25095"/>
          <a:stretch/>
        </p:blipFill>
        <p:spPr>
          <a:xfrm>
            <a:off x="-21011" y="-37984"/>
            <a:ext cx="12192000" cy="3429000"/>
          </a:xfrm>
          <a:prstGeom prst="rect">
            <a:avLst/>
          </a:prstGeom>
          <a:noFill/>
          <a:ln>
            <a:noFill/>
          </a:ln>
        </p:spPr>
      </p:pic>
      <p:sp>
        <p:nvSpPr>
          <p:cNvPr id="605" name="Google Shape;605;p35"/>
          <p:cNvSpPr txBox="1">
            <a:spLocks noGrp="1"/>
          </p:cNvSpPr>
          <p:nvPr>
            <p:ph type="body" idx="1"/>
          </p:nvPr>
        </p:nvSpPr>
        <p:spPr>
          <a:xfrm>
            <a:off x="1219200" y="4852945"/>
            <a:ext cx="9400674" cy="61899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3F3F3F"/>
              </a:buClr>
              <a:buSzPts val="3600"/>
              <a:buNone/>
            </a:pPr>
            <a:r>
              <a:rPr lang="en-US" sz="3600"/>
              <a:t>Peluang dan Tantangan Strategi Pengembangan Filantropi Islam di Era Digital 4.0</a:t>
            </a:r>
            <a:endParaRPr sz="3600"/>
          </a:p>
        </p:txBody>
      </p:sp>
      <p:sp>
        <p:nvSpPr>
          <p:cNvPr id="606" name="Google Shape;606;p35"/>
          <p:cNvSpPr/>
          <p:nvPr/>
        </p:nvSpPr>
        <p:spPr>
          <a:xfrm rot="8100000">
            <a:off x="5378333" y="2710791"/>
            <a:ext cx="1435335" cy="1435335"/>
          </a:xfrm>
          <a:prstGeom prst="teardrop">
            <a:avLst>
              <a:gd name="adj" fmla="val 100000"/>
            </a:avLst>
          </a:prstGeom>
          <a:solidFill>
            <a:srgbClr val="323F4F"/>
          </a:solidFill>
          <a:ln w="349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C55A11"/>
              </a:solidFill>
              <a:latin typeface="Calibri"/>
              <a:ea typeface="Calibri"/>
              <a:cs typeface="Calibri"/>
              <a:sym typeface="Calibri"/>
            </a:endParaRPr>
          </a:p>
        </p:txBody>
      </p:sp>
      <p:sp>
        <p:nvSpPr>
          <p:cNvPr id="607" name="Google Shape;607;p35"/>
          <p:cNvSpPr/>
          <p:nvPr/>
        </p:nvSpPr>
        <p:spPr>
          <a:xfrm>
            <a:off x="5711575" y="3043873"/>
            <a:ext cx="768848" cy="620520"/>
          </a:xfrm>
          <a:custGeom>
            <a:avLst/>
            <a:gdLst/>
            <a:ahLst/>
            <a:cxnLst/>
            <a:rect l="l" t="t" r="r" b="b"/>
            <a:pathLst>
              <a:path w="3307788" h="2669631" extrusionOk="0">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lt1"/>
          </a:solidFill>
          <a:ln>
            <a:noFill/>
          </a:ln>
        </p:spPr>
        <p:txBody>
          <a:bodyPr spcFirstLastPara="1" wrap="square" lIns="121900" tIns="60950" rIns="121900" bIns="6095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grpSp>
        <p:nvGrpSpPr>
          <p:cNvPr id="608" name="Google Shape;608;p35"/>
          <p:cNvGrpSpPr/>
          <p:nvPr/>
        </p:nvGrpSpPr>
        <p:grpSpPr>
          <a:xfrm>
            <a:off x="0" y="171338"/>
            <a:ext cx="12207499" cy="6686662"/>
            <a:chOff x="0" y="171338"/>
            <a:chExt cx="12207499" cy="6686662"/>
          </a:xfrm>
        </p:grpSpPr>
        <p:sp>
          <p:nvSpPr>
            <p:cNvPr id="609" name="Google Shape;609;p35"/>
            <p:cNvSpPr/>
            <p:nvPr/>
          </p:nvSpPr>
          <p:spPr>
            <a:xfrm>
              <a:off x="0" y="6214820"/>
              <a:ext cx="8446576" cy="643180"/>
            </a:xfrm>
            <a:prstGeom prst="rect">
              <a:avLst/>
            </a:prstGeom>
            <a:solidFill>
              <a:srgbClr val="7F6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Black"/>
                  <a:ea typeface="Arial Black"/>
                  <a:cs typeface="Arial Black"/>
                  <a:sym typeface="Arial Black"/>
                </a:rPr>
                <a:t>EKONOMI DAN BISNIS SYARIAH</a:t>
              </a:r>
              <a:endParaRPr sz="1400">
                <a:solidFill>
                  <a:schemeClr val="lt1"/>
                </a:solidFill>
                <a:latin typeface="Arial Black"/>
                <a:ea typeface="Arial Black"/>
                <a:cs typeface="Arial Black"/>
                <a:sym typeface="Arial Black"/>
              </a:endParaRPr>
            </a:p>
          </p:txBody>
        </p:sp>
        <p:sp>
          <p:nvSpPr>
            <p:cNvPr id="610" name="Google Shape;610;p35"/>
            <p:cNvSpPr/>
            <p:nvPr/>
          </p:nvSpPr>
          <p:spPr>
            <a:xfrm>
              <a:off x="8446577" y="6214820"/>
              <a:ext cx="3760922" cy="643180"/>
            </a:xfrm>
            <a:prstGeom prst="rect">
              <a:avLst/>
            </a:prstGeom>
            <a:solidFill>
              <a:srgbClr val="7B7B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Black"/>
                  <a:ea typeface="Arial Black"/>
                  <a:cs typeface="Arial Black"/>
                  <a:sym typeface="Arial Black"/>
                </a:rPr>
                <a:t>Ieki.upi.edu</a:t>
              </a:r>
              <a:endParaRPr sz="1400">
                <a:solidFill>
                  <a:schemeClr val="lt1"/>
                </a:solidFill>
                <a:latin typeface="Arial Black"/>
                <a:ea typeface="Arial Black"/>
                <a:cs typeface="Arial Black"/>
                <a:sym typeface="Arial Black"/>
              </a:endParaRPr>
            </a:p>
          </p:txBody>
        </p:sp>
        <p:grpSp>
          <p:nvGrpSpPr>
            <p:cNvPr id="611" name="Google Shape;611;p35"/>
            <p:cNvGrpSpPr/>
            <p:nvPr/>
          </p:nvGrpSpPr>
          <p:grpSpPr>
            <a:xfrm>
              <a:off x="10464117" y="171338"/>
              <a:ext cx="1495409" cy="593852"/>
              <a:chOff x="4572001" y="1093721"/>
              <a:chExt cx="1495409" cy="593852"/>
            </a:xfrm>
          </p:grpSpPr>
          <p:pic>
            <p:nvPicPr>
              <p:cNvPr id="612" name="Google Shape;612;p35"/>
              <p:cNvPicPr preferRelativeResize="0"/>
              <p:nvPr/>
            </p:nvPicPr>
            <p:blipFill rotWithShape="1">
              <a:blip r:embed="rId4">
                <a:alphaModFix/>
              </a:blip>
              <a:srcRect/>
              <a:stretch/>
            </p:blipFill>
            <p:spPr>
              <a:xfrm>
                <a:off x="4572001" y="1093721"/>
                <a:ext cx="593852" cy="593852"/>
              </a:xfrm>
              <a:prstGeom prst="rect">
                <a:avLst/>
              </a:prstGeom>
              <a:noFill/>
              <a:ln>
                <a:noFill/>
              </a:ln>
            </p:spPr>
          </p:pic>
          <p:pic>
            <p:nvPicPr>
              <p:cNvPr id="613" name="Google Shape;613;p35"/>
              <p:cNvPicPr preferRelativeResize="0"/>
              <p:nvPr/>
            </p:nvPicPr>
            <p:blipFill rotWithShape="1">
              <a:blip r:embed="rId5">
                <a:alphaModFix/>
              </a:blip>
              <a:srcRect r="39490"/>
              <a:stretch/>
            </p:blipFill>
            <p:spPr>
              <a:xfrm>
                <a:off x="5277971" y="1110073"/>
                <a:ext cx="789439" cy="576356"/>
              </a:xfrm>
              <a:prstGeom prst="rect">
                <a:avLst/>
              </a:prstGeom>
              <a:noFill/>
              <a:ln>
                <a:noFill/>
              </a:ln>
            </p:spPr>
          </p:pic>
        </p:gr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617"/>
        <p:cNvGrpSpPr/>
        <p:nvPr/>
      </p:nvGrpSpPr>
      <p:grpSpPr>
        <a:xfrm>
          <a:off x="0" y="0"/>
          <a:ext cx="0" cy="0"/>
          <a:chOff x="0" y="0"/>
          <a:chExt cx="0" cy="0"/>
        </a:xfrm>
      </p:grpSpPr>
      <p:sp>
        <p:nvSpPr>
          <p:cNvPr id="618" name="Google Shape;618;p36"/>
          <p:cNvSpPr txBox="1"/>
          <p:nvPr/>
        </p:nvSpPr>
        <p:spPr>
          <a:xfrm>
            <a:off x="3088513" y="227681"/>
            <a:ext cx="5579610"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a:solidFill>
                  <a:srgbClr val="002060"/>
                </a:solidFill>
                <a:latin typeface="Arial Black"/>
                <a:ea typeface="Arial Black"/>
                <a:cs typeface="Arial Black"/>
                <a:sym typeface="Arial Black"/>
              </a:rPr>
              <a:t>Wakaf</a:t>
            </a:r>
            <a:endParaRPr sz="2400" b="1">
              <a:solidFill>
                <a:srgbClr val="002060"/>
              </a:solidFill>
              <a:latin typeface="Arial Black"/>
              <a:ea typeface="Arial Black"/>
              <a:cs typeface="Arial Black"/>
              <a:sym typeface="Arial Black"/>
            </a:endParaRPr>
          </a:p>
        </p:txBody>
      </p:sp>
      <p:grpSp>
        <p:nvGrpSpPr>
          <p:cNvPr id="619" name="Google Shape;619;p36"/>
          <p:cNvGrpSpPr/>
          <p:nvPr/>
        </p:nvGrpSpPr>
        <p:grpSpPr>
          <a:xfrm>
            <a:off x="176463" y="227681"/>
            <a:ext cx="12207499" cy="6686662"/>
            <a:chOff x="0" y="171338"/>
            <a:chExt cx="12207499" cy="6686662"/>
          </a:xfrm>
        </p:grpSpPr>
        <p:sp>
          <p:nvSpPr>
            <p:cNvPr id="620" name="Google Shape;620;p36"/>
            <p:cNvSpPr/>
            <p:nvPr/>
          </p:nvSpPr>
          <p:spPr>
            <a:xfrm>
              <a:off x="0" y="6214820"/>
              <a:ext cx="8446576" cy="643180"/>
            </a:xfrm>
            <a:prstGeom prst="rect">
              <a:avLst/>
            </a:prstGeom>
            <a:solidFill>
              <a:srgbClr val="7F6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Black"/>
                  <a:ea typeface="Arial Black"/>
                  <a:cs typeface="Arial Black"/>
                  <a:sym typeface="Arial Black"/>
                </a:rPr>
                <a:t>EKONOMI DAN BISNIS SYARIAH</a:t>
              </a:r>
              <a:endParaRPr sz="1400">
                <a:solidFill>
                  <a:schemeClr val="lt1"/>
                </a:solidFill>
                <a:latin typeface="Arial Black"/>
                <a:ea typeface="Arial Black"/>
                <a:cs typeface="Arial Black"/>
                <a:sym typeface="Arial Black"/>
              </a:endParaRPr>
            </a:p>
          </p:txBody>
        </p:sp>
        <p:sp>
          <p:nvSpPr>
            <p:cNvPr id="621" name="Google Shape;621;p36"/>
            <p:cNvSpPr/>
            <p:nvPr/>
          </p:nvSpPr>
          <p:spPr>
            <a:xfrm>
              <a:off x="8446577" y="6214820"/>
              <a:ext cx="3760922" cy="643180"/>
            </a:xfrm>
            <a:prstGeom prst="rect">
              <a:avLst/>
            </a:prstGeom>
            <a:solidFill>
              <a:srgbClr val="7B7B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Black"/>
                  <a:ea typeface="Arial Black"/>
                  <a:cs typeface="Arial Black"/>
                  <a:sym typeface="Arial Black"/>
                </a:rPr>
                <a:t>Ieki.upi.edu</a:t>
              </a:r>
              <a:endParaRPr sz="1400">
                <a:solidFill>
                  <a:schemeClr val="lt1"/>
                </a:solidFill>
                <a:latin typeface="Arial Black"/>
                <a:ea typeface="Arial Black"/>
                <a:cs typeface="Arial Black"/>
                <a:sym typeface="Arial Black"/>
              </a:endParaRPr>
            </a:p>
          </p:txBody>
        </p:sp>
        <p:grpSp>
          <p:nvGrpSpPr>
            <p:cNvPr id="622" name="Google Shape;622;p36"/>
            <p:cNvGrpSpPr/>
            <p:nvPr/>
          </p:nvGrpSpPr>
          <p:grpSpPr>
            <a:xfrm>
              <a:off x="10464117" y="171338"/>
              <a:ext cx="1495409" cy="593852"/>
              <a:chOff x="4572001" y="1093721"/>
              <a:chExt cx="1495409" cy="593852"/>
            </a:xfrm>
          </p:grpSpPr>
          <p:pic>
            <p:nvPicPr>
              <p:cNvPr id="623" name="Google Shape;623;p36"/>
              <p:cNvPicPr preferRelativeResize="0"/>
              <p:nvPr/>
            </p:nvPicPr>
            <p:blipFill rotWithShape="1">
              <a:blip r:embed="rId3">
                <a:alphaModFix/>
              </a:blip>
              <a:srcRect/>
              <a:stretch/>
            </p:blipFill>
            <p:spPr>
              <a:xfrm>
                <a:off x="4572001" y="1093721"/>
                <a:ext cx="593852" cy="593852"/>
              </a:xfrm>
              <a:prstGeom prst="rect">
                <a:avLst/>
              </a:prstGeom>
              <a:noFill/>
              <a:ln>
                <a:noFill/>
              </a:ln>
            </p:spPr>
          </p:pic>
          <p:pic>
            <p:nvPicPr>
              <p:cNvPr id="624" name="Google Shape;624;p36"/>
              <p:cNvPicPr preferRelativeResize="0"/>
              <p:nvPr/>
            </p:nvPicPr>
            <p:blipFill rotWithShape="1">
              <a:blip r:embed="rId4">
                <a:alphaModFix/>
              </a:blip>
              <a:srcRect r="39490"/>
              <a:stretch/>
            </p:blipFill>
            <p:spPr>
              <a:xfrm>
                <a:off x="5277971" y="1110073"/>
                <a:ext cx="789439" cy="576356"/>
              </a:xfrm>
              <a:prstGeom prst="rect">
                <a:avLst/>
              </a:prstGeom>
              <a:noFill/>
              <a:ln>
                <a:noFill/>
              </a:ln>
            </p:spPr>
          </p:pic>
        </p:grpSp>
      </p:grpSp>
      <p:sp>
        <p:nvSpPr>
          <p:cNvPr id="625" name="Google Shape;625;p36"/>
          <p:cNvSpPr txBox="1"/>
          <p:nvPr/>
        </p:nvSpPr>
        <p:spPr>
          <a:xfrm>
            <a:off x="3190234" y="914722"/>
            <a:ext cx="5376167"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Potensi Aset Wakaf </a:t>
            </a:r>
            <a:endParaRPr sz="1800" b="1">
              <a:solidFill>
                <a:schemeClr val="dk1"/>
              </a:solidFill>
              <a:latin typeface="Calibri"/>
              <a:ea typeface="Calibri"/>
              <a:cs typeface="Calibri"/>
              <a:sym typeface="Calibri"/>
            </a:endParaRPr>
          </a:p>
          <a:p>
            <a:pPr marL="0" marR="0" lvl="0" indent="0" algn="ctr" rtl="0">
              <a:spcBef>
                <a:spcPts val="0"/>
              </a:spcBef>
              <a:spcAft>
                <a:spcPts val="0"/>
              </a:spcAft>
              <a:buNone/>
            </a:pPr>
            <a:r>
              <a:rPr lang="en-US" sz="1800">
                <a:solidFill>
                  <a:schemeClr val="dk1"/>
                </a:solidFill>
                <a:latin typeface="Calibri"/>
                <a:ea typeface="Calibri"/>
                <a:cs typeface="Calibri"/>
                <a:sym typeface="Calibri"/>
              </a:rPr>
              <a:t>Lahan Sebesar   (44 ribu Hektar)</a:t>
            </a:r>
            <a:endParaRPr/>
          </a:p>
          <a:p>
            <a:pPr marL="0" marR="0" lvl="0" indent="0" algn="ctr" rtl="0">
              <a:spcBef>
                <a:spcPts val="0"/>
              </a:spcBef>
              <a:spcAft>
                <a:spcPts val="0"/>
              </a:spcAft>
              <a:buNone/>
            </a:pPr>
            <a:r>
              <a:rPr lang="en-US" sz="1800">
                <a:solidFill>
                  <a:schemeClr val="dk1"/>
                </a:solidFill>
                <a:latin typeface="Calibri"/>
                <a:ea typeface="Calibri"/>
                <a:cs typeface="Calibri"/>
                <a:sym typeface="Calibri"/>
              </a:rPr>
              <a:t>Dan tersebar menjadi  (280 lokasi)</a:t>
            </a:r>
            <a:endParaRPr/>
          </a:p>
          <a:p>
            <a:pPr marL="0" marR="0" lvl="0" indent="0" algn="ctr" rtl="0">
              <a:spcBef>
                <a:spcPts val="0"/>
              </a:spcBef>
              <a:spcAft>
                <a:spcPts val="0"/>
              </a:spcAft>
              <a:buNone/>
            </a:pPr>
            <a:r>
              <a:rPr lang="en-US" sz="1800">
                <a:solidFill>
                  <a:schemeClr val="dk1"/>
                </a:solidFill>
                <a:latin typeface="Calibri"/>
                <a:ea typeface="Calibri"/>
                <a:cs typeface="Calibri"/>
                <a:sym typeface="Calibri"/>
              </a:rPr>
              <a:t>Aset Wakaf ini adalah terbesar di dunia</a:t>
            </a:r>
            <a:endParaRPr sz="1800">
              <a:solidFill>
                <a:schemeClr val="dk1"/>
              </a:solidFill>
              <a:latin typeface="Calibri"/>
              <a:ea typeface="Calibri"/>
              <a:cs typeface="Calibri"/>
              <a:sym typeface="Calibri"/>
            </a:endParaRPr>
          </a:p>
        </p:txBody>
      </p:sp>
      <p:pic>
        <p:nvPicPr>
          <p:cNvPr id="626" name="Google Shape;626;p36"/>
          <p:cNvPicPr preferRelativeResize="0"/>
          <p:nvPr/>
        </p:nvPicPr>
        <p:blipFill rotWithShape="1">
          <a:blip r:embed="rId5">
            <a:alphaModFix/>
          </a:blip>
          <a:srcRect/>
          <a:stretch/>
        </p:blipFill>
        <p:spPr>
          <a:xfrm>
            <a:off x="2854434" y="2340426"/>
            <a:ext cx="6032892" cy="3717017"/>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pic>
        <p:nvPicPr>
          <p:cNvPr id="631" name="Google Shape;631;p37"/>
          <p:cNvPicPr preferRelativeResize="0"/>
          <p:nvPr/>
        </p:nvPicPr>
        <p:blipFill rotWithShape="1">
          <a:blip r:embed="rId3">
            <a:alphaModFix/>
          </a:blip>
          <a:srcRect l="5756" t="20011" r="7566" b="15077"/>
          <a:stretch/>
        </p:blipFill>
        <p:spPr>
          <a:xfrm>
            <a:off x="882316" y="385012"/>
            <a:ext cx="9910822" cy="5566610"/>
          </a:xfrm>
          <a:prstGeom prst="rect">
            <a:avLst/>
          </a:prstGeom>
          <a:noFill/>
          <a:ln>
            <a:noFill/>
          </a:ln>
        </p:spPr>
      </p:pic>
      <p:grpSp>
        <p:nvGrpSpPr>
          <p:cNvPr id="632" name="Google Shape;632;p37"/>
          <p:cNvGrpSpPr/>
          <p:nvPr/>
        </p:nvGrpSpPr>
        <p:grpSpPr>
          <a:xfrm>
            <a:off x="176463" y="227681"/>
            <a:ext cx="12207499" cy="6686662"/>
            <a:chOff x="0" y="171338"/>
            <a:chExt cx="12207499" cy="6686662"/>
          </a:xfrm>
        </p:grpSpPr>
        <p:sp>
          <p:nvSpPr>
            <p:cNvPr id="633" name="Google Shape;633;p37"/>
            <p:cNvSpPr/>
            <p:nvPr/>
          </p:nvSpPr>
          <p:spPr>
            <a:xfrm>
              <a:off x="0" y="6214820"/>
              <a:ext cx="8446576" cy="643180"/>
            </a:xfrm>
            <a:prstGeom prst="rect">
              <a:avLst/>
            </a:prstGeom>
            <a:solidFill>
              <a:srgbClr val="7F6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Black"/>
                  <a:ea typeface="Arial Black"/>
                  <a:cs typeface="Arial Black"/>
                  <a:sym typeface="Arial Black"/>
                </a:rPr>
                <a:t>EKONOMI DAN BISNIS SYARIAH</a:t>
              </a:r>
              <a:endParaRPr sz="1400">
                <a:solidFill>
                  <a:schemeClr val="lt1"/>
                </a:solidFill>
                <a:latin typeface="Arial Black"/>
                <a:ea typeface="Arial Black"/>
                <a:cs typeface="Arial Black"/>
                <a:sym typeface="Arial Black"/>
              </a:endParaRPr>
            </a:p>
          </p:txBody>
        </p:sp>
        <p:sp>
          <p:nvSpPr>
            <p:cNvPr id="634" name="Google Shape;634;p37"/>
            <p:cNvSpPr/>
            <p:nvPr/>
          </p:nvSpPr>
          <p:spPr>
            <a:xfrm>
              <a:off x="8446577" y="6214820"/>
              <a:ext cx="3760922" cy="643180"/>
            </a:xfrm>
            <a:prstGeom prst="rect">
              <a:avLst/>
            </a:prstGeom>
            <a:solidFill>
              <a:srgbClr val="7B7B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Black"/>
                  <a:ea typeface="Arial Black"/>
                  <a:cs typeface="Arial Black"/>
                  <a:sym typeface="Arial Black"/>
                </a:rPr>
                <a:t>Ieki.upi.edu</a:t>
              </a:r>
              <a:endParaRPr sz="1400">
                <a:solidFill>
                  <a:schemeClr val="lt1"/>
                </a:solidFill>
                <a:latin typeface="Arial Black"/>
                <a:ea typeface="Arial Black"/>
                <a:cs typeface="Arial Black"/>
                <a:sym typeface="Arial Black"/>
              </a:endParaRPr>
            </a:p>
          </p:txBody>
        </p:sp>
        <p:grpSp>
          <p:nvGrpSpPr>
            <p:cNvPr id="635" name="Google Shape;635;p37"/>
            <p:cNvGrpSpPr/>
            <p:nvPr/>
          </p:nvGrpSpPr>
          <p:grpSpPr>
            <a:xfrm>
              <a:off x="10464117" y="171338"/>
              <a:ext cx="1495409" cy="593852"/>
              <a:chOff x="4572001" y="1093721"/>
              <a:chExt cx="1495409" cy="593852"/>
            </a:xfrm>
          </p:grpSpPr>
          <p:pic>
            <p:nvPicPr>
              <p:cNvPr id="636" name="Google Shape;636;p37"/>
              <p:cNvPicPr preferRelativeResize="0"/>
              <p:nvPr/>
            </p:nvPicPr>
            <p:blipFill rotWithShape="1">
              <a:blip r:embed="rId4">
                <a:alphaModFix/>
              </a:blip>
              <a:srcRect/>
              <a:stretch/>
            </p:blipFill>
            <p:spPr>
              <a:xfrm>
                <a:off x="4572001" y="1093721"/>
                <a:ext cx="593852" cy="593852"/>
              </a:xfrm>
              <a:prstGeom prst="rect">
                <a:avLst/>
              </a:prstGeom>
              <a:noFill/>
              <a:ln>
                <a:noFill/>
              </a:ln>
            </p:spPr>
          </p:pic>
          <p:pic>
            <p:nvPicPr>
              <p:cNvPr id="637" name="Google Shape;637;p37"/>
              <p:cNvPicPr preferRelativeResize="0"/>
              <p:nvPr/>
            </p:nvPicPr>
            <p:blipFill rotWithShape="1">
              <a:blip r:embed="rId5">
                <a:alphaModFix/>
              </a:blip>
              <a:srcRect r="39490"/>
              <a:stretch/>
            </p:blipFill>
            <p:spPr>
              <a:xfrm>
                <a:off x="5277971" y="1110073"/>
                <a:ext cx="789439" cy="576356"/>
              </a:xfrm>
              <a:prstGeom prst="rect">
                <a:avLst/>
              </a:prstGeom>
              <a:noFill/>
              <a:ln>
                <a:noFill/>
              </a:ln>
            </p:spPr>
          </p:pic>
        </p:gr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641"/>
        <p:cNvGrpSpPr/>
        <p:nvPr/>
      </p:nvGrpSpPr>
      <p:grpSpPr>
        <a:xfrm>
          <a:off x="0" y="0"/>
          <a:ext cx="0" cy="0"/>
          <a:chOff x="0" y="0"/>
          <a:chExt cx="0" cy="0"/>
        </a:xfrm>
      </p:grpSpPr>
      <p:grpSp>
        <p:nvGrpSpPr>
          <p:cNvPr id="642" name="Google Shape;642;p38"/>
          <p:cNvGrpSpPr/>
          <p:nvPr/>
        </p:nvGrpSpPr>
        <p:grpSpPr>
          <a:xfrm>
            <a:off x="176463" y="227681"/>
            <a:ext cx="12207499" cy="6686662"/>
            <a:chOff x="0" y="171338"/>
            <a:chExt cx="12207499" cy="6686662"/>
          </a:xfrm>
        </p:grpSpPr>
        <p:sp>
          <p:nvSpPr>
            <p:cNvPr id="643" name="Google Shape;643;p38"/>
            <p:cNvSpPr/>
            <p:nvPr/>
          </p:nvSpPr>
          <p:spPr>
            <a:xfrm>
              <a:off x="0" y="6214820"/>
              <a:ext cx="8446576" cy="643180"/>
            </a:xfrm>
            <a:prstGeom prst="rect">
              <a:avLst/>
            </a:prstGeom>
            <a:solidFill>
              <a:srgbClr val="7F6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Black"/>
                  <a:ea typeface="Arial Black"/>
                  <a:cs typeface="Arial Black"/>
                  <a:sym typeface="Arial Black"/>
                </a:rPr>
                <a:t>EKONOMI DAN BISNIS SYARIAH</a:t>
              </a:r>
              <a:endParaRPr sz="1400">
                <a:solidFill>
                  <a:schemeClr val="lt1"/>
                </a:solidFill>
                <a:latin typeface="Arial Black"/>
                <a:ea typeface="Arial Black"/>
                <a:cs typeface="Arial Black"/>
                <a:sym typeface="Arial Black"/>
              </a:endParaRPr>
            </a:p>
          </p:txBody>
        </p:sp>
        <p:sp>
          <p:nvSpPr>
            <p:cNvPr id="644" name="Google Shape;644;p38"/>
            <p:cNvSpPr/>
            <p:nvPr/>
          </p:nvSpPr>
          <p:spPr>
            <a:xfrm>
              <a:off x="8446577" y="6214820"/>
              <a:ext cx="3760922" cy="643180"/>
            </a:xfrm>
            <a:prstGeom prst="rect">
              <a:avLst/>
            </a:prstGeom>
            <a:solidFill>
              <a:srgbClr val="7B7B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Black"/>
                  <a:ea typeface="Arial Black"/>
                  <a:cs typeface="Arial Black"/>
                  <a:sym typeface="Arial Black"/>
                </a:rPr>
                <a:t>Ieki.upi.edu</a:t>
              </a:r>
              <a:endParaRPr sz="1400">
                <a:solidFill>
                  <a:schemeClr val="lt1"/>
                </a:solidFill>
                <a:latin typeface="Arial Black"/>
                <a:ea typeface="Arial Black"/>
                <a:cs typeface="Arial Black"/>
                <a:sym typeface="Arial Black"/>
              </a:endParaRPr>
            </a:p>
          </p:txBody>
        </p:sp>
        <p:grpSp>
          <p:nvGrpSpPr>
            <p:cNvPr id="645" name="Google Shape;645;p38"/>
            <p:cNvGrpSpPr/>
            <p:nvPr/>
          </p:nvGrpSpPr>
          <p:grpSpPr>
            <a:xfrm>
              <a:off x="10464117" y="171338"/>
              <a:ext cx="1495409" cy="593852"/>
              <a:chOff x="4572001" y="1093721"/>
              <a:chExt cx="1495409" cy="593852"/>
            </a:xfrm>
          </p:grpSpPr>
          <p:pic>
            <p:nvPicPr>
              <p:cNvPr id="646" name="Google Shape;646;p38"/>
              <p:cNvPicPr preferRelativeResize="0"/>
              <p:nvPr/>
            </p:nvPicPr>
            <p:blipFill rotWithShape="1">
              <a:blip r:embed="rId3">
                <a:alphaModFix/>
              </a:blip>
              <a:srcRect/>
              <a:stretch/>
            </p:blipFill>
            <p:spPr>
              <a:xfrm>
                <a:off x="4572001" y="1093721"/>
                <a:ext cx="593852" cy="593852"/>
              </a:xfrm>
              <a:prstGeom prst="rect">
                <a:avLst/>
              </a:prstGeom>
              <a:noFill/>
              <a:ln>
                <a:noFill/>
              </a:ln>
            </p:spPr>
          </p:pic>
          <p:pic>
            <p:nvPicPr>
              <p:cNvPr id="647" name="Google Shape;647;p38"/>
              <p:cNvPicPr preferRelativeResize="0"/>
              <p:nvPr/>
            </p:nvPicPr>
            <p:blipFill rotWithShape="1">
              <a:blip r:embed="rId4">
                <a:alphaModFix/>
              </a:blip>
              <a:srcRect r="39490"/>
              <a:stretch/>
            </p:blipFill>
            <p:spPr>
              <a:xfrm>
                <a:off x="5277971" y="1110073"/>
                <a:ext cx="789439" cy="576356"/>
              </a:xfrm>
              <a:prstGeom prst="rect">
                <a:avLst/>
              </a:prstGeom>
              <a:noFill/>
              <a:ln>
                <a:noFill/>
              </a:ln>
            </p:spPr>
          </p:pic>
        </p:grpSp>
      </p:grpSp>
      <p:grpSp>
        <p:nvGrpSpPr>
          <p:cNvPr id="648" name="Google Shape;648;p38"/>
          <p:cNvGrpSpPr/>
          <p:nvPr/>
        </p:nvGrpSpPr>
        <p:grpSpPr>
          <a:xfrm>
            <a:off x="1548949" y="3560132"/>
            <a:ext cx="3484937" cy="3032618"/>
            <a:chOff x="3729976" y="4547533"/>
            <a:chExt cx="3100137" cy="2164482"/>
          </a:xfrm>
        </p:grpSpPr>
        <p:sp>
          <p:nvSpPr>
            <p:cNvPr id="649" name="Google Shape;649;p38"/>
            <p:cNvSpPr/>
            <p:nvPr/>
          </p:nvSpPr>
          <p:spPr>
            <a:xfrm>
              <a:off x="3729976" y="5635631"/>
              <a:ext cx="3100137" cy="107638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rgbClr val="FF0000"/>
                  </a:solidFill>
                  <a:latin typeface="Times New Roman"/>
                  <a:ea typeface="Times New Roman"/>
                  <a:cs typeface="Times New Roman"/>
                  <a:sym typeface="Times New Roman"/>
                </a:rPr>
                <a:t>Jumlah dana zakat yang terkumpul melalui </a:t>
              </a:r>
              <a:r>
                <a:rPr lang="en-US" sz="1600" i="1">
                  <a:solidFill>
                    <a:srgbClr val="FF0000"/>
                  </a:solidFill>
                  <a:latin typeface="Times"/>
                  <a:ea typeface="Times"/>
                  <a:cs typeface="Times"/>
                  <a:sym typeface="Times"/>
                </a:rPr>
                <a:t>platform online </a:t>
              </a:r>
              <a:r>
                <a:rPr lang="en-US" sz="1600">
                  <a:solidFill>
                    <a:srgbClr val="FF0000"/>
                  </a:solidFill>
                  <a:latin typeface="Times New Roman"/>
                  <a:ea typeface="Times New Roman"/>
                  <a:cs typeface="Times New Roman"/>
                  <a:sym typeface="Times New Roman"/>
                </a:rPr>
                <a:t>baru mencapai 12% dari total dana zakat yang terkumpul di tahun 2017</a:t>
              </a:r>
              <a:r>
                <a:rPr lang="en-US" sz="1600">
                  <a:solidFill>
                    <a:srgbClr val="FF0000"/>
                  </a:solidFill>
                  <a:latin typeface="Calibri"/>
                  <a:ea typeface="Calibri"/>
                  <a:cs typeface="Calibri"/>
                  <a:sym typeface="Calibri"/>
                </a:rPr>
                <a:t> </a:t>
              </a:r>
              <a:br>
                <a:rPr lang="en-US" sz="2800">
                  <a:solidFill>
                    <a:schemeClr val="dk1"/>
                  </a:solidFill>
                  <a:latin typeface="Calibri"/>
                  <a:ea typeface="Calibri"/>
                  <a:cs typeface="Calibri"/>
                  <a:sym typeface="Calibri"/>
                </a:rPr>
              </a:br>
              <a:endParaRPr sz="2800">
                <a:solidFill>
                  <a:schemeClr val="dk1"/>
                </a:solidFill>
                <a:latin typeface="Calibri"/>
                <a:ea typeface="Calibri"/>
                <a:cs typeface="Calibri"/>
                <a:sym typeface="Calibri"/>
              </a:endParaRPr>
            </a:p>
          </p:txBody>
        </p:sp>
        <p:sp>
          <p:nvSpPr>
            <p:cNvPr id="650" name="Google Shape;650;p38"/>
            <p:cNvSpPr/>
            <p:nvPr/>
          </p:nvSpPr>
          <p:spPr>
            <a:xfrm rot="8350215">
              <a:off x="4598294" y="5073784"/>
              <a:ext cx="1670023" cy="161838"/>
            </a:xfrm>
            <a:prstGeom prst="rightArrow">
              <a:avLst>
                <a:gd name="adj1" fmla="val 50000"/>
                <a:gd name="adj2" fmla="val 50000"/>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651" name="Google Shape;651;p38"/>
          <p:cNvPicPr preferRelativeResize="0"/>
          <p:nvPr/>
        </p:nvPicPr>
        <p:blipFill rotWithShape="1">
          <a:blip r:embed="rId5">
            <a:alphaModFix/>
          </a:blip>
          <a:srcRect/>
          <a:stretch/>
        </p:blipFill>
        <p:spPr>
          <a:xfrm>
            <a:off x="4419816" y="979193"/>
            <a:ext cx="6617152" cy="3629925"/>
          </a:xfrm>
          <a:prstGeom prst="rect">
            <a:avLst/>
          </a:prstGeom>
          <a:noFill/>
          <a:ln>
            <a:noFill/>
          </a:ln>
        </p:spPr>
      </p:pic>
      <p:sp>
        <p:nvSpPr>
          <p:cNvPr id="652" name="Google Shape;652;p38"/>
          <p:cNvSpPr txBox="1"/>
          <p:nvPr/>
        </p:nvSpPr>
        <p:spPr>
          <a:xfrm>
            <a:off x="3088513" y="227681"/>
            <a:ext cx="5579610"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a:solidFill>
                  <a:srgbClr val="002060"/>
                </a:solidFill>
                <a:latin typeface="Arial Black"/>
                <a:ea typeface="Arial Black"/>
                <a:cs typeface="Arial Black"/>
                <a:sym typeface="Arial Black"/>
              </a:rPr>
              <a:t>Penghimpunan Dana ZIS Non Tunai</a:t>
            </a:r>
            <a:endParaRPr sz="2400" b="1">
              <a:solidFill>
                <a:srgbClr val="002060"/>
              </a:solidFill>
              <a:latin typeface="Arial Black"/>
              <a:ea typeface="Arial Black"/>
              <a:cs typeface="Arial Black"/>
              <a:sym typeface="Arial Black"/>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656"/>
        <p:cNvGrpSpPr/>
        <p:nvPr/>
      </p:nvGrpSpPr>
      <p:grpSpPr>
        <a:xfrm>
          <a:off x="0" y="0"/>
          <a:ext cx="0" cy="0"/>
          <a:chOff x="0" y="0"/>
          <a:chExt cx="0" cy="0"/>
        </a:xfrm>
      </p:grpSpPr>
      <p:pic>
        <p:nvPicPr>
          <p:cNvPr id="657" name="Google Shape;657;p39"/>
          <p:cNvPicPr preferRelativeResize="0"/>
          <p:nvPr/>
        </p:nvPicPr>
        <p:blipFill rotWithShape="1">
          <a:blip r:embed="rId3">
            <a:alphaModFix/>
          </a:blip>
          <a:srcRect/>
          <a:stretch/>
        </p:blipFill>
        <p:spPr>
          <a:xfrm>
            <a:off x="514289" y="1433547"/>
            <a:ext cx="3889790" cy="3358229"/>
          </a:xfrm>
          <a:prstGeom prst="rect">
            <a:avLst/>
          </a:prstGeom>
          <a:noFill/>
          <a:ln>
            <a:noFill/>
          </a:ln>
        </p:spPr>
      </p:pic>
      <p:cxnSp>
        <p:nvCxnSpPr>
          <p:cNvPr id="658" name="Google Shape;658;p39"/>
          <p:cNvCxnSpPr/>
          <p:nvPr/>
        </p:nvCxnSpPr>
        <p:spPr>
          <a:xfrm>
            <a:off x="5169265" y="3061125"/>
            <a:ext cx="6566304" cy="0"/>
          </a:xfrm>
          <a:prstGeom prst="straightConnector1">
            <a:avLst/>
          </a:prstGeom>
          <a:noFill/>
          <a:ln w="28575" cap="flat" cmpd="sng">
            <a:solidFill>
              <a:srgbClr val="FF0000"/>
            </a:solidFill>
            <a:prstDash val="solid"/>
            <a:miter lim="800000"/>
            <a:headEnd type="none" w="sm" len="sm"/>
            <a:tailEnd type="none" w="sm" len="sm"/>
          </a:ln>
        </p:spPr>
      </p:cxnSp>
      <p:sp>
        <p:nvSpPr>
          <p:cNvPr id="659" name="Google Shape;659;p39"/>
          <p:cNvSpPr/>
          <p:nvPr/>
        </p:nvSpPr>
        <p:spPr>
          <a:xfrm>
            <a:off x="5126182" y="1260628"/>
            <a:ext cx="6860051" cy="1754326"/>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1800">
                <a:solidFill>
                  <a:schemeClr val="dk1"/>
                </a:solidFill>
                <a:latin typeface="Times New Roman"/>
                <a:ea typeface="Times New Roman"/>
                <a:cs typeface="Times New Roman"/>
                <a:sym typeface="Times New Roman"/>
              </a:rPr>
              <a:t>Zakat </a:t>
            </a:r>
            <a:r>
              <a:rPr lang="en-US" sz="1800" i="1">
                <a:solidFill>
                  <a:schemeClr val="dk1"/>
                </a:solidFill>
                <a:latin typeface="Times New Roman"/>
                <a:ea typeface="Times New Roman"/>
                <a:cs typeface="Times New Roman"/>
                <a:sym typeface="Times New Roman"/>
              </a:rPr>
              <a:t>online</a:t>
            </a:r>
            <a:r>
              <a:rPr lang="en-US" sz="1800">
                <a:solidFill>
                  <a:schemeClr val="dk1"/>
                </a:solidFill>
                <a:latin typeface="Times New Roman"/>
                <a:ea typeface="Times New Roman"/>
                <a:cs typeface="Times New Roman"/>
                <a:sym typeface="Times New Roman"/>
              </a:rPr>
              <a:t> adalah suatu proses pembayaran zakat yang dilakukan melalui mekanisme secara digital dimana seorang muzaki tidak perlu bertemu langsung untuk membayarkan zakatnya kepada amil zakat. Metode pembayaran zakat secara </a:t>
            </a:r>
            <a:r>
              <a:rPr lang="en-US" sz="1800" i="1">
                <a:solidFill>
                  <a:schemeClr val="dk1"/>
                </a:solidFill>
                <a:latin typeface="Times New Roman"/>
                <a:ea typeface="Times New Roman"/>
                <a:cs typeface="Times New Roman"/>
                <a:sym typeface="Times New Roman"/>
              </a:rPr>
              <a:t>online</a:t>
            </a:r>
            <a:r>
              <a:rPr lang="en-US" sz="1800">
                <a:solidFill>
                  <a:schemeClr val="dk1"/>
                </a:solidFill>
                <a:latin typeface="Times New Roman"/>
                <a:ea typeface="Times New Roman"/>
                <a:cs typeface="Times New Roman"/>
                <a:sym typeface="Times New Roman"/>
              </a:rPr>
              <a:t> muncul seiring dengan perkembangan zaman dimana masyarakat menginginkan kemudahan melalui pemanfaatan teknologi (Harvan, 2017).</a:t>
            </a:r>
            <a:endParaRPr sz="1800">
              <a:solidFill>
                <a:schemeClr val="dk1"/>
              </a:solidFill>
              <a:latin typeface="Calibri"/>
              <a:ea typeface="Calibri"/>
              <a:cs typeface="Calibri"/>
              <a:sym typeface="Calibri"/>
            </a:endParaRPr>
          </a:p>
        </p:txBody>
      </p:sp>
      <p:grpSp>
        <p:nvGrpSpPr>
          <p:cNvPr id="660" name="Google Shape;660;p39"/>
          <p:cNvGrpSpPr/>
          <p:nvPr/>
        </p:nvGrpSpPr>
        <p:grpSpPr>
          <a:xfrm>
            <a:off x="5126182" y="3390414"/>
            <a:ext cx="1900045" cy="414488"/>
            <a:chOff x="11500004" y="1809253"/>
            <a:chExt cx="2037914" cy="414488"/>
          </a:xfrm>
        </p:grpSpPr>
        <p:sp>
          <p:nvSpPr>
            <p:cNvPr id="661" name="Google Shape;661;p39"/>
            <p:cNvSpPr/>
            <p:nvPr/>
          </p:nvSpPr>
          <p:spPr>
            <a:xfrm>
              <a:off x="11500004" y="1816876"/>
              <a:ext cx="2037914" cy="406865"/>
            </a:xfrm>
            <a:prstGeom prst="rect">
              <a:avLst/>
            </a:prstGeom>
            <a:solidFill>
              <a:srgbClr val="92D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62" name="Google Shape;662;p39"/>
            <p:cNvSpPr txBox="1"/>
            <p:nvPr/>
          </p:nvSpPr>
          <p:spPr>
            <a:xfrm>
              <a:off x="11637873" y="1809253"/>
              <a:ext cx="1780103" cy="369332"/>
            </a:xfrm>
            <a:prstGeom prst="rect">
              <a:avLst/>
            </a:prstGeom>
            <a:solidFill>
              <a:srgbClr val="92D0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i="1">
                  <a:solidFill>
                    <a:schemeClr val="dk1"/>
                  </a:solidFill>
                  <a:latin typeface="Calibri"/>
                  <a:ea typeface="Calibri"/>
                  <a:cs typeface="Calibri"/>
                  <a:sym typeface="Calibri"/>
                </a:rPr>
                <a:t>Internal Platform</a:t>
              </a:r>
              <a:endParaRPr sz="1800" i="1">
                <a:solidFill>
                  <a:schemeClr val="dk1"/>
                </a:solidFill>
                <a:latin typeface="Calibri"/>
                <a:ea typeface="Calibri"/>
                <a:cs typeface="Calibri"/>
                <a:sym typeface="Calibri"/>
              </a:endParaRPr>
            </a:p>
          </p:txBody>
        </p:sp>
      </p:grpSp>
      <p:pic>
        <p:nvPicPr>
          <p:cNvPr id="663" name="Google Shape;663;p39"/>
          <p:cNvPicPr preferRelativeResize="0"/>
          <p:nvPr/>
        </p:nvPicPr>
        <p:blipFill rotWithShape="1">
          <a:blip r:embed="rId4">
            <a:alphaModFix/>
          </a:blip>
          <a:srcRect l="36219" t="32948" r="34012" b="37046"/>
          <a:stretch/>
        </p:blipFill>
        <p:spPr>
          <a:xfrm>
            <a:off x="5126182" y="4097652"/>
            <a:ext cx="1900044" cy="1278047"/>
          </a:xfrm>
          <a:prstGeom prst="rect">
            <a:avLst/>
          </a:prstGeom>
          <a:noFill/>
          <a:ln>
            <a:noFill/>
          </a:ln>
        </p:spPr>
      </p:pic>
      <p:sp>
        <p:nvSpPr>
          <p:cNvPr id="664" name="Google Shape;664;p39"/>
          <p:cNvSpPr/>
          <p:nvPr/>
        </p:nvSpPr>
        <p:spPr>
          <a:xfrm>
            <a:off x="5353428" y="5564460"/>
            <a:ext cx="1648913"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chemeClr val="dk1"/>
                </a:solidFill>
                <a:latin typeface="Times New Roman"/>
                <a:ea typeface="Times New Roman"/>
                <a:cs typeface="Times New Roman"/>
                <a:sym typeface="Times New Roman"/>
              </a:rPr>
              <a:t>Aplikasi dan Web</a:t>
            </a:r>
            <a:endParaRPr sz="1600">
              <a:solidFill>
                <a:schemeClr val="dk1"/>
              </a:solidFill>
              <a:latin typeface="Calibri"/>
              <a:ea typeface="Calibri"/>
              <a:cs typeface="Calibri"/>
              <a:sym typeface="Calibri"/>
            </a:endParaRPr>
          </a:p>
        </p:txBody>
      </p:sp>
      <p:grpSp>
        <p:nvGrpSpPr>
          <p:cNvPr id="665" name="Google Shape;665;p39"/>
          <p:cNvGrpSpPr/>
          <p:nvPr/>
        </p:nvGrpSpPr>
        <p:grpSpPr>
          <a:xfrm>
            <a:off x="6914400" y="3402608"/>
            <a:ext cx="2639402" cy="2653911"/>
            <a:chOff x="7453966" y="2874265"/>
            <a:chExt cx="2639402" cy="2653911"/>
          </a:xfrm>
        </p:grpSpPr>
        <p:grpSp>
          <p:nvGrpSpPr>
            <p:cNvPr id="666" name="Google Shape;666;p39"/>
            <p:cNvGrpSpPr/>
            <p:nvPr/>
          </p:nvGrpSpPr>
          <p:grpSpPr>
            <a:xfrm>
              <a:off x="7828806" y="2874265"/>
              <a:ext cx="1907511" cy="376956"/>
              <a:chOff x="11637872" y="1809253"/>
              <a:chExt cx="1907511" cy="376956"/>
            </a:xfrm>
          </p:grpSpPr>
          <p:sp>
            <p:nvSpPr>
              <p:cNvPr id="667" name="Google Shape;667;p39"/>
              <p:cNvSpPr/>
              <p:nvPr/>
            </p:nvSpPr>
            <p:spPr>
              <a:xfrm>
                <a:off x="11637872" y="1816877"/>
                <a:ext cx="1900045" cy="369332"/>
              </a:xfrm>
              <a:prstGeom prst="rect">
                <a:avLst/>
              </a:prstGeom>
              <a:solidFill>
                <a:srgbClr val="92D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68" name="Google Shape;668;p39"/>
              <p:cNvSpPr txBox="1"/>
              <p:nvPr/>
            </p:nvSpPr>
            <p:spPr>
              <a:xfrm>
                <a:off x="11637873" y="1809253"/>
                <a:ext cx="1907510" cy="369332"/>
              </a:xfrm>
              <a:prstGeom prst="rect">
                <a:avLst/>
              </a:prstGeom>
              <a:solidFill>
                <a:srgbClr val="92D0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i="1">
                    <a:solidFill>
                      <a:schemeClr val="dk1"/>
                    </a:solidFill>
                    <a:latin typeface="Calibri"/>
                    <a:ea typeface="Calibri"/>
                    <a:cs typeface="Calibri"/>
                    <a:sym typeface="Calibri"/>
                  </a:rPr>
                  <a:t>Eksternal Platform</a:t>
                </a:r>
                <a:endParaRPr sz="1800" i="1">
                  <a:solidFill>
                    <a:schemeClr val="dk1"/>
                  </a:solidFill>
                  <a:latin typeface="Calibri"/>
                  <a:ea typeface="Calibri"/>
                  <a:cs typeface="Calibri"/>
                  <a:sym typeface="Calibri"/>
                </a:endParaRPr>
              </a:p>
            </p:txBody>
          </p:sp>
        </p:grpSp>
        <p:pic>
          <p:nvPicPr>
            <p:cNvPr id="669" name="Google Shape;669;p39" descr="Hasil gambar untuk bayar zakat melalui buka lapak"/>
            <p:cNvPicPr preferRelativeResize="0"/>
            <p:nvPr/>
          </p:nvPicPr>
          <p:blipFill rotWithShape="1">
            <a:blip r:embed="rId5">
              <a:alphaModFix/>
            </a:blip>
            <a:srcRect/>
            <a:stretch/>
          </p:blipFill>
          <p:spPr>
            <a:xfrm>
              <a:off x="7828807" y="3596659"/>
              <a:ext cx="1900044" cy="1224918"/>
            </a:xfrm>
            <a:prstGeom prst="rect">
              <a:avLst/>
            </a:prstGeom>
            <a:noFill/>
            <a:ln>
              <a:noFill/>
            </a:ln>
          </p:spPr>
        </p:pic>
        <p:sp>
          <p:nvSpPr>
            <p:cNvPr id="670" name="Google Shape;670;p39"/>
            <p:cNvSpPr/>
            <p:nvPr/>
          </p:nvSpPr>
          <p:spPr>
            <a:xfrm>
              <a:off x="7453966" y="5004956"/>
              <a:ext cx="2639402"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400" i="1">
                  <a:solidFill>
                    <a:schemeClr val="dk1"/>
                  </a:solidFill>
                  <a:latin typeface="Times New Roman"/>
                  <a:ea typeface="Times New Roman"/>
                  <a:cs typeface="Times New Roman"/>
                  <a:sym typeface="Times New Roman"/>
                </a:rPr>
                <a:t>E-Commerce, CrowdFunding, </a:t>
              </a:r>
              <a:endParaRPr sz="1400" i="1">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r>
                <a:rPr lang="en-US" sz="1400" i="1">
                  <a:solidFill>
                    <a:schemeClr val="dk1"/>
                  </a:solidFill>
                  <a:latin typeface="Times New Roman"/>
                  <a:ea typeface="Times New Roman"/>
                  <a:cs typeface="Times New Roman"/>
                  <a:sym typeface="Times New Roman"/>
                </a:rPr>
                <a:t>QR Code</a:t>
              </a:r>
              <a:r>
                <a:rPr lang="en-US" sz="1400">
                  <a:solidFill>
                    <a:schemeClr val="dk1"/>
                  </a:solidFill>
                  <a:latin typeface="Times New Roman"/>
                  <a:ea typeface="Times New Roman"/>
                  <a:cs typeface="Times New Roman"/>
                  <a:sym typeface="Times New Roman"/>
                </a:rPr>
                <a:t> </a:t>
              </a:r>
              <a:endParaRPr sz="1400">
                <a:solidFill>
                  <a:schemeClr val="dk1"/>
                </a:solidFill>
                <a:latin typeface="Calibri"/>
                <a:ea typeface="Calibri"/>
                <a:cs typeface="Calibri"/>
                <a:sym typeface="Calibri"/>
              </a:endParaRPr>
            </a:p>
          </p:txBody>
        </p:sp>
      </p:grpSp>
      <p:sp>
        <p:nvSpPr>
          <p:cNvPr id="671" name="Google Shape;671;p39"/>
          <p:cNvSpPr txBox="1"/>
          <p:nvPr/>
        </p:nvSpPr>
        <p:spPr>
          <a:xfrm>
            <a:off x="9437118" y="3421715"/>
            <a:ext cx="2298451" cy="369332"/>
          </a:xfrm>
          <a:prstGeom prst="rect">
            <a:avLst/>
          </a:prstGeom>
          <a:solidFill>
            <a:srgbClr val="92D0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i="1">
                <a:solidFill>
                  <a:schemeClr val="dk1"/>
                </a:solidFill>
                <a:latin typeface="Calibri"/>
                <a:ea typeface="Calibri"/>
                <a:cs typeface="Calibri"/>
                <a:sym typeface="Calibri"/>
              </a:rPr>
              <a:t>Social Media Platform</a:t>
            </a:r>
            <a:endParaRPr sz="1800" i="1">
              <a:solidFill>
                <a:schemeClr val="dk1"/>
              </a:solidFill>
              <a:latin typeface="Calibri"/>
              <a:ea typeface="Calibri"/>
              <a:cs typeface="Calibri"/>
              <a:sym typeface="Calibri"/>
            </a:endParaRPr>
          </a:p>
        </p:txBody>
      </p:sp>
      <p:pic>
        <p:nvPicPr>
          <p:cNvPr id="672" name="Google Shape;672;p39" descr="https://img.bisnis.com/posts/2018/07/08/814047/fintech-pembayaran-qr-flickr.jpg"/>
          <p:cNvPicPr preferRelativeResize="0"/>
          <p:nvPr/>
        </p:nvPicPr>
        <p:blipFill rotWithShape="1">
          <a:blip r:embed="rId6">
            <a:alphaModFix/>
          </a:blip>
          <a:srcRect/>
          <a:stretch/>
        </p:blipFill>
        <p:spPr>
          <a:xfrm>
            <a:off x="9671414" y="4164618"/>
            <a:ext cx="1813103" cy="1155501"/>
          </a:xfrm>
          <a:prstGeom prst="rect">
            <a:avLst/>
          </a:prstGeom>
          <a:noFill/>
          <a:ln>
            <a:noFill/>
          </a:ln>
        </p:spPr>
      </p:pic>
      <p:sp>
        <p:nvSpPr>
          <p:cNvPr id="673" name="Google Shape;673;p39"/>
          <p:cNvSpPr/>
          <p:nvPr/>
        </p:nvSpPr>
        <p:spPr>
          <a:xfrm>
            <a:off x="9712326" y="5564460"/>
            <a:ext cx="2273907"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chemeClr val="dk1"/>
                </a:solidFill>
                <a:latin typeface="Times New Roman"/>
                <a:ea typeface="Times New Roman"/>
                <a:cs typeface="Times New Roman"/>
                <a:sym typeface="Times New Roman"/>
              </a:rPr>
              <a:t>Melalui</a:t>
            </a:r>
            <a:r>
              <a:rPr lang="en-US" sz="1600" i="1">
                <a:solidFill>
                  <a:schemeClr val="dk1"/>
                </a:solidFill>
                <a:latin typeface="Times New Roman"/>
                <a:ea typeface="Times New Roman"/>
                <a:cs typeface="Times New Roman"/>
                <a:sym typeface="Times New Roman"/>
              </a:rPr>
              <a:t> Media Social</a:t>
            </a:r>
            <a:endParaRPr sz="2400">
              <a:solidFill>
                <a:schemeClr val="dk1"/>
              </a:solidFill>
              <a:latin typeface="Calibri"/>
              <a:ea typeface="Calibri"/>
              <a:cs typeface="Calibri"/>
              <a:sym typeface="Calibri"/>
            </a:endParaRPr>
          </a:p>
        </p:txBody>
      </p:sp>
      <p:grpSp>
        <p:nvGrpSpPr>
          <p:cNvPr id="674" name="Google Shape;674;p39"/>
          <p:cNvGrpSpPr/>
          <p:nvPr/>
        </p:nvGrpSpPr>
        <p:grpSpPr>
          <a:xfrm>
            <a:off x="176463" y="227681"/>
            <a:ext cx="12207499" cy="6686662"/>
            <a:chOff x="0" y="171338"/>
            <a:chExt cx="12207499" cy="6686662"/>
          </a:xfrm>
        </p:grpSpPr>
        <p:sp>
          <p:nvSpPr>
            <p:cNvPr id="675" name="Google Shape;675;p39"/>
            <p:cNvSpPr/>
            <p:nvPr/>
          </p:nvSpPr>
          <p:spPr>
            <a:xfrm>
              <a:off x="0" y="6214820"/>
              <a:ext cx="8446576" cy="643180"/>
            </a:xfrm>
            <a:prstGeom prst="rect">
              <a:avLst/>
            </a:prstGeom>
            <a:solidFill>
              <a:srgbClr val="7F6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Black"/>
                  <a:ea typeface="Arial Black"/>
                  <a:cs typeface="Arial Black"/>
                  <a:sym typeface="Arial Black"/>
                </a:rPr>
                <a:t>EKONOMI DAN BISNIS SYARIAH</a:t>
              </a:r>
              <a:endParaRPr sz="1400">
                <a:solidFill>
                  <a:schemeClr val="lt1"/>
                </a:solidFill>
                <a:latin typeface="Arial Black"/>
                <a:ea typeface="Arial Black"/>
                <a:cs typeface="Arial Black"/>
                <a:sym typeface="Arial Black"/>
              </a:endParaRPr>
            </a:p>
          </p:txBody>
        </p:sp>
        <p:sp>
          <p:nvSpPr>
            <p:cNvPr id="676" name="Google Shape;676;p39"/>
            <p:cNvSpPr/>
            <p:nvPr/>
          </p:nvSpPr>
          <p:spPr>
            <a:xfrm>
              <a:off x="8446577" y="6214820"/>
              <a:ext cx="3760922" cy="643180"/>
            </a:xfrm>
            <a:prstGeom prst="rect">
              <a:avLst/>
            </a:prstGeom>
            <a:solidFill>
              <a:srgbClr val="7B7B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Black"/>
                  <a:ea typeface="Arial Black"/>
                  <a:cs typeface="Arial Black"/>
                  <a:sym typeface="Arial Black"/>
                </a:rPr>
                <a:t>Ieki.upi.edu</a:t>
              </a:r>
              <a:endParaRPr sz="1400">
                <a:solidFill>
                  <a:schemeClr val="lt1"/>
                </a:solidFill>
                <a:latin typeface="Arial Black"/>
                <a:ea typeface="Arial Black"/>
                <a:cs typeface="Arial Black"/>
                <a:sym typeface="Arial Black"/>
              </a:endParaRPr>
            </a:p>
          </p:txBody>
        </p:sp>
        <p:grpSp>
          <p:nvGrpSpPr>
            <p:cNvPr id="677" name="Google Shape;677;p39"/>
            <p:cNvGrpSpPr/>
            <p:nvPr/>
          </p:nvGrpSpPr>
          <p:grpSpPr>
            <a:xfrm>
              <a:off x="10464117" y="171338"/>
              <a:ext cx="1495409" cy="593852"/>
              <a:chOff x="4572001" y="1093721"/>
              <a:chExt cx="1495409" cy="593852"/>
            </a:xfrm>
          </p:grpSpPr>
          <p:pic>
            <p:nvPicPr>
              <p:cNvPr id="678" name="Google Shape;678;p39"/>
              <p:cNvPicPr preferRelativeResize="0"/>
              <p:nvPr/>
            </p:nvPicPr>
            <p:blipFill rotWithShape="1">
              <a:blip r:embed="rId7">
                <a:alphaModFix/>
              </a:blip>
              <a:srcRect/>
              <a:stretch/>
            </p:blipFill>
            <p:spPr>
              <a:xfrm>
                <a:off x="4572001" y="1093721"/>
                <a:ext cx="593852" cy="593852"/>
              </a:xfrm>
              <a:prstGeom prst="rect">
                <a:avLst/>
              </a:prstGeom>
              <a:noFill/>
              <a:ln>
                <a:noFill/>
              </a:ln>
            </p:spPr>
          </p:pic>
          <p:pic>
            <p:nvPicPr>
              <p:cNvPr id="679" name="Google Shape;679;p39"/>
              <p:cNvPicPr preferRelativeResize="0"/>
              <p:nvPr/>
            </p:nvPicPr>
            <p:blipFill rotWithShape="1">
              <a:blip r:embed="rId8">
                <a:alphaModFix/>
              </a:blip>
              <a:srcRect r="39490"/>
              <a:stretch/>
            </p:blipFill>
            <p:spPr>
              <a:xfrm>
                <a:off x="5277971" y="1110073"/>
                <a:ext cx="789439" cy="576356"/>
              </a:xfrm>
              <a:prstGeom prst="rect">
                <a:avLst/>
              </a:prstGeom>
              <a:noFill/>
              <a:ln>
                <a:noFill/>
              </a:ln>
            </p:spPr>
          </p:pic>
        </p:grpSp>
      </p:grpSp>
      <p:sp>
        <p:nvSpPr>
          <p:cNvPr id="680" name="Google Shape;680;p39"/>
          <p:cNvSpPr txBox="1"/>
          <p:nvPr/>
        </p:nvSpPr>
        <p:spPr>
          <a:xfrm>
            <a:off x="3088513" y="227681"/>
            <a:ext cx="5579610"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a:solidFill>
                  <a:srgbClr val="002060"/>
                </a:solidFill>
                <a:latin typeface="Arial Black"/>
                <a:ea typeface="Arial Black"/>
                <a:cs typeface="Arial Black"/>
                <a:sym typeface="Arial Black"/>
              </a:rPr>
              <a:t>Strategi Penghimpunan ZIS Melalui</a:t>
            </a:r>
            <a:r>
              <a:rPr lang="en-US" sz="2400" b="1" i="1">
                <a:solidFill>
                  <a:srgbClr val="002060"/>
                </a:solidFill>
                <a:latin typeface="Arial Black"/>
                <a:ea typeface="Arial Black"/>
                <a:cs typeface="Arial Black"/>
                <a:sym typeface="Arial Black"/>
              </a:rPr>
              <a:t> Platform Online</a:t>
            </a:r>
            <a:endParaRPr sz="2400" b="1" i="1">
              <a:solidFill>
                <a:srgbClr val="002060"/>
              </a:solidFill>
              <a:latin typeface="Arial Black"/>
              <a:ea typeface="Arial Black"/>
              <a:cs typeface="Arial Black"/>
              <a:sym typeface="Arial Black"/>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Google Shape;158;p16"/>
          <p:cNvPicPr preferRelativeResize="0">
            <a:picLocks noGrp="1"/>
          </p:cNvPicPr>
          <p:nvPr>
            <p:ph type="pic" idx="3"/>
          </p:nvPr>
        </p:nvPicPr>
        <p:blipFill rotWithShape="1">
          <a:blip r:embed="rId3">
            <a:alphaModFix/>
          </a:blip>
          <a:srcRect t="25095" b="25095"/>
          <a:stretch/>
        </p:blipFill>
        <p:spPr>
          <a:xfrm>
            <a:off x="-21011" y="-37984"/>
            <a:ext cx="12192000" cy="3429000"/>
          </a:xfrm>
          <a:prstGeom prst="rect">
            <a:avLst/>
          </a:prstGeom>
          <a:noFill/>
          <a:ln>
            <a:noFill/>
          </a:ln>
        </p:spPr>
      </p:pic>
      <p:sp>
        <p:nvSpPr>
          <p:cNvPr id="159" name="Google Shape;159;p16"/>
          <p:cNvSpPr txBox="1">
            <a:spLocks noGrp="1"/>
          </p:cNvSpPr>
          <p:nvPr>
            <p:ph type="body" idx="1"/>
          </p:nvPr>
        </p:nvSpPr>
        <p:spPr>
          <a:xfrm>
            <a:off x="0" y="4677140"/>
            <a:ext cx="12192000" cy="61899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3F3F3F"/>
              </a:buClr>
              <a:buSzPts val="3600"/>
              <a:buNone/>
            </a:pPr>
            <a:r>
              <a:rPr lang="en-US" sz="3600"/>
              <a:t>Instrumen Filantropi Islam</a:t>
            </a:r>
            <a:endParaRPr sz="3600"/>
          </a:p>
        </p:txBody>
      </p:sp>
      <p:sp>
        <p:nvSpPr>
          <p:cNvPr id="160" name="Google Shape;160;p16"/>
          <p:cNvSpPr/>
          <p:nvPr/>
        </p:nvSpPr>
        <p:spPr>
          <a:xfrm rot="8100000">
            <a:off x="5378333" y="2710791"/>
            <a:ext cx="1435335" cy="1435335"/>
          </a:xfrm>
          <a:prstGeom prst="teardrop">
            <a:avLst>
              <a:gd name="adj" fmla="val 100000"/>
            </a:avLst>
          </a:prstGeom>
          <a:solidFill>
            <a:srgbClr val="323F4F"/>
          </a:solidFill>
          <a:ln w="349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C55A11"/>
              </a:solidFill>
              <a:latin typeface="Calibri"/>
              <a:ea typeface="Calibri"/>
              <a:cs typeface="Calibri"/>
              <a:sym typeface="Calibri"/>
            </a:endParaRPr>
          </a:p>
        </p:txBody>
      </p:sp>
      <p:sp>
        <p:nvSpPr>
          <p:cNvPr id="161" name="Google Shape;161;p16"/>
          <p:cNvSpPr/>
          <p:nvPr/>
        </p:nvSpPr>
        <p:spPr>
          <a:xfrm>
            <a:off x="5711575" y="3043873"/>
            <a:ext cx="768848" cy="620520"/>
          </a:xfrm>
          <a:custGeom>
            <a:avLst/>
            <a:gdLst/>
            <a:ahLst/>
            <a:cxnLst/>
            <a:rect l="l" t="t" r="r" b="b"/>
            <a:pathLst>
              <a:path w="3307788" h="2669631" extrusionOk="0">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lt1"/>
          </a:solidFill>
          <a:ln>
            <a:noFill/>
          </a:ln>
        </p:spPr>
        <p:txBody>
          <a:bodyPr spcFirstLastPara="1" wrap="square" lIns="121900" tIns="60950" rIns="121900" bIns="6095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grpSp>
        <p:nvGrpSpPr>
          <p:cNvPr id="162" name="Google Shape;162;p16"/>
          <p:cNvGrpSpPr/>
          <p:nvPr/>
        </p:nvGrpSpPr>
        <p:grpSpPr>
          <a:xfrm>
            <a:off x="0" y="171338"/>
            <a:ext cx="12207499" cy="6686662"/>
            <a:chOff x="0" y="171338"/>
            <a:chExt cx="12207499" cy="6686662"/>
          </a:xfrm>
        </p:grpSpPr>
        <p:sp>
          <p:nvSpPr>
            <p:cNvPr id="163" name="Google Shape;163;p16"/>
            <p:cNvSpPr/>
            <p:nvPr/>
          </p:nvSpPr>
          <p:spPr>
            <a:xfrm>
              <a:off x="0" y="6214820"/>
              <a:ext cx="8446576" cy="643180"/>
            </a:xfrm>
            <a:prstGeom prst="rect">
              <a:avLst/>
            </a:prstGeom>
            <a:solidFill>
              <a:srgbClr val="7F6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Black"/>
                  <a:ea typeface="Arial Black"/>
                  <a:cs typeface="Arial Black"/>
                  <a:sym typeface="Arial Black"/>
                </a:rPr>
                <a:t>EKONOMI DAN BISNIS SYARIAH</a:t>
              </a:r>
              <a:endParaRPr sz="1400">
                <a:solidFill>
                  <a:schemeClr val="lt1"/>
                </a:solidFill>
                <a:latin typeface="Arial Black"/>
                <a:ea typeface="Arial Black"/>
                <a:cs typeface="Arial Black"/>
                <a:sym typeface="Arial Black"/>
              </a:endParaRPr>
            </a:p>
          </p:txBody>
        </p:sp>
        <p:sp>
          <p:nvSpPr>
            <p:cNvPr id="164" name="Google Shape;164;p16"/>
            <p:cNvSpPr/>
            <p:nvPr/>
          </p:nvSpPr>
          <p:spPr>
            <a:xfrm>
              <a:off x="8446577" y="6214820"/>
              <a:ext cx="3760922" cy="643180"/>
            </a:xfrm>
            <a:prstGeom prst="rect">
              <a:avLst/>
            </a:prstGeom>
            <a:solidFill>
              <a:srgbClr val="7B7B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Black"/>
                  <a:ea typeface="Arial Black"/>
                  <a:cs typeface="Arial Black"/>
                  <a:sym typeface="Arial Black"/>
                </a:rPr>
                <a:t>Ieki.upi.edu</a:t>
              </a:r>
              <a:endParaRPr sz="1400">
                <a:solidFill>
                  <a:schemeClr val="lt1"/>
                </a:solidFill>
                <a:latin typeface="Arial Black"/>
                <a:ea typeface="Arial Black"/>
                <a:cs typeface="Arial Black"/>
                <a:sym typeface="Arial Black"/>
              </a:endParaRPr>
            </a:p>
          </p:txBody>
        </p:sp>
        <p:grpSp>
          <p:nvGrpSpPr>
            <p:cNvPr id="165" name="Google Shape;165;p16"/>
            <p:cNvGrpSpPr/>
            <p:nvPr/>
          </p:nvGrpSpPr>
          <p:grpSpPr>
            <a:xfrm>
              <a:off x="10464117" y="171338"/>
              <a:ext cx="1495409" cy="593852"/>
              <a:chOff x="4572001" y="1093721"/>
              <a:chExt cx="1495409" cy="593852"/>
            </a:xfrm>
          </p:grpSpPr>
          <p:pic>
            <p:nvPicPr>
              <p:cNvPr id="166" name="Google Shape;166;p16"/>
              <p:cNvPicPr preferRelativeResize="0"/>
              <p:nvPr/>
            </p:nvPicPr>
            <p:blipFill rotWithShape="1">
              <a:blip r:embed="rId4">
                <a:alphaModFix/>
              </a:blip>
              <a:srcRect/>
              <a:stretch/>
            </p:blipFill>
            <p:spPr>
              <a:xfrm>
                <a:off x="4572001" y="1093721"/>
                <a:ext cx="593852" cy="593852"/>
              </a:xfrm>
              <a:prstGeom prst="rect">
                <a:avLst/>
              </a:prstGeom>
              <a:noFill/>
              <a:ln>
                <a:noFill/>
              </a:ln>
            </p:spPr>
          </p:pic>
          <p:pic>
            <p:nvPicPr>
              <p:cNvPr id="167" name="Google Shape;167;p16"/>
              <p:cNvPicPr preferRelativeResize="0"/>
              <p:nvPr/>
            </p:nvPicPr>
            <p:blipFill rotWithShape="1">
              <a:blip r:embed="rId5">
                <a:alphaModFix/>
              </a:blip>
              <a:srcRect r="39490"/>
              <a:stretch/>
            </p:blipFill>
            <p:spPr>
              <a:xfrm>
                <a:off x="5277971" y="1110073"/>
                <a:ext cx="789439" cy="576356"/>
              </a:xfrm>
              <a:prstGeom prst="rect">
                <a:avLst/>
              </a:prstGeom>
              <a:noFill/>
              <a:ln>
                <a:noFill/>
              </a:ln>
            </p:spPr>
          </p:pic>
        </p:gr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171"/>
        <p:cNvGrpSpPr/>
        <p:nvPr/>
      </p:nvGrpSpPr>
      <p:grpSpPr>
        <a:xfrm>
          <a:off x="0" y="0"/>
          <a:ext cx="0" cy="0"/>
          <a:chOff x="0" y="0"/>
          <a:chExt cx="0" cy="0"/>
        </a:xfrm>
      </p:grpSpPr>
      <p:grpSp>
        <p:nvGrpSpPr>
          <p:cNvPr id="172" name="Google Shape;172;p17"/>
          <p:cNvGrpSpPr/>
          <p:nvPr/>
        </p:nvGrpSpPr>
        <p:grpSpPr>
          <a:xfrm>
            <a:off x="0" y="171338"/>
            <a:ext cx="12207499" cy="6686662"/>
            <a:chOff x="0" y="171338"/>
            <a:chExt cx="12207499" cy="6686662"/>
          </a:xfrm>
        </p:grpSpPr>
        <p:sp>
          <p:nvSpPr>
            <p:cNvPr id="173" name="Google Shape;173;p17"/>
            <p:cNvSpPr/>
            <p:nvPr/>
          </p:nvSpPr>
          <p:spPr>
            <a:xfrm>
              <a:off x="0" y="6214820"/>
              <a:ext cx="8446576" cy="643180"/>
            </a:xfrm>
            <a:prstGeom prst="rect">
              <a:avLst/>
            </a:prstGeom>
            <a:solidFill>
              <a:srgbClr val="7F6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Black"/>
                  <a:ea typeface="Arial Black"/>
                  <a:cs typeface="Arial Black"/>
                  <a:sym typeface="Arial Black"/>
                </a:rPr>
                <a:t>EKONOMI DAN BISNIS SYARIAH</a:t>
              </a:r>
              <a:endParaRPr sz="1400">
                <a:solidFill>
                  <a:schemeClr val="lt1"/>
                </a:solidFill>
                <a:latin typeface="Arial Black"/>
                <a:ea typeface="Arial Black"/>
                <a:cs typeface="Arial Black"/>
                <a:sym typeface="Arial Black"/>
              </a:endParaRPr>
            </a:p>
          </p:txBody>
        </p:sp>
        <p:sp>
          <p:nvSpPr>
            <p:cNvPr id="174" name="Google Shape;174;p17"/>
            <p:cNvSpPr/>
            <p:nvPr/>
          </p:nvSpPr>
          <p:spPr>
            <a:xfrm>
              <a:off x="8446577" y="6214820"/>
              <a:ext cx="3760922" cy="643180"/>
            </a:xfrm>
            <a:prstGeom prst="rect">
              <a:avLst/>
            </a:prstGeom>
            <a:solidFill>
              <a:srgbClr val="7B7B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Black"/>
                  <a:ea typeface="Arial Black"/>
                  <a:cs typeface="Arial Black"/>
                  <a:sym typeface="Arial Black"/>
                </a:rPr>
                <a:t>Ieki.upi.edu</a:t>
              </a:r>
              <a:endParaRPr sz="1400">
                <a:solidFill>
                  <a:schemeClr val="lt1"/>
                </a:solidFill>
                <a:latin typeface="Arial Black"/>
                <a:ea typeface="Arial Black"/>
                <a:cs typeface="Arial Black"/>
                <a:sym typeface="Arial Black"/>
              </a:endParaRPr>
            </a:p>
          </p:txBody>
        </p:sp>
        <p:grpSp>
          <p:nvGrpSpPr>
            <p:cNvPr id="175" name="Google Shape;175;p17"/>
            <p:cNvGrpSpPr/>
            <p:nvPr/>
          </p:nvGrpSpPr>
          <p:grpSpPr>
            <a:xfrm>
              <a:off x="10464117" y="171338"/>
              <a:ext cx="1495409" cy="593852"/>
              <a:chOff x="4572001" y="1093721"/>
              <a:chExt cx="1495409" cy="593852"/>
            </a:xfrm>
          </p:grpSpPr>
          <p:pic>
            <p:nvPicPr>
              <p:cNvPr id="176" name="Google Shape;176;p17"/>
              <p:cNvPicPr preferRelativeResize="0"/>
              <p:nvPr/>
            </p:nvPicPr>
            <p:blipFill rotWithShape="1">
              <a:blip r:embed="rId3">
                <a:alphaModFix/>
              </a:blip>
              <a:srcRect/>
              <a:stretch/>
            </p:blipFill>
            <p:spPr>
              <a:xfrm>
                <a:off x="4572001" y="1093721"/>
                <a:ext cx="593852" cy="593852"/>
              </a:xfrm>
              <a:prstGeom prst="rect">
                <a:avLst/>
              </a:prstGeom>
              <a:noFill/>
              <a:ln>
                <a:noFill/>
              </a:ln>
            </p:spPr>
          </p:pic>
          <p:pic>
            <p:nvPicPr>
              <p:cNvPr id="177" name="Google Shape;177;p17"/>
              <p:cNvPicPr preferRelativeResize="0"/>
              <p:nvPr/>
            </p:nvPicPr>
            <p:blipFill rotWithShape="1">
              <a:blip r:embed="rId4">
                <a:alphaModFix/>
              </a:blip>
              <a:srcRect r="39490"/>
              <a:stretch/>
            </p:blipFill>
            <p:spPr>
              <a:xfrm>
                <a:off x="5277971" y="1110073"/>
                <a:ext cx="789439" cy="576356"/>
              </a:xfrm>
              <a:prstGeom prst="rect">
                <a:avLst/>
              </a:prstGeom>
              <a:noFill/>
              <a:ln>
                <a:noFill/>
              </a:ln>
            </p:spPr>
          </p:pic>
        </p:grpSp>
      </p:grpSp>
      <p:sp>
        <p:nvSpPr>
          <p:cNvPr id="178" name="Google Shape;178;p17"/>
          <p:cNvSpPr txBox="1"/>
          <p:nvPr/>
        </p:nvSpPr>
        <p:spPr>
          <a:xfrm>
            <a:off x="3825459" y="171338"/>
            <a:ext cx="4487491"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a:solidFill>
                  <a:srgbClr val="002060"/>
                </a:solidFill>
                <a:latin typeface="Arial Black"/>
                <a:ea typeface="Arial Black"/>
                <a:cs typeface="Arial Black"/>
                <a:sym typeface="Arial Black"/>
              </a:rPr>
              <a:t>Jenis-Jenis Filantropi Islam</a:t>
            </a:r>
            <a:endParaRPr sz="2400" b="1">
              <a:solidFill>
                <a:srgbClr val="002060"/>
              </a:solidFill>
              <a:latin typeface="Arial Black"/>
              <a:ea typeface="Arial Black"/>
              <a:cs typeface="Arial Black"/>
              <a:sym typeface="Arial Black"/>
            </a:endParaRPr>
          </a:p>
        </p:txBody>
      </p:sp>
      <p:grpSp>
        <p:nvGrpSpPr>
          <p:cNvPr id="179" name="Google Shape;179;p17"/>
          <p:cNvGrpSpPr/>
          <p:nvPr/>
        </p:nvGrpSpPr>
        <p:grpSpPr>
          <a:xfrm>
            <a:off x="-103247" y="1375939"/>
            <a:ext cx="12128558" cy="4768687"/>
            <a:chOff x="689574" y="627636"/>
            <a:chExt cx="10632351" cy="7614956"/>
          </a:xfrm>
        </p:grpSpPr>
        <p:grpSp>
          <p:nvGrpSpPr>
            <p:cNvPr id="180" name="Google Shape;180;p17"/>
            <p:cNvGrpSpPr/>
            <p:nvPr/>
          </p:nvGrpSpPr>
          <p:grpSpPr>
            <a:xfrm>
              <a:off x="689574" y="2225043"/>
              <a:ext cx="2472004" cy="5648678"/>
              <a:chOff x="645621" y="749636"/>
              <a:chExt cx="2059657" cy="5648678"/>
            </a:xfrm>
          </p:grpSpPr>
          <p:sp>
            <p:nvSpPr>
              <p:cNvPr id="181" name="Google Shape;181;p17"/>
              <p:cNvSpPr txBox="1"/>
              <p:nvPr/>
            </p:nvSpPr>
            <p:spPr>
              <a:xfrm>
                <a:off x="785228" y="1385238"/>
                <a:ext cx="1780442" cy="501307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rgbClr val="000000"/>
                    </a:solidFill>
                    <a:latin typeface="Comic Sans MS"/>
                    <a:ea typeface="Comic Sans MS"/>
                    <a:cs typeface="Comic Sans MS"/>
                    <a:sym typeface="Comic Sans MS"/>
                  </a:rPr>
                  <a:t>harta tertentu yang wajib dikeluarkan dari kekayaan orang-orang kaya untuk disampaikan kepada mereka yang berhak menerimanya, dengan aturan-aturan yang telah ditentukan di dalam </a:t>
                </a:r>
                <a:r>
                  <a:rPr lang="en-US" sz="1800" i="1">
                    <a:solidFill>
                      <a:srgbClr val="000000"/>
                    </a:solidFill>
                    <a:latin typeface="Comic Sans MS"/>
                    <a:ea typeface="Comic Sans MS"/>
                    <a:cs typeface="Comic Sans MS"/>
                    <a:sym typeface="Comic Sans MS"/>
                  </a:rPr>
                  <a:t>syara (nishab &amp; haul)</a:t>
                </a:r>
                <a:endParaRPr sz="1800">
                  <a:solidFill>
                    <a:srgbClr val="000000"/>
                  </a:solidFill>
                  <a:latin typeface="Calibri"/>
                  <a:ea typeface="Calibri"/>
                  <a:cs typeface="Calibri"/>
                  <a:sym typeface="Calibri"/>
                </a:endParaRPr>
              </a:p>
            </p:txBody>
          </p:sp>
          <p:sp>
            <p:nvSpPr>
              <p:cNvPr id="182" name="Google Shape;182;p17"/>
              <p:cNvSpPr txBox="1"/>
              <p:nvPr/>
            </p:nvSpPr>
            <p:spPr>
              <a:xfrm>
                <a:off x="645621" y="749636"/>
                <a:ext cx="2059657" cy="63892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b="1">
                    <a:solidFill>
                      <a:srgbClr val="3F3F3F"/>
                    </a:solidFill>
                    <a:latin typeface="Calibri"/>
                    <a:ea typeface="Calibri"/>
                    <a:cs typeface="Calibri"/>
                    <a:sym typeface="Calibri"/>
                  </a:rPr>
                  <a:t>Zakat</a:t>
                </a:r>
                <a:endParaRPr sz="2000" b="1">
                  <a:solidFill>
                    <a:srgbClr val="3F3F3F"/>
                  </a:solidFill>
                  <a:latin typeface="Calibri"/>
                  <a:ea typeface="Calibri"/>
                  <a:cs typeface="Calibri"/>
                  <a:sym typeface="Calibri"/>
                </a:endParaRPr>
              </a:p>
            </p:txBody>
          </p:sp>
        </p:grpSp>
        <p:sp>
          <p:nvSpPr>
            <p:cNvPr id="183" name="Google Shape;183;p17"/>
            <p:cNvSpPr/>
            <p:nvPr/>
          </p:nvSpPr>
          <p:spPr>
            <a:xfrm>
              <a:off x="9512255" y="627636"/>
              <a:ext cx="1224785" cy="1351173"/>
            </a:xfrm>
            <a:custGeom>
              <a:avLst/>
              <a:gdLst/>
              <a:ahLst/>
              <a:cxnLst/>
              <a:rect l="l" t="t" r="r" b="b"/>
              <a:pathLst>
                <a:path w="790861" h="872472" extrusionOk="0">
                  <a:moveTo>
                    <a:pt x="394689" y="0"/>
                  </a:moveTo>
                  <a:lnTo>
                    <a:pt x="395430" y="57"/>
                  </a:lnTo>
                  <a:lnTo>
                    <a:pt x="396172" y="0"/>
                  </a:lnTo>
                  <a:cubicBezTo>
                    <a:pt x="614153" y="0"/>
                    <a:pt x="790861" y="176708"/>
                    <a:pt x="790861" y="394689"/>
                  </a:cubicBezTo>
                  <a:cubicBezTo>
                    <a:pt x="790861" y="542198"/>
                    <a:pt x="685540" y="687780"/>
                    <a:pt x="602673" y="754231"/>
                  </a:cubicBezTo>
                  <a:cubicBezTo>
                    <a:pt x="577986" y="782673"/>
                    <a:pt x="588881" y="797618"/>
                    <a:pt x="583576" y="834696"/>
                  </a:cubicBezTo>
                  <a:cubicBezTo>
                    <a:pt x="569784" y="863319"/>
                    <a:pt x="557447" y="872472"/>
                    <a:pt x="533068" y="872472"/>
                  </a:cubicBezTo>
                  <a:lnTo>
                    <a:pt x="395430" y="871979"/>
                  </a:lnTo>
                  <a:lnTo>
                    <a:pt x="257793" y="872472"/>
                  </a:lnTo>
                  <a:cubicBezTo>
                    <a:pt x="233414" y="872472"/>
                    <a:pt x="221078" y="863319"/>
                    <a:pt x="207286" y="834696"/>
                  </a:cubicBezTo>
                  <a:cubicBezTo>
                    <a:pt x="201981" y="797618"/>
                    <a:pt x="212876" y="782673"/>
                    <a:pt x="188188" y="754231"/>
                  </a:cubicBezTo>
                  <a:cubicBezTo>
                    <a:pt x="105322" y="687780"/>
                    <a:pt x="0" y="542198"/>
                    <a:pt x="0" y="394689"/>
                  </a:cubicBezTo>
                  <a:cubicBezTo>
                    <a:pt x="0" y="176708"/>
                    <a:pt x="176709" y="0"/>
                    <a:pt x="394689"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grpSp>
          <p:nvGrpSpPr>
            <p:cNvPr id="184" name="Google Shape;184;p17"/>
            <p:cNvGrpSpPr/>
            <p:nvPr/>
          </p:nvGrpSpPr>
          <p:grpSpPr>
            <a:xfrm>
              <a:off x="4394214" y="713955"/>
              <a:ext cx="788337" cy="1070478"/>
              <a:chOff x="4895961" y="995483"/>
              <a:chExt cx="909351" cy="1066328"/>
            </a:xfrm>
          </p:grpSpPr>
          <p:sp>
            <p:nvSpPr>
              <p:cNvPr id="185" name="Google Shape;185;p17"/>
              <p:cNvSpPr/>
              <p:nvPr/>
            </p:nvSpPr>
            <p:spPr>
              <a:xfrm>
                <a:off x="4911120" y="995483"/>
                <a:ext cx="894192" cy="625856"/>
              </a:xfrm>
              <a:prstGeom prst="blockArc">
                <a:avLst>
                  <a:gd name="adj1" fmla="val 10800000"/>
                  <a:gd name="adj2" fmla="val 0"/>
                  <a:gd name="adj3" fmla="val 25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dk1"/>
                  </a:solidFill>
                  <a:latin typeface="Calibri"/>
                  <a:ea typeface="Calibri"/>
                  <a:cs typeface="Calibri"/>
                  <a:sym typeface="Calibri"/>
                </a:endParaRPr>
              </a:p>
            </p:txBody>
          </p:sp>
          <p:sp>
            <p:nvSpPr>
              <p:cNvPr id="186" name="Google Shape;186;p17"/>
              <p:cNvSpPr/>
              <p:nvPr/>
            </p:nvSpPr>
            <p:spPr>
              <a:xfrm rot="10800000">
                <a:off x="4895961" y="1435954"/>
                <a:ext cx="223458" cy="625856"/>
              </a:xfrm>
              <a:prstGeom prst="round2SameRect">
                <a:avLst>
                  <a:gd name="adj1" fmla="val 50000"/>
                  <a:gd name="adj2" fmla="val 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187" name="Google Shape;187;p17"/>
              <p:cNvSpPr/>
              <p:nvPr/>
            </p:nvSpPr>
            <p:spPr>
              <a:xfrm rot="10800000">
                <a:off x="5581853" y="1435955"/>
                <a:ext cx="223459" cy="625856"/>
              </a:xfrm>
              <a:prstGeom prst="round2SameRect">
                <a:avLst>
                  <a:gd name="adj1" fmla="val 50000"/>
                  <a:gd name="adj2" fmla="val 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grpSp>
        <p:sp>
          <p:nvSpPr>
            <p:cNvPr id="188" name="Google Shape;188;p17"/>
            <p:cNvSpPr/>
            <p:nvPr/>
          </p:nvSpPr>
          <p:spPr>
            <a:xfrm>
              <a:off x="1447828" y="714959"/>
              <a:ext cx="1062264" cy="1386291"/>
            </a:xfrm>
            <a:custGeom>
              <a:avLst/>
              <a:gdLst/>
              <a:ahLst/>
              <a:cxnLst/>
              <a:rect l="l" t="t" r="r" b="b"/>
              <a:pathLst>
                <a:path w="1127615" h="1471576" extrusionOk="0">
                  <a:moveTo>
                    <a:pt x="555039" y="83"/>
                  </a:moveTo>
                  <a:cubicBezTo>
                    <a:pt x="819662" y="-4458"/>
                    <a:pt x="1055349" y="177228"/>
                    <a:pt x="1114657" y="440104"/>
                  </a:cubicBezTo>
                  <a:cubicBezTo>
                    <a:pt x="1176026" y="712121"/>
                    <a:pt x="1012387" y="928036"/>
                    <a:pt x="772429" y="1088053"/>
                  </a:cubicBezTo>
                  <a:cubicBezTo>
                    <a:pt x="669004" y="1165193"/>
                    <a:pt x="628716" y="1262011"/>
                    <a:pt x="567462" y="1372368"/>
                  </a:cubicBezTo>
                  <a:cubicBezTo>
                    <a:pt x="530657" y="1446051"/>
                    <a:pt x="479053" y="1473509"/>
                    <a:pt x="434237" y="1471472"/>
                  </a:cubicBezTo>
                  <a:cubicBezTo>
                    <a:pt x="389421" y="1469435"/>
                    <a:pt x="310014" y="1424120"/>
                    <a:pt x="298567" y="1360143"/>
                  </a:cubicBezTo>
                  <a:lnTo>
                    <a:pt x="300331" y="1290412"/>
                  </a:lnTo>
                  <a:cubicBezTo>
                    <a:pt x="335496" y="1172787"/>
                    <a:pt x="473578" y="1003344"/>
                    <a:pt x="656254" y="830430"/>
                  </a:cubicBezTo>
                  <a:cubicBezTo>
                    <a:pt x="746023" y="699079"/>
                    <a:pt x="870517" y="642249"/>
                    <a:pt x="838945" y="502307"/>
                  </a:cubicBezTo>
                  <a:cubicBezTo>
                    <a:pt x="807373" y="362364"/>
                    <a:pt x="675644" y="268526"/>
                    <a:pt x="533067" y="284409"/>
                  </a:cubicBezTo>
                  <a:cubicBezTo>
                    <a:pt x="390490" y="300293"/>
                    <a:pt x="282643" y="420822"/>
                    <a:pt x="282643" y="564282"/>
                  </a:cubicBezTo>
                  <a:lnTo>
                    <a:pt x="279666" y="564282"/>
                  </a:lnTo>
                  <a:cubicBezTo>
                    <a:pt x="280014" y="565385"/>
                    <a:pt x="280029" y="566502"/>
                    <a:pt x="280029" y="567621"/>
                  </a:cubicBezTo>
                  <a:cubicBezTo>
                    <a:pt x="280029" y="639273"/>
                    <a:pt x="217342" y="697359"/>
                    <a:pt x="140015" y="697359"/>
                  </a:cubicBezTo>
                  <a:cubicBezTo>
                    <a:pt x="62687" y="697359"/>
                    <a:pt x="0" y="639273"/>
                    <a:pt x="0" y="567621"/>
                  </a:cubicBezTo>
                  <a:lnTo>
                    <a:pt x="363" y="564281"/>
                  </a:lnTo>
                  <a:lnTo>
                    <a:pt x="1" y="564281"/>
                  </a:lnTo>
                  <a:cubicBezTo>
                    <a:pt x="1" y="276833"/>
                    <a:pt x="216092" y="35331"/>
                    <a:pt x="501773" y="3505"/>
                  </a:cubicBezTo>
                  <a:cubicBezTo>
                    <a:pt x="519628" y="1516"/>
                    <a:pt x="537398" y="386"/>
                    <a:pt x="555039" y="8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dk1"/>
                </a:solidFill>
                <a:latin typeface="Calibri"/>
                <a:ea typeface="Calibri"/>
                <a:cs typeface="Calibri"/>
                <a:sym typeface="Calibri"/>
              </a:endParaRPr>
            </a:p>
          </p:txBody>
        </p:sp>
        <p:sp>
          <p:nvSpPr>
            <p:cNvPr id="189" name="Google Shape;189;p17"/>
            <p:cNvSpPr/>
            <p:nvPr/>
          </p:nvSpPr>
          <p:spPr>
            <a:xfrm rot="5400000">
              <a:off x="6836569" y="524514"/>
              <a:ext cx="1207689" cy="1488513"/>
            </a:xfrm>
            <a:custGeom>
              <a:avLst/>
              <a:gdLst/>
              <a:ahLst/>
              <a:cxnLst/>
              <a:rect l="l" t="t" r="r" b="b"/>
              <a:pathLst>
                <a:path w="3010478" h="2971924" extrusionOk="0">
                  <a:moveTo>
                    <a:pt x="0" y="0"/>
                  </a:moveTo>
                  <a:cubicBezTo>
                    <a:pt x="597789" y="631968"/>
                    <a:pt x="1954851" y="1281936"/>
                    <a:pt x="3010478" y="1750136"/>
                  </a:cubicBezTo>
                  <a:lnTo>
                    <a:pt x="3010478" y="1766533"/>
                  </a:lnTo>
                  <a:cubicBezTo>
                    <a:pt x="2556291" y="2057095"/>
                    <a:pt x="1750264" y="2348261"/>
                    <a:pt x="1695591" y="2971924"/>
                  </a:cubicBezTo>
                  <a:lnTo>
                    <a:pt x="1167606" y="2794065"/>
                  </a:lnTo>
                  <a:cubicBezTo>
                    <a:pt x="1356560" y="2217270"/>
                    <a:pt x="1563728" y="2059107"/>
                    <a:pt x="1967797" y="1771109"/>
                  </a:cubicBezTo>
                  <a:cubicBezTo>
                    <a:pt x="1212626" y="1431720"/>
                    <a:pt x="908197" y="1282487"/>
                    <a:pt x="19210" y="696594"/>
                  </a:cubicBezTo>
                  <a:cubicBezTo>
                    <a:pt x="12874" y="464793"/>
                    <a:pt x="13037" y="311571"/>
                    <a:pt x="0"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dk1"/>
                </a:solidFill>
                <a:latin typeface="Calibri"/>
                <a:ea typeface="Calibri"/>
                <a:cs typeface="Calibri"/>
                <a:sym typeface="Calibri"/>
              </a:endParaRPr>
            </a:p>
          </p:txBody>
        </p:sp>
        <p:grpSp>
          <p:nvGrpSpPr>
            <p:cNvPr id="190" name="Google Shape;190;p17"/>
            <p:cNvGrpSpPr/>
            <p:nvPr/>
          </p:nvGrpSpPr>
          <p:grpSpPr>
            <a:xfrm>
              <a:off x="3312663" y="2072619"/>
              <a:ext cx="2816565" cy="5648180"/>
              <a:chOff x="617452" y="597212"/>
              <a:chExt cx="2346743" cy="5648180"/>
            </a:xfrm>
          </p:grpSpPr>
          <p:sp>
            <p:nvSpPr>
              <p:cNvPr id="191" name="Google Shape;191;p17"/>
              <p:cNvSpPr txBox="1"/>
              <p:nvPr/>
            </p:nvSpPr>
            <p:spPr>
              <a:xfrm>
                <a:off x="617452" y="1232316"/>
                <a:ext cx="2346743" cy="501307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rgbClr val="000000"/>
                    </a:solidFill>
                    <a:latin typeface="Comic Sans MS"/>
                    <a:ea typeface="Comic Sans MS"/>
                    <a:cs typeface="Comic Sans MS"/>
                    <a:sym typeface="Comic Sans MS"/>
                  </a:rPr>
                  <a:t>mengeluarkan sebagian harta (materi) untuk kepentingan yang diperintahkan ajaran Islam. Jika zakat ada nisabnya, Infak tak mengenal nishab.Infak dikeluarkan oleh setiap orang yang beriman baik dalam keadaan lapang maupun dalam keadaan sempit</a:t>
                </a:r>
                <a:endParaRPr sz="1800">
                  <a:solidFill>
                    <a:srgbClr val="000000"/>
                  </a:solidFill>
                  <a:latin typeface="Comic Sans MS"/>
                  <a:ea typeface="Comic Sans MS"/>
                  <a:cs typeface="Comic Sans MS"/>
                  <a:sym typeface="Comic Sans MS"/>
                </a:endParaRPr>
              </a:p>
            </p:txBody>
          </p:sp>
          <p:sp>
            <p:nvSpPr>
              <p:cNvPr id="192" name="Google Shape;192;p17"/>
              <p:cNvSpPr txBox="1"/>
              <p:nvPr/>
            </p:nvSpPr>
            <p:spPr>
              <a:xfrm>
                <a:off x="800374" y="597212"/>
                <a:ext cx="2059657" cy="63892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b="1">
                    <a:solidFill>
                      <a:srgbClr val="3F3F3F"/>
                    </a:solidFill>
                    <a:latin typeface="Calibri"/>
                    <a:ea typeface="Calibri"/>
                    <a:cs typeface="Calibri"/>
                    <a:sym typeface="Calibri"/>
                  </a:rPr>
                  <a:t>Infak</a:t>
                </a:r>
                <a:endParaRPr sz="2000" b="1">
                  <a:solidFill>
                    <a:srgbClr val="3F3F3F"/>
                  </a:solidFill>
                  <a:latin typeface="Calibri"/>
                  <a:ea typeface="Calibri"/>
                  <a:cs typeface="Calibri"/>
                  <a:sym typeface="Calibri"/>
                </a:endParaRPr>
              </a:p>
            </p:txBody>
          </p:sp>
        </p:grpSp>
        <p:grpSp>
          <p:nvGrpSpPr>
            <p:cNvPr id="193" name="Google Shape;193;p17"/>
            <p:cNvGrpSpPr/>
            <p:nvPr/>
          </p:nvGrpSpPr>
          <p:grpSpPr>
            <a:xfrm>
              <a:off x="6100577" y="2010440"/>
              <a:ext cx="2500655" cy="6232152"/>
              <a:chOff x="726613" y="535033"/>
              <a:chExt cx="2083529" cy="6232152"/>
            </a:xfrm>
          </p:grpSpPr>
          <p:sp>
            <p:nvSpPr>
              <p:cNvPr id="194" name="Google Shape;194;p17"/>
              <p:cNvSpPr txBox="1"/>
              <p:nvPr/>
            </p:nvSpPr>
            <p:spPr>
              <a:xfrm>
                <a:off x="750485" y="1311778"/>
                <a:ext cx="2059657" cy="545540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rgbClr val="000000"/>
                    </a:solidFill>
                    <a:latin typeface="Comic Sans MS"/>
                    <a:ea typeface="Comic Sans MS"/>
                    <a:cs typeface="Comic Sans MS"/>
                    <a:sym typeface="Comic Sans MS"/>
                  </a:rPr>
                  <a:t>sama dengan infak termasuk juga ketentuan dan hukumnya. Hanya saja, sedekah memiliki arti luas, tak hanya menyangkut hal uang namun juga yang bersifat non materil. Misalnya membantu mengangkatkan barang adalah sedekah.</a:t>
                </a:r>
                <a:endParaRPr sz="1800">
                  <a:solidFill>
                    <a:srgbClr val="000000"/>
                  </a:solidFill>
                  <a:latin typeface="Comic Sans MS"/>
                  <a:ea typeface="Comic Sans MS"/>
                  <a:cs typeface="Comic Sans MS"/>
                  <a:sym typeface="Comic Sans MS"/>
                </a:endParaRPr>
              </a:p>
            </p:txBody>
          </p:sp>
          <p:sp>
            <p:nvSpPr>
              <p:cNvPr id="195" name="Google Shape;195;p17"/>
              <p:cNvSpPr txBox="1"/>
              <p:nvPr/>
            </p:nvSpPr>
            <p:spPr>
              <a:xfrm>
                <a:off x="726613" y="535033"/>
                <a:ext cx="2059657" cy="63892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b="1">
                    <a:solidFill>
                      <a:srgbClr val="3F3F3F"/>
                    </a:solidFill>
                    <a:latin typeface="Calibri"/>
                    <a:ea typeface="Calibri"/>
                    <a:cs typeface="Calibri"/>
                    <a:sym typeface="Calibri"/>
                  </a:rPr>
                  <a:t>Sedekah</a:t>
                </a:r>
                <a:endParaRPr sz="2000" b="1">
                  <a:solidFill>
                    <a:srgbClr val="3F3F3F"/>
                  </a:solidFill>
                  <a:latin typeface="Calibri"/>
                  <a:ea typeface="Calibri"/>
                  <a:cs typeface="Calibri"/>
                  <a:sym typeface="Calibri"/>
                </a:endParaRPr>
              </a:p>
            </p:txBody>
          </p:sp>
        </p:grpSp>
        <p:grpSp>
          <p:nvGrpSpPr>
            <p:cNvPr id="196" name="Google Shape;196;p17"/>
            <p:cNvGrpSpPr/>
            <p:nvPr/>
          </p:nvGrpSpPr>
          <p:grpSpPr>
            <a:xfrm>
              <a:off x="8849921" y="2084305"/>
              <a:ext cx="2472004" cy="5348917"/>
              <a:chOff x="803640" y="608898"/>
              <a:chExt cx="2059657" cy="5348917"/>
            </a:xfrm>
          </p:grpSpPr>
          <p:sp>
            <p:nvSpPr>
              <p:cNvPr id="197" name="Google Shape;197;p17"/>
              <p:cNvSpPr txBox="1"/>
              <p:nvPr/>
            </p:nvSpPr>
            <p:spPr>
              <a:xfrm>
                <a:off x="883520" y="1387069"/>
                <a:ext cx="1889657" cy="457074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rgbClr val="000000"/>
                    </a:solidFill>
                    <a:latin typeface="Comic Sans MS"/>
                    <a:ea typeface="Comic Sans MS"/>
                    <a:cs typeface="Comic Sans MS"/>
                    <a:sym typeface="Comic Sans MS"/>
                  </a:rPr>
                  <a:t>Mempertahankan tetapnya harta benda (al-‘ain) untuk tujuan menyedekahkan manfaat (al-manfa’ah) dari benda tersebut.</a:t>
                </a:r>
                <a:endParaRPr/>
              </a:p>
              <a:p>
                <a:pPr marL="0" marR="0" lvl="0" indent="0" algn="ctr" rtl="0">
                  <a:spcBef>
                    <a:spcPts val="0"/>
                  </a:spcBef>
                  <a:spcAft>
                    <a:spcPts val="0"/>
                  </a:spcAft>
                  <a:buNone/>
                </a:pPr>
                <a:r>
                  <a:rPr lang="en-US" sz="1800">
                    <a:solidFill>
                      <a:srgbClr val="000000"/>
                    </a:solidFill>
                    <a:latin typeface="Comic Sans MS"/>
                    <a:ea typeface="Comic Sans MS"/>
                    <a:cs typeface="Comic Sans MS"/>
                    <a:sym typeface="Comic Sans MS"/>
                  </a:rPr>
                  <a:t>Nilai pokok harta benda wakaf harus tetap (tidak boleh berkurang)</a:t>
                </a:r>
                <a:endParaRPr sz="1800">
                  <a:solidFill>
                    <a:srgbClr val="000000"/>
                  </a:solidFill>
                  <a:latin typeface="Comic Sans MS"/>
                  <a:ea typeface="Comic Sans MS"/>
                  <a:cs typeface="Comic Sans MS"/>
                  <a:sym typeface="Comic Sans MS"/>
                </a:endParaRPr>
              </a:p>
            </p:txBody>
          </p:sp>
          <p:sp>
            <p:nvSpPr>
              <p:cNvPr id="198" name="Google Shape;198;p17"/>
              <p:cNvSpPr txBox="1"/>
              <p:nvPr/>
            </p:nvSpPr>
            <p:spPr>
              <a:xfrm>
                <a:off x="803640" y="608898"/>
                <a:ext cx="2059657" cy="63892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b="1">
                    <a:solidFill>
                      <a:srgbClr val="3F3F3F"/>
                    </a:solidFill>
                    <a:latin typeface="Calibri"/>
                    <a:ea typeface="Calibri"/>
                    <a:cs typeface="Calibri"/>
                    <a:sym typeface="Calibri"/>
                  </a:rPr>
                  <a:t>Wakaf</a:t>
                </a:r>
                <a:endParaRPr sz="2000" b="1">
                  <a:solidFill>
                    <a:srgbClr val="3F3F3F"/>
                  </a:solidFill>
                  <a:latin typeface="Calibri"/>
                  <a:ea typeface="Calibri"/>
                  <a:cs typeface="Calibri"/>
                  <a:sym typeface="Calibri"/>
                </a:endParaRPr>
              </a:p>
            </p:txBody>
          </p:sp>
        </p:gr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pic>
        <p:nvPicPr>
          <p:cNvPr id="203" name="Google Shape;203;p18"/>
          <p:cNvPicPr preferRelativeResize="0">
            <a:picLocks noGrp="1"/>
          </p:cNvPicPr>
          <p:nvPr>
            <p:ph type="pic" idx="3"/>
          </p:nvPr>
        </p:nvPicPr>
        <p:blipFill rotWithShape="1">
          <a:blip r:embed="rId3">
            <a:alphaModFix/>
          </a:blip>
          <a:srcRect t="25095" b="25095"/>
          <a:stretch/>
        </p:blipFill>
        <p:spPr>
          <a:xfrm>
            <a:off x="-21011" y="-37984"/>
            <a:ext cx="12192000" cy="3429000"/>
          </a:xfrm>
          <a:prstGeom prst="rect">
            <a:avLst/>
          </a:prstGeom>
          <a:noFill/>
          <a:ln>
            <a:noFill/>
          </a:ln>
        </p:spPr>
      </p:pic>
      <p:sp>
        <p:nvSpPr>
          <p:cNvPr id="204" name="Google Shape;204;p18"/>
          <p:cNvSpPr txBox="1">
            <a:spLocks noGrp="1"/>
          </p:cNvSpPr>
          <p:nvPr>
            <p:ph type="body" idx="1"/>
          </p:nvPr>
        </p:nvSpPr>
        <p:spPr>
          <a:xfrm>
            <a:off x="0" y="4677140"/>
            <a:ext cx="12192000" cy="61899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3F3F3F"/>
              </a:buClr>
              <a:buSzPts val="3600"/>
              <a:buNone/>
            </a:pPr>
            <a:r>
              <a:rPr lang="en-US" sz="3600"/>
              <a:t>Konsep Filantropi Islam</a:t>
            </a:r>
            <a:endParaRPr sz="3600"/>
          </a:p>
        </p:txBody>
      </p:sp>
      <p:sp>
        <p:nvSpPr>
          <p:cNvPr id="205" name="Google Shape;205;p18"/>
          <p:cNvSpPr/>
          <p:nvPr/>
        </p:nvSpPr>
        <p:spPr>
          <a:xfrm rot="8100000">
            <a:off x="5378333" y="2710791"/>
            <a:ext cx="1435335" cy="1435335"/>
          </a:xfrm>
          <a:prstGeom prst="teardrop">
            <a:avLst>
              <a:gd name="adj" fmla="val 100000"/>
            </a:avLst>
          </a:prstGeom>
          <a:solidFill>
            <a:srgbClr val="323F4F"/>
          </a:solidFill>
          <a:ln w="349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C55A11"/>
              </a:solidFill>
              <a:latin typeface="Calibri"/>
              <a:ea typeface="Calibri"/>
              <a:cs typeface="Calibri"/>
              <a:sym typeface="Calibri"/>
            </a:endParaRPr>
          </a:p>
        </p:txBody>
      </p:sp>
      <p:sp>
        <p:nvSpPr>
          <p:cNvPr id="206" name="Google Shape;206;p18"/>
          <p:cNvSpPr/>
          <p:nvPr/>
        </p:nvSpPr>
        <p:spPr>
          <a:xfrm>
            <a:off x="5711575" y="3043873"/>
            <a:ext cx="768848" cy="620520"/>
          </a:xfrm>
          <a:custGeom>
            <a:avLst/>
            <a:gdLst/>
            <a:ahLst/>
            <a:cxnLst/>
            <a:rect l="l" t="t" r="r" b="b"/>
            <a:pathLst>
              <a:path w="3307788" h="2669631" extrusionOk="0">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lt1"/>
          </a:solidFill>
          <a:ln>
            <a:noFill/>
          </a:ln>
        </p:spPr>
        <p:txBody>
          <a:bodyPr spcFirstLastPara="1" wrap="square" lIns="121900" tIns="60950" rIns="121900" bIns="6095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grpSp>
        <p:nvGrpSpPr>
          <p:cNvPr id="207" name="Google Shape;207;p18"/>
          <p:cNvGrpSpPr/>
          <p:nvPr/>
        </p:nvGrpSpPr>
        <p:grpSpPr>
          <a:xfrm>
            <a:off x="0" y="171338"/>
            <a:ext cx="12207499" cy="6686662"/>
            <a:chOff x="0" y="171338"/>
            <a:chExt cx="12207499" cy="6686662"/>
          </a:xfrm>
        </p:grpSpPr>
        <p:sp>
          <p:nvSpPr>
            <p:cNvPr id="208" name="Google Shape;208;p18"/>
            <p:cNvSpPr/>
            <p:nvPr/>
          </p:nvSpPr>
          <p:spPr>
            <a:xfrm>
              <a:off x="0" y="6214820"/>
              <a:ext cx="8446576" cy="643180"/>
            </a:xfrm>
            <a:prstGeom prst="rect">
              <a:avLst/>
            </a:prstGeom>
            <a:solidFill>
              <a:srgbClr val="7F6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Black"/>
                  <a:ea typeface="Arial Black"/>
                  <a:cs typeface="Arial Black"/>
                  <a:sym typeface="Arial Black"/>
                </a:rPr>
                <a:t>EKONOMI DAN BISNIS SYARIAH</a:t>
              </a:r>
              <a:endParaRPr sz="1400">
                <a:solidFill>
                  <a:schemeClr val="lt1"/>
                </a:solidFill>
                <a:latin typeface="Arial Black"/>
                <a:ea typeface="Arial Black"/>
                <a:cs typeface="Arial Black"/>
                <a:sym typeface="Arial Black"/>
              </a:endParaRPr>
            </a:p>
          </p:txBody>
        </p:sp>
        <p:sp>
          <p:nvSpPr>
            <p:cNvPr id="209" name="Google Shape;209;p18"/>
            <p:cNvSpPr/>
            <p:nvPr/>
          </p:nvSpPr>
          <p:spPr>
            <a:xfrm>
              <a:off x="8446577" y="6214820"/>
              <a:ext cx="3760922" cy="643180"/>
            </a:xfrm>
            <a:prstGeom prst="rect">
              <a:avLst/>
            </a:prstGeom>
            <a:solidFill>
              <a:srgbClr val="7B7B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Black"/>
                  <a:ea typeface="Arial Black"/>
                  <a:cs typeface="Arial Black"/>
                  <a:sym typeface="Arial Black"/>
                </a:rPr>
                <a:t>Ieki.upi.edu</a:t>
              </a:r>
              <a:endParaRPr sz="1400">
                <a:solidFill>
                  <a:schemeClr val="lt1"/>
                </a:solidFill>
                <a:latin typeface="Arial Black"/>
                <a:ea typeface="Arial Black"/>
                <a:cs typeface="Arial Black"/>
                <a:sym typeface="Arial Black"/>
              </a:endParaRPr>
            </a:p>
          </p:txBody>
        </p:sp>
        <p:grpSp>
          <p:nvGrpSpPr>
            <p:cNvPr id="210" name="Google Shape;210;p18"/>
            <p:cNvGrpSpPr/>
            <p:nvPr/>
          </p:nvGrpSpPr>
          <p:grpSpPr>
            <a:xfrm>
              <a:off x="10464117" y="171338"/>
              <a:ext cx="1495409" cy="593852"/>
              <a:chOff x="4572001" y="1093721"/>
              <a:chExt cx="1495409" cy="593852"/>
            </a:xfrm>
          </p:grpSpPr>
          <p:pic>
            <p:nvPicPr>
              <p:cNvPr id="211" name="Google Shape;211;p18"/>
              <p:cNvPicPr preferRelativeResize="0"/>
              <p:nvPr/>
            </p:nvPicPr>
            <p:blipFill rotWithShape="1">
              <a:blip r:embed="rId4">
                <a:alphaModFix/>
              </a:blip>
              <a:srcRect/>
              <a:stretch/>
            </p:blipFill>
            <p:spPr>
              <a:xfrm>
                <a:off x="4572001" y="1093721"/>
                <a:ext cx="593852" cy="593852"/>
              </a:xfrm>
              <a:prstGeom prst="rect">
                <a:avLst/>
              </a:prstGeom>
              <a:noFill/>
              <a:ln>
                <a:noFill/>
              </a:ln>
            </p:spPr>
          </p:pic>
          <p:pic>
            <p:nvPicPr>
              <p:cNvPr id="212" name="Google Shape;212;p18"/>
              <p:cNvPicPr preferRelativeResize="0"/>
              <p:nvPr/>
            </p:nvPicPr>
            <p:blipFill rotWithShape="1">
              <a:blip r:embed="rId5">
                <a:alphaModFix/>
              </a:blip>
              <a:srcRect r="39490"/>
              <a:stretch/>
            </p:blipFill>
            <p:spPr>
              <a:xfrm>
                <a:off x="5277971" y="1110073"/>
                <a:ext cx="789439" cy="576356"/>
              </a:xfrm>
              <a:prstGeom prst="rect">
                <a:avLst/>
              </a:prstGeom>
              <a:noFill/>
              <a:ln>
                <a:noFill/>
              </a:ln>
            </p:spPr>
          </p:pic>
        </p:gr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216"/>
        <p:cNvGrpSpPr/>
        <p:nvPr/>
      </p:nvGrpSpPr>
      <p:grpSpPr>
        <a:xfrm>
          <a:off x="0" y="0"/>
          <a:ext cx="0" cy="0"/>
          <a:chOff x="0" y="0"/>
          <a:chExt cx="0" cy="0"/>
        </a:xfrm>
      </p:grpSpPr>
      <p:sp>
        <p:nvSpPr>
          <p:cNvPr id="217" name="Google Shape;217;p19"/>
          <p:cNvSpPr txBox="1"/>
          <p:nvPr/>
        </p:nvSpPr>
        <p:spPr>
          <a:xfrm>
            <a:off x="3825459" y="171338"/>
            <a:ext cx="4487491"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a:solidFill>
                  <a:srgbClr val="002060"/>
                </a:solidFill>
                <a:latin typeface="Arial Black"/>
                <a:ea typeface="Arial Black"/>
                <a:cs typeface="Arial Black"/>
                <a:sym typeface="Arial Black"/>
              </a:rPr>
              <a:t>Zakat</a:t>
            </a:r>
            <a:endParaRPr sz="2400" b="1">
              <a:solidFill>
                <a:srgbClr val="002060"/>
              </a:solidFill>
              <a:latin typeface="Arial Black"/>
              <a:ea typeface="Arial Black"/>
              <a:cs typeface="Arial Black"/>
              <a:sym typeface="Arial Black"/>
            </a:endParaRPr>
          </a:p>
        </p:txBody>
      </p:sp>
      <p:grpSp>
        <p:nvGrpSpPr>
          <p:cNvPr id="218" name="Google Shape;218;p19"/>
          <p:cNvGrpSpPr/>
          <p:nvPr/>
        </p:nvGrpSpPr>
        <p:grpSpPr>
          <a:xfrm>
            <a:off x="0" y="171338"/>
            <a:ext cx="12207499" cy="6686662"/>
            <a:chOff x="0" y="171338"/>
            <a:chExt cx="12207499" cy="6686662"/>
          </a:xfrm>
        </p:grpSpPr>
        <p:sp>
          <p:nvSpPr>
            <p:cNvPr id="219" name="Google Shape;219;p19"/>
            <p:cNvSpPr/>
            <p:nvPr/>
          </p:nvSpPr>
          <p:spPr>
            <a:xfrm>
              <a:off x="0" y="6214820"/>
              <a:ext cx="8446576" cy="643180"/>
            </a:xfrm>
            <a:prstGeom prst="rect">
              <a:avLst/>
            </a:prstGeom>
            <a:solidFill>
              <a:srgbClr val="7F6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Black"/>
                  <a:ea typeface="Arial Black"/>
                  <a:cs typeface="Arial Black"/>
                  <a:sym typeface="Arial Black"/>
                </a:rPr>
                <a:t>EKONOMI DAN BISNIS SYARIAH</a:t>
              </a:r>
              <a:endParaRPr sz="1400">
                <a:solidFill>
                  <a:schemeClr val="lt1"/>
                </a:solidFill>
                <a:latin typeface="Arial Black"/>
                <a:ea typeface="Arial Black"/>
                <a:cs typeface="Arial Black"/>
                <a:sym typeface="Arial Black"/>
              </a:endParaRPr>
            </a:p>
          </p:txBody>
        </p:sp>
        <p:sp>
          <p:nvSpPr>
            <p:cNvPr id="220" name="Google Shape;220;p19"/>
            <p:cNvSpPr/>
            <p:nvPr/>
          </p:nvSpPr>
          <p:spPr>
            <a:xfrm>
              <a:off x="8446577" y="6214820"/>
              <a:ext cx="3760922" cy="643180"/>
            </a:xfrm>
            <a:prstGeom prst="rect">
              <a:avLst/>
            </a:prstGeom>
            <a:solidFill>
              <a:srgbClr val="7B7B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Black"/>
                  <a:ea typeface="Arial Black"/>
                  <a:cs typeface="Arial Black"/>
                  <a:sym typeface="Arial Black"/>
                </a:rPr>
                <a:t>Ieki.upi.edu</a:t>
              </a:r>
              <a:endParaRPr sz="1400">
                <a:solidFill>
                  <a:schemeClr val="lt1"/>
                </a:solidFill>
                <a:latin typeface="Arial Black"/>
                <a:ea typeface="Arial Black"/>
                <a:cs typeface="Arial Black"/>
                <a:sym typeface="Arial Black"/>
              </a:endParaRPr>
            </a:p>
          </p:txBody>
        </p:sp>
        <p:grpSp>
          <p:nvGrpSpPr>
            <p:cNvPr id="221" name="Google Shape;221;p19"/>
            <p:cNvGrpSpPr/>
            <p:nvPr/>
          </p:nvGrpSpPr>
          <p:grpSpPr>
            <a:xfrm>
              <a:off x="10464117" y="171338"/>
              <a:ext cx="1495409" cy="593852"/>
              <a:chOff x="4572001" y="1093721"/>
              <a:chExt cx="1495409" cy="593852"/>
            </a:xfrm>
          </p:grpSpPr>
          <p:pic>
            <p:nvPicPr>
              <p:cNvPr id="222" name="Google Shape;222;p19"/>
              <p:cNvPicPr preferRelativeResize="0"/>
              <p:nvPr/>
            </p:nvPicPr>
            <p:blipFill rotWithShape="1">
              <a:blip r:embed="rId3">
                <a:alphaModFix/>
              </a:blip>
              <a:srcRect/>
              <a:stretch/>
            </p:blipFill>
            <p:spPr>
              <a:xfrm>
                <a:off x="4572001" y="1093721"/>
                <a:ext cx="593852" cy="593852"/>
              </a:xfrm>
              <a:prstGeom prst="rect">
                <a:avLst/>
              </a:prstGeom>
              <a:noFill/>
              <a:ln>
                <a:noFill/>
              </a:ln>
            </p:spPr>
          </p:pic>
          <p:pic>
            <p:nvPicPr>
              <p:cNvPr id="223" name="Google Shape;223;p19"/>
              <p:cNvPicPr preferRelativeResize="0"/>
              <p:nvPr/>
            </p:nvPicPr>
            <p:blipFill rotWithShape="1">
              <a:blip r:embed="rId4">
                <a:alphaModFix/>
              </a:blip>
              <a:srcRect r="39490"/>
              <a:stretch/>
            </p:blipFill>
            <p:spPr>
              <a:xfrm>
                <a:off x="5277971" y="1110073"/>
                <a:ext cx="789439" cy="576356"/>
              </a:xfrm>
              <a:prstGeom prst="rect">
                <a:avLst/>
              </a:prstGeom>
              <a:noFill/>
              <a:ln>
                <a:noFill/>
              </a:ln>
            </p:spPr>
          </p:pic>
        </p:grpSp>
      </p:grpSp>
      <p:sp>
        <p:nvSpPr>
          <p:cNvPr id="224" name="Google Shape;224;p19"/>
          <p:cNvSpPr/>
          <p:nvPr/>
        </p:nvSpPr>
        <p:spPr>
          <a:xfrm>
            <a:off x="4627280" y="2556590"/>
            <a:ext cx="2518808" cy="1631644"/>
          </a:xfrm>
          <a:custGeom>
            <a:avLst/>
            <a:gdLst/>
            <a:ahLst/>
            <a:cxnLst/>
            <a:rect l="l" t="t" r="r" b="b"/>
            <a:pathLst>
              <a:path w="3816424" h="2472220" extrusionOk="0">
                <a:moveTo>
                  <a:pt x="1972064" y="0"/>
                </a:moveTo>
                <a:cubicBezTo>
                  <a:pt x="2225646" y="0"/>
                  <a:pt x="2443064" y="140235"/>
                  <a:pt x="2531016" y="340937"/>
                </a:cubicBezTo>
                <a:cubicBezTo>
                  <a:pt x="2600132" y="306460"/>
                  <a:pt x="2678169" y="288032"/>
                  <a:pt x="2760510" y="288032"/>
                </a:cubicBezTo>
                <a:cubicBezTo>
                  <a:pt x="3009887" y="288032"/>
                  <a:pt x="3219786" y="457055"/>
                  <a:pt x="3279705" y="687381"/>
                </a:cubicBezTo>
                <a:cubicBezTo>
                  <a:pt x="3582169" y="717391"/>
                  <a:pt x="3816424" y="950318"/>
                  <a:pt x="3816424" y="1232795"/>
                </a:cubicBezTo>
                <a:lnTo>
                  <a:pt x="3816055" y="1236110"/>
                </a:lnTo>
                <a:cubicBezTo>
                  <a:pt x="3816421" y="1237213"/>
                  <a:pt x="3816424" y="1238319"/>
                  <a:pt x="3816424" y="1239425"/>
                </a:cubicBezTo>
                <a:cubicBezTo>
                  <a:pt x="3816424" y="1544322"/>
                  <a:pt x="3543509" y="1791490"/>
                  <a:pt x="3206852" y="1791490"/>
                </a:cubicBezTo>
                <a:lnTo>
                  <a:pt x="3136943" y="1786289"/>
                </a:lnTo>
                <a:cubicBezTo>
                  <a:pt x="3133151" y="1787239"/>
                  <a:pt x="3129282" y="1787343"/>
                  <a:pt x="3125386" y="1787343"/>
                </a:cubicBezTo>
                <a:lnTo>
                  <a:pt x="3087511" y="1787343"/>
                </a:lnTo>
                <a:cubicBezTo>
                  <a:pt x="3038440" y="1991344"/>
                  <a:pt x="2837482" y="2143516"/>
                  <a:pt x="2597280" y="2143516"/>
                </a:cubicBezTo>
                <a:cubicBezTo>
                  <a:pt x="2532520" y="2143516"/>
                  <a:pt x="2470613" y="2132455"/>
                  <a:pt x="2414162" y="2111319"/>
                </a:cubicBezTo>
                <a:cubicBezTo>
                  <a:pt x="2330064" y="2322315"/>
                  <a:pt x="2106542" y="2472220"/>
                  <a:pt x="1844361" y="2472220"/>
                </a:cubicBezTo>
                <a:cubicBezTo>
                  <a:pt x="1529851" y="2472220"/>
                  <a:pt x="1270971" y="2256501"/>
                  <a:pt x="1241364" y="1979223"/>
                </a:cubicBezTo>
                <a:cubicBezTo>
                  <a:pt x="1233180" y="1981311"/>
                  <a:pt x="1224850" y="1981496"/>
                  <a:pt x="1216474" y="1981496"/>
                </a:cubicBezTo>
                <a:cubicBezTo>
                  <a:pt x="1047138" y="1981496"/>
                  <a:pt x="897304" y="1905869"/>
                  <a:pt x="810084" y="1787343"/>
                </a:cubicBezTo>
                <a:lnTo>
                  <a:pt x="683468" y="1787343"/>
                </a:lnTo>
                <a:lnTo>
                  <a:pt x="669303" y="1786050"/>
                </a:lnTo>
                <a:cubicBezTo>
                  <a:pt x="649856" y="1790596"/>
                  <a:pt x="629830" y="1791490"/>
                  <a:pt x="609572" y="1791490"/>
                </a:cubicBezTo>
                <a:cubicBezTo>
                  <a:pt x="272915" y="1791490"/>
                  <a:pt x="0" y="1544322"/>
                  <a:pt x="0" y="1239425"/>
                </a:cubicBezTo>
                <a:lnTo>
                  <a:pt x="369" y="1236110"/>
                </a:lnTo>
                <a:cubicBezTo>
                  <a:pt x="3" y="1235007"/>
                  <a:pt x="0" y="1233901"/>
                  <a:pt x="0" y="1232795"/>
                </a:cubicBezTo>
                <a:cubicBezTo>
                  <a:pt x="0" y="927898"/>
                  <a:pt x="272915" y="680730"/>
                  <a:pt x="609572" y="680730"/>
                </a:cubicBezTo>
                <a:lnTo>
                  <a:pt x="648332" y="683614"/>
                </a:lnTo>
                <a:cubicBezTo>
                  <a:pt x="648074" y="682757"/>
                  <a:pt x="648072" y="681899"/>
                  <a:pt x="648072" y="681040"/>
                </a:cubicBezTo>
                <a:cubicBezTo>
                  <a:pt x="648072" y="382773"/>
                  <a:pt x="889865" y="140980"/>
                  <a:pt x="1188132" y="140980"/>
                </a:cubicBezTo>
                <a:cubicBezTo>
                  <a:pt x="1296209" y="140980"/>
                  <a:pt x="1396871" y="172727"/>
                  <a:pt x="1480802" y="228175"/>
                </a:cubicBezTo>
                <a:cubicBezTo>
                  <a:pt x="1589955" y="89512"/>
                  <a:pt x="1769468" y="0"/>
                  <a:pt x="1972064" y="0"/>
                </a:cubicBezTo>
                <a:close/>
              </a:path>
            </a:pathLst>
          </a:custGeom>
          <a:noFill/>
          <a:ln w="762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rgbClr val="3F3F3F"/>
              </a:solidFill>
              <a:latin typeface="Calibri"/>
              <a:ea typeface="Calibri"/>
              <a:cs typeface="Calibri"/>
              <a:sym typeface="Calibri"/>
            </a:endParaRPr>
          </a:p>
        </p:txBody>
      </p:sp>
      <p:grpSp>
        <p:nvGrpSpPr>
          <p:cNvPr id="225" name="Google Shape;225;p19"/>
          <p:cNvGrpSpPr/>
          <p:nvPr/>
        </p:nvGrpSpPr>
        <p:grpSpPr>
          <a:xfrm rot="-3060000">
            <a:off x="4356463" y="2564836"/>
            <a:ext cx="120077" cy="443661"/>
            <a:chOff x="1408027" y="3329887"/>
            <a:chExt cx="155342" cy="573958"/>
          </a:xfrm>
        </p:grpSpPr>
        <p:sp>
          <p:nvSpPr>
            <p:cNvPr id="226" name="Google Shape;226;p19"/>
            <p:cNvSpPr/>
            <p:nvPr/>
          </p:nvSpPr>
          <p:spPr>
            <a:xfrm>
              <a:off x="1408027" y="3748503"/>
              <a:ext cx="155342" cy="155342"/>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rgbClr val="3F3F3F"/>
                </a:solidFill>
                <a:latin typeface="Calibri"/>
                <a:ea typeface="Calibri"/>
                <a:cs typeface="Calibri"/>
                <a:sym typeface="Calibri"/>
              </a:endParaRPr>
            </a:p>
          </p:txBody>
        </p:sp>
        <p:sp>
          <p:nvSpPr>
            <p:cNvPr id="227" name="Google Shape;227;p19"/>
            <p:cNvSpPr/>
            <p:nvPr/>
          </p:nvSpPr>
          <p:spPr>
            <a:xfrm>
              <a:off x="1408027" y="3539195"/>
              <a:ext cx="155342" cy="155342"/>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rgbClr val="3F3F3F"/>
                </a:solidFill>
                <a:latin typeface="Calibri"/>
                <a:ea typeface="Calibri"/>
                <a:cs typeface="Calibri"/>
                <a:sym typeface="Calibri"/>
              </a:endParaRPr>
            </a:p>
          </p:txBody>
        </p:sp>
        <p:sp>
          <p:nvSpPr>
            <p:cNvPr id="228" name="Google Shape;228;p19"/>
            <p:cNvSpPr/>
            <p:nvPr/>
          </p:nvSpPr>
          <p:spPr>
            <a:xfrm>
              <a:off x="1408027" y="3329887"/>
              <a:ext cx="155342" cy="155342"/>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rgbClr val="3F3F3F"/>
                </a:solidFill>
                <a:latin typeface="Calibri"/>
                <a:ea typeface="Calibri"/>
                <a:cs typeface="Calibri"/>
                <a:sym typeface="Calibri"/>
              </a:endParaRPr>
            </a:p>
          </p:txBody>
        </p:sp>
      </p:grpSp>
      <p:sp>
        <p:nvSpPr>
          <p:cNvPr id="229" name="Google Shape;229;p19"/>
          <p:cNvSpPr/>
          <p:nvPr/>
        </p:nvSpPr>
        <p:spPr>
          <a:xfrm>
            <a:off x="3491326" y="1882509"/>
            <a:ext cx="797943" cy="797943"/>
          </a:xfrm>
          <a:prstGeom prst="ellipse">
            <a:avLst/>
          </a:prstGeom>
          <a:noFill/>
          <a:ln w="762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rgbClr val="3F3F3F"/>
              </a:solidFill>
              <a:latin typeface="Calibri"/>
              <a:ea typeface="Calibri"/>
              <a:cs typeface="Calibri"/>
              <a:sym typeface="Calibri"/>
            </a:endParaRPr>
          </a:p>
        </p:txBody>
      </p:sp>
      <p:sp>
        <p:nvSpPr>
          <p:cNvPr id="230" name="Google Shape;230;p19"/>
          <p:cNvSpPr/>
          <p:nvPr/>
        </p:nvSpPr>
        <p:spPr>
          <a:xfrm>
            <a:off x="5466754" y="1176987"/>
            <a:ext cx="797943" cy="797943"/>
          </a:xfrm>
          <a:prstGeom prst="ellipse">
            <a:avLst/>
          </a:prstGeom>
          <a:noFill/>
          <a:ln w="762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rgbClr val="3F3F3F"/>
              </a:solidFill>
              <a:latin typeface="Calibri"/>
              <a:ea typeface="Calibri"/>
              <a:cs typeface="Calibri"/>
              <a:sym typeface="Calibri"/>
            </a:endParaRPr>
          </a:p>
        </p:txBody>
      </p:sp>
      <p:sp>
        <p:nvSpPr>
          <p:cNvPr id="231" name="Google Shape;231;p19"/>
          <p:cNvSpPr/>
          <p:nvPr/>
        </p:nvSpPr>
        <p:spPr>
          <a:xfrm>
            <a:off x="7254838" y="1802463"/>
            <a:ext cx="797943" cy="797943"/>
          </a:xfrm>
          <a:prstGeom prst="ellipse">
            <a:avLst/>
          </a:prstGeom>
          <a:noFill/>
          <a:ln w="762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rgbClr val="3F3F3F"/>
              </a:solidFill>
              <a:latin typeface="Calibri"/>
              <a:ea typeface="Calibri"/>
              <a:cs typeface="Calibri"/>
              <a:sym typeface="Calibri"/>
            </a:endParaRPr>
          </a:p>
        </p:txBody>
      </p:sp>
      <p:sp>
        <p:nvSpPr>
          <p:cNvPr id="232" name="Google Shape;232;p19"/>
          <p:cNvSpPr/>
          <p:nvPr/>
        </p:nvSpPr>
        <p:spPr>
          <a:xfrm>
            <a:off x="2659866" y="4387304"/>
            <a:ext cx="797943" cy="797943"/>
          </a:xfrm>
          <a:prstGeom prst="ellipse">
            <a:avLst/>
          </a:prstGeom>
          <a:noFill/>
          <a:ln w="762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rgbClr val="3F3F3F"/>
              </a:solidFill>
              <a:latin typeface="Calibri"/>
              <a:ea typeface="Calibri"/>
              <a:cs typeface="Calibri"/>
              <a:sym typeface="Calibri"/>
            </a:endParaRPr>
          </a:p>
        </p:txBody>
      </p:sp>
      <p:sp>
        <p:nvSpPr>
          <p:cNvPr id="233" name="Google Shape;233;p19"/>
          <p:cNvSpPr/>
          <p:nvPr/>
        </p:nvSpPr>
        <p:spPr>
          <a:xfrm>
            <a:off x="4544974" y="4387304"/>
            <a:ext cx="797943" cy="797943"/>
          </a:xfrm>
          <a:prstGeom prst="ellipse">
            <a:avLst/>
          </a:prstGeom>
          <a:noFill/>
          <a:ln w="762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rgbClr val="3F3F3F"/>
              </a:solidFill>
              <a:latin typeface="Calibri"/>
              <a:ea typeface="Calibri"/>
              <a:cs typeface="Calibri"/>
              <a:sym typeface="Calibri"/>
            </a:endParaRPr>
          </a:p>
        </p:txBody>
      </p:sp>
      <p:sp>
        <p:nvSpPr>
          <p:cNvPr id="234" name="Google Shape;234;p19"/>
          <p:cNvSpPr/>
          <p:nvPr/>
        </p:nvSpPr>
        <p:spPr>
          <a:xfrm>
            <a:off x="6430453" y="4387304"/>
            <a:ext cx="797943" cy="797943"/>
          </a:xfrm>
          <a:prstGeom prst="ellipse">
            <a:avLst/>
          </a:prstGeom>
          <a:noFill/>
          <a:ln w="762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rgbClr val="3F3F3F"/>
              </a:solidFill>
              <a:latin typeface="Calibri"/>
              <a:ea typeface="Calibri"/>
              <a:cs typeface="Calibri"/>
              <a:sym typeface="Calibri"/>
            </a:endParaRPr>
          </a:p>
        </p:txBody>
      </p:sp>
      <p:sp>
        <p:nvSpPr>
          <p:cNvPr id="235" name="Google Shape;235;p19"/>
          <p:cNvSpPr/>
          <p:nvPr/>
        </p:nvSpPr>
        <p:spPr>
          <a:xfrm>
            <a:off x="8318655" y="4387304"/>
            <a:ext cx="797943" cy="797943"/>
          </a:xfrm>
          <a:prstGeom prst="ellipse">
            <a:avLst/>
          </a:prstGeom>
          <a:noFill/>
          <a:ln w="762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rgbClr val="3F3F3F"/>
              </a:solidFill>
              <a:latin typeface="Calibri"/>
              <a:ea typeface="Calibri"/>
              <a:cs typeface="Calibri"/>
              <a:sym typeface="Calibri"/>
            </a:endParaRPr>
          </a:p>
        </p:txBody>
      </p:sp>
      <p:grpSp>
        <p:nvGrpSpPr>
          <p:cNvPr id="236" name="Google Shape;236;p19"/>
          <p:cNvGrpSpPr/>
          <p:nvPr/>
        </p:nvGrpSpPr>
        <p:grpSpPr>
          <a:xfrm rot="3060000" flipH="1">
            <a:off x="7028165" y="2470054"/>
            <a:ext cx="120077" cy="443661"/>
            <a:chOff x="1408027" y="3329887"/>
            <a:chExt cx="155342" cy="573958"/>
          </a:xfrm>
        </p:grpSpPr>
        <p:sp>
          <p:nvSpPr>
            <p:cNvPr id="237" name="Google Shape;237;p19"/>
            <p:cNvSpPr/>
            <p:nvPr/>
          </p:nvSpPr>
          <p:spPr>
            <a:xfrm>
              <a:off x="1408027" y="3748503"/>
              <a:ext cx="155342" cy="155342"/>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rgbClr val="3F3F3F"/>
                </a:solidFill>
                <a:latin typeface="Calibri"/>
                <a:ea typeface="Calibri"/>
                <a:cs typeface="Calibri"/>
                <a:sym typeface="Calibri"/>
              </a:endParaRPr>
            </a:p>
          </p:txBody>
        </p:sp>
        <p:sp>
          <p:nvSpPr>
            <p:cNvPr id="238" name="Google Shape;238;p19"/>
            <p:cNvSpPr/>
            <p:nvPr/>
          </p:nvSpPr>
          <p:spPr>
            <a:xfrm>
              <a:off x="1408027" y="3539195"/>
              <a:ext cx="155342" cy="155342"/>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rgbClr val="3F3F3F"/>
                </a:solidFill>
                <a:latin typeface="Calibri"/>
                <a:ea typeface="Calibri"/>
                <a:cs typeface="Calibri"/>
                <a:sym typeface="Calibri"/>
              </a:endParaRPr>
            </a:p>
          </p:txBody>
        </p:sp>
        <p:sp>
          <p:nvSpPr>
            <p:cNvPr id="239" name="Google Shape;239;p19"/>
            <p:cNvSpPr/>
            <p:nvPr/>
          </p:nvSpPr>
          <p:spPr>
            <a:xfrm>
              <a:off x="1408027" y="3329887"/>
              <a:ext cx="155342" cy="155342"/>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rgbClr val="3F3F3F"/>
                </a:solidFill>
                <a:latin typeface="Calibri"/>
                <a:ea typeface="Calibri"/>
                <a:cs typeface="Calibri"/>
                <a:sym typeface="Calibri"/>
              </a:endParaRPr>
            </a:p>
          </p:txBody>
        </p:sp>
      </p:grpSp>
      <p:grpSp>
        <p:nvGrpSpPr>
          <p:cNvPr id="240" name="Google Shape;240;p19"/>
          <p:cNvGrpSpPr/>
          <p:nvPr/>
        </p:nvGrpSpPr>
        <p:grpSpPr>
          <a:xfrm flipH="1">
            <a:off x="5805686" y="2062855"/>
            <a:ext cx="120077" cy="443661"/>
            <a:chOff x="1408027" y="3329887"/>
            <a:chExt cx="155342" cy="573958"/>
          </a:xfrm>
        </p:grpSpPr>
        <p:sp>
          <p:nvSpPr>
            <p:cNvPr id="241" name="Google Shape;241;p19"/>
            <p:cNvSpPr/>
            <p:nvPr/>
          </p:nvSpPr>
          <p:spPr>
            <a:xfrm>
              <a:off x="1408027" y="3748503"/>
              <a:ext cx="155342" cy="155342"/>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rgbClr val="3F3F3F"/>
                </a:solidFill>
                <a:latin typeface="Calibri"/>
                <a:ea typeface="Calibri"/>
                <a:cs typeface="Calibri"/>
                <a:sym typeface="Calibri"/>
              </a:endParaRPr>
            </a:p>
          </p:txBody>
        </p:sp>
        <p:sp>
          <p:nvSpPr>
            <p:cNvPr id="242" name="Google Shape;242;p19"/>
            <p:cNvSpPr/>
            <p:nvPr/>
          </p:nvSpPr>
          <p:spPr>
            <a:xfrm>
              <a:off x="1408027" y="3539195"/>
              <a:ext cx="155342" cy="155342"/>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rgbClr val="3F3F3F"/>
                </a:solidFill>
                <a:latin typeface="Calibri"/>
                <a:ea typeface="Calibri"/>
                <a:cs typeface="Calibri"/>
                <a:sym typeface="Calibri"/>
              </a:endParaRPr>
            </a:p>
          </p:txBody>
        </p:sp>
        <p:sp>
          <p:nvSpPr>
            <p:cNvPr id="243" name="Google Shape;243;p19"/>
            <p:cNvSpPr/>
            <p:nvPr/>
          </p:nvSpPr>
          <p:spPr>
            <a:xfrm>
              <a:off x="1408027" y="3329887"/>
              <a:ext cx="155342" cy="155342"/>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rgbClr val="3F3F3F"/>
                </a:solidFill>
                <a:latin typeface="Calibri"/>
                <a:ea typeface="Calibri"/>
                <a:cs typeface="Calibri"/>
                <a:sym typeface="Calibri"/>
              </a:endParaRPr>
            </a:p>
          </p:txBody>
        </p:sp>
      </p:grpSp>
      <p:grpSp>
        <p:nvGrpSpPr>
          <p:cNvPr id="244" name="Google Shape;244;p19"/>
          <p:cNvGrpSpPr/>
          <p:nvPr/>
        </p:nvGrpSpPr>
        <p:grpSpPr>
          <a:xfrm rot="2880000">
            <a:off x="4307027" y="3649578"/>
            <a:ext cx="120077" cy="443661"/>
            <a:chOff x="1408027" y="3329887"/>
            <a:chExt cx="155342" cy="573958"/>
          </a:xfrm>
        </p:grpSpPr>
        <p:sp>
          <p:nvSpPr>
            <p:cNvPr id="245" name="Google Shape;245;p19"/>
            <p:cNvSpPr/>
            <p:nvPr/>
          </p:nvSpPr>
          <p:spPr>
            <a:xfrm>
              <a:off x="1408027" y="3748503"/>
              <a:ext cx="155342" cy="155342"/>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rgbClr val="3F3F3F"/>
                </a:solidFill>
                <a:latin typeface="Calibri"/>
                <a:ea typeface="Calibri"/>
                <a:cs typeface="Calibri"/>
                <a:sym typeface="Calibri"/>
              </a:endParaRPr>
            </a:p>
          </p:txBody>
        </p:sp>
        <p:sp>
          <p:nvSpPr>
            <p:cNvPr id="246" name="Google Shape;246;p19"/>
            <p:cNvSpPr/>
            <p:nvPr/>
          </p:nvSpPr>
          <p:spPr>
            <a:xfrm>
              <a:off x="1408027" y="3539195"/>
              <a:ext cx="155342" cy="155342"/>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rgbClr val="3F3F3F"/>
                </a:solidFill>
                <a:latin typeface="Calibri"/>
                <a:ea typeface="Calibri"/>
                <a:cs typeface="Calibri"/>
                <a:sym typeface="Calibri"/>
              </a:endParaRPr>
            </a:p>
          </p:txBody>
        </p:sp>
        <p:sp>
          <p:nvSpPr>
            <p:cNvPr id="247" name="Google Shape;247;p19"/>
            <p:cNvSpPr/>
            <p:nvPr/>
          </p:nvSpPr>
          <p:spPr>
            <a:xfrm>
              <a:off x="1408027" y="3329887"/>
              <a:ext cx="155342" cy="155342"/>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rgbClr val="3F3F3F"/>
                </a:solidFill>
                <a:latin typeface="Calibri"/>
                <a:ea typeface="Calibri"/>
                <a:cs typeface="Calibri"/>
                <a:sym typeface="Calibri"/>
              </a:endParaRPr>
            </a:p>
          </p:txBody>
        </p:sp>
      </p:grpSp>
      <p:grpSp>
        <p:nvGrpSpPr>
          <p:cNvPr id="248" name="Google Shape;248;p19"/>
          <p:cNvGrpSpPr/>
          <p:nvPr/>
        </p:nvGrpSpPr>
        <p:grpSpPr>
          <a:xfrm rot="-2880000" flipH="1">
            <a:off x="7400703" y="3589711"/>
            <a:ext cx="120077" cy="443661"/>
            <a:chOff x="1408027" y="3329887"/>
            <a:chExt cx="155342" cy="573958"/>
          </a:xfrm>
        </p:grpSpPr>
        <p:sp>
          <p:nvSpPr>
            <p:cNvPr id="249" name="Google Shape;249;p19"/>
            <p:cNvSpPr/>
            <p:nvPr/>
          </p:nvSpPr>
          <p:spPr>
            <a:xfrm>
              <a:off x="1408027" y="3748503"/>
              <a:ext cx="155342" cy="155342"/>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rgbClr val="3F3F3F"/>
                </a:solidFill>
                <a:latin typeface="Calibri"/>
                <a:ea typeface="Calibri"/>
                <a:cs typeface="Calibri"/>
                <a:sym typeface="Calibri"/>
              </a:endParaRPr>
            </a:p>
          </p:txBody>
        </p:sp>
        <p:sp>
          <p:nvSpPr>
            <p:cNvPr id="250" name="Google Shape;250;p19"/>
            <p:cNvSpPr/>
            <p:nvPr/>
          </p:nvSpPr>
          <p:spPr>
            <a:xfrm>
              <a:off x="1408027" y="3539195"/>
              <a:ext cx="155342" cy="155342"/>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rgbClr val="3F3F3F"/>
                </a:solidFill>
                <a:latin typeface="Calibri"/>
                <a:ea typeface="Calibri"/>
                <a:cs typeface="Calibri"/>
                <a:sym typeface="Calibri"/>
              </a:endParaRPr>
            </a:p>
          </p:txBody>
        </p:sp>
        <p:sp>
          <p:nvSpPr>
            <p:cNvPr id="251" name="Google Shape;251;p19"/>
            <p:cNvSpPr/>
            <p:nvPr/>
          </p:nvSpPr>
          <p:spPr>
            <a:xfrm>
              <a:off x="1408027" y="3329887"/>
              <a:ext cx="155342" cy="155342"/>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rgbClr val="3F3F3F"/>
                </a:solidFill>
                <a:latin typeface="Calibri"/>
                <a:ea typeface="Calibri"/>
                <a:cs typeface="Calibri"/>
                <a:sym typeface="Calibri"/>
              </a:endParaRPr>
            </a:p>
          </p:txBody>
        </p:sp>
      </p:grpSp>
      <p:grpSp>
        <p:nvGrpSpPr>
          <p:cNvPr id="252" name="Google Shape;252;p19"/>
          <p:cNvGrpSpPr/>
          <p:nvPr/>
        </p:nvGrpSpPr>
        <p:grpSpPr>
          <a:xfrm rot="1380000">
            <a:off x="5154216" y="3931692"/>
            <a:ext cx="120077" cy="443661"/>
            <a:chOff x="1408027" y="3329887"/>
            <a:chExt cx="155342" cy="573958"/>
          </a:xfrm>
        </p:grpSpPr>
        <p:sp>
          <p:nvSpPr>
            <p:cNvPr id="253" name="Google Shape;253;p19"/>
            <p:cNvSpPr/>
            <p:nvPr/>
          </p:nvSpPr>
          <p:spPr>
            <a:xfrm>
              <a:off x="1408027" y="3748503"/>
              <a:ext cx="155342" cy="155342"/>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rgbClr val="3F3F3F"/>
                </a:solidFill>
                <a:latin typeface="Calibri"/>
                <a:ea typeface="Calibri"/>
                <a:cs typeface="Calibri"/>
                <a:sym typeface="Calibri"/>
              </a:endParaRPr>
            </a:p>
          </p:txBody>
        </p:sp>
        <p:sp>
          <p:nvSpPr>
            <p:cNvPr id="254" name="Google Shape;254;p19"/>
            <p:cNvSpPr/>
            <p:nvPr/>
          </p:nvSpPr>
          <p:spPr>
            <a:xfrm>
              <a:off x="1408027" y="3539195"/>
              <a:ext cx="155342" cy="155342"/>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rgbClr val="3F3F3F"/>
                </a:solidFill>
                <a:latin typeface="Calibri"/>
                <a:ea typeface="Calibri"/>
                <a:cs typeface="Calibri"/>
                <a:sym typeface="Calibri"/>
              </a:endParaRPr>
            </a:p>
          </p:txBody>
        </p:sp>
        <p:sp>
          <p:nvSpPr>
            <p:cNvPr id="255" name="Google Shape;255;p19"/>
            <p:cNvSpPr/>
            <p:nvPr/>
          </p:nvSpPr>
          <p:spPr>
            <a:xfrm>
              <a:off x="1408027" y="3329887"/>
              <a:ext cx="155342" cy="155342"/>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rgbClr val="3F3F3F"/>
                </a:solidFill>
                <a:latin typeface="Calibri"/>
                <a:ea typeface="Calibri"/>
                <a:cs typeface="Calibri"/>
                <a:sym typeface="Calibri"/>
              </a:endParaRPr>
            </a:p>
          </p:txBody>
        </p:sp>
      </p:grpSp>
      <p:grpSp>
        <p:nvGrpSpPr>
          <p:cNvPr id="256" name="Google Shape;256;p19"/>
          <p:cNvGrpSpPr/>
          <p:nvPr/>
        </p:nvGrpSpPr>
        <p:grpSpPr>
          <a:xfrm rot="-1680000" flipH="1">
            <a:off x="6376507" y="4012030"/>
            <a:ext cx="120077" cy="443661"/>
            <a:chOff x="1408027" y="3329887"/>
            <a:chExt cx="155350" cy="573958"/>
          </a:xfrm>
        </p:grpSpPr>
        <p:sp>
          <p:nvSpPr>
            <p:cNvPr id="257" name="Google Shape;257;p19"/>
            <p:cNvSpPr/>
            <p:nvPr/>
          </p:nvSpPr>
          <p:spPr>
            <a:xfrm>
              <a:off x="1408027" y="3748503"/>
              <a:ext cx="155342" cy="155342"/>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rgbClr val="3F3F3F"/>
                </a:solidFill>
                <a:latin typeface="Calibri"/>
                <a:ea typeface="Calibri"/>
                <a:cs typeface="Calibri"/>
                <a:sym typeface="Calibri"/>
              </a:endParaRPr>
            </a:p>
          </p:txBody>
        </p:sp>
        <p:sp>
          <p:nvSpPr>
            <p:cNvPr id="258" name="Google Shape;258;p19"/>
            <p:cNvSpPr/>
            <p:nvPr/>
          </p:nvSpPr>
          <p:spPr>
            <a:xfrm>
              <a:off x="1408034" y="3539195"/>
              <a:ext cx="155343" cy="155342"/>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rgbClr val="3F3F3F"/>
                </a:solidFill>
                <a:latin typeface="Calibri"/>
                <a:ea typeface="Calibri"/>
                <a:cs typeface="Calibri"/>
                <a:sym typeface="Calibri"/>
              </a:endParaRPr>
            </a:p>
          </p:txBody>
        </p:sp>
        <p:sp>
          <p:nvSpPr>
            <p:cNvPr id="259" name="Google Shape;259;p19"/>
            <p:cNvSpPr/>
            <p:nvPr/>
          </p:nvSpPr>
          <p:spPr>
            <a:xfrm>
              <a:off x="1408027" y="3329887"/>
              <a:ext cx="155342" cy="155342"/>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rgbClr val="3F3F3F"/>
                </a:solidFill>
                <a:latin typeface="Calibri"/>
                <a:ea typeface="Calibri"/>
                <a:cs typeface="Calibri"/>
                <a:sym typeface="Calibri"/>
              </a:endParaRPr>
            </a:p>
          </p:txBody>
        </p:sp>
      </p:grpSp>
      <p:sp>
        <p:nvSpPr>
          <p:cNvPr id="260" name="Google Shape;260;p19"/>
          <p:cNvSpPr txBox="1"/>
          <p:nvPr/>
        </p:nvSpPr>
        <p:spPr>
          <a:xfrm>
            <a:off x="4988933" y="3345198"/>
            <a:ext cx="1777600" cy="5847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1">
                <a:solidFill>
                  <a:srgbClr val="3F3F3F"/>
                </a:solidFill>
                <a:latin typeface="Calibri"/>
                <a:ea typeface="Calibri"/>
                <a:cs typeface="Calibri"/>
                <a:sym typeface="Calibri"/>
              </a:rPr>
              <a:t>Content Title</a:t>
            </a:r>
            <a:endParaRPr/>
          </a:p>
          <a:p>
            <a:pPr marL="0" marR="0" lvl="0" indent="0" algn="ctr" rtl="0">
              <a:spcBef>
                <a:spcPts val="0"/>
              </a:spcBef>
              <a:spcAft>
                <a:spcPts val="0"/>
              </a:spcAft>
              <a:buNone/>
            </a:pPr>
            <a:r>
              <a:rPr lang="en-US" sz="1600" b="1">
                <a:solidFill>
                  <a:srgbClr val="3F3F3F"/>
                </a:solidFill>
                <a:latin typeface="Calibri"/>
                <a:ea typeface="Calibri"/>
                <a:cs typeface="Calibri"/>
                <a:sym typeface="Calibri"/>
              </a:rPr>
              <a:t>Here</a:t>
            </a:r>
            <a:endParaRPr sz="1600" b="1">
              <a:solidFill>
                <a:srgbClr val="3F3F3F"/>
              </a:solidFill>
              <a:latin typeface="Calibri"/>
              <a:ea typeface="Calibri"/>
              <a:cs typeface="Calibri"/>
              <a:sym typeface="Calibri"/>
            </a:endParaRPr>
          </a:p>
        </p:txBody>
      </p:sp>
      <p:sp>
        <p:nvSpPr>
          <p:cNvPr id="261" name="Google Shape;261;p19"/>
          <p:cNvSpPr txBox="1"/>
          <p:nvPr/>
        </p:nvSpPr>
        <p:spPr>
          <a:xfrm>
            <a:off x="2323398" y="5230872"/>
            <a:ext cx="1470878" cy="307777"/>
          </a:xfrm>
          <a:prstGeom prst="rect">
            <a:avLst/>
          </a:prstGeom>
          <a:noFill/>
          <a:ln>
            <a:noFill/>
          </a:ln>
        </p:spPr>
        <p:txBody>
          <a:bodyPr spcFirstLastPara="1" wrap="square" lIns="108000" tIns="45700" rIns="108000" bIns="45700" anchor="t" anchorCtr="0">
            <a:noAutofit/>
          </a:bodyPr>
          <a:lstStyle/>
          <a:p>
            <a:pPr marL="0" marR="0" lvl="0" indent="0" algn="ctr" rtl="0">
              <a:spcBef>
                <a:spcPts val="0"/>
              </a:spcBef>
              <a:spcAft>
                <a:spcPts val="0"/>
              </a:spcAft>
              <a:buNone/>
            </a:pPr>
            <a:r>
              <a:rPr lang="en-US" sz="1400" b="1">
                <a:solidFill>
                  <a:srgbClr val="3F3F3F"/>
                </a:solidFill>
                <a:latin typeface="Calibri"/>
                <a:ea typeface="Calibri"/>
                <a:cs typeface="Calibri"/>
                <a:sym typeface="Calibri"/>
              </a:rPr>
              <a:t>Contents Title</a:t>
            </a:r>
            <a:endParaRPr sz="1400" b="1">
              <a:solidFill>
                <a:srgbClr val="3F3F3F"/>
              </a:solidFill>
              <a:latin typeface="Calibri"/>
              <a:ea typeface="Calibri"/>
              <a:cs typeface="Calibri"/>
              <a:sym typeface="Calibri"/>
            </a:endParaRPr>
          </a:p>
        </p:txBody>
      </p:sp>
      <p:sp>
        <p:nvSpPr>
          <p:cNvPr id="262" name="Google Shape;262;p19"/>
          <p:cNvSpPr txBox="1"/>
          <p:nvPr/>
        </p:nvSpPr>
        <p:spPr>
          <a:xfrm>
            <a:off x="4209660" y="5230872"/>
            <a:ext cx="1470878" cy="307777"/>
          </a:xfrm>
          <a:prstGeom prst="rect">
            <a:avLst/>
          </a:prstGeom>
          <a:noFill/>
          <a:ln>
            <a:noFill/>
          </a:ln>
        </p:spPr>
        <p:txBody>
          <a:bodyPr spcFirstLastPara="1" wrap="square" lIns="108000" tIns="45700" rIns="108000" bIns="45700" anchor="t" anchorCtr="0">
            <a:noAutofit/>
          </a:bodyPr>
          <a:lstStyle/>
          <a:p>
            <a:pPr marL="0" marR="0" lvl="0" indent="0" algn="ctr" rtl="0">
              <a:spcBef>
                <a:spcPts val="0"/>
              </a:spcBef>
              <a:spcAft>
                <a:spcPts val="0"/>
              </a:spcAft>
              <a:buNone/>
            </a:pPr>
            <a:r>
              <a:rPr lang="en-US" sz="1400" b="1">
                <a:solidFill>
                  <a:srgbClr val="3F3F3F"/>
                </a:solidFill>
                <a:latin typeface="Calibri"/>
                <a:ea typeface="Calibri"/>
                <a:cs typeface="Calibri"/>
                <a:sym typeface="Calibri"/>
              </a:rPr>
              <a:t>Contents Title</a:t>
            </a:r>
            <a:endParaRPr sz="1400" b="1">
              <a:solidFill>
                <a:srgbClr val="3F3F3F"/>
              </a:solidFill>
              <a:latin typeface="Calibri"/>
              <a:ea typeface="Calibri"/>
              <a:cs typeface="Calibri"/>
              <a:sym typeface="Calibri"/>
            </a:endParaRPr>
          </a:p>
        </p:txBody>
      </p:sp>
      <p:sp>
        <p:nvSpPr>
          <p:cNvPr id="263" name="Google Shape;263;p19"/>
          <p:cNvSpPr txBox="1"/>
          <p:nvPr/>
        </p:nvSpPr>
        <p:spPr>
          <a:xfrm>
            <a:off x="6095924" y="5230872"/>
            <a:ext cx="1470878" cy="307777"/>
          </a:xfrm>
          <a:prstGeom prst="rect">
            <a:avLst/>
          </a:prstGeom>
          <a:noFill/>
          <a:ln>
            <a:noFill/>
          </a:ln>
        </p:spPr>
        <p:txBody>
          <a:bodyPr spcFirstLastPara="1" wrap="square" lIns="108000" tIns="45700" rIns="108000" bIns="45700" anchor="t" anchorCtr="0">
            <a:noAutofit/>
          </a:bodyPr>
          <a:lstStyle/>
          <a:p>
            <a:pPr marL="0" marR="0" lvl="0" indent="0" algn="ctr" rtl="0">
              <a:spcBef>
                <a:spcPts val="0"/>
              </a:spcBef>
              <a:spcAft>
                <a:spcPts val="0"/>
              </a:spcAft>
              <a:buNone/>
            </a:pPr>
            <a:r>
              <a:rPr lang="en-US" sz="1400" b="1">
                <a:solidFill>
                  <a:srgbClr val="3F3F3F"/>
                </a:solidFill>
                <a:latin typeface="Calibri"/>
                <a:ea typeface="Calibri"/>
                <a:cs typeface="Calibri"/>
                <a:sym typeface="Calibri"/>
              </a:rPr>
              <a:t>Contents Title</a:t>
            </a:r>
            <a:endParaRPr sz="1400" b="1">
              <a:solidFill>
                <a:srgbClr val="3F3F3F"/>
              </a:solidFill>
              <a:latin typeface="Calibri"/>
              <a:ea typeface="Calibri"/>
              <a:cs typeface="Calibri"/>
              <a:sym typeface="Calibri"/>
            </a:endParaRPr>
          </a:p>
        </p:txBody>
      </p:sp>
      <p:sp>
        <p:nvSpPr>
          <p:cNvPr id="264" name="Google Shape;264;p19"/>
          <p:cNvSpPr txBox="1"/>
          <p:nvPr/>
        </p:nvSpPr>
        <p:spPr>
          <a:xfrm>
            <a:off x="7948995" y="2520233"/>
            <a:ext cx="3792776" cy="1754326"/>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800">
                <a:solidFill>
                  <a:schemeClr val="dk1"/>
                </a:solidFill>
                <a:latin typeface="Calibri"/>
                <a:ea typeface="Calibri"/>
                <a:cs typeface="Calibri"/>
                <a:sym typeface="Calibri"/>
              </a:rPr>
              <a:t>Zakat tidak saja memiliki hubungan langsung dengan Allah, tetapi juga memiliki hubungan dengan manusia secara sosiologis. Begitu pentingnya peran zakat dalam pembangunan masyarakat Islam.</a:t>
            </a:r>
            <a:endParaRPr sz="1800">
              <a:solidFill>
                <a:srgbClr val="3F3F3F"/>
              </a:solidFill>
              <a:latin typeface="Calibri"/>
              <a:ea typeface="Calibri"/>
              <a:cs typeface="Calibri"/>
              <a:sym typeface="Calibri"/>
            </a:endParaRPr>
          </a:p>
        </p:txBody>
      </p:sp>
      <p:sp>
        <p:nvSpPr>
          <p:cNvPr id="265" name="Google Shape;265;p19"/>
          <p:cNvSpPr txBox="1"/>
          <p:nvPr/>
        </p:nvSpPr>
        <p:spPr>
          <a:xfrm>
            <a:off x="175850" y="2522088"/>
            <a:ext cx="3714000" cy="20313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Zakat merupakan salah satu rukun Islam dan menjadi salah satu unsur pokok bagi tiang syariat Islam. Oleh sebab itu, hokum menunaikan zakat adalah wajib bagi setiap muslim dan muslimah yang telah memenuhi syarat-syarat tertentu.</a:t>
            </a:r>
            <a:endParaRPr sz="1800">
              <a:solidFill>
                <a:srgbClr val="3F3F3F"/>
              </a:solidFill>
              <a:latin typeface="Calibri"/>
              <a:ea typeface="Calibri"/>
              <a:cs typeface="Calibri"/>
              <a:sym typeface="Calibri"/>
            </a:endParaRPr>
          </a:p>
        </p:txBody>
      </p:sp>
      <p:sp>
        <p:nvSpPr>
          <p:cNvPr id="266" name="Google Shape;266;p19"/>
          <p:cNvSpPr/>
          <p:nvPr/>
        </p:nvSpPr>
        <p:spPr>
          <a:xfrm flipH="1">
            <a:off x="3709414" y="2107430"/>
            <a:ext cx="361766" cy="361766"/>
          </a:xfrm>
          <a:custGeom>
            <a:avLst/>
            <a:gdLst/>
            <a:ahLst/>
            <a:cxnLst/>
            <a:rect l="l" t="t" r="r" b="b"/>
            <a:pathLst>
              <a:path w="3242753" h="3227814" extrusionOk="0">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7" name="Google Shape;267;p19"/>
          <p:cNvSpPr/>
          <p:nvPr/>
        </p:nvSpPr>
        <p:spPr>
          <a:xfrm>
            <a:off x="4785340" y="4628134"/>
            <a:ext cx="317209" cy="316282"/>
          </a:xfrm>
          <a:custGeom>
            <a:avLst/>
            <a:gdLst/>
            <a:ahLst/>
            <a:cxnLst/>
            <a:rect l="l" t="t" r="r" b="b"/>
            <a:pathLst>
              <a:path w="3240000" h="3230531" extrusionOk="0">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8" name="Google Shape;268;p19"/>
          <p:cNvSpPr/>
          <p:nvPr/>
        </p:nvSpPr>
        <p:spPr>
          <a:xfrm>
            <a:off x="2886972" y="4614410"/>
            <a:ext cx="343730" cy="343730"/>
          </a:xfrm>
          <a:custGeom>
            <a:avLst/>
            <a:gdLst/>
            <a:ahLst/>
            <a:cxnLst/>
            <a:rect l="l" t="t" r="r" b="b"/>
            <a:pathLst>
              <a:path w="3240000" h="3240000" extrusionOk="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69" name="Google Shape;269;p19"/>
          <p:cNvSpPr/>
          <p:nvPr/>
        </p:nvSpPr>
        <p:spPr>
          <a:xfrm flipH="1">
            <a:off x="6633582" y="4624718"/>
            <a:ext cx="391682" cy="323114"/>
          </a:xfrm>
          <a:custGeom>
            <a:avLst/>
            <a:gdLst/>
            <a:ahLst/>
            <a:cxnLst/>
            <a:rect l="l" t="t" r="r" b="b"/>
            <a:pathLst>
              <a:path w="3217557" h="2654282" extrusionOk="0">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0" name="Google Shape;270;p19"/>
          <p:cNvSpPr/>
          <p:nvPr/>
        </p:nvSpPr>
        <p:spPr>
          <a:xfrm rot="9900000">
            <a:off x="8554793" y="4623110"/>
            <a:ext cx="396000" cy="336326"/>
          </a:xfrm>
          <a:custGeom>
            <a:avLst/>
            <a:gdLst/>
            <a:ahLst/>
            <a:cxnLst/>
            <a:rect l="l" t="t" r="r" b="b"/>
            <a:pathLst>
              <a:path w="2911009" h="2472345" extrusionOk="0">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1" name="Google Shape;271;p19"/>
          <p:cNvSpPr/>
          <p:nvPr/>
        </p:nvSpPr>
        <p:spPr>
          <a:xfrm>
            <a:off x="5691856" y="1417042"/>
            <a:ext cx="365319" cy="305377"/>
          </a:xfrm>
          <a:custGeom>
            <a:avLst/>
            <a:gdLst/>
            <a:ahLst/>
            <a:cxnLst/>
            <a:rect l="l" t="t" r="r" b="b"/>
            <a:pathLst>
              <a:path w="3186824" h="2663936" extrusionOk="0">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2" name="Google Shape;272;p19"/>
          <p:cNvSpPr/>
          <p:nvPr/>
        </p:nvSpPr>
        <p:spPr>
          <a:xfrm>
            <a:off x="7488429" y="2017230"/>
            <a:ext cx="354676" cy="357638"/>
          </a:xfrm>
          <a:custGeom>
            <a:avLst/>
            <a:gdLst/>
            <a:ahLst/>
            <a:cxnLst/>
            <a:rect l="l" t="t" r="r" b="b"/>
            <a:pathLst>
              <a:path w="1652142" h="1665940" extrusionOk="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3" name="Google Shape;273;p19"/>
          <p:cNvSpPr/>
          <p:nvPr/>
        </p:nvSpPr>
        <p:spPr>
          <a:xfrm>
            <a:off x="5614804" y="2778912"/>
            <a:ext cx="525858" cy="551925"/>
          </a:xfrm>
          <a:custGeom>
            <a:avLst/>
            <a:gdLst/>
            <a:ahLst/>
            <a:cxnLst/>
            <a:rect l="l" t="t" r="r" b="b"/>
            <a:pathLst>
              <a:path w="2921968" h="3066808" extrusionOk="0">
                <a:moveTo>
                  <a:pt x="1460984" y="233294"/>
                </a:moveTo>
                <a:cubicBezTo>
                  <a:pt x="1383148" y="233294"/>
                  <a:pt x="1320049" y="296393"/>
                  <a:pt x="1320049" y="374229"/>
                </a:cubicBezTo>
                <a:cubicBezTo>
                  <a:pt x="1320049" y="452065"/>
                  <a:pt x="1383148" y="515164"/>
                  <a:pt x="1460984" y="515164"/>
                </a:cubicBezTo>
                <a:cubicBezTo>
                  <a:pt x="1538820" y="515164"/>
                  <a:pt x="1601919" y="452065"/>
                  <a:pt x="1601919" y="374229"/>
                </a:cubicBezTo>
                <a:cubicBezTo>
                  <a:pt x="1601919" y="296393"/>
                  <a:pt x="1538820" y="233294"/>
                  <a:pt x="1460984" y="233294"/>
                </a:cubicBezTo>
                <a:close/>
                <a:moveTo>
                  <a:pt x="1460984" y="0"/>
                </a:moveTo>
                <a:cubicBezTo>
                  <a:pt x="1667665" y="0"/>
                  <a:pt x="1835213" y="167548"/>
                  <a:pt x="1835213" y="374229"/>
                </a:cubicBezTo>
                <a:cubicBezTo>
                  <a:pt x="1835213" y="503404"/>
                  <a:pt x="1769765" y="617294"/>
                  <a:pt x="1670219" y="684545"/>
                </a:cubicBezTo>
                <a:lnTo>
                  <a:pt x="1626866" y="708077"/>
                </a:lnTo>
                <a:lnTo>
                  <a:pt x="1646248" y="873151"/>
                </a:lnTo>
                <a:lnTo>
                  <a:pt x="2235203" y="873151"/>
                </a:lnTo>
                <a:lnTo>
                  <a:pt x="2241832" y="851796"/>
                </a:lnTo>
                <a:cubicBezTo>
                  <a:pt x="2272966" y="778187"/>
                  <a:pt x="2345853" y="726537"/>
                  <a:pt x="2430803" y="726537"/>
                </a:cubicBezTo>
                <a:cubicBezTo>
                  <a:pt x="2544070" y="726537"/>
                  <a:pt x="2635891" y="818358"/>
                  <a:pt x="2635891" y="931625"/>
                </a:cubicBezTo>
                <a:cubicBezTo>
                  <a:pt x="2635891" y="1044892"/>
                  <a:pt x="2544070" y="1136713"/>
                  <a:pt x="2430803" y="1136713"/>
                </a:cubicBezTo>
                <a:cubicBezTo>
                  <a:pt x="2345853" y="1136713"/>
                  <a:pt x="2272966" y="1085064"/>
                  <a:pt x="2241832" y="1011455"/>
                </a:cubicBezTo>
                <a:lnTo>
                  <a:pt x="2233652" y="985105"/>
                </a:lnTo>
                <a:lnTo>
                  <a:pt x="1659393" y="985105"/>
                </a:lnTo>
                <a:lnTo>
                  <a:pt x="1835639" y="2486125"/>
                </a:lnTo>
                <a:cubicBezTo>
                  <a:pt x="2257126" y="2356235"/>
                  <a:pt x="2582425" y="2203368"/>
                  <a:pt x="2605322" y="1804902"/>
                </a:cubicBezTo>
                <a:cubicBezTo>
                  <a:pt x="2547615" y="1806965"/>
                  <a:pt x="2490707" y="1815307"/>
                  <a:pt x="2437231" y="1828663"/>
                </a:cubicBezTo>
                <a:cubicBezTo>
                  <a:pt x="2542844" y="1722240"/>
                  <a:pt x="2642253" y="1622871"/>
                  <a:pt x="2679599" y="1472350"/>
                </a:cubicBezTo>
                <a:cubicBezTo>
                  <a:pt x="2719016" y="1621107"/>
                  <a:pt x="2816355" y="1715183"/>
                  <a:pt x="2921968" y="1828663"/>
                </a:cubicBezTo>
                <a:cubicBezTo>
                  <a:pt x="2868630" y="1815688"/>
                  <a:pt x="2809977" y="1807008"/>
                  <a:pt x="2749252" y="1804848"/>
                </a:cubicBezTo>
                <a:cubicBezTo>
                  <a:pt x="2719427" y="2342499"/>
                  <a:pt x="2353693" y="2860207"/>
                  <a:pt x="1665272" y="2905483"/>
                </a:cubicBezTo>
                <a:cubicBezTo>
                  <a:pt x="1561523" y="2978866"/>
                  <a:pt x="1523475" y="3013033"/>
                  <a:pt x="1462434" y="3066808"/>
                </a:cubicBezTo>
                <a:cubicBezTo>
                  <a:pt x="1404574" y="3011016"/>
                  <a:pt x="1369708" y="2980430"/>
                  <a:pt x="1265857" y="2910631"/>
                </a:cubicBezTo>
                <a:cubicBezTo>
                  <a:pt x="648092" y="2849018"/>
                  <a:pt x="205460" y="2343748"/>
                  <a:pt x="175466" y="1804523"/>
                </a:cubicBezTo>
                <a:cubicBezTo>
                  <a:pt x="115256" y="1806261"/>
                  <a:pt x="55763" y="1814736"/>
                  <a:pt x="0" y="1828663"/>
                </a:cubicBezTo>
                <a:cubicBezTo>
                  <a:pt x="105615" y="1722240"/>
                  <a:pt x="205022" y="1622871"/>
                  <a:pt x="242369" y="1472350"/>
                </a:cubicBezTo>
                <a:cubicBezTo>
                  <a:pt x="281785" y="1621107"/>
                  <a:pt x="379124" y="1715183"/>
                  <a:pt x="484739" y="1828663"/>
                </a:cubicBezTo>
                <a:cubicBezTo>
                  <a:pt x="433473" y="1816193"/>
                  <a:pt x="377298" y="1807690"/>
                  <a:pt x="319066" y="1805271"/>
                </a:cubicBezTo>
                <a:cubicBezTo>
                  <a:pt x="342774" y="2204526"/>
                  <a:pt x="675270" y="2359301"/>
                  <a:pt x="1095798" y="2488933"/>
                </a:cubicBezTo>
                <a:lnTo>
                  <a:pt x="1266566" y="985105"/>
                </a:lnTo>
                <a:lnTo>
                  <a:pt x="728631" y="985105"/>
                </a:lnTo>
                <a:lnTo>
                  <a:pt x="727109" y="987221"/>
                </a:lnTo>
                <a:lnTo>
                  <a:pt x="719586" y="1011455"/>
                </a:lnTo>
                <a:cubicBezTo>
                  <a:pt x="688452" y="1085064"/>
                  <a:pt x="615566" y="1136713"/>
                  <a:pt x="530615" y="1136713"/>
                </a:cubicBezTo>
                <a:cubicBezTo>
                  <a:pt x="417348" y="1136713"/>
                  <a:pt x="325527" y="1044892"/>
                  <a:pt x="325527" y="931625"/>
                </a:cubicBezTo>
                <a:cubicBezTo>
                  <a:pt x="325527" y="818358"/>
                  <a:pt x="417348" y="726537"/>
                  <a:pt x="530615" y="726537"/>
                </a:cubicBezTo>
                <a:cubicBezTo>
                  <a:pt x="615566" y="726537"/>
                  <a:pt x="688452" y="778187"/>
                  <a:pt x="719586" y="851796"/>
                </a:cubicBezTo>
                <a:lnTo>
                  <a:pt x="724380" y="867240"/>
                </a:lnTo>
                <a:lnTo>
                  <a:pt x="728634" y="873151"/>
                </a:lnTo>
                <a:lnTo>
                  <a:pt x="1279279" y="873151"/>
                </a:lnTo>
                <a:lnTo>
                  <a:pt x="1297855" y="709571"/>
                </a:lnTo>
                <a:lnTo>
                  <a:pt x="1251749" y="684545"/>
                </a:lnTo>
                <a:cubicBezTo>
                  <a:pt x="1152204" y="617294"/>
                  <a:pt x="1086755" y="503404"/>
                  <a:pt x="1086755" y="374229"/>
                </a:cubicBezTo>
                <a:cubicBezTo>
                  <a:pt x="1086755" y="167548"/>
                  <a:pt x="1254303" y="0"/>
                  <a:pt x="1460984"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277"/>
        <p:cNvGrpSpPr/>
        <p:nvPr/>
      </p:nvGrpSpPr>
      <p:grpSpPr>
        <a:xfrm>
          <a:off x="0" y="0"/>
          <a:ext cx="0" cy="0"/>
          <a:chOff x="0" y="0"/>
          <a:chExt cx="0" cy="0"/>
        </a:xfrm>
      </p:grpSpPr>
      <p:sp>
        <p:nvSpPr>
          <p:cNvPr id="278" name="Google Shape;278;p20"/>
          <p:cNvSpPr txBox="1"/>
          <p:nvPr/>
        </p:nvSpPr>
        <p:spPr>
          <a:xfrm>
            <a:off x="3472532" y="245035"/>
            <a:ext cx="4487491"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a:solidFill>
                  <a:srgbClr val="002060"/>
                </a:solidFill>
                <a:latin typeface="Arial Black"/>
                <a:ea typeface="Arial Black"/>
                <a:cs typeface="Arial Black"/>
                <a:sym typeface="Arial Black"/>
              </a:rPr>
              <a:t>Hukum Zakat</a:t>
            </a:r>
            <a:endParaRPr sz="2400" b="1">
              <a:solidFill>
                <a:srgbClr val="002060"/>
              </a:solidFill>
              <a:latin typeface="Arial Black"/>
              <a:ea typeface="Arial Black"/>
              <a:cs typeface="Arial Black"/>
              <a:sym typeface="Arial Black"/>
            </a:endParaRPr>
          </a:p>
        </p:txBody>
      </p:sp>
      <p:grpSp>
        <p:nvGrpSpPr>
          <p:cNvPr id="279" name="Google Shape;279;p20"/>
          <p:cNvGrpSpPr/>
          <p:nvPr/>
        </p:nvGrpSpPr>
        <p:grpSpPr>
          <a:xfrm>
            <a:off x="0" y="171338"/>
            <a:ext cx="12207499" cy="6686662"/>
            <a:chOff x="0" y="171338"/>
            <a:chExt cx="12207499" cy="6686662"/>
          </a:xfrm>
        </p:grpSpPr>
        <p:sp>
          <p:nvSpPr>
            <p:cNvPr id="280" name="Google Shape;280;p20"/>
            <p:cNvSpPr/>
            <p:nvPr/>
          </p:nvSpPr>
          <p:spPr>
            <a:xfrm>
              <a:off x="0" y="6214820"/>
              <a:ext cx="8446576" cy="643180"/>
            </a:xfrm>
            <a:prstGeom prst="rect">
              <a:avLst/>
            </a:prstGeom>
            <a:solidFill>
              <a:srgbClr val="7F6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Black"/>
                  <a:ea typeface="Arial Black"/>
                  <a:cs typeface="Arial Black"/>
                  <a:sym typeface="Arial Black"/>
                </a:rPr>
                <a:t>EKONOMI DAN BISNIS SYARIAH</a:t>
              </a:r>
              <a:endParaRPr sz="1400">
                <a:solidFill>
                  <a:schemeClr val="lt1"/>
                </a:solidFill>
                <a:latin typeface="Arial Black"/>
                <a:ea typeface="Arial Black"/>
                <a:cs typeface="Arial Black"/>
                <a:sym typeface="Arial Black"/>
              </a:endParaRPr>
            </a:p>
          </p:txBody>
        </p:sp>
        <p:sp>
          <p:nvSpPr>
            <p:cNvPr id="281" name="Google Shape;281;p20"/>
            <p:cNvSpPr/>
            <p:nvPr/>
          </p:nvSpPr>
          <p:spPr>
            <a:xfrm>
              <a:off x="8446577" y="6214820"/>
              <a:ext cx="3760922" cy="643180"/>
            </a:xfrm>
            <a:prstGeom prst="rect">
              <a:avLst/>
            </a:prstGeom>
            <a:solidFill>
              <a:srgbClr val="7B7B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Black"/>
                  <a:ea typeface="Arial Black"/>
                  <a:cs typeface="Arial Black"/>
                  <a:sym typeface="Arial Black"/>
                </a:rPr>
                <a:t>Ieki.upi.edu</a:t>
              </a:r>
              <a:endParaRPr sz="1400">
                <a:solidFill>
                  <a:schemeClr val="lt1"/>
                </a:solidFill>
                <a:latin typeface="Arial Black"/>
                <a:ea typeface="Arial Black"/>
                <a:cs typeface="Arial Black"/>
                <a:sym typeface="Arial Black"/>
              </a:endParaRPr>
            </a:p>
          </p:txBody>
        </p:sp>
        <p:grpSp>
          <p:nvGrpSpPr>
            <p:cNvPr id="282" name="Google Shape;282;p20"/>
            <p:cNvGrpSpPr/>
            <p:nvPr/>
          </p:nvGrpSpPr>
          <p:grpSpPr>
            <a:xfrm>
              <a:off x="10464117" y="171338"/>
              <a:ext cx="1495409" cy="593852"/>
              <a:chOff x="4572001" y="1093721"/>
              <a:chExt cx="1495409" cy="593852"/>
            </a:xfrm>
          </p:grpSpPr>
          <p:pic>
            <p:nvPicPr>
              <p:cNvPr id="283" name="Google Shape;283;p20"/>
              <p:cNvPicPr preferRelativeResize="0"/>
              <p:nvPr/>
            </p:nvPicPr>
            <p:blipFill rotWithShape="1">
              <a:blip r:embed="rId3">
                <a:alphaModFix/>
              </a:blip>
              <a:srcRect/>
              <a:stretch/>
            </p:blipFill>
            <p:spPr>
              <a:xfrm>
                <a:off x="4572001" y="1093721"/>
                <a:ext cx="593852" cy="593852"/>
              </a:xfrm>
              <a:prstGeom prst="rect">
                <a:avLst/>
              </a:prstGeom>
              <a:noFill/>
              <a:ln>
                <a:noFill/>
              </a:ln>
            </p:spPr>
          </p:pic>
          <p:pic>
            <p:nvPicPr>
              <p:cNvPr id="284" name="Google Shape;284;p20"/>
              <p:cNvPicPr preferRelativeResize="0"/>
              <p:nvPr/>
            </p:nvPicPr>
            <p:blipFill rotWithShape="1">
              <a:blip r:embed="rId4">
                <a:alphaModFix/>
              </a:blip>
              <a:srcRect r="39490"/>
              <a:stretch/>
            </p:blipFill>
            <p:spPr>
              <a:xfrm>
                <a:off x="5277971" y="1110073"/>
                <a:ext cx="789439" cy="576356"/>
              </a:xfrm>
              <a:prstGeom prst="rect">
                <a:avLst/>
              </a:prstGeom>
              <a:noFill/>
              <a:ln>
                <a:noFill/>
              </a:ln>
            </p:spPr>
          </p:pic>
        </p:grpSp>
      </p:grpSp>
      <p:sp>
        <p:nvSpPr>
          <p:cNvPr id="285" name="Google Shape;285;p20"/>
          <p:cNvSpPr/>
          <p:nvPr/>
        </p:nvSpPr>
        <p:spPr>
          <a:xfrm>
            <a:off x="1930574" y="4155993"/>
            <a:ext cx="889083" cy="817041"/>
          </a:xfrm>
          <a:custGeom>
            <a:avLst/>
            <a:gdLst/>
            <a:ahLst/>
            <a:cxnLst/>
            <a:rect l="l" t="t" r="r" b="b"/>
            <a:pathLst>
              <a:path w="3971393" h="3594045" extrusionOk="0">
                <a:moveTo>
                  <a:pt x="2284446" y="942229"/>
                </a:moveTo>
                <a:cubicBezTo>
                  <a:pt x="2231718" y="946666"/>
                  <a:pt x="2184212" y="981897"/>
                  <a:pt x="2166723" y="1035351"/>
                </a:cubicBezTo>
                <a:lnTo>
                  <a:pt x="1818705" y="2099054"/>
                </a:lnTo>
                <a:lnTo>
                  <a:pt x="1630896" y="1461099"/>
                </a:lnTo>
                <a:cubicBezTo>
                  <a:pt x="1625536" y="1442893"/>
                  <a:pt x="1616698" y="1426659"/>
                  <a:pt x="1605222" y="1412988"/>
                </a:cubicBezTo>
                <a:cubicBezTo>
                  <a:pt x="1592838" y="1372092"/>
                  <a:pt x="1559535" y="1339590"/>
                  <a:pt x="1515200" y="1327710"/>
                </a:cubicBezTo>
                <a:cubicBezTo>
                  <a:pt x="1442764" y="1308302"/>
                  <a:pt x="1368310" y="1351289"/>
                  <a:pt x="1348901" y="1423723"/>
                </a:cubicBezTo>
                <a:lnTo>
                  <a:pt x="1175574" y="2070589"/>
                </a:lnTo>
                <a:lnTo>
                  <a:pt x="887391" y="2070589"/>
                </a:lnTo>
                <a:cubicBezTo>
                  <a:pt x="812401" y="2070589"/>
                  <a:pt x="751610" y="2131382"/>
                  <a:pt x="751610" y="2206372"/>
                </a:cubicBezTo>
                <a:cubicBezTo>
                  <a:pt x="751609" y="2281361"/>
                  <a:pt x="812402" y="2342153"/>
                  <a:pt x="887391" y="2342154"/>
                </a:cubicBezTo>
                <a:lnTo>
                  <a:pt x="1266160" y="2342154"/>
                </a:lnTo>
                <a:cubicBezTo>
                  <a:pt x="1309243" y="2342153"/>
                  <a:pt x="1347639" y="2322088"/>
                  <a:pt x="1370869" y="2289485"/>
                </a:cubicBezTo>
                <a:cubicBezTo>
                  <a:pt x="1392914" y="2274134"/>
                  <a:pt x="1408463" y="2250677"/>
                  <a:pt x="1415910" y="2222885"/>
                </a:cubicBezTo>
                <a:lnTo>
                  <a:pt x="1490320" y="1945186"/>
                </a:lnTo>
                <a:lnTo>
                  <a:pt x="1661817" y="2527729"/>
                </a:lnTo>
                <a:cubicBezTo>
                  <a:pt x="1680716" y="2591927"/>
                  <a:pt x="1742866" y="2631605"/>
                  <a:pt x="1806849" y="2621696"/>
                </a:cubicBezTo>
                <a:cubicBezTo>
                  <a:pt x="1873057" y="2637495"/>
                  <a:pt x="1940784" y="2599243"/>
                  <a:pt x="1962449" y="2533025"/>
                </a:cubicBezTo>
                <a:lnTo>
                  <a:pt x="2291633" y="1526890"/>
                </a:lnTo>
                <a:lnTo>
                  <a:pt x="2478124" y="2222886"/>
                </a:lnTo>
                <a:cubicBezTo>
                  <a:pt x="2491725" y="2273643"/>
                  <a:pt x="2532355" y="2309941"/>
                  <a:pt x="2580723" y="2318869"/>
                </a:cubicBezTo>
                <a:cubicBezTo>
                  <a:pt x="2600453" y="2334375"/>
                  <a:pt x="2625460" y="2342152"/>
                  <a:pt x="2652283" y="2342153"/>
                </a:cubicBezTo>
                <a:lnTo>
                  <a:pt x="3058108" y="2342153"/>
                </a:lnTo>
                <a:cubicBezTo>
                  <a:pt x="3133099" y="2342153"/>
                  <a:pt x="3193891" y="2281360"/>
                  <a:pt x="3193891" y="2206371"/>
                </a:cubicBezTo>
                <a:cubicBezTo>
                  <a:pt x="3193890" y="2131381"/>
                  <a:pt x="3133099" y="2070589"/>
                  <a:pt x="3058108" y="2070588"/>
                </a:cubicBezTo>
                <a:lnTo>
                  <a:pt x="2718460" y="2070589"/>
                </a:lnTo>
                <a:lnTo>
                  <a:pt x="2455970" y="1090961"/>
                </a:lnTo>
                <a:cubicBezTo>
                  <a:pt x="2449895" y="1068289"/>
                  <a:pt x="2438427" y="1048501"/>
                  <a:pt x="2421928" y="1033927"/>
                </a:cubicBezTo>
                <a:cubicBezTo>
                  <a:pt x="2410672" y="994460"/>
                  <a:pt x="2379946" y="962248"/>
                  <a:pt x="2337996" y="948523"/>
                </a:cubicBezTo>
                <a:cubicBezTo>
                  <a:pt x="2320178" y="942693"/>
                  <a:pt x="2302022" y="940751"/>
                  <a:pt x="2284446" y="942229"/>
                </a:cubicBezTo>
                <a:close/>
                <a:moveTo>
                  <a:pt x="941190" y="119"/>
                </a:moveTo>
                <a:cubicBezTo>
                  <a:pt x="1335246" y="6449"/>
                  <a:pt x="1754682" y="267656"/>
                  <a:pt x="1985697" y="864700"/>
                </a:cubicBezTo>
                <a:cubicBezTo>
                  <a:pt x="2807082" y="-1258124"/>
                  <a:pt x="6010484" y="864700"/>
                  <a:pt x="1985697" y="3594045"/>
                </a:cubicBezTo>
                <a:cubicBezTo>
                  <a:pt x="-907119" y="1632328"/>
                  <a:pt x="-65842" y="-16059"/>
                  <a:pt x="941190" y="11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1">
              <a:solidFill>
                <a:schemeClr val="lt1"/>
              </a:solidFill>
              <a:latin typeface="Calibri"/>
              <a:ea typeface="Calibri"/>
              <a:cs typeface="Calibri"/>
              <a:sym typeface="Calibri"/>
            </a:endParaRPr>
          </a:p>
        </p:txBody>
      </p:sp>
      <p:sp>
        <p:nvSpPr>
          <p:cNvPr id="286" name="Google Shape;286;p20"/>
          <p:cNvSpPr/>
          <p:nvPr/>
        </p:nvSpPr>
        <p:spPr>
          <a:xfrm>
            <a:off x="9253811" y="4057318"/>
            <a:ext cx="935318" cy="791956"/>
          </a:xfrm>
          <a:custGeom>
            <a:avLst/>
            <a:gdLst/>
            <a:ahLst/>
            <a:cxnLst/>
            <a:rect l="l" t="t" r="r" b="b"/>
            <a:pathLst>
              <a:path w="3971393" h="3594045" extrusionOk="0">
                <a:moveTo>
                  <a:pt x="2284446" y="942229"/>
                </a:moveTo>
                <a:cubicBezTo>
                  <a:pt x="2231718" y="946666"/>
                  <a:pt x="2184212" y="981897"/>
                  <a:pt x="2166723" y="1035351"/>
                </a:cubicBezTo>
                <a:lnTo>
                  <a:pt x="1818705" y="2099054"/>
                </a:lnTo>
                <a:lnTo>
                  <a:pt x="1630896" y="1461099"/>
                </a:lnTo>
                <a:cubicBezTo>
                  <a:pt x="1625536" y="1442893"/>
                  <a:pt x="1616698" y="1426659"/>
                  <a:pt x="1605222" y="1412988"/>
                </a:cubicBezTo>
                <a:cubicBezTo>
                  <a:pt x="1592838" y="1372092"/>
                  <a:pt x="1559535" y="1339590"/>
                  <a:pt x="1515200" y="1327710"/>
                </a:cubicBezTo>
                <a:cubicBezTo>
                  <a:pt x="1442764" y="1308302"/>
                  <a:pt x="1368310" y="1351289"/>
                  <a:pt x="1348901" y="1423723"/>
                </a:cubicBezTo>
                <a:lnTo>
                  <a:pt x="1175574" y="2070589"/>
                </a:lnTo>
                <a:lnTo>
                  <a:pt x="887391" y="2070589"/>
                </a:lnTo>
                <a:cubicBezTo>
                  <a:pt x="812401" y="2070589"/>
                  <a:pt x="751610" y="2131382"/>
                  <a:pt x="751610" y="2206372"/>
                </a:cubicBezTo>
                <a:cubicBezTo>
                  <a:pt x="751609" y="2281361"/>
                  <a:pt x="812402" y="2342153"/>
                  <a:pt x="887391" y="2342154"/>
                </a:cubicBezTo>
                <a:lnTo>
                  <a:pt x="1266160" y="2342154"/>
                </a:lnTo>
                <a:cubicBezTo>
                  <a:pt x="1309243" y="2342153"/>
                  <a:pt x="1347639" y="2322088"/>
                  <a:pt x="1370869" y="2289485"/>
                </a:cubicBezTo>
                <a:cubicBezTo>
                  <a:pt x="1392914" y="2274134"/>
                  <a:pt x="1408463" y="2250677"/>
                  <a:pt x="1415910" y="2222885"/>
                </a:cubicBezTo>
                <a:lnTo>
                  <a:pt x="1490320" y="1945186"/>
                </a:lnTo>
                <a:lnTo>
                  <a:pt x="1661817" y="2527729"/>
                </a:lnTo>
                <a:cubicBezTo>
                  <a:pt x="1680716" y="2591927"/>
                  <a:pt x="1742866" y="2631605"/>
                  <a:pt x="1806849" y="2621696"/>
                </a:cubicBezTo>
                <a:cubicBezTo>
                  <a:pt x="1873057" y="2637495"/>
                  <a:pt x="1940784" y="2599243"/>
                  <a:pt x="1962449" y="2533025"/>
                </a:cubicBezTo>
                <a:lnTo>
                  <a:pt x="2291633" y="1526890"/>
                </a:lnTo>
                <a:lnTo>
                  <a:pt x="2478124" y="2222886"/>
                </a:lnTo>
                <a:cubicBezTo>
                  <a:pt x="2491725" y="2273643"/>
                  <a:pt x="2532355" y="2309941"/>
                  <a:pt x="2580723" y="2318869"/>
                </a:cubicBezTo>
                <a:cubicBezTo>
                  <a:pt x="2600453" y="2334375"/>
                  <a:pt x="2625460" y="2342152"/>
                  <a:pt x="2652283" y="2342153"/>
                </a:cubicBezTo>
                <a:lnTo>
                  <a:pt x="3058108" y="2342153"/>
                </a:lnTo>
                <a:cubicBezTo>
                  <a:pt x="3133099" y="2342153"/>
                  <a:pt x="3193891" y="2281360"/>
                  <a:pt x="3193891" y="2206371"/>
                </a:cubicBezTo>
                <a:cubicBezTo>
                  <a:pt x="3193890" y="2131381"/>
                  <a:pt x="3133099" y="2070589"/>
                  <a:pt x="3058108" y="2070588"/>
                </a:cubicBezTo>
                <a:lnTo>
                  <a:pt x="2718460" y="2070589"/>
                </a:lnTo>
                <a:lnTo>
                  <a:pt x="2455970" y="1090961"/>
                </a:lnTo>
                <a:cubicBezTo>
                  <a:pt x="2449895" y="1068289"/>
                  <a:pt x="2438427" y="1048501"/>
                  <a:pt x="2421928" y="1033927"/>
                </a:cubicBezTo>
                <a:cubicBezTo>
                  <a:pt x="2410672" y="994460"/>
                  <a:pt x="2379946" y="962248"/>
                  <a:pt x="2337996" y="948523"/>
                </a:cubicBezTo>
                <a:cubicBezTo>
                  <a:pt x="2320178" y="942693"/>
                  <a:pt x="2302022" y="940751"/>
                  <a:pt x="2284446" y="942229"/>
                </a:cubicBezTo>
                <a:close/>
                <a:moveTo>
                  <a:pt x="941190" y="119"/>
                </a:moveTo>
                <a:cubicBezTo>
                  <a:pt x="1335246" y="6449"/>
                  <a:pt x="1754682" y="267656"/>
                  <a:pt x="1985697" y="864700"/>
                </a:cubicBezTo>
                <a:cubicBezTo>
                  <a:pt x="2807082" y="-1258124"/>
                  <a:pt x="6010484" y="864700"/>
                  <a:pt x="1985697" y="3594045"/>
                </a:cubicBezTo>
                <a:cubicBezTo>
                  <a:pt x="-907119" y="1632328"/>
                  <a:pt x="-65842" y="-16059"/>
                  <a:pt x="941190" y="11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1">
              <a:solidFill>
                <a:schemeClr val="lt1"/>
              </a:solidFill>
              <a:latin typeface="Calibri"/>
              <a:ea typeface="Calibri"/>
              <a:cs typeface="Calibri"/>
              <a:sym typeface="Calibri"/>
            </a:endParaRPr>
          </a:p>
        </p:txBody>
      </p:sp>
      <p:sp>
        <p:nvSpPr>
          <p:cNvPr id="287" name="Google Shape;287;p20"/>
          <p:cNvSpPr/>
          <p:nvPr/>
        </p:nvSpPr>
        <p:spPr>
          <a:xfrm>
            <a:off x="253629" y="1912805"/>
            <a:ext cx="4588002" cy="175432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Zakat merupakan salah satu rukun Islam dan menjadi salah satu unsur pokok tiang penegakan syariat Islam. Oleh sebab itu, hukum menunaikan zakat adalah wajib bagi setiap muslim dam muslimah yang telah memenuhi syarat-syarat tertentu</a:t>
            </a:r>
            <a:endParaRPr sz="1800">
              <a:solidFill>
                <a:srgbClr val="3F3F3F"/>
              </a:solidFill>
              <a:latin typeface="Calibri"/>
              <a:ea typeface="Calibri"/>
              <a:cs typeface="Calibri"/>
              <a:sym typeface="Calibri"/>
            </a:endParaRPr>
          </a:p>
        </p:txBody>
      </p:sp>
      <p:sp>
        <p:nvSpPr>
          <p:cNvPr id="288" name="Google Shape;288;p20"/>
          <p:cNvSpPr/>
          <p:nvPr/>
        </p:nvSpPr>
        <p:spPr>
          <a:xfrm>
            <a:off x="6740769" y="1896198"/>
            <a:ext cx="5026085" cy="175432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Rasulullah Saw bersabda, “Islam dibangun di atas lima perkara: bersaksi bahwa tidak ada tuhan kecuali Allah dan Muhammad adalahutusan-Nya; mendirikan shalat; melaksanakan puasa (di bulan Ramadhan); menunaikan zakat; dan berhaji ke Baitullah (bagi yang mampu)” (HR. Muslim). </a:t>
            </a:r>
            <a:endParaRPr sz="1800">
              <a:solidFill>
                <a:srgbClr val="3F3F3F"/>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292"/>
        <p:cNvGrpSpPr/>
        <p:nvPr/>
      </p:nvGrpSpPr>
      <p:grpSpPr>
        <a:xfrm>
          <a:off x="0" y="0"/>
          <a:ext cx="0" cy="0"/>
          <a:chOff x="0" y="0"/>
          <a:chExt cx="0" cy="0"/>
        </a:xfrm>
      </p:grpSpPr>
      <p:grpSp>
        <p:nvGrpSpPr>
          <p:cNvPr id="293" name="Google Shape;293;p21"/>
          <p:cNvGrpSpPr/>
          <p:nvPr/>
        </p:nvGrpSpPr>
        <p:grpSpPr>
          <a:xfrm>
            <a:off x="0" y="171338"/>
            <a:ext cx="12207499" cy="6686662"/>
            <a:chOff x="0" y="171338"/>
            <a:chExt cx="12207499" cy="6686662"/>
          </a:xfrm>
        </p:grpSpPr>
        <p:sp>
          <p:nvSpPr>
            <p:cNvPr id="294" name="Google Shape;294;p21"/>
            <p:cNvSpPr/>
            <p:nvPr/>
          </p:nvSpPr>
          <p:spPr>
            <a:xfrm>
              <a:off x="0" y="6214820"/>
              <a:ext cx="8446576" cy="643180"/>
            </a:xfrm>
            <a:prstGeom prst="rect">
              <a:avLst/>
            </a:prstGeom>
            <a:solidFill>
              <a:srgbClr val="7F6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Black"/>
                  <a:ea typeface="Arial Black"/>
                  <a:cs typeface="Arial Black"/>
                  <a:sym typeface="Arial Black"/>
                </a:rPr>
                <a:t>EKONOMI DAN BISNIS SYARIAH</a:t>
              </a:r>
              <a:endParaRPr sz="1400">
                <a:solidFill>
                  <a:schemeClr val="lt1"/>
                </a:solidFill>
                <a:latin typeface="Arial Black"/>
                <a:ea typeface="Arial Black"/>
                <a:cs typeface="Arial Black"/>
                <a:sym typeface="Arial Black"/>
              </a:endParaRPr>
            </a:p>
          </p:txBody>
        </p:sp>
        <p:sp>
          <p:nvSpPr>
            <p:cNvPr id="295" name="Google Shape;295;p21"/>
            <p:cNvSpPr/>
            <p:nvPr/>
          </p:nvSpPr>
          <p:spPr>
            <a:xfrm>
              <a:off x="8446577" y="6214820"/>
              <a:ext cx="3760922" cy="643180"/>
            </a:xfrm>
            <a:prstGeom prst="rect">
              <a:avLst/>
            </a:prstGeom>
            <a:solidFill>
              <a:srgbClr val="7B7B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Black"/>
                  <a:ea typeface="Arial Black"/>
                  <a:cs typeface="Arial Black"/>
                  <a:sym typeface="Arial Black"/>
                </a:rPr>
                <a:t>Ieki.upi.edu</a:t>
              </a:r>
              <a:endParaRPr sz="1400">
                <a:solidFill>
                  <a:schemeClr val="lt1"/>
                </a:solidFill>
                <a:latin typeface="Arial Black"/>
                <a:ea typeface="Arial Black"/>
                <a:cs typeface="Arial Black"/>
                <a:sym typeface="Arial Black"/>
              </a:endParaRPr>
            </a:p>
          </p:txBody>
        </p:sp>
        <p:grpSp>
          <p:nvGrpSpPr>
            <p:cNvPr id="296" name="Google Shape;296;p21"/>
            <p:cNvGrpSpPr/>
            <p:nvPr/>
          </p:nvGrpSpPr>
          <p:grpSpPr>
            <a:xfrm>
              <a:off x="10464117" y="171338"/>
              <a:ext cx="1495409" cy="593852"/>
              <a:chOff x="4572001" y="1093721"/>
              <a:chExt cx="1495409" cy="593852"/>
            </a:xfrm>
          </p:grpSpPr>
          <p:pic>
            <p:nvPicPr>
              <p:cNvPr id="297" name="Google Shape;297;p21"/>
              <p:cNvPicPr preferRelativeResize="0"/>
              <p:nvPr/>
            </p:nvPicPr>
            <p:blipFill rotWithShape="1">
              <a:blip r:embed="rId3">
                <a:alphaModFix/>
              </a:blip>
              <a:srcRect/>
              <a:stretch/>
            </p:blipFill>
            <p:spPr>
              <a:xfrm>
                <a:off x="4572001" y="1093721"/>
                <a:ext cx="593852" cy="593852"/>
              </a:xfrm>
              <a:prstGeom prst="rect">
                <a:avLst/>
              </a:prstGeom>
              <a:noFill/>
              <a:ln>
                <a:noFill/>
              </a:ln>
            </p:spPr>
          </p:pic>
          <p:pic>
            <p:nvPicPr>
              <p:cNvPr id="298" name="Google Shape;298;p21"/>
              <p:cNvPicPr preferRelativeResize="0"/>
              <p:nvPr/>
            </p:nvPicPr>
            <p:blipFill rotWithShape="1">
              <a:blip r:embed="rId4">
                <a:alphaModFix/>
              </a:blip>
              <a:srcRect r="39490"/>
              <a:stretch/>
            </p:blipFill>
            <p:spPr>
              <a:xfrm>
                <a:off x="5277971" y="1110073"/>
                <a:ext cx="789439" cy="576356"/>
              </a:xfrm>
              <a:prstGeom prst="rect">
                <a:avLst/>
              </a:prstGeom>
              <a:noFill/>
              <a:ln>
                <a:noFill/>
              </a:ln>
            </p:spPr>
          </p:pic>
        </p:grpSp>
      </p:grpSp>
      <p:grpSp>
        <p:nvGrpSpPr>
          <p:cNvPr id="299" name="Google Shape;299;p21"/>
          <p:cNvGrpSpPr/>
          <p:nvPr/>
        </p:nvGrpSpPr>
        <p:grpSpPr>
          <a:xfrm>
            <a:off x="5781461" y="823421"/>
            <a:ext cx="6380880" cy="1601584"/>
            <a:chOff x="4662777" y="1429215"/>
            <a:chExt cx="3901247" cy="1600889"/>
          </a:xfrm>
        </p:grpSpPr>
        <p:sp>
          <p:nvSpPr>
            <p:cNvPr id="300" name="Google Shape;300;p21"/>
            <p:cNvSpPr txBox="1"/>
            <p:nvPr/>
          </p:nvSpPr>
          <p:spPr>
            <a:xfrm>
              <a:off x="4675591" y="1830296"/>
              <a:ext cx="3888433" cy="119980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Zakat adalah </a:t>
              </a:r>
              <a:r>
                <a:rPr lang="en-US" sz="1800" i="1">
                  <a:solidFill>
                    <a:schemeClr val="dk1"/>
                  </a:solidFill>
                  <a:latin typeface="Calibri"/>
                  <a:ea typeface="Calibri"/>
                  <a:cs typeface="Calibri"/>
                  <a:sym typeface="Calibri"/>
                </a:rPr>
                <a:t>fardu‘ain</a:t>
              </a:r>
              <a:r>
                <a:rPr lang="en-US" sz="1800">
                  <a:solidFill>
                    <a:schemeClr val="dk1"/>
                  </a:solidFill>
                  <a:latin typeface="Calibri"/>
                  <a:ea typeface="Calibri"/>
                  <a:cs typeface="Calibri"/>
                  <a:sym typeface="Calibri"/>
                </a:rPr>
                <a:t> bagi setiap muslim. Bagi laki-laki dan perempuan. Bahkan anak-anak dan orang gila sekalipun memiliki kewajiban yang sama bila hartanya sudah memenuhi syarat yang telah ditetapkan.</a:t>
              </a:r>
              <a:endParaRPr sz="1800">
                <a:solidFill>
                  <a:srgbClr val="3F3F3F"/>
                </a:solidFill>
                <a:latin typeface="Calibri"/>
                <a:ea typeface="Calibri"/>
                <a:cs typeface="Calibri"/>
                <a:sym typeface="Calibri"/>
              </a:endParaRPr>
            </a:p>
          </p:txBody>
        </p:sp>
        <p:sp>
          <p:nvSpPr>
            <p:cNvPr id="301" name="Google Shape;301;p21"/>
            <p:cNvSpPr txBox="1"/>
            <p:nvPr/>
          </p:nvSpPr>
          <p:spPr>
            <a:xfrm>
              <a:off x="4662777" y="1429215"/>
              <a:ext cx="3888433" cy="39993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a:solidFill>
                    <a:srgbClr val="3F3F3F"/>
                  </a:solidFill>
                  <a:latin typeface="Calibri"/>
                  <a:ea typeface="Calibri"/>
                  <a:cs typeface="Calibri"/>
                  <a:sym typeface="Calibri"/>
                </a:rPr>
                <a:t>Yang wajib mengeluarkan zakat</a:t>
              </a:r>
              <a:endParaRPr sz="2000" b="1">
                <a:solidFill>
                  <a:srgbClr val="3F3F3F"/>
                </a:solidFill>
                <a:latin typeface="Calibri"/>
                <a:ea typeface="Calibri"/>
                <a:cs typeface="Calibri"/>
                <a:sym typeface="Calibri"/>
              </a:endParaRPr>
            </a:p>
          </p:txBody>
        </p:sp>
      </p:grpSp>
      <p:grpSp>
        <p:nvGrpSpPr>
          <p:cNvPr id="302" name="Google Shape;302;p21"/>
          <p:cNvGrpSpPr/>
          <p:nvPr/>
        </p:nvGrpSpPr>
        <p:grpSpPr>
          <a:xfrm>
            <a:off x="6790381" y="2277919"/>
            <a:ext cx="5200765" cy="2378861"/>
            <a:chOff x="4710807" y="1358793"/>
            <a:chExt cx="3914357" cy="2377824"/>
          </a:xfrm>
        </p:grpSpPr>
        <p:sp>
          <p:nvSpPr>
            <p:cNvPr id="303" name="Google Shape;303;p21"/>
            <p:cNvSpPr txBox="1"/>
            <p:nvPr/>
          </p:nvSpPr>
          <p:spPr>
            <a:xfrm>
              <a:off x="4710807" y="1706176"/>
              <a:ext cx="3888433" cy="2030441"/>
            </a:xfrm>
            <a:prstGeom prst="rect">
              <a:avLst/>
            </a:prstGeom>
            <a:noFill/>
            <a:ln>
              <a:noFill/>
            </a:ln>
          </p:spPr>
          <p:txBody>
            <a:bodyPr spcFirstLastPara="1" wrap="square" lIns="91425" tIns="45700" rIns="91425" bIns="45700" anchor="t" anchorCtr="0">
              <a:noAutofit/>
            </a:bodyPr>
            <a:lstStyle/>
            <a:p>
              <a:pPr marL="171450" marR="0" lvl="0" indent="-1714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Emas dan perak (baik sebagai mata uang ataupun bukan)</a:t>
              </a:r>
              <a:endParaRPr/>
            </a:p>
            <a:p>
              <a:pPr marL="171450" marR="0" lvl="0" indent="-1714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Binatang ternak, yaitu; unta, sapi/kerbau dan kambing/domba/biri-biri yang digembalakan.</a:t>
              </a:r>
              <a:endParaRPr sz="1800">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Barang dagangan dan keuntungannya</a:t>
              </a:r>
              <a:endParaRPr sz="1800">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Hasil pertanian dan buah-buahan (kurma, kismis, gandum, dan jewawut)</a:t>
              </a:r>
              <a:endParaRPr sz="1800">
                <a:solidFill>
                  <a:schemeClr val="dk1"/>
                </a:solidFill>
                <a:latin typeface="Calibri"/>
                <a:ea typeface="Calibri"/>
                <a:cs typeface="Calibri"/>
                <a:sym typeface="Calibri"/>
              </a:endParaRPr>
            </a:p>
          </p:txBody>
        </p:sp>
        <p:sp>
          <p:nvSpPr>
            <p:cNvPr id="304" name="Google Shape;304;p21"/>
            <p:cNvSpPr txBox="1"/>
            <p:nvPr/>
          </p:nvSpPr>
          <p:spPr>
            <a:xfrm>
              <a:off x="4736731" y="1358793"/>
              <a:ext cx="3888433" cy="46146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rgbClr val="3F3F3F"/>
                  </a:solidFill>
                  <a:latin typeface="Calibri"/>
                  <a:ea typeface="Calibri"/>
                  <a:cs typeface="Calibri"/>
                  <a:sym typeface="Calibri"/>
                </a:rPr>
                <a:t>Jenis-Jenis Harta Yang Wajib Zakat</a:t>
              </a:r>
              <a:endParaRPr sz="2400" b="1">
                <a:solidFill>
                  <a:srgbClr val="3F3F3F"/>
                </a:solidFill>
                <a:latin typeface="Calibri"/>
                <a:ea typeface="Calibri"/>
                <a:cs typeface="Calibri"/>
                <a:sym typeface="Calibri"/>
              </a:endParaRPr>
            </a:p>
          </p:txBody>
        </p:sp>
      </p:grpSp>
      <p:grpSp>
        <p:nvGrpSpPr>
          <p:cNvPr id="305" name="Google Shape;305;p21"/>
          <p:cNvGrpSpPr/>
          <p:nvPr/>
        </p:nvGrpSpPr>
        <p:grpSpPr>
          <a:xfrm>
            <a:off x="5687889" y="4487142"/>
            <a:ext cx="6338963" cy="1823388"/>
            <a:chOff x="4693988" y="1639851"/>
            <a:chExt cx="3910459" cy="1822595"/>
          </a:xfrm>
        </p:grpSpPr>
        <p:sp>
          <p:nvSpPr>
            <p:cNvPr id="306" name="Google Shape;306;p21"/>
            <p:cNvSpPr txBox="1"/>
            <p:nvPr/>
          </p:nvSpPr>
          <p:spPr>
            <a:xfrm>
              <a:off x="4693988" y="1893468"/>
              <a:ext cx="3888433" cy="1568978"/>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Memenuhi Nishab adalah jumlah/ ukuran minimal harta yang menyebabkan harta tersebut wajib mengeluarkan zakat.</a:t>
              </a:r>
              <a:endParaRPr/>
            </a:p>
            <a:p>
              <a:pPr marL="285750" marR="0" lvl="0" indent="-285750" algn="l" rtl="0">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Telah mencapai haul (1 tahun Hijriah), kecuali untuk harta berupa hasil pertanian dimana waktu wajib zakatnya adalah saat panen dan nishab berat hasil panennya minimal 652,8 KG dalam keadaan kering dan bersih</a:t>
              </a:r>
              <a:endParaRPr sz="1600">
                <a:solidFill>
                  <a:schemeClr val="dk1"/>
                </a:solidFill>
                <a:latin typeface="Calibri"/>
                <a:ea typeface="Calibri"/>
                <a:cs typeface="Calibri"/>
                <a:sym typeface="Calibri"/>
              </a:endParaRPr>
            </a:p>
          </p:txBody>
        </p:sp>
        <p:sp>
          <p:nvSpPr>
            <p:cNvPr id="307" name="Google Shape;307;p21"/>
            <p:cNvSpPr txBox="1"/>
            <p:nvPr/>
          </p:nvSpPr>
          <p:spPr>
            <a:xfrm>
              <a:off x="4716014" y="1639851"/>
              <a:ext cx="3888433" cy="36917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3F3F3F"/>
                  </a:solidFill>
                  <a:latin typeface="Calibri"/>
                  <a:ea typeface="Calibri"/>
                  <a:cs typeface="Calibri"/>
                  <a:sym typeface="Calibri"/>
                </a:rPr>
                <a:t>Syarat dan Sebab Harta Wajib Zakat</a:t>
              </a:r>
              <a:endParaRPr sz="1800" b="1">
                <a:solidFill>
                  <a:srgbClr val="3F3F3F"/>
                </a:solidFill>
                <a:latin typeface="Calibri"/>
                <a:ea typeface="Calibri"/>
                <a:cs typeface="Calibri"/>
                <a:sym typeface="Calibri"/>
              </a:endParaRPr>
            </a:p>
          </p:txBody>
        </p:sp>
      </p:grpSp>
      <p:sp>
        <p:nvSpPr>
          <p:cNvPr id="308" name="Google Shape;308;p21"/>
          <p:cNvSpPr/>
          <p:nvPr/>
        </p:nvSpPr>
        <p:spPr>
          <a:xfrm>
            <a:off x="596906" y="1459689"/>
            <a:ext cx="3970151" cy="3970151"/>
          </a:xfrm>
          <a:prstGeom prst="arc">
            <a:avLst>
              <a:gd name="adj1" fmla="val 16200000"/>
              <a:gd name="adj2" fmla="val 5433205"/>
            </a:avLst>
          </a:prstGeom>
          <a:noFill/>
          <a:ln w="53975" cap="flat" cmpd="sng">
            <a:solidFill>
              <a:srgbClr val="D9D9D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dk1"/>
              </a:solidFill>
              <a:latin typeface="Calibri"/>
              <a:ea typeface="Calibri"/>
              <a:cs typeface="Calibri"/>
              <a:sym typeface="Calibri"/>
            </a:endParaRPr>
          </a:p>
        </p:txBody>
      </p:sp>
      <p:sp>
        <p:nvSpPr>
          <p:cNvPr id="309" name="Google Shape;309;p21"/>
          <p:cNvSpPr/>
          <p:nvPr/>
        </p:nvSpPr>
        <p:spPr>
          <a:xfrm>
            <a:off x="3211276" y="1516654"/>
            <a:ext cx="216118" cy="216118"/>
          </a:xfrm>
          <a:prstGeom prst="ellipse">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10" name="Google Shape;310;p21"/>
          <p:cNvSpPr/>
          <p:nvPr/>
        </p:nvSpPr>
        <p:spPr>
          <a:xfrm>
            <a:off x="5138276" y="1373563"/>
            <a:ext cx="549613" cy="549613"/>
          </a:xfrm>
          <a:prstGeom prst="ellipse">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rgbClr val="3F3F3F"/>
              </a:solidFill>
              <a:latin typeface="Calibri"/>
              <a:ea typeface="Calibri"/>
              <a:cs typeface="Calibri"/>
              <a:sym typeface="Calibri"/>
            </a:endParaRPr>
          </a:p>
        </p:txBody>
      </p:sp>
      <p:sp>
        <p:nvSpPr>
          <p:cNvPr id="311" name="Google Shape;311;p21"/>
          <p:cNvSpPr/>
          <p:nvPr/>
        </p:nvSpPr>
        <p:spPr>
          <a:xfrm>
            <a:off x="6083903" y="3209809"/>
            <a:ext cx="549613" cy="549613"/>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rgbClr val="3F3F3F"/>
              </a:solidFill>
              <a:latin typeface="Calibri"/>
              <a:ea typeface="Calibri"/>
              <a:cs typeface="Calibri"/>
              <a:sym typeface="Calibri"/>
            </a:endParaRPr>
          </a:p>
        </p:txBody>
      </p:sp>
      <p:sp>
        <p:nvSpPr>
          <p:cNvPr id="312" name="Google Shape;312;p21"/>
          <p:cNvSpPr/>
          <p:nvPr/>
        </p:nvSpPr>
        <p:spPr>
          <a:xfrm>
            <a:off x="5014449" y="5046055"/>
            <a:ext cx="549613" cy="549613"/>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rgbClr val="3F3F3F"/>
              </a:solidFill>
              <a:latin typeface="Calibri"/>
              <a:ea typeface="Calibri"/>
              <a:cs typeface="Calibri"/>
              <a:sym typeface="Calibri"/>
            </a:endParaRPr>
          </a:p>
        </p:txBody>
      </p:sp>
      <p:sp>
        <p:nvSpPr>
          <p:cNvPr id="313" name="Google Shape;313;p21"/>
          <p:cNvSpPr/>
          <p:nvPr/>
        </p:nvSpPr>
        <p:spPr>
          <a:xfrm>
            <a:off x="4240332" y="2434778"/>
            <a:ext cx="216118" cy="216118"/>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14" name="Google Shape;314;p21"/>
          <p:cNvSpPr/>
          <p:nvPr/>
        </p:nvSpPr>
        <p:spPr>
          <a:xfrm>
            <a:off x="4473208" y="3352900"/>
            <a:ext cx="216118" cy="216118"/>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15" name="Google Shape;315;p21"/>
          <p:cNvSpPr/>
          <p:nvPr/>
        </p:nvSpPr>
        <p:spPr>
          <a:xfrm>
            <a:off x="4219880" y="4271024"/>
            <a:ext cx="216118" cy="216118"/>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16" name="Google Shape;316;p21"/>
          <p:cNvSpPr/>
          <p:nvPr/>
        </p:nvSpPr>
        <p:spPr>
          <a:xfrm>
            <a:off x="3211276" y="5189146"/>
            <a:ext cx="216118" cy="216118"/>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cxnSp>
        <p:nvCxnSpPr>
          <p:cNvPr id="317" name="Google Shape;317;p21"/>
          <p:cNvCxnSpPr/>
          <p:nvPr/>
        </p:nvCxnSpPr>
        <p:spPr>
          <a:xfrm>
            <a:off x="3742788" y="1624761"/>
            <a:ext cx="1080470" cy="1"/>
          </a:xfrm>
          <a:prstGeom prst="straightConnector1">
            <a:avLst/>
          </a:prstGeom>
          <a:noFill/>
          <a:ln w="19050" cap="flat" cmpd="sng">
            <a:solidFill>
              <a:srgbClr val="BFBFBF"/>
            </a:solidFill>
            <a:prstDash val="solid"/>
            <a:miter lim="800000"/>
            <a:headEnd type="oval" w="med" len="med"/>
            <a:tailEnd type="oval" w="med" len="med"/>
          </a:ln>
        </p:spPr>
      </p:cxnSp>
      <p:cxnSp>
        <p:nvCxnSpPr>
          <p:cNvPr id="318" name="Google Shape;318;p21"/>
          <p:cNvCxnSpPr/>
          <p:nvPr/>
        </p:nvCxnSpPr>
        <p:spPr>
          <a:xfrm>
            <a:off x="4846568" y="3461007"/>
            <a:ext cx="1080470" cy="1"/>
          </a:xfrm>
          <a:prstGeom prst="straightConnector1">
            <a:avLst/>
          </a:prstGeom>
          <a:noFill/>
          <a:ln w="19050" cap="flat" cmpd="sng">
            <a:solidFill>
              <a:srgbClr val="BFBFBF"/>
            </a:solidFill>
            <a:prstDash val="solid"/>
            <a:miter lim="800000"/>
            <a:headEnd type="oval" w="med" len="med"/>
            <a:tailEnd type="oval" w="med" len="med"/>
          </a:ln>
        </p:spPr>
      </p:cxnSp>
      <p:cxnSp>
        <p:nvCxnSpPr>
          <p:cNvPr id="319" name="Google Shape;319;p21"/>
          <p:cNvCxnSpPr/>
          <p:nvPr/>
        </p:nvCxnSpPr>
        <p:spPr>
          <a:xfrm>
            <a:off x="3680874" y="5297253"/>
            <a:ext cx="1080470" cy="1"/>
          </a:xfrm>
          <a:prstGeom prst="straightConnector1">
            <a:avLst/>
          </a:prstGeom>
          <a:noFill/>
          <a:ln w="19050" cap="flat" cmpd="sng">
            <a:solidFill>
              <a:srgbClr val="BFBFBF"/>
            </a:solidFill>
            <a:prstDash val="solid"/>
            <a:miter lim="800000"/>
            <a:headEnd type="oval" w="med" len="med"/>
            <a:tailEnd type="oval" w="med" len="med"/>
          </a:ln>
        </p:spPr>
      </p:cxnSp>
      <p:sp>
        <p:nvSpPr>
          <p:cNvPr id="320" name="Google Shape;320;p21"/>
          <p:cNvSpPr/>
          <p:nvPr/>
        </p:nvSpPr>
        <p:spPr>
          <a:xfrm flipH="1">
            <a:off x="5155860" y="5176320"/>
            <a:ext cx="292786" cy="293510"/>
          </a:xfrm>
          <a:custGeom>
            <a:avLst/>
            <a:gdLst/>
            <a:ahLst/>
            <a:cxnLst/>
            <a:rect l="l" t="t" r="r" b="b"/>
            <a:pathLst>
              <a:path w="3240000" h="3248012" extrusionOk="0">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1" name="Google Shape;321;p21"/>
          <p:cNvSpPr/>
          <p:nvPr/>
        </p:nvSpPr>
        <p:spPr>
          <a:xfrm>
            <a:off x="5231848" y="1497161"/>
            <a:ext cx="355852" cy="287199"/>
          </a:xfrm>
          <a:custGeom>
            <a:avLst/>
            <a:gdLst/>
            <a:ahLst/>
            <a:cxnLst/>
            <a:rect l="l" t="t" r="r" b="b"/>
            <a:pathLst>
              <a:path w="3307788" h="2669631" extrusionOk="0">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2" name="Google Shape;322;p21"/>
          <p:cNvSpPr/>
          <p:nvPr/>
        </p:nvSpPr>
        <p:spPr>
          <a:xfrm>
            <a:off x="6247686" y="3304542"/>
            <a:ext cx="236253" cy="341315"/>
          </a:xfrm>
          <a:custGeom>
            <a:avLst/>
            <a:gdLst/>
            <a:ahLst/>
            <a:cxnLst/>
            <a:rect l="l" t="t" r="r" b="b"/>
            <a:pathLst>
              <a:path w="2215656" h="3200962" extrusionOk="0">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nvGrpSpPr>
          <p:cNvPr id="323" name="Google Shape;323;p21"/>
          <p:cNvGrpSpPr/>
          <p:nvPr/>
        </p:nvGrpSpPr>
        <p:grpSpPr>
          <a:xfrm>
            <a:off x="686568" y="1958748"/>
            <a:ext cx="3028217" cy="3026664"/>
            <a:chOff x="4574848" y="1897856"/>
            <a:chExt cx="3028217" cy="3026664"/>
          </a:xfrm>
        </p:grpSpPr>
        <p:sp>
          <p:nvSpPr>
            <p:cNvPr id="324" name="Google Shape;324;p21"/>
            <p:cNvSpPr/>
            <p:nvPr/>
          </p:nvSpPr>
          <p:spPr>
            <a:xfrm>
              <a:off x="4575624" y="1897856"/>
              <a:ext cx="3026664" cy="3026664"/>
            </a:xfrm>
            <a:custGeom>
              <a:avLst/>
              <a:gdLst/>
              <a:ahLst/>
              <a:cxnLst/>
              <a:rect l="l" t="t" r="r" b="b"/>
              <a:pathLst>
                <a:path w="3057525" h="3057525" extrusionOk="0">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rgbClr val="2E75B5"/>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5" name="Google Shape;325;p21"/>
            <p:cNvSpPr/>
            <p:nvPr/>
          </p:nvSpPr>
          <p:spPr>
            <a:xfrm>
              <a:off x="4574848" y="1907000"/>
              <a:ext cx="3028217" cy="2962327"/>
            </a:xfrm>
            <a:custGeom>
              <a:avLst/>
              <a:gdLst/>
              <a:ahLst/>
              <a:cxnLst/>
              <a:rect l="l" t="t" r="r" b="b"/>
              <a:pathLst>
                <a:path w="3028217" h="2962327" extrusionOk="0">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rgbClr val="F5F5F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329"/>
        <p:cNvGrpSpPr/>
        <p:nvPr/>
      </p:nvGrpSpPr>
      <p:grpSpPr>
        <a:xfrm>
          <a:off x="0" y="0"/>
          <a:ext cx="0" cy="0"/>
          <a:chOff x="0" y="0"/>
          <a:chExt cx="0" cy="0"/>
        </a:xfrm>
      </p:grpSpPr>
      <p:sp>
        <p:nvSpPr>
          <p:cNvPr id="330" name="Google Shape;330;p22"/>
          <p:cNvSpPr txBox="1"/>
          <p:nvPr/>
        </p:nvSpPr>
        <p:spPr>
          <a:xfrm>
            <a:off x="3472532" y="245035"/>
            <a:ext cx="4487491"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a:solidFill>
                  <a:srgbClr val="002060"/>
                </a:solidFill>
                <a:latin typeface="Arial Black"/>
                <a:ea typeface="Arial Black"/>
                <a:cs typeface="Arial Black"/>
                <a:sym typeface="Arial Black"/>
              </a:rPr>
              <a:t>Penerima Zakat</a:t>
            </a:r>
            <a:endParaRPr sz="2400" b="1">
              <a:solidFill>
                <a:srgbClr val="002060"/>
              </a:solidFill>
              <a:latin typeface="Arial Black"/>
              <a:ea typeface="Arial Black"/>
              <a:cs typeface="Arial Black"/>
              <a:sym typeface="Arial Black"/>
            </a:endParaRPr>
          </a:p>
        </p:txBody>
      </p:sp>
      <p:grpSp>
        <p:nvGrpSpPr>
          <p:cNvPr id="331" name="Google Shape;331;p22"/>
          <p:cNvGrpSpPr/>
          <p:nvPr/>
        </p:nvGrpSpPr>
        <p:grpSpPr>
          <a:xfrm>
            <a:off x="0" y="171338"/>
            <a:ext cx="12207499" cy="6686662"/>
            <a:chOff x="0" y="171338"/>
            <a:chExt cx="12207499" cy="6686662"/>
          </a:xfrm>
        </p:grpSpPr>
        <p:sp>
          <p:nvSpPr>
            <p:cNvPr id="332" name="Google Shape;332;p22"/>
            <p:cNvSpPr/>
            <p:nvPr/>
          </p:nvSpPr>
          <p:spPr>
            <a:xfrm>
              <a:off x="0" y="6214820"/>
              <a:ext cx="8446576" cy="643180"/>
            </a:xfrm>
            <a:prstGeom prst="rect">
              <a:avLst/>
            </a:prstGeom>
            <a:solidFill>
              <a:srgbClr val="7F6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Black"/>
                  <a:ea typeface="Arial Black"/>
                  <a:cs typeface="Arial Black"/>
                  <a:sym typeface="Arial Black"/>
                </a:rPr>
                <a:t>EKONOMI DAN BISNIS SYARIAH</a:t>
              </a:r>
              <a:endParaRPr sz="1400">
                <a:solidFill>
                  <a:schemeClr val="lt1"/>
                </a:solidFill>
                <a:latin typeface="Arial Black"/>
                <a:ea typeface="Arial Black"/>
                <a:cs typeface="Arial Black"/>
                <a:sym typeface="Arial Black"/>
              </a:endParaRPr>
            </a:p>
          </p:txBody>
        </p:sp>
        <p:sp>
          <p:nvSpPr>
            <p:cNvPr id="333" name="Google Shape;333;p22"/>
            <p:cNvSpPr/>
            <p:nvPr/>
          </p:nvSpPr>
          <p:spPr>
            <a:xfrm>
              <a:off x="8446577" y="6214820"/>
              <a:ext cx="3760922" cy="643180"/>
            </a:xfrm>
            <a:prstGeom prst="rect">
              <a:avLst/>
            </a:prstGeom>
            <a:solidFill>
              <a:srgbClr val="7B7B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Black"/>
                  <a:ea typeface="Arial Black"/>
                  <a:cs typeface="Arial Black"/>
                  <a:sym typeface="Arial Black"/>
                </a:rPr>
                <a:t>Ieki.upi.edu</a:t>
              </a:r>
              <a:endParaRPr sz="1400">
                <a:solidFill>
                  <a:schemeClr val="lt1"/>
                </a:solidFill>
                <a:latin typeface="Arial Black"/>
                <a:ea typeface="Arial Black"/>
                <a:cs typeface="Arial Black"/>
                <a:sym typeface="Arial Black"/>
              </a:endParaRPr>
            </a:p>
          </p:txBody>
        </p:sp>
        <p:grpSp>
          <p:nvGrpSpPr>
            <p:cNvPr id="334" name="Google Shape;334;p22"/>
            <p:cNvGrpSpPr/>
            <p:nvPr/>
          </p:nvGrpSpPr>
          <p:grpSpPr>
            <a:xfrm>
              <a:off x="10464117" y="171338"/>
              <a:ext cx="1495409" cy="593852"/>
              <a:chOff x="4572001" y="1093721"/>
              <a:chExt cx="1495409" cy="593852"/>
            </a:xfrm>
          </p:grpSpPr>
          <p:pic>
            <p:nvPicPr>
              <p:cNvPr id="335" name="Google Shape;335;p22"/>
              <p:cNvPicPr preferRelativeResize="0"/>
              <p:nvPr/>
            </p:nvPicPr>
            <p:blipFill rotWithShape="1">
              <a:blip r:embed="rId3">
                <a:alphaModFix/>
              </a:blip>
              <a:srcRect/>
              <a:stretch/>
            </p:blipFill>
            <p:spPr>
              <a:xfrm>
                <a:off x="4572001" y="1093721"/>
                <a:ext cx="593852" cy="593852"/>
              </a:xfrm>
              <a:prstGeom prst="rect">
                <a:avLst/>
              </a:prstGeom>
              <a:noFill/>
              <a:ln>
                <a:noFill/>
              </a:ln>
            </p:spPr>
          </p:pic>
          <p:pic>
            <p:nvPicPr>
              <p:cNvPr id="336" name="Google Shape;336;p22"/>
              <p:cNvPicPr preferRelativeResize="0"/>
              <p:nvPr/>
            </p:nvPicPr>
            <p:blipFill rotWithShape="1">
              <a:blip r:embed="rId4">
                <a:alphaModFix/>
              </a:blip>
              <a:srcRect r="39490"/>
              <a:stretch/>
            </p:blipFill>
            <p:spPr>
              <a:xfrm>
                <a:off x="5277971" y="1110073"/>
                <a:ext cx="789439" cy="576356"/>
              </a:xfrm>
              <a:prstGeom prst="rect">
                <a:avLst/>
              </a:prstGeom>
              <a:noFill/>
              <a:ln>
                <a:noFill/>
              </a:ln>
            </p:spPr>
          </p:pic>
        </p:grpSp>
      </p:grpSp>
      <p:sp>
        <p:nvSpPr>
          <p:cNvPr id="337" name="Google Shape;337;p22"/>
          <p:cNvSpPr/>
          <p:nvPr/>
        </p:nvSpPr>
        <p:spPr>
          <a:xfrm>
            <a:off x="-400238" y="1711898"/>
            <a:ext cx="3970151" cy="3970151"/>
          </a:xfrm>
          <a:prstGeom prst="arc">
            <a:avLst>
              <a:gd name="adj1" fmla="val 16200000"/>
              <a:gd name="adj2" fmla="val 5433205"/>
            </a:avLst>
          </a:prstGeom>
          <a:noFill/>
          <a:ln w="53975" cap="flat" cmpd="sng">
            <a:solidFill>
              <a:srgbClr val="D9D9D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dk1"/>
              </a:solidFill>
              <a:latin typeface="Calibri"/>
              <a:ea typeface="Calibri"/>
              <a:cs typeface="Calibri"/>
              <a:sym typeface="Calibri"/>
            </a:endParaRPr>
          </a:p>
        </p:txBody>
      </p:sp>
      <p:sp>
        <p:nvSpPr>
          <p:cNvPr id="338" name="Google Shape;338;p22"/>
          <p:cNvSpPr/>
          <p:nvPr/>
        </p:nvSpPr>
        <p:spPr>
          <a:xfrm>
            <a:off x="2224499" y="1719431"/>
            <a:ext cx="216118" cy="216118"/>
          </a:xfrm>
          <a:prstGeom prst="ellipse">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39" name="Google Shape;339;p22"/>
          <p:cNvSpPr/>
          <p:nvPr/>
        </p:nvSpPr>
        <p:spPr>
          <a:xfrm>
            <a:off x="3253555" y="2637555"/>
            <a:ext cx="216118" cy="216118"/>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40" name="Google Shape;340;p22"/>
          <p:cNvSpPr/>
          <p:nvPr/>
        </p:nvSpPr>
        <p:spPr>
          <a:xfrm>
            <a:off x="3486431" y="3555677"/>
            <a:ext cx="216118" cy="216118"/>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41" name="Google Shape;341;p22"/>
          <p:cNvSpPr/>
          <p:nvPr/>
        </p:nvSpPr>
        <p:spPr>
          <a:xfrm>
            <a:off x="3233103" y="4473801"/>
            <a:ext cx="216118" cy="216118"/>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42" name="Google Shape;342;p22"/>
          <p:cNvSpPr/>
          <p:nvPr/>
        </p:nvSpPr>
        <p:spPr>
          <a:xfrm>
            <a:off x="2224499" y="5391923"/>
            <a:ext cx="216118" cy="216118"/>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43" name="Google Shape;343;p22"/>
          <p:cNvSpPr/>
          <p:nvPr/>
        </p:nvSpPr>
        <p:spPr>
          <a:xfrm flipH="1">
            <a:off x="4601879" y="5379097"/>
            <a:ext cx="292786" cy="293510"/>
          </a:xfrm>
          <a:custGeom>
            <a:avLst/>
            <a:gdLst/>
            <a:ahLst/>
            <a:cxnLst/>
            <a:rect l="l" t="t" r="r" b="b"/>
            <a:pathLst>
              <a:path w="3240000" h="3248012" extrusionOk="0">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4" name="Google Shape;344;p22"/>
          <p:cNvSpPr/>
          <p:nvPr/>
        </p:nvSpPr>
        <p:spPr>
          <a:xfrm>
            <a:off x="4677867" y="1699938"/>
            <a:ext cx="355852" cy="287199"/>
          </a:xfrm>
          <a:custGeom>
            <a:avLst/>
            <a:gdLst/>
            <a:ahLst/>
            <a:cxnLst/>
            <a:rect l="l" t="t" r="r" b="b"/>
            <a:pathLst>
              <a:path w="3307788" h="2669631" extrusionOk="0">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5" name="Google Shape;345;p22"/>
          <p:cNvSpPr/>
          <p:nvPr/>
        </p:nvSpPr>
        <p:spPr>
          <a:xfrm>
            <a:off x="5693705" y="3507319"/>
            <a:ext cx="236253" cy="341315"/>
          </a:xfrm>
          <a:custGeom>
            <a:avLst/>
            <a:gdLst/>
            <a:ahLst/>
            <a:cxnLst/>
            <a:rect l="l" t="t" r="r" b="b"/>
            <a:pathLst>
              <a:path w="2215656" h="3200962" extrusionOk="0">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nvGrpSpPr>
          <p:cNvPr id="346" name="Google Shape;346;p22"/>
          <p:cNvGrpSpPr/>
          <p:nvPr/>
        </p:nvGrpSpPr>
        <p:grpSpPr>
          <a:xfrm>
            <a:off x="132587" y="2161525"/>
            <a:ext cx="3028217" cy="3026664"/>
            <a:chOff x="4574848" y="1897856"/>
            <a:chExt cx="3028217" cy="3026664"/>
          </a:xfrm>
        </p:grpSpPr>
        <p:sp>
          <p:nvSpPr>
            <p:cNvPr id="347" name="Google Shape;347;p22"/>
            <p:cNvSpPr/>
            <p:nvPr/>
          </p:nvSpPr>
          <p:spPr>
            <a:xfrm>
              <a:off x="4575624" y="1897856"/>
              <a:ext cx="3026664" cy="3026664"/>
            </a:xfrm>
            <a:custGeom>
              <a:avLst/>
              <a:gdLst/>
              <a:ahLst/>
              <a:cxnLst/>
              <a:rect l="l" t="t" r="r" b="b"/>
              <a:pathLst>
                <a:path w="3057525" h="3057525" extrusionOk="0">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rgbClr val="2E75B5"/>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8" name="Google Shape;348;p22"/>
            <p:cNvSpPr/>
            <p:nvPr/>
          </p:nvSpPr>
          <p:spPr>
            <a:xfrm>
              <a:off x="4574848" y="1907000"/>
              <a:ext cx="3028217" cy="2962327"/>
            </a:xfrm>
            <a:custGeom>
              <a:avLst/>
              <a:gdLst/>
              <a:ahLst/>
              <a:cxnLst/>
              <a:rect l="l" t="t" r="r" b="b"/>
              <a:pathLst>
                <a:path w="3028217" h="2962327" extrusionOk="0">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rgbClr val="F5F5F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349" name="Google Shape;349;p22"/>
          <p:cNvSpPr/>
          <p:nvPr/>
        </p:nvSpPr>
        <p:spPr>
          <a:xfrm>
            <a:off x="3702549" y="1090011"/>
            <a:ext cx="8466410" cy="5062924"/>
          </a:xfrm>
          <a:prstGeom prst="rect">
            <a:avLst/>
          </a:prstGeom>
          <a:noFill/>
          <a:ln>
            <a:noFill/>
          </a:ln>
        </p:spPr>
        <p:txBody>
          <a:bodyPr spcFirstLastPara="1" wrap="square" lIns="91425" tIns="45700" rIns="91425" bIns="45700" anchor="t" anchorCtr="0">
            <a:noAutofit/>
          </a:bodyPr>
          <a:lstStyle/>
          <a:p>
            <a:pPr marL="0" marR="0" lvl="0" indent="-120650" algn="l" rtl="0">
              <a:spcBef>
                <a:spcPts val="0"/>
              </a:spcBef>
              <a:spcAft>
                <a:spcPts val="0"/>
              </a:spcAft>
              <a:buClr>
                <a:srgbClr val="202020"/>
              </a:buClr>
              <a:buSzPts val="1900"/>
              <a:buFont typeface="Calibri"/>
              <a:buAutoNum type="arabicPeriod"/>
            </a:pPr>
            <a:r>
              <a:rPr lang="en-US" sz="1900" b="0" i="0">
                <a:solidFill>
                  <a:srgbClr val="202020"/>
                </a:solidFill>
                <a:latin typeface="Calibri"/>
                <a:ea typeface="Calibri"/>
                <a:cs typeface="Calibri"/>
                <a:sym typeface="Calibri"/>
              </a:rPr>
              <a:t>Fuqara’ (faqir) adalah orang yang tidak memiliki harta cukup untuk memenuhi kebutuhan pokoknya (sandang, pangan, papan)/ siapa saja yang pendapatannya lebih sedikit dari apa yang dibutuhkannya untuk memenuhi kebutuhan pokoknya.</a:t>
            </a:r>
            <a:endParaRPr sz="1900" b="0" i="0">
              <a:solidFill>
                <a:srgbClr val="202020"/>
              </a:solidFill>
              <a:latin typeface="Calibri"/>
              <a:ea typeface="Calibri"/>
              <a:cs typeface="Calibri"/>
              <a:sym typeface="Calibri"/>
            </a:endParaRPr>
          </a:p>
          <a:p>
            <a:pPr marL="0" marR="0" lvl="0" indent="-120650" algn="l" rtl="0">
              <a:spcBef>
                <a:spcPts val="0"/>
              </a:spcBef>
              <a:spcAft>
                <a:spcPts val="0"/>
              </a:spcAft>
              <a:buClr>
                <a:srgbClr val="202020"/>
              </a:buClr>
              <a:buSzPts val="1900"/>
              <a:buFont typeface="Calibri"/>
              <a:buAutoNum type="arabicPeriod"/>
            </a:pPr>
            <a:r>
              <a:rPr lang="en-US" sz="1900" b="0" i="0">
                <a:solidFill>
                  <a:srgbClr val="202020"/>
                </a:solidFill>
                <a:latin typeface="Calibri"/>
                <a:ea typeface="Calibri"/>
                <a:cs typeface="Calibri"/>
                <a:sym typeface="Calibri"/>
              </a:rPr>
              <a:t>Masakin (miskin) adalah orang yang tidak memiliki apa-apa, mereka hidup dalam ketiadaan harta. Orang miskin kedudukannya di bawah fakir (Nurul Huda dkk</a:t>
            </a:r>
            <a:r>
              <a:rPr lang="en-US" sz="1900">
                <a:solidFill>
                  <a:srgbClr val="202020"/>
                </a:solidFill>
                <a:latin typeface="Calibri"/>
                <a:ea typeface="Calibri"/>
                <a:cs typeface="Calibri"/>
                <a:sym typeface="Calibri"/>
              </a:rPr>
              <a:t>, Keuangan Publik Islam, 2012:156-158)</a:t>
            </a:r>
            <a:endParaRPr sz="1900" b="0" i="0">
              <a:solidFill>
                <a:srgbClr val="202020"/>
              </a:solidFill>
              <a:latin typeface="Calibri"/>
              <a:ea typeface="Calibri"/>
              <a:cs typeface="Calibri"/>
              <a:sym typeface="Calibri"/>
            </a:endParaRPr>
          </a:p>
          <a:p>
            <a:pPr marL="0" marR="0" lvl="0" indent="-120650" algn="l" rtl="0">
              <a:spcBef>
                <a:spcPts val="0"/>
              </a:spcBef>
              <a:spcAft>
                <a:spcPts val="0"/>
              </a:spcAft>
              <a:buClr>
                <a:srgbClr val="202020"/>
              </a:buClr>
              <a:buSzPts val="1900"/>
              <a:buFont typeface="Calibri"/>
              <a:buAutoNum type="arabicPeriod"/>
            </a:pPr>
            <a:r>
              <a:rPr lang="en-US" sz="1900" b="0" i="0">
                <a:solidFill>
                  <a:srgbClr val="202020"/>
                </a:solidFill>
                <a:latin typeface="Calibri"/>
                <a:ea typeface="Calibri"/>
                <a:cs typeface="Calibri"/>
                <a:sym typeface="Calibri"/>
              </a:rPr>
              <a:t>Amilin (amil) adalah orang-orang yang bekerja mengurus zakat dan tidak diupah selain dari zakat.</a:t>
            </a:r>
            <a:endParaRPr/>
          </a:p>
          <a:p>
            <a:pPr marL="0" marR="0" lvl="0" indent="-120650" algn="l" rtl="0">
              <a:spcBef>
                <a:spcPts val="0"/>
              </a:spcBef>
              <a:spcAft>
                <a:spcPts val="0"/>
              </a:spcAft>
              <a:buClr>
                <a:srgbClr val="202020"/>
              </a:buClr>
              <a:buSzPts val="1900"/>
              <a:buFont typeface="Calibri"/>
              <a:buAutoNum type="arabicPeriod"/>
            </a:pPr>
            <a:r>
              <a:rPr lang="en-US" sz="1900" b="0" i="0">
                <a:solidFill>
                  <a:srgbClr val="202020"/>
                </a:solidFill>
                <a:latin typeface="Calibri"/>
                <a:ea typeface="Calibri"/>
                <a:cs typeface="Calibri"/>
                <a:sym typeface="Calibri"/>
              </a:rPr>
              <a:t>Mu’allaf, orang yang baru masuk Islam. Atau bias juga orang Islam yang masih lemah dalam menjalankan syariat Islam.</a:t>
            </a:r>
            <a:endParaRPr/>
          </a:p>
          <a:p>
            <a:pPr marL="0" marR="0" lvl="0" indent="-120650" algn="l" rtl="0">
              <a:spcBef>
                <a:spcPts val="0"/>
              </a:spcBef>
              <a:spcAft>
                <a:spcPts val="0"/>
              </a:spcAft>
              <a:buClr>
                <a:srgbClr val="202020"/>
              </a:buClr>
              <a:buSzPts val="1900"/>
              <a:buFont typeface="Calibri"/>
              <a:buAutoNum type="arabicPeriod"/>
            </a:pPr>
            <a:r>
              <a:rPr lang="en-US" sz="1900" b="0" i="0">
                <a:solidFill>
                  <a:srgbClr val="202020"/>
                </a:solidFill>
                <a:latin typeface="Calibri"/>
                <a:ea typeface="Calibri"/>
                <a:cs typeface="Calibri"/>
                <a:sym typeface="Calibri"/>
              </a:rPr>
              <a:t>Riqab (budakMukatab) adalah budak yang dijanjikan merdeka oleh tuannya setelah melunasi sejumlah tebusan yang sudah disepakati bersama dan juga dibayar secara</a:t>
            </a:r>
            <a:endParaRPr sz="1900" b="0" i="0">
              <a:solidFill>
                <a:srgbClr val="202020"/>
              </a:solidFill>
              <a:latin typeface="Calibri"/>
              <a:ea typeface="Calibri"/>
              <a:cs typeface="Calibri"/>
              <a:sym typeface="Calibri"/>
            </a:endParaRPr>
          </a:p>
          <a:p>
            <a:pPr marL="0" marR="0" lvl="0" indent="-120650" algn="l" rtl="0">
              <a:spcBef>
                <a:spcPts val="0"/>
              </a:spcBef>
              <a:spcAft>
                <a:spcPts val="0"/>
              </a:spcAft>
              <a:buClr>
                <a:srgbClr val="202020"/>
              </a:buClr>
              <a:buSzPts val="1900"/>
              <a:buFont typeface="Calibri"/>
              <a:buAutoNum type="arabicPeriod"/>
            </a:pPr>
            <a:r>
              <a:rPr lang="en-US" sz="1900" b="0" i="0">
                <a:solidFill>
                  <a:srgbClr val="202020"/>
                </a:solidFill>
                <a:latin typeface="Calibri"/>
                <a:ea typeface="Calibri"/>
                <a:cs typeface="Calibri"/>
                <a:sym typeface="Calibri"/>
              </a:rPr>
              <a:t>Gharimin, orang memiliki utang untuk memenuhi kebutuhan pokok.</a:t>
            </a:r>
            <a:endParaRPr sz="1900" b="0" i="0">
              <a:solidFill>
                <a:srgbClr val="202020"/>
              </a:solidFill>
              <a:latin typeface="Calibri"/>
              <a:ea typeface="Calibri"/>
              <a:cs typeface="Calibri"/>
              <a:sym typeface="Calibri"/>
            </a:endParaRPr>
          </a:p>
          <a:p>
            <a:pPr marL="0" marR="0" lvl="0" indent="-120650" algn="l" rtl="0">
              <a:spcBef>
                <a:spcPts val="0"/>
              </a:spcBef>
              <a:spcAft>
                <a:spcPts val="0"/>
              </a:spcAft>
              <a:buClr>
                <a:srgbClr val="202020"/>
              </a:buClr>
              <a:buSzPts val="1900"/>
              <a:buFont typeface="Calibri"/>
              <a:buAutoNum type="arabicPeriod"/>
            </a:pPr>
            <a:r>
              <a:rPr lang="en-US" sz="1900" b="0" i="0">
                <a:solidFill>
                  <a:srgbClr val="202020"/>
                </a:solidFill>
                <a:latin typeface="Calibri"/>
                <a:ea typeface="Calibri"/>
                <a:cs typeface="Calibri"/>
                <a:sym typeface="Calibri"/>
              </a:rPr>
              <a:t>Sabilillah, adalah orang yang berperang di jalan Allah dan tidak mendapatkan gaji</a:t>
            </a:r>
            <a:endParaRPr sz="1900" b="0" i="0">
              <a:solidFill>
                <a:srgbClr val="202020"/>
              </a:solidFill>
              <a:latin typeface="Calibri"/>
              <a:ea typeface="Calibri"/>
              <a:cs typeface="Calibri"/>
              <a:sym typeface="Calibri"/>
            </a:endParaRPr>
          </a:p>
          <a:p>
            <a:pPr marL="0" marR="0" lvl="0" indent="-120650" algn="l" rtl="0">
              <a:spcBef>
                <a:spcPts val="0"/>
              </a:spcBef>
              <a:spcAft>
                <a:spcPts val="0"/>
              </a:spcAft>
              <a:buClr>
                <a:srgbClr val="202020"/>
              </a:buClr>
              <a:buSzPts val="1900"/>
              <a:buFont typeface="Calibri"/>
              <a:buAutoNum type="arabicPeriod"/>
            </a:pPr>
            <a:r>
              <a:rPr lang="en-US" sz="1900" b="0" i="0">
                <a:solidFill>
                  <a:srgbClr val="202020"/>
                </a:solidFill>
                <a:latin typeface="Calibri"/>
                <a:ea typeface="Calibri"/>
                <a:cs typeface="Calibri"/>
                <a:sym typeface="Calibri"/>
              </a:rPr>
              <a:t>Ibnu Sabil, adalah orang yang memulai bepergian dan kehabisan bekal di perjalanan</a:t>
            </a:r>
            <a:endParaRPr sz="1900" b="0" i="0">
              <a:solidFill>
                <a:srgbClr val="202020"/>
              </a:solidFill>
              <a:latin typeface="Calibri"/>
              <a:ea typeface="Calibri"/>
              <a:cs typeface="Calibri"/>
              <a:sym typeface="Calibri"/>
            </a:endParaRPr>
          </a:p>
        </p:txBody>
      </p:sp>
      <p:sp>
        <p:nvSpPr>
          <p:cNvPr id="350" name="Google Shape;350;p22"/>
          <p:cNvSpPr/>
          <p:nvPr/>
        </p:nvSpPr>
        <p:spPr>
          <a:xfrm>
            <a:off x="4677867" y="662923"/>
            <a:ext cx="6636650"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i="0">
                <a:solidFill>
                  <a:srgbClr val="202020"/>
                </a:solidFill>
                <a:latin typeface="PT Sans"/>
                <a:ea typeface="PT Sans"/>
                <a:cs typeface="PT Sans"/>
                <a:sym typeface="PT Sans"/>
              </a:rPr>
              <a:t>Golongan yang berhak menerima zakat ada delapan yaitu:</a:t>
            </a:r>
            <a:endParaRPr sz="1800" b="1">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1611</Words>
  <Application>Microsoft Office PowerPoint</Application>
  <PresentationFormat>Widescreen</PresentationFormat>
  <Paragraphs>185</Paragraphs>
  <Slides>26</Slides>
  <Notes>26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Times</vt:lpstr>
      <vt:lpstr>Times New Roman</vt:lpstr>
      <vt:lpstr>Arial Black</vt:lpstr>
      <vt:lpstr>Calibri</vt:lpstr>
      <vt:lpstr>PT Sans</vt:lpstr>
      <vt:lpstr>Comic Sans MS</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Sucia Utami</dc:creator>
  <cp:lastModifiedBy>Yana Rohmana</cp:lastModifiedBy>
  <cp:revision>1</cp:revision>
  <dcterms:modified xsi:type="dcterms:W3CDTF">2019-12-17T04:45:05Z</dcterms:modified>
</cp:coreProperties>
</file>