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33"/>
  </p:notesMasterIdLst>
  <p:handoutMasterIdLst>
    <p:handoutMasterId r:id="rId34"/>
  </p:handoutMasterIdLst>
  <p:sldIdLst>
    <p:sldId id="270" r:id="rId2"/>
    <p:sldId id="387" r:id="rId3"/>
    <p:sldId id="471" r:id="rId4"/>
    <p:sldId id="470" r:id="rId5"/>
    <p:sldId id="484" r:id="rId6"/>
    <p:sldId id="383" r:id="rId7"/>
    <p:sldId id="472" r:id="rId8"/>
    <p:sldId id="485" r:id="rId9"/>
    <p:sldId id="386" r:id="rId10"/>
    <p:sldId id="486" r:id="rId11"/>
    <p:sldId id="445" r:id="rId12"/>
    <p:sldId id="487" r:id="rId13"/>
    <p:sldId id="473" r:id="rId14"/>
    <p:sldId id="488" r:id="rId15"/>
    <p:sldId id="489" r:id="rId16"/>
    <p:sldId id="389" r:id="rId17"/>
    <p:sldId id="390" r:id="rId18"/>
    <p:sldId id="391" r:id="rId19"/>
    <p:sldId id="474" r:id="rId20"/>
    <p:sldId id="475" r:id="rId21"/>
    <p:sldId id="476" r:id="rId22"/>
    <p:sldId id="396" r:id="rId23"/>
    <p:sldId id="490" r:id="rId24"/>
    <p:sldId id="491" r:id="rId25"/>
    <p:sldId id="492" r:id="rId26"/>
    <p:sldId id="446" r:id="rId27"/>
    <p:sldId id="493" r:id="rId28"/>
    <p:sldId id="477" r:id="rId29"/>
    <p:sldId id="495" r:id="rId30"/>
    <p:sldId id="494" r:id="rId31"/>
    <p:sldId id="265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89A"/>
    <a:srgbClr val="023D94"/>
    <a:srgbClr val="0E4170"/>
    <a:srgbClr val="141357"/>
    <a:srgbClr val="012C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203" autoAdjust="0"/>
  </p:normalViewPr>
  <p:slideViewPr>
    <p:cSldViewPr snapToGrid="0">
      <p:cViewPr varScale="1">
        <p:scale>
          <a:sx n="65" d="100"/>
          <a:sy n="65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92C777-97E1-0242-ADC8-D0FD4181F521}" type="doc">
      <dgm:prSet loTypeId="urn:microsoft.com/office/officeart/2005/8/layout/arrow5" loCatId="relationship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D57F1F8-9D59-6D4F-A947-DD0C5F903565}">
      <dgm:prSet phldrT="[Text]"/>
      <dgm:spPr/>
      <dgm:t>
        <a:bodyPr/>
        <a:lstStyle/>
        <a:p>
          <a:r>
            <a:rPr lang="en-US" i="1" dirty="0" smtClean="0">
              <a:latin typeface="Myriad Pro" panose="020B0503030403020204" pitchFamily="34" charset="0"/>
            </a:rPr>
            <a:t>Capital Asset Pricing Model (CAPM)</a:t>
          </a:r>
          <a:endParaRPr lang="en-US" i="1" dirty="0">
            <a:latin typeface="Myriad Pro" panose="020B0503030403020204" pitchFamily="34" charset="0"/>
          </a:endParaRPr>
        </a:p>
      </dgm:t>
    </dgm:pt>
    <dgm:pt modelId="{6CC06A6D-0163-594D-9E53-8C7AB5A10935}" type="parTrans" cxnId="{68BDBFE1-F4B5-6343-99EF-98221924666D}">
      <dgm:prSet/>
      <dgm:spPr/>
      <dgm:t>
        <a:bodyPr/>
        <a:lstStyle/>
        <a:p>
          <a:endParaRPr lang="en-US">
            <a:latin typeface="Myriad Pro" panose="020B0503030403020204" pitchFamily="34" charset="0"/>
          </a:endParaRPr>
        </a:p>
      </dgm:t>
    </dgm:pt>
    <dgm:pt modelId="{7AEF034C-9F1C-D348-86D8-1E7FAF0BCA18}" type="sibTrans" cxnId="{68BDBFE1-F4B5-6343-99EF-98221924666D}">
      <dgm:prSet/>
      <dgm:spPr/>
      <dgm:t>
        <a:bodyPr/>
        <a:lstStyle/>
        <a:p>
          <a:endParaRPr lang="en-US">
            <a:latin typeface="Myriad Pro" panose="020B0503030403020204" pitchFamily="34" charset="0"/>
          </a:endParaRPr>
        </a:p>
      </dgm:t>
    </dgm:pt>
    <dgm:pt modelId="{0FFB0134-33A2-4C45-87DA-CC512323B03C}">
      <dgm:prSet phldrT="[Text]"/>
      <dgm:spPr/>
      <dgm:t>
        <a:bodyPr/>
        <a:lstStyle/>
        <a:p>
          <a:r>
            <a:rPr lang="en-US" i="1" dirty="0" smtClean="0">
              <a:latin typeface="Myriad Pro" panose="020B0503030403020204" pitchFamily="34" charset="0"/>
            </a:rPr>
            <a:t>Arbitrage Pricing Theory (APT)</a:t>
          </a:r>
          <a:endParaRPr lang="en-US" i="1" dirty="0">
            <a:latin typeface="Myriad Pro" panose="020B0503030403020204" pitchFamily="34" charset="0"/>
          </a:endParaRPr>
        </a:p>
      </dgm:t>
    </dgm:pt>
    <dgm:pt modelId="{62EA6F4D-677C-144A-9955-3637C066F8FF}" type="parTrans" cxnId="{E4FE2B36-252C-2348-84AF-1C3E5A3E15C2}">
      <dgm:prSet/>
      <dgm:spPr/>
      <dgm:t>
        <a:bodyPr/>
        <a:lstStyle/>
        <a:p>
          <a:endParaRPr lang="en-US">
            <a:latin typeface="Myriad Pro" panose="020B0503030403020204" pitchFamily="34" charset="0"/>
          </a:endParaRPr>
        </a:p>
      </dgm:t>
    </dgm:pt>
    <dgm:pt modelId="{838CA1E6-E1AF-5045-BC7F-30E22FD4DAAE}" type="sibTrans" cxnId="{E4FE2B36-252C-2348-84AF-1C3E5A3E15C2}">
      <dgm:prSet/>
      <dgm:spPr/>
      <dgm:t>
        <a:bodyPr/>
        <a:lstStyle/>
        <a:p>
          <a:endParaRPr lang="en-US">
            <a:latin typeface="Myriad Pro" panose="020B0503030403020204" pitchFamily="34" charset="0"/>
          </a:endParaRPr>
        </a:p>
      </dgm:t>
    </dgm:pt>
    <dgm:pt modelId="{400F8521-CFE5-A748-9F61-816E576049C9}" type="pres">
      <dgm:prSet presAssocID="{6792C777-97E1-0242-ADC8-D0FD4181F52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BA2FC323-72DC-994B-8356-1C0A5CED0557}" type="pres">
      <dgm:prSet presAssocID="{ED57F1F8-9D59-6D4F-A947-DD0C5F903565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056EB0-D124-B742-897F-C64B0004C692}" type="pres">
      <dgm:prSet presAssocID="{0FFB0134-33A2-4C45-87DA-CC512323B03C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BDBFE1-F4B5-6343-99EF-98221924666D}" srcId="{6792C777-97E1-0242-ADC8-D0FD4181F521}" destId="{ED57F1F8-9D59-6D4F-A947-DD0C5F903565}" srcOrd="0" destOrd="0" parTransId="{6CC06A6D-0163-594D-9E53-8C7AB5A10935}" sibTransId="{7AEF034C-9F1C-D348-86D8-1E7FAF0BCA18}"/>
    <dgm:cxn modelId="{EF0678F3-6772-4BF7-B698-1C2EF91C75CE}" type="presOf" srcId="{6792C777-97E1-0242-ADC8-D0FD4181F521}" destId="{400F8521-CFE5-A748-9F61-816E576049C9}" srcOrd="0" destOrd="0" presId="urn:microsoft.com/office/officeart/2005/8/layout/arrow5"/>
    <dgm:cxn modelId="{E4FE2B36-252C-2348-84AF-1C3E5A3E15C2}" srcId="{6792C777-97E1-0242-ADC8-D0FD4181F521}" destId="{0FFB0134-33A2-4C45-87DA-CC512323B03C}" srcOrd="1" destOrd="0" parTransId="{62EA6F4D-677C-144A-9955-3637C066F8FF}" sibTransId="{838CA1E6-E1AF-5045-BC7F-30E22FD4DAAE}"/>
    <dgm:cxn modelId="{E87C53DE-DD45-40DA-8F7E-6D0D04840F05}" type="presOf" srcId="{0FFB0134-33A2-4C45-87DA-CC512323B03C}" destId="{9B056EB0-D124-B742-897F-C64B0004C692}" srcOrd="0" destOrd="0" presId="urn:microsoft.com/office/officeart/2005/8/layout/arrow5"/>
    <dgm:cxn modelId="{24F13E2D-159D-4259-9239-FD68D5A71DDE}" type="presOf" srcId="{ED57F1F8-9D59-6D4F-A947-DD0C5F903565}" destId="{BA2FC323-72DC-994B-8356-1C0A5CED0557}" srcOrd="0" destOrd="0" presId="urn:microsoft.com/office/officeart/2005/8/layout/arrow5"/>
    <dgm:cxn modelId="{54A80166-D9CE-4E14-80C5-1BE4A2885588}" type="presParOf" srcId="{400F8521-CFE5-A748-9F61-816E576049C9}" destId="{BA2FC323-72DC-994B-8356-1C0A5CED0557}" srcOrd="0" destOrd="0" presId="urn:microsoft.com/office/officeart/2005/8/layout/arrow5"/>
    <dgm:cxn modelId="{D3E92D83-0F6B-4619-803E-895F6502D3CD}" type="presParOf" srcId="{400F8521-CFE5-A748-9F61-816E576049C9}" destId="{9B056EB0-D124-B742-897F-C64B0004C692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FC323-72DC-994B-8356-1C0A5CED0557}">
      <dsp:nvSpPr>
        <dsp:cNvPr id="0" name=""/>
        <dsp:cNvSpPr/>
      </dsp:nvSpPr>
      <dsp:spPr>
        <a:xfrm rot="16200000">
          <a:off x="1322" y="558601"/>
          <a:ext cx="2946796" cy="2946796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i="1" kern="1200" dirty="0" smtClean="0">
              <a:latin typeface="Myriad Pro" panose="020B0503030403020204" pitchFamily="34" charset="0"/>
            </a:rPr>
            <a:t>Capital Asset Pricing Model (CAPM)</a:t>
          </a:r>
          <a:endParaRPr lang="en-US" sz="2600" i="1" kern="1200" dirty="0">
            <a:latin typeface="Myriad Pro" panose="020B0503030403020204" pitchFamily="34" charset="0"/>
          </a:endParaRPr>
        </a:p>
      </dsp:txBody>
      <dsp:txXfrm rot="5400000">
        <a:off x="1323" y="1295299"/>
        <a:ext cx="2431107" cy="1473398"/>
      </dsp:txXfrm>
    </dsp:sp>
    <dsp:sp modelId="{9B056EB0-D124-B742-897F-C64B0004C692}">
      <dsp:nvSpPr>
        <dsp:cNvPr id="0" name=""/>
        <dsp:cNvSpPr/>
      </dsp:nvSpPr>
      <dsp:spPr>
        <a:xfrm rot="5400000">
          <a:off x="3147880" y="558601"/>
          <a:ext cx="2946796" cy="2946796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i="1" kern="1200" dirty="0" smtClean="0">
              <a:latin typeface="Myriad Pro" panose="020B0503030403020204" pitchFamily="34" charset="0"/>
            </a:rPr>
            <a:t>Arbitrage Pricing Theory (APT)</a:t>
          </a:r>
          <a:endParaRPr lang="en-US" sz="2600" i="1" kern="1200" dirty="0">
            <a:latin typeface="Myriad Pro" panose="020B0503030403020204" pitchFamily="34" charset="0"/>
          </a:endParaRPr>
        </a:p>
      </dsp:txBody>
      <dsp:txXfrm rot="-5400000">
        <a:off x="3663570" y="1295300"/>
        <a:ext cx="2431107" cy="14733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44BBF-A65B-4567-8CBA-F91E7916779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23A9D-B010-457B-995A-BFF34CD49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26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E85DE-3365-4973-8AEB-5DAFE4001E8B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05BD7-3ED6-4B18-A41D-D1382859F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2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8936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75530" y="1122363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51729" y="3602038"/>
            <a:ext cx="535466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Nama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02254" y="6533216"/>
            <a:ext cx="3325103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rgbClr val="10489A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 dirty="0" smtClean="0"/>
              <a:t>19/06/2019</a:t>
            </a:r>
            <a:endParaRPr lang="en-US" dirty="0"/>
          </a:p>
        </p:txBody>
      </p:sp>
      <p:sp>
        <p:nvSpPr>
          <p:cNvPr id="11" name="Footer Placeholder 1"/>
          <p:cNvSpPr txBox="1">
            <a:spLocks/>
          </p:cNvSpPr>
          <p:nvPr userDrawn="1"/>
        </p:nvSpPr>
        <p:spPr>
          <a:xfrm>
            <a:off x="4319579" y="13494"/>
            <a:ext cx="389045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0" i="0" kern="1200" dirty="0" smtClean="0">
                <a:solidFill>
                  <a:srgbClr val="023D94"/>
                </a:solidFill>
                <a:effectLst/>
                <a:latin typeface="+mn-lt"/>
                <a:ea typeface="+mn-ea"/>
                <a:cs typeface="+mn-cs"/>
              </a:rPr>
              <a:t>Fundamental of Investment – EM</a:t>
            </a:r>
            <a:r>
              <a:rPr lang="en-US" sz="1800" b="0" i="0" kern="1200" baseline="0" dirty="0" smtClean="0">
                <a:solidFill>
                  <a:srgbClr val="023D94"/>
                </a:solidFill>
                <a:effectLst/>
                <a:latin typeface="+mn-lt"/>
                <a:ea typeface="+mn-ea"/>
                <a:cs typeface="+mn-cs"/>
              </a:rPr>
              <a:t>308</a:t>
            </a:r>
            <a:endParaRPr lang="en-ID" sz="1600" dirty="0">
              <a:solidFill>
                <a:srgbClr val="023D94"/>
              </a:solidFill>
              <a:latin typeface="Myriad Pro" panose="020B0503030403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052" y="2270918"/>
            <a:ext cx="2086382" cy="231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862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112891" y="76202"/>
            <a:ext cx="2314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8393738-E3C5-4018-B113-E25C255D7800}" type="slidenum">
              <a:rPr lang="en-US" sz="1200" smtClean="0">
                <a:solidFill>
                  <a:schemeClr val="bg1"/>
                </a:solidFill>
                <a:latin typeface="Myriad Pro" panose="020B0503030403020204" pitchFamily="34" charset="0"/>
              </a:rPr>
              <a:t>‹#›</a:t>
            </a:fld>
            <a:r>
              <a:rPr lang="en-US" sz="12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/</a:t>
            </a:r>
            <a:endParaRPr lang="en-US" sz="1200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168EE318-4D90-432A-B825-76E400007C7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71363" y="2093957"/>
            <a:ext cx="10449277" cy="43899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 sz="2800" dirty="0" smtClean="0">
                <a:latin typeface="Myriad Pro" panose="020B0503030403020204" pitchFamily="34" charset="0"/>
              </a:rPr>
              <a:t>Body text </a:t>
            </a:r>
            <a:r>
              <a:rPr lang="en-US" sz="2800" dirty="0" err="1" smtClean="0">
                <a:latin typeface="Myriad Pro" panose="020B0503030403020204" pitchFamily="34" charset="0"/>
              </a:rPr>
              <a:t>ukuran</a:t>
            </a:r>
            <a:r>
              <a:rPr lang="en-US" sz="2800" baseline="0" dirty="0" smtClean="0">
                <a:latin typeface="Myriad Pro" panose="020B0503030403020204" pitchFamily="34" charset="0"/>
              </a:rPr>
              <a:t> 24-32, Myriad pro, left</a:t>
            </a:r>
            <a:endParaRPr lang="en-US" sz="2800" dirty="0">
              <a:latin typeface="Myriad Pro" panose="020B050303040302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C974973-2C77-41C3-A063-2DEF3592D2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25523" y="447077"/>
            <a:ext cx="9333089" cy="44092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000" baseline="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 dirty="0" smtClean="0"/>
              <a:t>JUDUL MYRIAD PRO REGULAR UKURAN 34-54 (1baris,align center) 2 </a:t>
            </a:r>
            <a:r>
              <a:rPr lang="en-US" dirty="0" err="1" smtClean="0"/>
              <a:t>baris</a:t>
            </a:r>
            <a:r>
              <a:rPr lang="en-US" dirty="0" smtClean="0"/>
              <a:t> (28-32, align center)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2972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" y="0"/>
            <a:ext cx="12189365" cy="685800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92875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lang="en-US" sz="1600" b="0" i="0" kern="1200" smtClean="0">
                <a:solidFill>
                  <a:srgbClr val="023D94"/>
                </a:solidFill>
                <a:effectLst/>
              </a:defRPr>
            </a:lvl1pPr>
          </a:lstStyle>
          <a:p>
            <a:r>
              <a:rPr lang="en-US" dirty="0" smtClean="0"/>
              <a:t>Fundamental of Investment – EM308</a:t>
            </a:r>
            <a:endParaRPr lang="en-US" sz="11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3251201" y="2767282"/>
            <a:ext cx="60590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chemeClr val="bg1"/>
                </a:solidFill>
              </a:rPr>
              <a:t>Thank You</a:t>
            </a:r>
            <a:endParaRPr lang="en-US" sz="80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8677" y="164593"/>
            <a:ext cx="534393" cy="98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315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5897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12891" y="76202"/>
            <a:ext cx="2314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8393738-E3C5-4018-B113-E25C255D7800}" type="slidenum">
              <a:rPr lang="en-US" sz="1200" smtClean="0">
                <a:solidFill>
                  <a:schemeClr val="bg1"/>
                </a:solidFill>
                <a:latin typeface="Myriad Pro" panose="020B0503030403020204" pitchFamily="34" charset="0"/>
              </a:rPr>
              <a:t>‹#›</a:t>
            </a:fld>
            <a:r>
              <a:rPr lang="en-US" sz="12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/30</a:t>
            </a:r>
            <a:endParaRPr lang="en-US" sz="1200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2" name="Footer Placeholder 1"/>
          <p:cNvSpPr txBox="1">
            <a:spLocks/>
          </p:cNvSpPr>
          <p:nvPr userDrawn="1"/>
        </p:nvSpPr>
        <p:spPr>
          <a:xfrm>
            <a:off x="4174435" y="6510308"/>
            <a:ext cx="363139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0" i="0" kern="1200" dirty="0" smtClean="0">
                <a:solidFill>
                  <a:srgbClr val="023D94"/>
                </a:solidFill>
                <a:effectLst/>
                <a:latin typeface="+mn-lt"/>
                <a:ea typeface="+mn-ea"/>
                <a:cs typeface="+mn-cs"/>
              </a:rPr>
              <a:t>Fundamental of Investment – EM</a:t>
            </a:r>
            <a:r>
              <a:rPr lang="en-US" sz="1600" b="0" i="0" kern="1200" baseline="0" dirty="0" smtClean="0">
                <a:solidFill>
                  <a:srgbClr val="023D94"/>
                </a:solidFill>
                <a:effectLst/>
                <a:latin typeface="+mn-lt"/>
                <a:ea typeface="+mn-ea"/>
                <a:cs typeface="+mn-cs"/>
              </a:rPr>
              <a:t>308</a:t>
            </a:r>
            <a:endParaRPr lang="en-ID" sz="1400" dirty="0">
              <a:solidFill>
                <a:srgbClr val="023D94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7" r:id="rId2"/>
    <p:sldLayoutId id="2147483679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05836" y="2993895"/>
            <a:ext cx="6706944" cy="883144"/>
          </a:xfrm>
        </p:spPr>
        <p:txBody>
          <a:bodyPr>
            <a:noAutofit/>
          </a:bodyPr>
          <a:lstStyle/>
          <a:p>
            <a:r>
              <a:rPr lang="en-US" sz="4800" dirty="0"/>
              <a:t>Asset Pricing </a:t>
            </a:r>
            <a:r>
              <a:rPr lang="en-US" sz="4800" dirty="0" smtClean="0"/>
              <a:t>Principles &amp; Model </a:t>
            </a:r>
            <a:r>
              <a:rPr lang="en-US" sz="4800" dirty="0" err="1" smtClean="0"/>
              <a:t>Keseimbangan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05836" y="3877039"/>
            <a:ext cx="6439674" cy="497642"/>
          </a:xfrm>
        </p:spPr>
        <p:txBody>
          <a:bodyPr>
            <a:normAutofit/>
          </a:bodyPr>
          <a:lstStyle/>
          <a:p>
            <a:r>
              <a:rPr lang="en-US" sz="2800" dirty="0"/>
              <a:t>Dr. </a:t>
            </a:r>
            <a:r>
              <a:rPr lang="en-US" sz="2800" dirty="0" err="1"/>
              <a:t>Florentina</a:t>
            </a:r>
            <a:r>
              <a:rPr lang="en-US" sz="2800" dirty="0"/>
              <a:t> </a:t>
            </a:r>
            <a:r>
              <a:rPr lang="en-US" sz="2800" dirty="0" err="1"/>
              <a:t>Kurniasari</a:t>
            </a:r>
            <a:r>
              <a:rPr lang="en-US" sz="2800" dirty="0"/>
              <a:t>, </a:t>
            </a:r>
            <a:r>
              <a:rPr lang="en-US" sz="2800" dirty="0" err="1"/>
              <a:t>S.Sos</a:t>
            </a:r>
            <a:r>
              <a:rPr lang="en-US" sz="2800" dirty="0"/>
              <a:t>., M.B.M.</a:t>
            </a:r>
            <a:endParaRPr lang="en-US" altLang="en-US" sz="3600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4602254" y="6533216"/>
            <a:ext cx="332510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600" kern="1200">
                <a:solidFill>
                  <a:srgbClr val="10489A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29/09/2020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9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4400" b="1"/>
              <a:t>PORTOFOLIO PASAR</a:t>
            </a:r>
            <a:endParaRPr lang="en-US" sz="4400" b="1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idx="1"/>
          </p:nvPr>
        </p:nvSpPr>
        <p:spPr>
          <a:xfrm>
            <a:off x="794084" y="2332037"/>
            <a:ext cx="10732169" cy="4068763"/>
          </a:xfrm>
        </p:spPr>
        <p:txBody>
          <a:bodyPr lIns="92075" tIns="46038" rIns="92075" bIns="46038"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 err="1">
                <a:latin typeface="Myriad Pro" panose="020B0503030403020204" pitchFamily="34" charset="0"/>
              </a:rPr>
              <a:t>Portofolio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pada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titik</a:t>
            </a:r>
            <a:r>
              <a:rPr lang="en-US" sz="2800" dirty="0">
                <a:latin typeface="Myriad Pro" panose="020B0503030403020204" pitchFamily="34" charset="0"/>
              </a:rPr>
              <a:t> M </a:t>
            </a:r>
            <a:r>
              <a:rPr lang="id-ID" sz="2800" dirty="0">
                <a:latin typeface="Myriad Pro" panose="020B0503030403020204" pitchFamily="34" charset="0"/>
              </a:rPr>
              <a:t>(</a:t>
            </a:r>
            <a:r>
              <a:rPr lang="en-US" sz="2800" dirty="0" err="1">
                <a:latin typeface="Myriad Pro" panose="020B0503030403020204" pitchFamily="34" charset="0"/>
              </a:rPr>
              <a:t>portofolio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pasar</a:t>
            </a:r>
            <a:r>
              <a:rPr lang="id-ID" sz="2800" dirty="0">
                <a:latin typeface="Myriad Pro" panose="020B0503030403020204" pitchFamily="34" charset="0"/>
              </a:rPr>
              <a:t>)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akan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selalu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terdiri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dari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semua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aset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berisiko</a:t>
            </a:r>
            <a:r>
              <a:rPr lang="en-US" sz="2800" dirty="0">
                <a:latin typeface="Myriad Pro" panose="020B0503030403020204" pitchFamily="34" charset="0"/>
              </a:rPr>
              <a:t>, </a:t>
            </a:r>
            <a:r>
              <a:rPr lang="id-ID" sz="2800" dirty="0">
                <a:latin typeface="Myriad Pro" panose="020B0503030403020204" pitchFamily="34" charset="0"/>
              </a:rPr>
              <a:t>dan merupakan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portofolio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aset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berisiko</a:t>
            </a:r>
            <a:r>
              <a:rPr lang="en-US" sz="2800" dirty="0">
                <a:latin typeface="Myriad Pro" panose="020B0503030403020204" pitchFamily="34" charset="0"/>
              </a:rPr>
              <a:t> yang optimal.</a:t>
            </a:r>
          </a:p>
          <a:p>
            <a:pPr marL="342900" indent="-3429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 err="1">
                <a:latin typeface="Myriad Pro" panose="020B0503030403020204" pitchFamily="34" charset="0"/>
              </a:rPr>
              <a:t>Dengan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demikian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risiko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portofolio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pasar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hanya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terdiri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dari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risiko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sistematis</a:t>
            </a:r>
            <a:r>
              <a:rPr lang="en-US" sz="2800" dirty="0">
                <a:latin typeface="Myriad Pro" panose="020B0503030403020204" pitchFamily="34" charset="0"/>
              </a:rPr>
              <a:t> (</a:t>
            </a:r>
            <a:r>
              <a:rPr lang="en-US" sz="2800" dirty="0" err="1">
                <a:latin typeface="Myriad Pro" panose="020B0503030403020204" pitchFamily="34" charset="0"/>
              </a:rPr>
              <a:t>risiko</a:t>
            </a:r>
            <a:r>
              <a:rPr lang="en-US" sz="2800" dirty="0">
                <a:latin typeface="Myriad Pro" panose="020B0503030403020204" pitchFamily="34" charset="0"/>
              </a:rPr>
              <a:t> yang </a:t>
            </a:r>
            <a:r>
              <a:rPr lang="en-US" sz="2800" dirty="0" err="1">
                <a:latin typeface="Myriad Pro" panose="020B0503030403020204" pitchFamily="34" charset="0"/>
              </a:rPr>
              <a:t>tidak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dapat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dihilangkan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oleh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diversifikasi</a:t>
            </a:r>
            <a:r>
              <a:rPr lang="en-US" sz="2800" dirty="0">
                <a:latin typeface="Myriad Pro" panose="020B0503030403020204" pitchFamily="34" charset="0"/>
              </a:rPr>
              <a:t>).</a:t>
            </a:r>
          </a:p>
          <a:p>
            <a:pPr marL="342900" indent="-3429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 err="1">
                <a:latin typeface="Myriad Pro" panose="020B0503030403020204" pitchFamily="34" charset="0"/>
              </a:rPr>
              <a:t>Secara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umum</a:t>
            </a:r>
            <a:r>
              <a:rPr lang="en-US" sz="2800" dirty="0">
                <a:latin typeface="Myriad Pro" panose="020B0503030403020204" pitchFamily="34" charset="0"/>
              </a:rPr>
              <a:t>, </a:t>
            </a:r>
            <a:r>
              <a:rPr lang="en-US" sz="2800" dirty="0" err="1">
                <a:latin typeface="Myriad Pro" panose="020B0503030403020204" pitchFamily="34" charset="0"/>
              </a:rPr>
              <a:t>portofolio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pasar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dapat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diproksi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dengan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nilai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indeks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pasar</a:t>
            </a:r>
            <a:r>
              <a:rPr lang="en-US" sz="2800" dirty="0">
                <a:latin typeface="Myriad Pro" panose="020B0503030403020204" pitchFamily="34" charset="0"/>
              </a:rPr>
              <a:t>, </a:t>
            </a:r>
            <a:r>
              <a:rPr lang="en-US" sz="2800" dirty="0" err="1">
                <a:latin typeface="Myriad Pro" panose="020B0503030403020204" pitchFamily="34" charset="0"/>
              </a:rPr>
              <a:t>seperti</a:t>
            </a:r>
            <a:r>
              <a:rPr lang="en-US" sz="2800" dirty="0">
                <a:latin typeface="Myriad Pro" panose="020B0503030403020204" pitchFamily="34" charset="0"/>
              </a:rPr>
              <a:t> IHSG </a:t>
            </a:r>
            <a:r>
              <a:rPr lang="en-US" sz="2800" dirty="0" err="1">
                <a:latin typeface="Myriad Pro" panose="020B0503030403020204" pitchFamily="34" charset="0"/>
              </a:rPr>
              <a:t>atau</a:t>
            </a:r>
            <a:r>
              <a:rPr lang="en-US" sz="2800" dirty="0">
                <a:latin typeface="Myriad Pro" panose="020B0503030403020204" pitchFamily="34" charset="0"/>
              </a:rPr>
              <a:t> LQ45 </a:t>
            </a:r>
            <a:r>
              <a:rPr lang="en-US" sz="2800" dirty="0" err="1">
                <a:latin typeface="Myriad Pro" panose="020B0503030403020204" pitchFamily="34" charset="0"/>
              </a:rPr>
              <a:t>untuk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kasus</a:t>
            </a:r>
            <a:r>
              <a:rPr lang="en-US" sz="2800" dirty="0">
                <a:latin typeface="Myriad Pro" panose="020B0503030403020204" pitchFamily="34" charset="0"/>
              </a:rPr>
              <a:t> di Indonesia.</a:t>
            </a:r>
          </a:p>
        </p:txBody>
      </p:sp>
    </p:spTree>
    <p:extLst>
      <p:ext uri="{BB962C8B-B14F-4D97-AF65-F5344CB8AC3E}">
        <p14:creationId xmlns:p14="http://schemas.microsoft.com/office/powerpoint/2010/main" val="408318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GARIS PASAR </a:t>
            </a:r>
            <a:r>
              <a:rPr lang="en-US" sz="3600" b="1" dirty="0" smtClean="0"/>
              <a:t>MODAL (</a:t>
            </a:r>
            <a:r>
              <a:rPr lang="en-US" sz="3600" b="1" i="1" dirty="0" smtClean="0"/>
              <a:t>CAPITAL </a:t>
            </a:r>
            <a:r>
              <a:rPr lang="en-US" sz="3600" b="1" i="1" dirty="0"/>
              <a:t>MARKET LINE)</a:t>
            </a:r>
            <a:endParaRPr lang="en-US" sz="3600" b="1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idx="1"/>
          </p:nvPr>
        </p:nvSpPr>
        <p:spPr>
          <a:xfrm>
            <a:off x="890336" y="2332037"/>
            <a:ext cx="10760890" cy="3948447"/>
          </a:xfrm>
        </p:spPr>
        <p:txBody>
          <a:bodyPr lIns="92075" tIns="46038" rIns="92075" bIns="46038">
            <a:normAutofit lnSpcReduction="10000"/>
          </a:bodyPr>
          <a:lstStyle/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 err="1">
                <a:latin typeface="Myriad Pro" panose="020B0503030403020204" pitchFamily="34" charset="0"/>
              </a:rPr>
              <a:t>Garis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pasar</a:t>
            </a:r>
            <a:r>
              <a:rPr lang="en-US" sz="3200" dirty="0">
                <a:latin typeface="Myriad Pro" panose="020B0503030403020204" pitchFamily="34" charset="0"/>
              </a:rPr>
              <a:t> modal </a:t>
            </a:r>
            <a:r>
              <a:rPr lang="en-US" sz="3200" dirty="0" err="1">
                <a:latin typeface="Myriad Pro" panose="020B0503030403020204" pitchFamily="34" charset="0"/>
              </a:rPr>
              <a:t>menggambarkan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hubungan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antara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i="1" dirty="0">
                <a:latin typeface="Myriad Pro" panose="020B0503030403020204" pitchFamily="34" charset="0"/>
              </a:rPr>
              <a:t>return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harapan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dengan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risiko</a:t>
            </a:r>
            <a:r>
              <a:rPr lang="en-US" sz="3200" dirty="0">
                <a:latin typeface="Myriad Pro" panose="020B0503030403020204" pitchFamily="34" charset="0"/>
              </a:rPr>
              <a:t> total </a:t>
            </a:r>
            <a:r>
              <a:rPr lang="en-US" sz="3200" dirty="0" err="1">
                <a:latin typeface="Myriad Pro" panose="020B0503030403020204" pitchFamily="34" charset="0"/>
              </a:rPr>
              <a:t>dari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portofolio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efisien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pada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pasar</a:t>
            </a:r>
            <a:r>
              <a:rPr lang="en-US" sz="3200" dirty="0">
                <a:latin typeface="Myriad Pro" panose="020B0503030403020204" pitchFamily="34" charset="0"/>
              </a:rPr>
              <a:t> yang </a:t>
            </a:r>
            <a:r>
              <a:rPr lang="en-US" sz="3200" dirty="0" err="1">
                <a:latin typeface="Myriad Pro" panose="020B0503030403020204" pitchFamily="34" charset="0"/>
              </a:rPr>
              <a:t>seimbang</a:t>
            </a:r>
            <a:r>
              <a:rPr lang="en-US" sz="3200" dirty="0">
                <a:latin typeface="Myriad Pro" panose="020B0503030403020204" pitchFamily="34" charset="0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 err="1">
                <a:latin typeface="Myriad Pro" panose="020B0503030403020204" pitchFamily="34" charset="0"/>
              </a:rPr>
              <a:t>Jika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kurva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i="1" dirty="0">
                <a:latin typeface="Myriad Pro" panose="020B0503030403020204" pitchFamily="34" charset="0"/>
              </a:rPr>
              <a:t>efficient frontier </a:t>
            </a:r>
            <a:r>
              <a:rPr lang="en-US" sz="3200" dirty="0" err="1">
                <a:latin typeface="Myriad Pro" panose="020B0503030403020204" pitchFamily="34" charset="0"/>
              </a:rPr>
              <a:t>pada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id-ID" sz="3200" dirty="0">
                <a:latin typeface="Myriad Pro" panose="020B0503030403020204" pitchFamily="34" charset="0"/>
              </a:rPr>
              <a:t>G</a:t>
            </a:r>
            <a:r>
              <a:rPr lang="en-US" sz="3200" dirty="0" err="1">
                <a:latin typeface="Myriad Pro" panose="020B0503030403020204" pitchFamily="34" charset="0"/>
              </a:rPr>
              <a:t>ambar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id-ID" sz="3200" dirty="0">
                <a:latin typeface="Myriad Pro" panose="020B0503030403020204" pitchFamily="34" charset="0"/>
              </a:rPr>
              <a:t>6.1 </a:t>
            </a:r>
            <a:r>
              <a:rPr lang="en-US" sz="3200" dirty="0" err="1">
                <a:latin typeface="Myriad Pro" panose="020B0503030403020204" pitchFamily="34" charset="0"/>
              </a:rPr>
              <a:t>dihilangkan</a:t>
            </a:r>
            <a:r>
              <a:rPr lang="id-ID" sz="3200" dirty="0">
                <a:latin typeface="Myriad Pro" panose="020B0503030403020204" pitchFamily="34" charset="0"/>
              </a:rPr>
              <a:t>,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dan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titik</a:t>
            </a:r>
            <a:r>
              <a:rPr lang="en-US" sz="3200" dirty="0">
                <a:latin typeface="Myriad Pro" panose="020B0503030403020204" pitchFamily="34" charset="0"/>
              </a:rPr>
              <a:t> M </a:t>
            </a:r>
            <a:r>
              <a:rPr lang="en-US" sz="3200" dirty="0" err="1">
                <a:latin typeface="Myriad Pro" panose="020B0503030403020204" pitchFamily="34" charset="0"/>
              </a:rPr>
              <a:t>sebagai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portofolio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aset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berisiko</a:t>
            </a:r>
            <a:r>
              <a:rPr lang="en-US" sz="3200" dirty="0">
                <a:latin typeface="Myriad Pro" panose="020B0503030403020204" pitchFamily="34" charset="0"/>
              </a:rPr>
              <a:t> yang optimal </a:t>
            </a:r>
            <a:r>
              <a:rPr lang="en-US" sz="3200" dirty="0" err="1">
                <a:latin typeface="Myriad Pro" panose="020B0503030403020204" pitchFamily="34" charset="0"/>
              </a:rPr>
              <a:t>diambil</a:t>
            </a:r>
            <a:r>
              <a:rPr lang="en-US" sz="3200" dirty="0">
                <a:latin typeface="Myriad Pro" panose="020B0503030403020204" pitchFamily="34" charset="0"/>
              </a:rPr>
              <a:t>, </a:t>
            </a:r>
            <a:r>
              <a:rPr lang="en-US" sz="3200" dirty="0" err="1">
                <a:latin typeface="Myriad Pro" panose="020B0503030403020204" pitchFamily="34" charset="0"/>
              </a:rPr>
              <a:t>maka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kita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akan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mendapatkan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garis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R</a:t>
            </a:r>
            <a:r>
              <a:rPr lang="en-US" sz="3200" baseline="-25000" dirty="0" err="1">
                <a:latin typeface="Myriad Pro" panose="020B0503030403020204" pitchFamily="34" charset="0"/>
              </a:rPr>
              <a:t>f</a:t>
            </a:r>
            <a:r>
              <a:rPr lang="en-US" sz="3200" dirty="0">
                <a:latin typeface="Myriad Pro" panose="020B0503030403020204" pitchFamily="34" charset="0"/>
              </a:rPr>
              <a:t>-L yang </a:t>
            </a:r>
            <a:r>
              <a:rPr lang="en-US" sz="3200" dirty="0" err="1">
                <a:latin typeface="Myriad Pro" panose="020B0503030403020204" pitchFamily="34" charset="0"/>
              </a:rPr>
              <a:t>merupakan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garis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pasar</a:t>
            </a:r>
            <a:r>
              <a:rPr lang="en-US" sz="3200" dirty="0">
                <a:latin typeface="Myriad Pro" panose="020B0503030403020204" pitchFamily="34" charset="0"/>
              </a:rPr>
              <a:t> modal (CML)</a:t>
            </a:r>
            <a:r>
              <a:rPr lang="id-ID" sz="3200" dirty="0">
                <a:latin typeface="Myriad Pro" panose="020B0503030403020204" pitchFamily="34" charset="0"/>
              </a:rPr>
              <a:t>, seperti disajikan pada Gambar 6.2.</a:t>
            </a:r>
            <a:endParaRPr lang="en-US" sz="32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59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GARIS PASAR </a:t>
            </a:r>
            <a:r>
              <a:rPr lang="en-US" sz="3600" b="1" dirty="0" smtClean="0"/>
              <a:t>MODAL (</a:t>
            </a:r>
            <a:r>
              <a:rPr lang="en-US" sz="3600" b="1" i="1" dirty="0" smtClean="0"/>
              <a:t>CAPITAL </a:t>
            </a:r>
            <a:r>
              <a:rPr lang="en-US" sz="3600" b="1" i="1" dirty="0"/>
              <a:t>MARKET LINE)</a:t>
            </a:r>
            <a:endParaRPr lang="en-US" sz="3600" b="1" dirty="0"/>
          </a:p>
        </p:txBody>
      </p:sp>
      <p:sp>
        <p:nvSpPr>
          <p:cNvPr id="5" name="Rectangle 37"/>
          <p:cNvSpPr txBox="1">
            <a:spLocks noChangeArrowheads="1"/>
          </p:cNvSpPr>
          <p:nvPr/>
        </p:nvSpPr>
        <p:spPr>
          <a:xfrm>
            <a:off x="6772283" y="2281989"/>
            <a:ext cx="5218837" cy="4343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yriad Pro" panose="020B0503030403020204" pitchFamily="34" charset="0"/>
              </a:rPr>
              <a:t>Line from RF to L is capital market line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yriad Pro" panose="020B0503030403020204" pitchFamily="34" charset="0"/>
              </a:rPr>
              <a:t>(CML)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" panose="020B0503030403020204" pitchFamily="34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yriad Pro" panose="020B0503030403020204" pitchFamily="34" charset="0"/>
              </a:rPr>
              <a:t> = r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yriad Pro" panose="020B0503030403020204" pitchFamily="34" charset="0"/>
              </a:rPr>
              <a:t>isk premium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yriad Pro" panose="020B0503030403020204" pitchFamily="34" charset="0"/>
              </a:rPr>
              <a:t>=E(RM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yriad Pro" panose="020B0503030403020204" pitchFamily="34" charset="0"/>
              </a:rPr>
              <a:t>) - RF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Myriad Pro" panose="020B0503030403020204" pitchFamily="34" charset="0"/>
              </a:rPr>
              <a:t>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yriad Pro" panose="020B0503030403020204" pitchFamily="34" charset="0"/>
              </a:rPr>
              <a:t> =risk =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yriad Pro" panose="020B0503030403020204" pitchFamily="34" charset="0"/>
                <a:sym typeface="Symbol" pitchFamily="18" charset="2"/>
              </a:rPr>
              <a:t>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yriad Pro" panose="020B0503030403020204" pitchFamily="34" charset="0"/>
                <a:sym typeface="Symbol" pitchFamily="18" charset="2"/>
              </a:rPr>
              <a:t>M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yriad Pro" panose="020B0503030403020204" pitchFamily="34" charset="0"/>
                <a:sym typeface="Symbol" pitchFamily="18" charset="2"/>
              </a:rPr>
              <a:t>Slope =x/y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yriad Pro" panose="020B0503030403020204" pitchFamily="34" charset="0"/>
                <a:sym typeface="Symbol" pitchFamily="18" charset="2"/>
              </a:rPr>
              <a:t>	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yriad Pro" panose="020B0503030403020204" pitchFamily="34" charset="0"/>
              </a:rPr>
              <a:t>=[E(RM) - RF]/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yriad Pro" panose="020B0503030403020204" pitchFamily="34" charset="0"/>
                <a:sym typeface="Symbol" pitchFamily="18" charset="2"/>
              </a:rPr>
              <a:t>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yriad Pro" panose="020B0503030403020204" pitchFamily="34" charset="0"/>
                <a:sym typeface="Symbol" pitchFamily="18" charset="2"/>
              </a:rPr>
              <a:t>M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yriad Pro" panose="020B0503030403020204" pitchFamily="34" charset="0"/>
                <a:sym typeface="Symbol" pitchFamily="18" charset="2"/>
              </a:rPr>
              <a:t>y-intercept = RF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yriad Pro" panose="020B0503030403020204" pitchFamily="34" charset="0"/>
            </a:endParaRPr>
          </a:p>
        </p:txBody>
      </p: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457499" y="1834668"/>
            <a:ext cx="5671387" cy="4790721"/>
            <a:chOff x="199" y="1075"/>
            <a:chExt cx="4541" cy="2956"/>
          </a:xfrm>
        </p:grpSpPr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438" y="1075"/>
              <a:ext cx="486" cy="2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/>
            <a:lstStyle/>
            <a:p>
              <a:pPr lvl="1">
                <a:spcAft>
                  <a:spcPts val="1000"/>
                </a:spcAft>
                <a:defRPr/>
              </a:pPr>
              <a:r>
                <a:rPr lang="en-US" altLang="zh-CN" sz="2400" b="1" i="1" dirty="0">
                  <a:latin typeface="Trebuchet MS"/>
                  <a:ea typeface="SimSun" pitchFamily="2" charset="-122"/>
                  <a:cs typeface="Trebuchet MS"/>
                </a:rPr>
                <a:t>Return</a:t>
              </a:r>
              <a:r>
                <a:rPr lang="en-US" altLang="zh-CN" sz="2400" b="1" dirty="0">
                  <a:latin typeface="Trebuchet MS"/>
                  <a:ea typeface="SimSun" pitchFamily="2" charset="-122"/>
                  <a:cs typeface="Trebuchet MS"/>
                </a:rPr>
                <a:t> yang </a:t>
              </a:r>
              <a:r>
                <a:rPr lang="en-US" altLang="zh-CN" sz="2400" b="1" dirty="0" err="1">
                  <a:latin typeface="Trebuchet MS"/>
                  <a:ea typeface="SimSun" pitchFamily="2" charset="-122"/>
                  <a:cs typeface="Trebuchet MS"/>
                </a:rPr>
                <a:t>diharapkan</a:t>
              </a:r>
              <a:endParaRPr lang="en-US" sz="2400" b="1" dirty="0">
                <a:latin typeface="Trebuchet MS"/>
                <a:cs typeface="Trebuchet MS"/>
              </a:endParaRP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3550" y="1350"/>
              <a:ext cx="485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id-ID" altLang="zh-CN" sz="2000" b="1">
                  <a:latin typeface="Calibri" pitchFamily="-107" charset="0"/>
                  <a:ea typeface="SimSun" pitchFamily="2" charset="-122"/>
                </a:rPr>
                <a:t>L</a:t>
              </a:r>
              <a:endParaRPr lang="en-US" sz="2000" b="1"/>
            </a:p>
          </p:txBody>
        </p:sp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3594" y="3563"/>
              <a:ext cx="1146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altLang="zh-CN" sz="2000" b="1" dirty="0" err="1">
                  <a:latin typeface="Tw Cen MT" pitchFamily="34" charset="0"/>
                  <a:ea typeface="SimSun" pitchFamily="2" charset="-122"/>
                </a:rPr>
                <a:t>Risiko</a:t>
              </a:r>
              <a:r>
                <a:rPr lang="en-US" altLang="zh-CN" sz="2000" b="1" dirty="0">
                  <a:latin typeface="Tw Cen MT" pitchFamily="34" charset="0"/>
                  <a:ea typeface="SimSun" pitchFamily="2" charset="-122"/>
                </a:rPr>
                <a:t>, </a:t>
              </a:r>
              <a:r>
                <a:rPr lang="en-US" altLang="zh-CN" sz="2000" b="1" dirty="0">
                  <a:latin typeface="Tw Cen MT" pitchFamily="34" charset="0"/>
                  <a:ea typeface="SimSun" pitchFamily="2" charset="-122"/>
                  <a:sym typeface="Symbol" pitchFamily="18" charset="2"/>
                </a:rPr>
                <a:t></a:t>
              </a:r>
              <a:r>
                <a:rPr lang="en-US" altLang="zh-CN" sz="2000" b="1" baseline="-25000" dirty="0">
                  <a:latin typeface="Tw Cen MT" pitchFamily="34" charset="0"/>
                  <a:ea typeface="SimSun" pitchFamily="2" charset="-122"/>
                </a:rPr>
                <a:t>P</a:t>
              </a:r>
              <a:endParaRPr lang="en-US" sz="2000" b="1" dirty="0">
                <a:latin typeface="Tw Cen MT" pitchFamily="34" charset="0"/>
              </a:endParaRPr>
            </a:p>
          </p:txBody>
        </p:sp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1344" y="2821"/>
              <a:ext cx="1457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1">
                  <a:latin typeface="Tw Cen MT" pitchFamily="34" charset="0"/>
                  <a:ea typeface="SimSun" pitchFamily="2" charset="-122"/>
                </a:rPr>
                <a:t>Risiko Portofolio pasar (M)</a:t>
              </a:r>
              <a:endParaRPr lang="en-US" sz="2000" b="1">
                <a:latin typeface="Tw Cen MT" pitchFamily="34" charset="0"/>
              </a:endParaRPr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2302" y="3438"/>
              <a:ext cx="607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US" altLang="zh-CN" sz="2000" b="1">
                  <a:latin typeface="Times New Roman" pitchFamily="18" charset="0"/>
                  <a:ea typeface="SimSun" pitchFamily="2" charset="-122"/>
                  <a:sym typeface="Symbol" pitchFamily="18" charset="2"/>
                </a:rPr>
                <a:t></a:t>
              </a:r>
              <a:r>
                <a:rPr lang="en-US" altLang="zh-CN" sz="2000" b="1" baseline="-25000">
                  <a:latin typeface="Book Antiqua" pitchFamily="18" charset="0"/>
                  <a:ea typeface="SimSun" pitchFamily="2" charset="-122"/>
                </a:rPr>
                <a:t>M</a:t>
              </a:r>
              <a:endParaRPr lang="en-US" sz="2000" b="1"/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774" y="1893"/>
              <a:ext cx="850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altLang="zh-CN" sz="2000" b="1">
                  <a:latin typeface="Calibri" pitchFamily="-107" charset="0"/>
                  <a:ea typeface="SimSun" pitchFamily="2" charset="-122"/>
                </a:rPr>
                <a:t>E(R</a:t>
              </a:r>
              <a:r>
                <a:rPr lang="en-US" altLang="zh-CN" sz="2000" b="1" baseline="-25000">
                  <a:latin typeface="Book Antiqua" pitchFamily="18" charset="0"/>
                  <a:ea typeface="SimSun" pitchFamily="2" charset="-122"/>
                </a:rPr>
                <a:t>M</a:t>
              </a:r>
              <a:r>
                <a:rPr lang="en-US" altLang="zh-CN" sz="2000" b="1">
                  <a:latin typeface="Book Antiqua" pitchFamily="18" charset="0"/>
                  <a:ea typeface="SimSun" pitchFamily="2" charset="-122"/>
                </a:rPr>
                <a:t>)</a:t>
              </a:r>
              <a:endParaRPr lang="en-US" sz="2000" b="1"/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2545" y="1790"/>
              <a:ext cx="485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US" altLang="zh-CN" sz="2000" b="1">
                  <a:latin typeface="Calibri" pitchFamily="-107" charset="0"/>
                  <a:ea typeface="SimSun" pitchFamily="2" charset="-122"/>
                </a:rPr>
                <a:t>M</a:t>
              </a:r>
              <a:endParaRPr lang="en-US" sz="2000" b="1"/>
            </a:p>
          </p:txBody>
        </p:sp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994" y="2545"/>
              <a:ext cx="485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altLang="zh-CN" sz="2000" b="1">
                  <a:latin typeface="Calibri" pitchFamily="-107" charset="0"/>
                  <a:ea typeface="SimSun" pitchFamily="2" charset="-122"/>
                </a:rPr>
                <a:t>R</a:t>
              </a:r>
              <a:r>
                <a:rPr lang="en-US" altLang="zh-CN" sz="2000" b="1" baseline="-25000">
                  <a:latin typeface="Book Antiqua" pitchFamily="18" charset="0"/>
                  <a:ea typeface="SimSun" pitchFamily="2" charset="-122"/>
                </a:rPr>
                <a:t>F</a:t>
              </a:r>
              <a:endParaRPr lang="en-US" sz="2000" b="1"/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2109" y="1282"/>
              <a:ext cx="634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altLang="zh-CN" sz="2000" b="1">
                  <a:latin typeface="Calibri" pitchFamily="-107" charset="0"/>
                  <a:ea typeface="SimSun" pitchFamily="2" charset="-122"/>
                </a:rPr>
                <a:t>CML</a:t>
              </a:r>
              <a:endParaRPr lang="en-US" sz="2000" b="1"/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>
              <a:off x="1332" y="1274"/>
              <a:ext cx="0" cy="21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1332" y="3438"/>
              <a:ext cx="32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 flipV="1">
              <a:off x="1332" y="1592"/>
              <a:ext cx="2305" cy="113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4"/>
            <p:cNvSpPr>
              <a:spLocks noChangeShapeType="1"/>
            </p:cNvSpPr>
            <p:nvPr/>
          </p:nvSpPr>
          <p:spPr bwMode="auto">
            <a:xfrm>
              <a:off x="2679" y="2099"/>
              <a:ext cx="0" cy="13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1332" y="2717"/>
              <a:ext cx="1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1332" y="2064"/>
              <a:ext cx="1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AutoShape 17"/>
            <p:cNvSpPr>
              <a:spLocks/>
            </p:cNvSpPr>
            <p:nvPr/>
          </p:nvSpPr>
          <p:spPr bwMode="auto">
            <a:xfrm rot="-5400000">
              <a:off x="1948" y="2101"/>
              <a:ext cx="104" cy="1335"/>
            </a:xfrm>
            <a:prstGeom prst="leftBrace">
              <a:avLst>
                <a:gd name="adj1" fmla="val 106971"/>
                <a:gd name="adj2" fmla="val 51829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eaVert"/>
            <a:lstStyle/>
            <a:p>
              <a:endParaRPr lang="en-GB" sz="2000" b="1"/>
            </a:p>
          </p:txBody>
        </p:sp>
        <p:sp>
          <p:nvSpPr>
            <p:cNvPr id="24" name="AutoShape 18"/>
            <p:cNvSpPr>
              <a:spLocks/>
            </p:cNvSpPr>
            <p:nvPr/>
          </p:nvSpPr>
          <p:spPr bwMode="auto">
            <a:xfrm>
              <a:off x="2667" y="2099"/>
              <a:ext cx="120" cy="618"/>
            </a:xfrm>
            <a:prstGeom prst="rightBrace">
              <a:avLst>
                <a:gd name="adj1" fmla="val 4291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000" b="1"/>
            </a:p>
          </p:txBody>
        </p:sp>
        <p:sp>
          <p:nvSpPr>
            <p:cNvPr id="25" name="Text Box 19"/>
            <p:cNvSpPr txBox="1">
              <a:spLocks noChangeArrowheads="1"/>
            </p:cNvSpPr>
            <p:nvPr/>
          </p:nvSpPr>
          <p:spPr bwMode="auto">
            <a:xfrm>
              <a:off x="3034" y="2202"/>
              <a:ext cx="1362" cy="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altLang="zh-CN" sz="2000" b="1" dirty="0" err="1">
                  <a:latin typeface="Tw Cen MT" pitchFamily="34" charset="0"/>
                  <a:ea typeface="SimSun" pitchFamily="2" charset="-122"/>
                </a:rPr>
                <a:t>Premi</a:t>
              </a:r>
              <a:r>
                <a:rPr lang="en-US" altLang="zh-CN" sz="2000" b="1" dirty="0">
                  <a:latin typeface="Tw Cen MT" pitchFamily="34" charset="0"/>
                  <a:ea typeface="SimSun" pitchFamily="2" charset="-122"/>
                </a:rPr>
                <a:t> </a:t>
              </a:r>
              <a:r>
                <a:rPr lang="en-US" altLang="zh-CN" sz="2000" b="1" dirty="0" err="1">
                  <a:latin typeface="Tw Cen MT" pitchFamily="34" charset="0"/>
                  <a:ea typeface="SimSun" pitchFamily="2" charset="-122"/>
                </a:rPr>
                <a:t>Risiko</a:t>
              </a:r>
              <a:r>
                <a:rPr lang="en-US" altLang="zh-CN" sz="2000" b="1" dirty="0">
                  <a:latin typeface="Tw Cen MT" pitchFamily="34" charset="0"/>
                  <a:ea typeface="SimSun" pitchFamily="2" charset="-122"/>
                </a:rPr>
                <a:t> </a:t>
              </a:r>
              <a:r>
                <a:rPr lang="en-US" altLang="zh-CN" sz="2000" b="1" dirty="0" err="1">
                  <a:latin typeface="Tw Cen MT" pitchFamily="34" charset="0"/>
                  <a:ea typeface="SimSun" pitchFamily="2" charset="-122"/>
                </a:rPr>
                <a:t>Portofolio</a:t>
              </a:r>
              <a:r>
                <a:rPr lang="en-US" altLang="zh-CN" sz="2000" b="1" dirty="0">
                  <a:latin typeface="Tw Cen MT" pitchFamily="34" charset="0"/>
                  <a:ea typeface="SimSun" pitchFamily="2" charset="-122"/>
                </a:rPr>
                <a:t> M= E(R</a:t>
              </a:r>
              <a:r>
                <a:rPr lang="en-US" altLang="zh-CN" sz="2000" b="1" baseline="-25000" dirty="0">
                  <a:latin typeface="Tw Cen MT" pitchFamily="34" charset="0"/>
                  <a:ea typeface="SimSun" pitchFamily="2" charset="-122"/>
                </a:rPr>
                <a:t>M</a:t>
              </a:r>
              <a:r>
                <a:rPr lang="en-US" altLang="zh-CN" sz="2000" b="1" dirty="0">
                  <a:latin typeface="Tw Cen MT" pitchFamily="34" charset="0"/>
                  <a:ea typeface="SimSun" pitchFamily="2" charset="-122"/>
                </a:rPr>
                <a:t>)-</a:t>
              </a:r>
              <a:r>
                <a:rPr lang="en-US" altLang="zh-CN" sz="2000" b="1" dirty="0" err="1">
                  <a:latin typeface="Tw Cen MT" pitchFamily="34" charset="0"/>
                  <a:ea typeface="SimSun" pitchFamily="2" charset="-122"/>
                </a:rPr>
                <a:t>R</a:t>
              </a:r>
              <a:r>
                <a:rPr lang="en-US" altLang="zh-CN" sz="2000" b="1" baseline="-25000" dirty="0" err="1">
                  <a:latin typeface="Tw Cen MT" pitchFamily="34" charset="0"/>
                  <a:ea typeface="SimSun" pitchFamily="2" charset="-122"/>
                </a:rPr>
                <a:t>f</a:t>
              </a:r>
              <a:endParaRPr lang="en-US" sz="2000" b="1" dirty="0">
                <a:latin typeface="Tw Cen MT" pitchFamily="34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199" y="3781"/>
              <a:ext cx="33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/>
              <a:r>
                <a:rPr lang="id-ID" sz="2000" b="1" dirty="0"/>
                <a:t>Gambar 6.2. </a:t>
              </a:r>
              <a:r>
                <a:rPr lang="es-AR" sz="2000" b="1" dirty="0" err="1"/>
                <a:t>Garis</a:t>
              </a:r>
              <a:r>
                <a:rPr lang="es-AR" sz="2000" b="1" dirty="0"/>
                <a:t> Pasar Modal (CML)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628557" y="3758885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X =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56921" y="464917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Y =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26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SLOPE CML</a:t>
            </a:r>
            <a:endParaRPr lang="en-US" sz="4800" b="1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idx="1"/>
          </p:nvPr>
        </p:nvSpPr>
        <p:spPr>
          <a:xfrm>
            <a:off x="890336" y="2163596"/>
            <a:ext cx="10760890" cy="4525963"/>
          </a:xfrm>
        </p:spPr>
        <p:txBody>
          <a:bodyPr lIns="92075" tIns="46038" rIns="92075" bIns="46038">
            <a:normAutofit/>
          </a:bodyPr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 err="1">
                <a:latin typeface="Myriad Pro" panose="020B0503030403020204" pitchFamily="34" charset="0"/>
              </a:rPr>
              <a:t>Kemiringan</a:t>
            </a:r>
            <a:r>
              <a:rPr lang="en-US" sz="2800" dirty="0">
                <a:latin typeface="Myriad Pro" panose="020B0503030403020204" pitchFamily="34" charset="0"/>
              </a:rPr>
              <a:t> (</a:t>
            </a:r>
            <a:r>
              <a:rPr lang="en-US" sz="2800" i="1" dirty="0">
                <a:latin typeface="Myriad Pro" panose="020B0503030403020204" pitchFamily="34" charset="0"/>
              </a:rPr>
              <a:t>slope</a:t>
            </a:r>
            <a:r>
              <a:rPr lang="en-US" sz="2800" dirty="0">
                <a:latin typeface="Myriad Pro" panose="020B0503030403020204" pitchFamily="34" charset="0"/>
              </a:rPr>
              <a:t>) CML </a:t>
            </a:r>
            <a:r>
              <a:rPr lang="en-US" sz="2800" dirty="0" err="1">
                <a:latin typeface="Myriad Pro" panose="020B0503030403020204" pitchFamily="34" charset="0"/>
              </a:rPr>
              <a:t>menunjukkan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harga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pasar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risiko</a:t>
            </a:r>
            <a:r>
              <a:rPr lang="en-US" sz="2800" dirty="0">
                <a:latin typeface="Myriad Pro" panose="020B0503030403020204" pitchFamily="34" charset="0"/>
              </a:rPr>
              <a:t> (</a:t>
            </a:r>
            <a:r>
              <a:rPr lang="en-US" sz="2800" i="1" dirty="0">
                <a:latin typeface="Myriad Pro" panose="020B0503030403020204" pitchFamily="34" charset="0"/>
              </a:rPr>
              <a:t>market price of risk</a:t>
            </a:r>
            <a:r>
              <a:rPr lang="en-US" sz="2800" dirty="0">
                <a:latin typeface="Myriad Pro" panose="020B0503030403020204" pitchFamily="34" charset="0"/>
              </a:rPr>
              <a:t>) </a:t>
            </a:r>
            <a:r>
              <a:rPr lang="en-US" sz="2800" dirty="0" err="1">
                <a:latin typeface="Myriad Pro" panose="020B0503030403020204" pitchFamily="34" charset="0"/>
              </a:rPr>
              <a:t>untuk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portofolio</a:t>
            </a:r>
            <a:r>
              <a:rPr lang="en-US" sz="2800" dirty="0">
                <a:latin typeface="Myriad Pro" panose="020B0503030403020204" pitchFamily="34" charset="0"/>
              </a:rPr>
              <a:t> yang </a:t>
            </a:r>
            <a:r>
              <a:rPr lang="en-US" sz="2800" dirty="0" err="1">
                <a:latin typeface="Myriad Pro" panose="020B0503030403020204" pitchFamily="34" charset="0"/>
              </a:rPr>
              <a:t>efisien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atau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harga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keseimbangan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risiko</a:t>
            </a:r>
            <a:r>
              <a:rPr lang="en-US" sz="2800" dirty="0">
                <a:latin typeface="Myriad Pro" panose="020B0503030403020204" pitchFamily="34" charset="0"/>
              </a:rPr>
              <a:t> di </a:t>
            </a:r>
            <a:r>
              <a:rPr lang="en-US" sz="2800" dirty="0" err="1" smtClean="0">
                <a:latin typeface="Myriad Pro" panose="020B0503030403020204" pitchFamily="34" charset="0"/>
              </a:rPr>
              <a:t>pasar</a:t>
            </a:r>
            <a:r>
              <a:rPr lang="en-US" sz="2800" dirty="0" smtClean="0">
                <a:latin typeface="Myriad Pro" panose="020B0503030403020204" pitchFamily="34" charset="0"/>
              </a:rPr>
              <a:t>.</a:t>
            </a:r>
          </a:p>
          <a:p>
            <a:pPr marL="457200">
              <a:lnSpc>
                <a:spcPct val="100000"/>
              </a:lnSpc>
            </a:pPr>
            <a:r>
              <a:rPr lang="en-US" sz="2800" i="1" dirty="0" smtClean="0">
                <a:latin typeface="Myriad Pro" panose="020B0503030403020204" pitchFamily="34" charset="0"/>
              </a:rPr>
              <a:t>Slope</a:t>
            </a:r>
            <a:r>
              <a:rPr lang="en-US" sz="2800" dirty="0" smtClean="0">
                <a:latin typeface="Myriad Pro" panose="020B0503030403020204" pitchFamily="34" charset="0"/>
              </a:rPr>
              <a:t> </a:t>
            </a:r>
            <a:r>
              <a:rPr lang="en-US" sz="2800" dirty="0">
                <a:latin typeface="Myriad Pro" panose="020B0503030403020204" pitchFamily="34" charset="0"/>
              </a:rPr>
              <a:t>CML </a:t>
            </a:r>
            <a:r>
              <a:rPr lang="en-US" sz="2800" dirty="0" err="1">
                <a:latin typeface="Myriad Pro" panose="020B0503030403020204" pitchFamily="34" charset="0"/>
              </a:rPr>
              <a:t>dapat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dihitung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dengan</a:t>
            </a:r>
            <a:r>
              <a:rPr lang="en-US" sz="2800" dirty="0">
                <a:latin typeface="Myriad Pro" panose="020B0503030403020204" pitchFamily="34" charset="0"/>
              </a:rPr>
              <a:t>:</a:t>
            </a:r>
          </a:p>
          <a:p>
            <a:pPr>
              <a:lnSpc>
                <a:spcPct val="100000"/>
              </a:lnSpc>
            </a:pPr>
            <a:endParaRPr lang="en-US" sz="2800" dirty="0">
              <a:latin typeface="Myriad Pro" panose="020B0503030403020204" pitchFamily="34" charset="0"/>
            </a:endParaRPr>
          </a:p>
          <a:p>
            <a:pPr>
              <a:lnSpc>
                <a:spcPct val="100000"/>
              </a:lnSpc>
            </a:pPr>
            <a:endParaRPr lang="en-ID" sz="2800" dirty="0" smtClean="0">
              <a:latin typeface="Myriad Pro" panose="020B0503030403020204" pitchFamily="34" charset="0"/>
            </a:endParaRPr>
          </a:p>
          <a:p>
            <a:pPr>
              <a:lnSpc>
                <a:spcPct val="100000"/>
              </a:lnSpc>
            </a:pPr>
            <a:r>
              <a:rPr lang="en-ID" sz="1600" dirty="0">
                <a:latin typeface="Myriad Pro" panose="020B0503030403020204" pitchFamily="34" charset="0"/>
              </a:rPr>
              <a:t> </a:t>
            </a:r>
            <a:endParaRPr lang="id-ID" sz="1600" dirty="0">
              <a:latin typeface="Myriad Pro" panose="020B0503030403020204" pitchFamily="34" charset="0"/>
            </a:endParaRPr>
          </a:p>
          <a:p>
            <a:pPr marL="457200">
              <a:lnSpc>
                <a:spcPct val="100000"/>
              </a:lnSpc>
            </a:pPr>
            <a:r>
              <a:rPr lang="en-US" sz="2800" i="1" dirty="0" smtClean="0">
                <a:latin typeface="Myriad Pro" panose="020B0503030403020204" pitchFamily="34" charset="0"/>
              </a:rPr>
              <a:t>Slope</a:t>
            </a:r>
            <a:r>
              <a:rPr lang="en-US" sz="2800" dirty="0" smtClean="0">
                <a:latin typeface="Myriad Pro" panose="020B0503030403020204" pitchFamily="34" charset="0"/>
              </a:rPr>
              <a:t> </a:t>
            </a:r>
            <a:r>
              <a:rPr lang="en-US" sz="2800" dirty="0">
                <a:latin typeface="Myriad Pro" panose="020B0503030403020204" pitchFamily="34" charset="0"/>
              </a:rPr>
              <a:t>CML </a:t>
            </a:r>
            <a:r>
              <a:rPr lang="en-US" sz="2800" dirty="0" err="1">
                <a:latin typeface="Myriad Pro" panose="020B0503030403020204" pitchFamily="34" charset="0"/>
              </a:rPr>
              <a:t>mengindikasikan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tambahan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i="1" dirty="0">
                <a:latin typeface="Myriad Pro" panose="020B0503030403020204" pitchFamily="34" charset="0"/>
              </a:rPr>
              <a:t>return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smtClean="0">
                <a:latin typeface="Myriad Pro" panose="020B0503030403020204" pitchFamily="34" charset="0"/>
              </a:rPr>
              <a:t>yang </a:t>
            </a:r>
            <a:r>
              <a:rPr lang="en-US" sz="2800" dirty="0" err="1" smtClean="0">
                <a:latin typeface="Myriad Pro" panose="020B0503030403020204" pitchFamily="34" charset="0"/>
              </a:rPr>
              <a:t>disyaratkan</a:t>
            </a:r>
            <a:r>
              <a:rPr lang="en-US" sz="2800" dirty="0" smtClean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pasar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untuk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setiap</a:t>
            </a:r>
            <a:r>
              <a:rPr lang="en-US" sz="2800" dirty="0">
                <a:latin typeface="Myriad Pro" panose="020B0503030403020204" pitchFamily="34" charset="0"/>
              </a:rPr>
              <a:t> 1% </a:t>
            </a:r>
            <a:r>
              <a:rPr lang="en-US" sz="2800" dirty="0" err="1">
                <a:latin typeface="Myriad Pro" panose="020B0503030403020204" pitchFamily="34" charset="0"/>
              </a:rPr>
              <a:t>kenaikan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risiko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portofolio</a:t>
            </a:r>
            <a:r>
              <a:rPr lang="en-US" sz="2800" dirty="0" smtClean="0">
                <a:latin typeface="Myriad Pro" panose="020B0503030403020204" pitchFamily="34" charset="0"/>
              </a:rPr>
              <a:t>.</a:t>
            </a:r>
            <a:endParaRPr lang="en-US" sz="2800" dirty="0">
              <a:latin typeface="Myriad Pro" panose="020B0503030403020204" pitchFamily="34" charset="0"/>
            </a:endParaRPr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2784491"/>
              </p:ext>
            </p:extLst>
          </p:nvPr>
        </p:nvGraphicFramePr>
        <p:xfrm>
          <a:off x="3906085" y="4240127"/>
          <a:ext cx="4105446" cy="1294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3" imgW="1422360" imgH="444240" progId="Equation.3">
                  <p:embed/>
                </p:oleObj>
              </mc:Choice>
              <mc:Fallback>
                <p:oleObj name="Equation" r:id="rId3" imgW="1422360" imgH="444240" progId="Equation.3">
                  <p:embed/>
                  <p:pic>
                    <p:nvPicPr>
                      <p:cNvPr id="1026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6085" y="4240127"/>
                        <a:ext cx="4105446" cy="129439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743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SLOPE CML</a:t>
            </a:r>
            <a:endParaRPr lang="en-US" sz="48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1363" y="2261937"/>
            <a:ext cx="10449277" cy="422199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sz="2800" b="1" dirty="0" err="1" smtClean="0">
                <a:latin typeface="Myriad Pro" panose="020B0503030403020204" pitchFamily="34" charset="0"/>
              </a:rPr>
              <a:t>Contoh</a:t>
            </a:r>
            <a:r>
              <a:rPr lang="en-US" sz="2800" dirty="0">
                <a:latin typeface="Myriad Pro" panose="020B0503030403020204" pitchFamily="34" charset="0"/>
              </a:rPr>
              <a:t>: </a:t>
            </a:r>
            <a:r>
              <a:rPr lang="en-US" sz="2800" dirty="0" err="1">
                <a:latin typeface="Myriad Pro" panose="020B0503030403020204" pitchFamily="34" charset="0"/>
              </a:rPr>
              <a:t>Dalam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kondisi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pasar</a:t>
            </a:r>
            <a:r>
              <a:rPr lang="en-US" sz="2800" dirty="0">
                <a:latin typeface="Myriad Pro" panose="020B0503030403020204" pitchFamily="34" charset="0"/>
              </a:rPr>
              <a:t> yang </a:t>
            </a:r>
            <a:r>
              <a:rPr lang="en-US" sz="2800" dirty="0" err="1">
                <a:latin typeface="Myriad Pro" panose="020B0503030403020204" pitchFamily="34" charset="0"/>
              </a:rPr>
              <a:t>seimbang</a:t>
            </a:r>
            <a:r>
              <a:rPr lang="en-US" sz="2800" dirty="0">
                <a:latin typeface="Myriad Pro" panose="020B0503030403020204" pitchFamily="34" charset="0"/>
              </a:rPr>
              <a:t>, </a:t>
            </a:r>
            <a:r>
              <a:rPr lang="en-US" sz="2800" i="1" dirty="0">
                <a:latin typeface="Myriad Pro" panose="020B0503030403020204" pitchFamily="34" charset="0"/>
              </a:rPr>
              <a:t>return</a:t>
            </a:r>
            <a:r>
              <a:rPr lang="en-US" sz="2800" dirty="0">
                <a:latin typeface="Myriad Pro" panose="020B0503030403020204" pitchFamily="34" charset="0"/>
              </a:rPr>
              <a:t> yang </a:t>
            </a:r>
            <a:r>
              <a:rPr lang="en-US" sz="2800" dirty="0" err="1">
                <a:latin typeface="Myriad Pro" panose="020B0503030403020204" pitchFamily="34" charset="0"/>
              </a:rPr>
              <a:t>diharapkan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pada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portofolio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pasar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adalah</a:t>
            </a:r>
            <a:r>
              <a:rPr lang="en-US" sz="2800" dirty="0">
                <a:latin typeface="Myriad Pro" panose="020B0503030403020204" pitchFamily="34" charset="0"/>
              </a:rPr>
              <a:t> 15% </a:t>
            </a:r>
            <a:r>
              <a:rPr lang="en-US" sz="2800" dirty="0" err="1">
                <a:latin typeface="Myriad Pro" panose="020B0503030403020204" pitchFamily="34" charset="0"/>
              </a:rPr>
              <a:t>dengan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deviasi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standar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sebesar</a:t>
            </a:r>
            <a:r>
              <a:rPr lang="en-US" sz="2800" dirty="0">
                <a:latin typeface="Myriad Pro" panose="020B0503030403020204" pitchFamily="34" charset="0"/>
              </a:rPr>
              <a:t> 20%. Tingkat </a:t>
            </a:r>
            <a:r>
              <a:rPr lang="en-US" sz="2800" i="1" dirty="0">
                <a:latin typeface="Myriad Pro" panose="020B0503030403020204" pitchFamily="34" charset="0"/>
              </a:rPr>
              <a:t>return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bebas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risiko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sebesar</a:t>
            </a:r>
            <a:r>
              <a:rPr lang="en-US" sz="2800" dirty="0">
                <a:latin typeface="Myriad Pro" panose="020B0503030403020204" pitchFamily="34" charset="0"/>
              </a:rPr>
              <a:t> 8%. </a:t>
            </a:r>
          </a:p>
          <a:p>
            <a:pPr>
              <a:lnSpc>
                <a:spcPct val="110000"/>
              </a:lnSpc>
            </a:pPr>
            <a:r>
              <a:rPr lang="en-US" sz="2800" dirty="0" err="1" smtClean="0">
                <a:latin typeface="Myriad Pro" panose="020B0503030403020204" pitchFamily="34" charset="0"/>
              </a:rPr>
              <a:t>Maka</a:t>
            </a:r>
            <a:r>
              <a:rPr lang="en-US" sz="2800" dirty="0" smtClean="0">
                <a:latin typeface="Myriad Pro" panose="020B0503030403020204" pitchFamily="34" charset="0"/>
              </a:rPr>
              <a:t> </a:t>
            </a:r>
            <a:r>
              <a:rPr lang="en-US" sz="2800" i="1" dirty="0">
                <a:latin typeface="Myriad Pro" panose="020B0503030403020204" pitchFamily="34" charset="0"/>
              </a:rPr>
              <a:t>Slope</a:t>
            </a:r>
            <a:r>
              <a:rPr lang="en-US" sz="2800" dirty="0">
                <a:latin typeface="Myriad Pro" panose="020B0503030403020204" pitchFamily="34" charset="0"/>
              </a:rPr>
              <a:t> CML </a:t>
            </a:r>
            <a:r>
              <a:rPr lang="en-US" sz="2800" dirty="0" err="1">
                <a:latin typeface="Myriad Pro" panose="020B0503030403020204" pitchFamily="34" charset="0"/>
              </a:rPr>
              <a:t>adalah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sebesar</a:t>
            </a:r>
            <a:r>
              <a:rPr lang="en-US" sz="2800" dirty="0">
                <a:latin typeface="Myriad Pro" panose="020B0503030403020204" pitchFamily="34" charset="0"/>
              </a:rPr>
              <a:t>:</a:t>
            </a:r>
            <a:endParaRPr lang="id-ID" sz="2800" dirty="0">
              <a:latin typeface="Myriad Pro" panose="020B0503030403020204" pitchFamily="34" charset="0"/>
            </a:endParaRPr>
          </a:p>
          <a:p>
            <a:pPr>
              <a:lnSpc>
                <a:spcPct val="110000"/>
              </a:lnSpc>
            </a:pPr>
            <a:endParaRPr lang="id-ID" sz="2800" dirty="0">
              <a:latin typeface="Myriad Pro" panose="020B0503030403020204" pitchFamily="34" charset="0"/>
            </a:endParaRPr>
          </a:p>
          <a:p>
            <a:pPr>
              <a:lnSpc>
                <a:spcPct val="110000"/>
              </a:lnSpc>
            </a:pPr>
            <a:endParaRPr lang="en-ID" sz="2800" dirty="0" smtClean="0">
              <a:latin typeface="Myriad Pro" panose="020B0503030403020204" pitchFamily="34" charset="0"/>
            </a:endParaRPr>
          </a:p>
          <a:p>
            <a:pPr>
              <a:lnSpc>
                <a:spcPct val="110000"/>
              </a:lnSpc>
            </a:pPr>
            <a:endParaRPr lang="en-US" sz="2800" dirty="0">
              <a:latin typeface="Myriad Pro" panose="020B0503030403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800" dirty="0" smtClean="0">
                <a:latin typeface="Myriad Pro" panose="020B0503030403020204" pitchFamily="34" charset="0"/>
              </a:rPr>
              <a:t> </a:t>
            </a:r>
            <a:r>
              <a:rPr lang="en-US" sz="2800" i="1" dirty="0">
                <a:latin typeface="Myriad Pro" panose="020B0503030403020204" pitchFamily="34" charset="0"/>
              </a:rPr>
              <a:t>Slope</a:t>
            </a:r>
            <a:r>
              <a:rPr lang="en-US" sz="2800" dirty="0">
                <a:latin typeface="Myriad Pro" panose="020B0503030403020204" pitchFamily="34" charset="0"/>
              </a:rPr>
              <a:t> CML </a:t>
            </a:r>
            <a:r>
              <a:rPr lang="id-ID" sz="2800" dirty="0">
                <a:latin typeface="Myriad Pro" panose="020B0503030403020204" pitchFamily="34" charset="0"/>
              </a:rPr>
              <a:t>= </a:t>
            </a:r>
            <a:r>
              <a:rPr lang="en-US" sz="2800" dirty="0">
                <a:latin typeface="Myriad Pro" panose="020B0503030403020204" pitchFamily="34" charset="0"/>
              </a:rPr>
              <a:t>(0,15 - 0,08) : 0,20  = </a:t>
            </a:r>
            <a:r>
              <a:rPr lang="en-US" sz="2800" dirty="0" smtClean="0">
                <a:latin typeface="Myriad Pro" panose="020B0503030403020204" pitchFamily="34" charset="0"/>
              </a:rPr>
              <a:t>0,35</a:t>
            </a:r>
            <a:endParaRPr lang="en-US" sz="2800" dirty="0">
              <a:latin typeface="Myriad Pro" panose="020B0503030403020204" pitchFamily="34" charset="0"/>
            </a:endParaRPr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530132"/>
              </p:ext>
            </p:extLst>
          </p:nvPr>
        </p:nvGraphicFramePr>
        <p:xfrm>
          <a:off x="3835150" y="4372932"/>
          <a:ext cx="4010074" cy="1264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3" imgW="1422360" imgH="444240" progId="Equation.3">
                  <p:embed/>
                </p:oleObj>
              </mc:Choice>
              <mc:Fallback>
                <p:oleObj name="Equation" r:id="rId3" imgW="1422360" imgH="444240" progId="Equation.3">
                  <p:embed/>
                  <p:pic>
                    <p:nvPicPr>
                      <p:cNvPr id="205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5150" y="4372932"/>
                        <a:ext cx="4010074" cy="126406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257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PERSAMAAN </a:t>
            </a:r>
            <a:r>
              <a:rPr lang="en-US" sz="4800" b="1" dirty="0"/>
              <a:t>CML</a:t>
            </a:r>
            <a:endParaRPr lang="en-US" sz="48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1364" y="2261937"/>
            <a:ext cx="4494720" cy="32004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 err="1">
                <a:latin typeface="Myriad Pro" panose="020B0503030403020204" pitchFamily="34" charset="0"/>
              </a:rPr>
              <a:t>Dengan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mengetahui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i="1" dirty="0">
                <a:latin typeface="Myriad Pro" panose="020B0503030403020204" pitchFamily="34" charset="0"/>
              </a:rPr>
              <a:t>slope</a:t>
            </a:r>
            <a:r>
              <a:rPr lang="en-US" sz="2800" dirty="0">
                <a:latin typeface="Myriad Pro" panose="020B0503030403020204" pitchFamily="34" charset="0"/>
              </a:rPr>
              <a:t> CML </a:t>
            </a:r>
            <a:r>
              <a:rPr lang="en-US" sz="2800" dirty="0" err="1">
                <a:latin typeface="Myriad Pro" panose="020B0503030403020204" pitchFamily="34" charset="0"/>
              </a:rPr>
              <a:t>dan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garis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intersep</a:t>
            </a:r>
            <a:r>
              <a:rPr lang="en-US" sz="2800" dirty="0">
                <a:latin typeface="Myriad Pro" panose="020B0503030403020204" pitchFamily="34" charset="0"/>
              </a:rPr>
              <a:t> (R</a:t>
            </a:r>
            <a:r>
              <a:rPr lang="en-US" sz="2800" baseline="-25000" dirty="0">
                <a:latin typeface="Myriad Pro" panose="020B0503030403020204" pitchFamily="34" charset="0"/>
              </a:rPr>
              <a:t>F</a:t>
            </a:r>
            <a:r>
              <a:rPr lang="en-US" sz="2800" dirty="0">
                <a:latin typeface="Myriad Pro" panose="020B0503030403020204" pitchFamily="34" charset="0"/>
              </a:rPr>
              <a:t>), </a:t>
            </a:r>
            <a:r>
              <a:rPr lang="en-US" sz="2800" dirty="0" err="1">
                <a:latin typeface="Myriad Pro" panose="020B0503030403020204" pitchFamily="34" charset="0"/>
              </a:rPr>
              <a:t>maka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kita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dapat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membentuk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persamaan</a:t>
            </a:r>
            <a:r>
              <a:rPr lang="en-US" sz="2800" dirty="0">
                <a:latin typeface="Myriad Pro" panose="020B0503030403020204" pitchFamily="34" charset="0"/>
              </a:rPr>
              <a:t> CML </a:t>
            </a:r>
            <a:r>
              <a:rPr lang="en-US" sz="2800" dirty="0" err="1">
                <a:latin typeface="Myriad Pro" panose="020B0503030403020204" pitchFamily="34" charset="0"/>
              </a:rPr>
              <a:t>menjadi</a:t>
            </a:r>
            <a:r>
              <a:rPr lang="en-US" sz="2800" dirty="0" smtClean="0">
                <a:latin typeface="Myriad Pro" panose="020B0503030403020204" pitchFamily="34" charset="0"/>
              </a:rPr>
              <a:t>:</a:t>
            </a:r>
            <a:endParaRPr lang="en-US" sz="2800" dirty="0"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50922" y="2261937"/>
            <a:ext cx="611221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00"/>
              </a:spcBef>
            </a:pPr>
            <a:r>
              <a:rPr lang="en-US" sz="2400" dirty="0">
                <a:latin typeface="Myriad Pro" panose="020B0503030403020204" pitchFamily="34" charset="0"/>
              </a:rPr>
              <a:t>d</a:t>
            </a:r>
            <a:r>
              <a:rPr lang="id-ID" sz="2400" dirty="0">
                <a:latin typeface="Myriad Pro" panose="020B0503030403020204" pitchFamily="34" charset="0"/>
              </a:rPr>
              <a:t>alam hal ini</a:t>
            </a:r>
            <a:r>
              <a:rPr lang="en-US" sz="2400" dirty="0">
                <a:latin typeface="Myriad Pro" panose="020B0503030403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Myriad Pro" panose="020B0503030403020204" pitchFamily="34" charset="0"/>
              </a:rPr>
              <a:t>E </a:t>
            </a:r>
            <a:r>
              <a:rPr lang="en-US" sz="2400" dirty="0">
                <a:latin typeface="Myriad Pro" panose="020B0503030403020204" pitchFamily="34" charset="0"/>
              </a:rPr>
              <a:t>(</a:t>
            </a:r>
            <a:r>
              <a:rPr lang="en-US" sz="2400" dirty="0" err="1">
                <a:latin typeface="Myriad Pro" panose="020B0503030403020204" pitchFamily="34" charset="0"/>
              </a:rPr>
              <a:t>R</a:t>
            </a:r>
            <a:r>
              <a:rPr lang="en-US" sz="2400" baseline="-25000" dirty="0" err="1">
                <a:latin typeface="Myriad Pro" panose="020B0503030403020204" pitchFamily="34" charset="0"/>
              </a:rPr>
              <a:t>p</a:t>
            </a:r>
            <a:r>
              <a:rPr lang="en-US" sz="2400" dirty="0">
                <a:latin typeface="Myriad Pro" panose="020B0503030403020204" pitchFamily="34" charset="0"/>
              </a:rPr>
              <a:t>) = </a:t>
            </a:r>
            <a:r>
              <a:rPr lang="en-US" sz="2400" dirty="0" err="1">
                <a:latin typeface="Myriad Pro" panose="020B0503030403020204" pitchFamily="34" charset="0"/>
              </a:rPr>
              <a:t>tingkat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i="1" dirty="0">
                <a:latin typeface="Myriad Pro" panose="020B0503030403020204" pitchFamily="34" charset="0"/>
              </a:rPr>
              <a:t>return</a:t>
            </a:r>
            <a:r>
              <a:rPr lang="en-US" sz="2400" dirty="0">
                <a:latin typeface="Myriad Pro" panose="020B0503030403020204" pitchFamily="34" charset="0"/>
              </a:rPr>
              <a:t> yang </a:t>
            </a:r>
            <a:r>
              <a:rPr lang="en-US" sz="2400" dirty="0" err="1">
                <a:latin typeface="Myriad Pro" panose="020B0503030403020204" pitchFamily="34" charset="0"/>
              </a:rPr>
              <a:t>diharapkan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untuk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 smtClean="0">
                <a:latin typeface="Myriad Pro" panose="020B0503030403020204" pitchFamily="34" charset="0"/>
              </a:rPr>
              <a:t>suatu</a:t>
            </a:r>
            <a:r>
              <a:rPr lang="en-US" sz="2400" dirty="0" smtClean="0">
                <a:latin typeface="Myriad Pro" panose="020B0503030403020204" pitchFamily="34" charset="0"/>
              </a:rPr>
              <a:t> </a:t>
            </a:r>
            <a:r>
              <a:rPr lang="en-US" sz="2400" dirty="0" err="1" smtClean="0">
                <a:latin typeface="Myriad Pro" panose="020B0503030403020204" pitchFamily="34" charset="0"/>
              </a:rPr>
              <a:t>portofolio</a:t>
            </a:r>
            <a:r>
              <a:rPr lang="en-US" sz="2400" dirty="0" smtClean="0">
                <a:latin typeface="Myriad Pro" panose="020B0503030403020204" pitchFamily="34" charset="0"/>
              </a:rPr>
              <a:t> </a:t>
            </a:r>
            <a:r>
              <a:rPr lang="en-US" sz="2400" dirty="0">
                <a:latin typeface="Myriad Pro" panose="020B0503030403020204" pitchFamily="34" charset="0"/>
              </a:rPr>
              <a:t>yang </a:t>
            </a:r>
            <a:r>
              <a:rPr lang="en-US" sz="2400" dirty="0" err="1">
                <a:latin typeface="Myriad Pro" panose="020B0503030403020204" pitchFamily="34" charset="0"/>
              </a:rPr>
              <a:t>efisien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pada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smtClean="0">
                <a:latin typeface="Myriad Pro" panose="020B0503030403020204" pitchFamily="34" charset="0"/>
              </a:rPr>
              <a:t>CML.</a:t>
            </a:r>
            <a:endParaRPr lang="en-US" sz="2400" dirty="0">
              <a:latin typeface="Myriad Pro" panose="020B05030304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Myriad Pro" panose="020B0503030403020204" pitchFamily="34" charset="0"/>
              </a:rPr>
              <a:t>R</a:t>
            </a:r>
            <a:r>
              <a:rPr lang="en-US" sz="2400" baseline="-25000" dirty="0" smtClean="0">
                <a:latin typeface="Myriad Pro" panose="020B0503030403020204" pitchFamily="34" charset="0"/>
              </a:rPr>
              <a:t>F</a:t>
            </a:r>
            <a:r>
              <a:rPr lang="en-US" sz="2400" dirty="0">
                <a:latin typeface="Myriad Pro" panose="020B0503030403020204" pitchFamily="34" charset="0"/>
              </a:rPr>
              <a:t>	= </a:t>
            </a:r>
            <a:r>
              <a:rPr lang="en-US" sz="2400" dirty="0" err="1">
                <a:latin typeface="Myriad Pro" panose="020B0503030403020204" pitchFamily="34" charset="0"/>
              </a:rPr>
              <a:t>tingkat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i="1" dirty="0">
                <a:latin typeface="Myriad Pro" panose="020B0503030403020204" pitchFamily="34" charset="0"/>
              </a:rPr>
              <a:t>return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pada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aset</a:t>
            </a:r>
            <a:r>
              <a:rPr lang="en-US" sz="2400" dirty="0">
                <a:latin typeface="Myriad Pro" panose="020B0503030403020204" pitchFamily="34" charset="0"/>
              </a:rPr>
              <a:t> yang </a:t>
            </a:r>
            <a:r>
              <a:rPr lang="en-US" sz="2400" dirty="0" err="1">
                <a:latin typeface="Myriad Pro" panose="020B0503030403020204" pitchFamily="34" charset="0"/>
              </a:rPr>
              <a:t>bebas</a:t>
            </a:r>
            <a:r>
              <a:rPr lang="en-US" sz="2400" dirty="0">
                <a:latin typeface="Myriad Pro" panose="020B0503030403020204" pitchFamily="34" charset="0"/>
              </a:rPr>
              <a:t> yang </a:t>
            </a:r>
            <a:r>
              <a:rPr lang="en-US" sz="2400" dirty="0" err="1" smtClean="0">
                <a:latin typeface="Myriad Pro" panose="020B0503030403020204" pitchFamily="34" charset="0"/>
              </a:rPr>
              <a:t>risiko</a:t>
            </a:r>
            <a:r>
              <a:rPr lang="en-US" sz="2400" dirty="0" smtClean="0">
                <a:latin typeface="Myriad Pro" panose="020B0503030403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Myriad Pro" panose="020B0503030403020204" pitchFamily="34" charset="0"/>
              </a:rPr>
              <a:t>E(R</a:t>
            </a:r>
            <a:r>
              <a:rPr lang="en-US" sz="2400" baseline="-25000" dirty="0" smtClean="0">
                <a:latin typeface="Myriad Pro" panose="020B0503030403020204" pitchFamily="34" charset="0"/>
              </a:rPr>
              <a:t>M</a:t>
            </a:r>
            <a:r>
              <a:rPr lang="en-US" sz="2400" dirty="0">
                <a:latin typeface="Myriad Pro" panose="020B0503030403020204" pitchFamily="34" charset="0"/>
              </a:rPr>
              <a:t>)= </a:t>
            </a:r>
            <a:r>
              <a:rPr lang="en-US" sz="2400" dirty="0" err="1">
                <a:latin typeface="Myriad Pro" panose="020B0503030403020204" pitchFamily="34" charset="0"/>
              </a:rPr>
              <a:t>tingkat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i="1" dirty="0">
                <a:latin typeface="Myriad Pro" panose="020B0503030403020204" pitchFamily="34" charset="0"/>
              </a:rPr>
              <a:t>return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portofolio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pasar</a:t>
            </a:r>
            <a:r>
              <a:rPr lang="en-US" sz="2400" dirty="0">
                <a:latin typeface="Myriad Pro" panose="020B0503030403020204" pitchFamily="34" charset="0"/>
              </a:rPr>
              <a:t> (M)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Myriad Pro" panose="020B0503030403020204" pitchFamily="34" charset="0"/>
                <a:sym typeface="Symbol" pitchFamily="18" charset="2"/>
              </a:rPr>
              <a:t></a:t>
            </a:r>
            <a:r>
              <a:rPr lang="es-AR" sz="2400" baseline="-25000" dirty="0">
                <a:latin typeface="Myriad Pro" panose="020B0503030403020204" pitchFamily="34" charset="0"/>
              </a:rPr>
              <a:t>M</a:t>
            </a:r>
            <a:r>
              <a:rPr lang="es-AR" sz="2400" dirty="0">
                <a:latin typeface="Myriad Pro" panose="020B0503030403020204" pitchFamily="34" charset="0"/>
              </a:rPr>
              <a:t>	= </a:t>
            </a:r>
            <a:r>
              <a:rPr lang="es-AR" sz="2400" dirty="0" err="1">
                <a:latin typeface="Myriad Pro" panose="020B0503030403020204" pitchFamily="34" charset="0"/>
              </a:rPr>
              <a:t>deviasi</a:t>
            </a:r>
            <a:r>
              <a:rPr lang="es-AR" sz="2400" dirty="0">
                <a:latin typeface="Myriad Pro" panose="020B0503030403020204" pitchFamily="34" charset="0"/>
              </a:rPr>
              <a:t> </a:t>
            </a:r>
            <a:r>
              <a:rPr lang="es-AR" sz="2400" dirty="0" err="1">
                <a:latin typeface="Myriad Pro" panose="020B0503030403020204" pitchFamily="34" charset="0"/>
              </a:rPr>
              <a:t>standar</a:t>
            </a:r>
            <a:r>
              <a:rPr lang="es-AR" sz="2400" dirty="0">
                <a:latin typeface="Myriad Pro" panose="020B0503030403020204" pitchFamily="34" charset="0"/>
              </a:rPr>
              <a:t> </a:t>
            </a:r>
            <a:r>
              <a:rPr lang="es-AR" sz="2400" i="1" dirty="0" err="1">
                <a:latin typeface="Myriad Pro" panose="020B0503030403020204" pitchFamily="34" charset="0"/>
              </a:rPr>
              <a:t>return</a:t>
            </a:r>
            <a:r>
              <a:rPr lang="es-AR" sz="2400" dirty="0">
                <a:latin typeface="Myriad Pro" panose="020B0503030403020204" pitchFamily="34" charset="0"/>
              </a:rPr>
              <a:t> pada </a:t>
            </a:r>
            <a:r>
              <a:rPr lang="es-AR" sz="2400" dirty="0" err="1">
                <a:latin typeface="Myriad Pro" panose="020B0503030403020204" pitchFamily="34" charset="0"/>
              </a:rPr>
              <a:t>portofolio</a:t>
            </a:r>
            <a:r>
              <a:rPr lang="es-AR" sz="2400" dirty="0">
                <a:latin typeface="Myriad Pro" panose="020B0503030403020204" pitchFamily="34" charset="0"/>
              </a:rPr>
              <a:t> </a:t>
            </a:r>
            <a:r>
              <a:rPr lang="es-AR" sz="2400" dirty="0" smtClean="0">
                <a:latin typeface="Myriad Pro" panose="020B0503030403020204" pitchFamily="34" charset="0"/>
              </a:rPr>
              <a:t>pasar.</a:t>
            </a:r>
            <a:endParaRPr lang="en-US" sz="2400" dirty="0">
              <a:latin typeface="Myriad Pro" panose="020B05030304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Myriad Pro" panose="020B0503030403020204" pitchFamily="34" charset="0"/>
                <a:sym typeface="Symbol" pitchFamily="18" charset="2"/>
              </a:rPr>
              <a:t></a:t>
            </a:r>
            <a:r>
              <a:rPr lang="en-US" sz="2400" baseline="-25000" dirty="0">
                <a:latin typeface="Myriad Pro" panose="020B0503030403020204" pitchFamily="34" charset="0"/>
              </a:rPr>
              <a:t>P</a:t>
            </a:r>
            <a:r>
              <a:rPr lang="en-US" sz="2400" dirty="0">
                <a:latin typeface="Myriad Pro" panose="020B0503030403020204" pitchFamily="34" charset="0"/>
              </a:rPr>
              <a:t>	= </a:t>
            </a:r>
            <a:r>
              <a:rPr lang="en-US" sz="2400" dirty="0" err="1">
                <a:latin typeface="Myriad Pro" panose="020B0503030403020204" pitchFamily="34" charset="0"/>
              </a:rPr>
              <a:t>deviasi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standar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portofolio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efisien</a:t>
            </a:r>
            <a:r>
              <a:rPr lang="en-US" sz="2400" dirty="0">
                <a:latin typeface="Myriad Pro" panose="020B0503030403020204" pitchFamily="34" charset="0"/>
              </a:rPr>
              <a:t> yang </a:t>
            </a:r>
            <a:r>
              <a:rPr lang="en-US" sz="2400" dirty="0" err="1" smtClean="0">
                <a:latin typeface="Myriad Pro" panose="020B0503030403020204" pitchFamily="34" charset="0"/>
              </a:rPr>
              <a:t>ditentukan</a:t>
            </a:r>
            <a:r>
              <a:rPr lang="en-US" sz="2400" dirty="0" smtClean="0">
                <a:latin typeface="Myriad Pro" panose="020B0503030403020204" pitchFamily="34" charset="0"/>
              </a:rPr>
              <a:t>.</a:t>
            </a:r>
            <a:endParaRPr lang="en-US" sz="2400" dirty="0">
              <a:latin typeface="Myriad Pro" panose="020B05030304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Myriad Pro" panose="020B0503030403020204" pitchFamily="34" charset="0"/>
            </a:endParaRPr>
          </a:p>
        </p:txBody>
      </p:sp>
      <p:graphicFrame>
        <p:nvGraphicFramePr>
          <p:cNvPr id="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952645"/>
              </p:ext>
            </p:extLst>
          </p:nvPr>
        </p:nvGraphicFramePr>
        <p:xfrm>
          <a:off x="1355891" y="4841955"/>
          <a:ext cx="3762861" cy="1077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3" imgW="1511280" imgH="444240" progId="Equation.3">
                  <p:embed/>
                </p:oleObj>
              </mc:Choice>
              <mc:Fallback>
                <p:oleObj name="Equation" r:id="rId3" imgW="1511280" imgH="444240" progId="Equation.3">
                  <p:embed/>
                  <p:pic>
                    <p:nvPicPr>
                      <p:cNvPr id="3074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5891" y="4841955"/>
                        <a:ext cx="3762861" cy="107758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576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GARIS PASAR SEKURITAS (= SECURITIES MARKET LINE)</a:t>
            </a:r>
            <a:endParaRPr lang="en-US" sz="3200" b="1" dirty="0"/>
          </a:p>
        </p:txBody>
      </p:sp>
      <p:sp>
        <p:nvSpPr>
          <p:cNvPr id="2" name="Rectangle 1"/>
          <p:cNvSpPr/>
          <p:nvPr/>
        </p:nvSpPr>
        <p:spPr>
          <a:xfrm>
            <a:off x="721896" y="2260029"/>
            <a:ext cx="10972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 err="1">
                <a:latin typeface="Myriad Pro" panose="020B0503030403020204" pitchFamily="34" charset="0"/>
              </a:rPr>
              <a:t>Garis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pasar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sekuritas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adalah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garis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hubungan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id-ID" sz="2400" dirty="0">
                <a:latin typeface="Myriad Pro" panose="020B0503030403020204" pitchFamily="34" charset="0"/>
              </a:rPr>
              <a:t>antara </a:t>
            </a:r>
            <a:r>
              <a:rPr lang="en-US" sz="2400" dirty="0" err="1">
                <a:latin typeface="Myriad Pro" panose="020B0503030403020204" pitchFamily="34" charset="0"/>
              </a:rPr>
              <a:t>tingkat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i="1" dirty="0">
                <a:latin typeface="Myriad Pro" panose="020B0503030403020204" pitchFamily="34" charset="0"/>
              </a:rPr>
              <a:t>return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harapan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dari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suatu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sekuritas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dengan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risiko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sistematis</a:t>
            </a:r>
            <a:r>
              <a:rPr lang="en-US" sz="2400" dirty="0">
                <a:latin typeface="Myriad Pro" panose="020B0503030403020204" pitchFamily="34" charset="0"/>
              </a:rPr>
              <a:t> (beta). 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Myriad Pro" panose="020B0503030403020204" pitchFamily="34" charset="0"/>
              </a:rPr>
              <a:t>SML </a:t>
            </a:r>
            <a:r>
              <a:rPr lang="en-US" sz="2400" dirty="0" err="1">
                <a:latin typeface="Myriad Pro" panose="020B0503030403020204" pitchFamily="34" charset="0"/>
              </a:rPr>
              <a:t>dapat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digunakan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untuk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menilai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keuntungan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suatu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aset</a:t>
            </a:r>
            <a:r>
              <a:rPr lang="en-US" sz="2400" dirty="0">
                <a:latin typeface="Myriad Pro" panose="020B0503030403020204" pitchFamily="34" charset="0"/>
              </a:rPr>
              <a:t> individual </a:t>
            </a:r>
            <a:r>
              <a:rPr lang="en-US" sz="2400" dirty="0" err="1">
                <a:latin typeface="Myriad Pro" panose="020B0503030403020204" pitchFamily="34" charset="0"/>
              </a:rPr>
              <a:t>pada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kondisi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pasar</a:t>
            </a:r>
            <a:r>
              <a:rPr lang="en-US" sz="2400" dirty="0">
                <a:latin typeface="Myriad Pro" panose="020B0503030403020204" pitchFamily="34" charset="0"/>
              </a:rPr>
              <a:t> yang </a:t>
            </a:r>
            <a:r>
              <a:rPr lang="en-US" sz="2400" dirty="0" err="1">
                <a:latin typeface="Myriad Pro" panose="020B0503030403020204" pitchFamily="34" charset="0"/>
              </a:rPr>
              <a:t>seimbang</a:t>
            </a:r>
            <a:r>
              <a:rPr lang="en-US" sz="2400" dirty="0">
                <a:latin typeface="Myriad Pro" panose="020B0503030403020204" pitchFamily="34" charset="0"/>
              </a:rPr>
              <a:t>. </a:t>
            </a:r>
            <a:r>
              <a:rPr lang="en-US" sz="2400" dirty="0" err="1">
                <a:latin typeface="Myriad Pro" panose="020B0503030403020204" pitchFamily="34" charset="0"/>
              </a:rPr>
              <a:t>Sedangkan</a:t>
            </a:r>
            <a:r>
              <a:rPr lang="en-US" sz="2400" dirty="0">
                <a:latin typeface="Myriad Pro" panose="020B0503030403020204" pitchFamily="34" charset="0"/>
              </a:rPr>
              <a:t> CML </a:t>
            </a:r>
            <a:r>
              <a:rPr lang="en-US" sz="2400" dirty="0" err="1">
                <a:latin typeface="Myriad Pro" panose="020B0503030403020204" pitchFamily="34" charset="0"/>
              </a:rPr>
              <a:t>dapat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dipakai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untuk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menilai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tingkat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i="1" dirty="0">
                <a:latin typeface="Myriad Pro" panose="020B0503030403020204" pitchFamily="34" charset="0"/>
              </a:rPr>
              <a:t>return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harapan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dari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suatu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portofolio</a:t>
            </a:r>
            <a:r>
              <a:rPr lang="en-US" sz="2400" dirty="0">
                <a:latin typeface="Myriad Pro" panose="020B0503030403020204" pitchFamily="34" charset="0"/>
              </a:rPr>
              <a:t> yang </a:t>
            </a:r>
            <a:r>
              <a:rPr lang="en-US" sz="2400" dirty="0" err="1">
                <a:latin typeface="Myriad Pro" panose="020B0503030403020204" pitchFamily="34" charset="0"/>
              </a:rPr>
              <a:t>efisien</a:t>
            </a:r>
            <a:r>
              <a:rPr lang="en-US" sz="2400" dirty="0">
                <a:latin typeface="Myriad Pro" panose="020B0503030403020204" pitchFamily="34" charset="0"/>
              </a:rPr>
              <a:t>, </a:t>
            </a:r>
            <a:r>
              <a:rPr lang="en-US" sz="2400" dirty="0" err="1">
                <a:latin typeface="Myriad Pro" panose="020B0503030403020204" pitchFamily="34" charset="0"/>
              </a:rPr>
              <a:t>pada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suatu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tingkat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risiko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tertentu</a:t>
            </a:r>
            <a:r>
              <a:rPr lang="en-US" sz="2400" dirty="0">
                <a:latin typeface="Myriad Pro" panose="020B0503030403020204" pitchFamily="34" charset="0"/>
              </a:rPr>
              <a:t> (</a:t>
            </a:r>
            <a:r>
              <a:rPr lang="en-US" sz="2400" dirty="0">
                <a:latin typeface="Myriad Pro" panose="020B0503030403020204" pitchFamily="34" charset="0"/>
                <a:sym typeface="Symbol" pitchFamily="18" charset="2"/>
              </a:rPr>
              <a:t></a:t>
            </a:r>
            <a:r>
              <a:rPr lang="id-ID" sz="2400" baseline="-25000" dirty="0">
                <a:latin typeface="Myriad Pro" panose="020B0503030403020204" pitchFamily="34" charset="0"/>
              </a:rPr>
              <a:t>P</a:t>
            </a:r>
            <a:r>
              <a:rPr lang="en-US" sz="2400" dirty="0">
                <a:latin typeface="Myriad Pro" panose="020B0503030403020204" pitchFamily="34" charset="0"/>
              </a:rPr>
              <a:t>). 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Myriad Pro" panose="020B0503030403020204" pitchFamily="34" charset="0"/>
              </a:rPr>
              <a:t>Formula </a:t>
            </a:r>
            <a:r>
              <a:rPr lang="en-US" sz="2400" dirty="0" err="1">
                <a:latin typeface="Myriad Pro" panose="020B0503030403020204" pitchFamily="34" charset="0"/>
              </a:rPr>
              <a:t>untuk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mendapatkan</a:t>
            </a:r>
            <a:r>
              <a:rPr lang="en-US" sz="2400" dirty="0">
                <a:latin typeface="Myriad Pro" panose="020B0503030403020204" pitchFamily="34" charset="0"/>
              </a:rPr>
              <a:t> E(R) </a:t>
            </a:r>
            <a:r>
              <a:rPr lang="en-US" sz="2400" dirty="0" err="1">
                <a:latin typeface="Myriad Pro" panose="020B0503030403020204" pitchFamily="34" charset="0"/>
              </a:rPr>
              <a:t>dari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suatu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sekuritas</a:t>
            </a:r>
            <a:r>
              <a:rPr lang="en-US" sz="2400" dirty="0">
                <a:latin typeface="Myriad Pro" panose="020B0503030403020204" pitchFamily="34" charset="0"/>
              </a:rPr>
              <a:t> </a:t>
            </a:r>
            <a:r>
              <a:rPr lang="en-US" sz="2400" dirty="0" err="1">
                <a:latin typeface="Myriad Pro" panose="020B0503030403020204" pitchFamily="34" charset="0"/>
              </a:rPr>
              <a:t>menurut</a:t>
            </a:r>
            <a:r>
              <a:rPr lang="en-US" sz="2400" dirty="0">
                <a:latin typeface="Myriad Pro" panose="020B0503030403020204" pitchFamily="34" charset="0"/>
              </a:rPr>
              <a:t> model SML </a:t>
            </a:r>
            <a:r>
              <a:rPr lang="en-US" sz="2400" dirty="0" err="1">
                <a:latin typeface="Myriad Pro" panose="020B0503030403020204" pitchFamily="34" charset="0"/>
              </a:rPr>
              <a:t>adalah</a:t>
            </a:r>
            <a:r>
              <a:rPr lang="en-US" sz="2400" dirty="0">
                <a:latin typeface="Myriad Pro" panose="020B0503030403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2400" dirty="0" smtClean="0">
              <a:latin typeface="Myriad Pro" panose="020B05030304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Myriad Pro" panose="020B0503030403020204" pitchFamily="34" charset="0"/>
            </a:endParaRPr>
          </a:p>
          <a:p>
            <a:r>
              <a:rPr lang="en-US" sz="2400" dirty="0">
                <a:latin typeface="Myriad Pro" panose="020B0503030403020204" pitchFamily="34" charset="0"/>
              </a:rPr>
              <a:t>	</a:t>
            </a:r>
            <a:r>
              <a:rPr lang="id-ID" sz="2400" dirty="0">
                <a:latin typeface="Myriad Pro" panose="020B0503030403020204" pitchFamily="34" charset="0"/>
              </a:rPr>
              <a:t>dalam hal ini</a:t>
            </a:r>
            <a:r>
              <a:rPr lang="en-US" sz="2400" dirty="0" smtClean="0">
                <a:latin typeface="Myriad Pro" panose="020B0503030403020204" pitchFamily="34" charset="0"/>
              </a:rPr>
              <a:t>:</a:t>
            </a:r>
            <a:endParaRPr lang="en-US" sz="2400" dirty="0">
              <a:latin typeface="Myriad Pro" panose="020B0503030403020204" pitchFamily="34" charset="0"/>
            </a:endParaRPr>
          </a:p>
        </p:txBody>
      </p:sp>
      <p:graphicFrame>
        <p:nvGraphicFramePr>
          <p:cNvPr id="4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419381"/>
              </p:ext>
            </p:extLst>
          </p:nvPr>
        </p:nvGraphicFramePr>
        <p:xfrm>
          <a:off x="4707212" y="5384382"/>
          <a:ext cx="3503613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Equation" r:id="rId3" imgW="1549080" imgH="215640" progId="Equation.3">
                  <p:embed/>
                </p:oleObj>
              </mc:Choice>
              <mc:Fallback>
                <p:oleObj name="Equation" r:id="rId3" imgW="1549080" imgH="215640" progId="Equation.3">
                  <p:embed/>
                  <p:pic>
                    <p:nvPicPr>
                      <p:cNvPr id="4098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7212" y="5384382"/>
                        <a:ext cx="3503613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533159"/>
              </p:ext>
            </p:extLst>
          </p:nvPr>
        </p:nvGraphicFramePr>
        <p:xfrm>
          <a:off x="3164470" y="5828422"/>
          <a:ext cx="12477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Equation" r:id="rId5" imgW="685800" imgH="431640" progId="Equation.3">
                  <p:embed/>
                </p:oleObj>
              </mc:Choice>
              <mc:Fallback>
                <p:oleObj name="Equation" r:id="rId5" imgW="685800" imgH="431640" progId="Equation.3">
                  <p:embed/>
                  <p:pic>
                    <p:nvPicPr>
                      <p:cNvPr id="40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4470" y="5828422"/>
                        <a:ext cx="1247775" cy="78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707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b="1" dirty="0" smtClean="0"/>
              <a:t>SECURITY MARKET LINE</a:t>
            </a:r>
            <a:endParaRPr lang="en-US" sz="4800" b="1" dirty="0"/>
          </a:p>
        </p:txBody>
      </p:sp>
      <p:sp>
        <p:nvSpPr>
          <p:cNvPr id="5" name="Rectangle 51"/>
          <p:cNvSpPr txBox="1">
            <a:spLocks noChangeArrowheads="1"/>
          </p:cNvSpPr>
          <p:nvPr/>
        </p:nvSpPr>
        <p:spPr>
          <a:xfrm>
            <a:off x="5608888" y="2362200"/>
            <a:ext cx="5893301" cy="4495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i="1" dirty="0" smtClean="0">
                <a:latin typeface="Myriad Pro" panose="020B0503030403020204" pitchFamily="34" charset="0"/>
              </a:rPr>
              <a:t>Beta = 1.0 implies as risky as market.</a:t>
            </a:r>
          </a:p>
          <a:p>
            <a:pPr>
              <a:lnSpc>
                <a:spcPct val="100000"/>
              </a:lnSpc>
            </a:pPr>
            <a:r>
              <a:rPr lang="en-US" i="1" dirty="0" smtClean="0">
                <a:latin typeface="Myriad Pro" panose="020B0503030403020204" pitchFamily="34" charset="0"/>
              </a:rPr>
              <a:t>Securities A and B are more risky than the market.</a:t>
            </a:r>
          </a:p>
          <a:p>
            <a:pPr lvl="1">
              <a:lnSpc>
                <a:spcPct val="100000"/>
              </a:lnSpc>
            </a:pPr>
            <a:r>
              <a:rPr lang="en-US" i="1" dirty="0" smtClean="0">
                <a:latin typeface="Myriad Pro" panose="020B0503030403020204" pitchFamily="34" charset="0"/>
              </a:rPr>
              <a:t>Beta &gt;1.0</a:t>
            </a:r>
          </a:p>
          <a:p>
            <a:pPr>
              <a:lnSpc>
                <a:spcPct val="100000"/>
              </a:lnSpc>
            </a:pPr>
            <a:r>
              <a:rPr lang="en-US" i="1" dirty="0" smtClean="0">
                <a:latin typeface="Myriad Pro" panose="020B0503030403020204" pitchFamily="34" charset="0"/>
              </a:rPr>
              <a:t>Security C is less risky than the market.</a:t>
            </a:r>
          </a:p>
          <a:p>
            <a:pPr lvl="1">
              <a:lnSpc>
                <a:spcPct val="100000"/>
              </a:lnSpc>
            </a:pPr>
            <a:r>
              <a:rPr lang="en-US" i="1" dirty="0" smtClean="0">
                <a:latin typeface="Myriad Pro" panose="020B0503030403020204" pitchFamily="34" charset="0"/>
              </a:rPr>
              <a:t>Beta &lt;1.0</a:t>
            </a:r>
            <a:endParaRPr lang="en-US" i="1" dirty="0" smtClean="0">
              <a:latin typeface="Myriad Pro" panose="020B0503030403020204" pitchFamily="34" charset="0"/>
            </a:endParaRPr>
          </a:p>
        </p:txBody>
      </p: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1090863" y="2362200"/>
            <a:ext cx="4248150" cy="4038600"/>
            <a:chOff x="278" y="1536"/>
            <a:chExt cx="2676" cy="2544"/>
          </a:xfrm>
        </p:grpSpPr>
        <p:sp>
          <p:nvSpPr>
            <p:cNvPr id="7" name="Line 15"/>
            <p:cNvSpPr>
              <a:spLocks noChangeShapeType="1"/>
            </p:cNvSpPr>
            <p:nvPr/>
          </p:nvSpPr>
          <p:spPr bwMode="auto">
            <a:xfrm flipV="1">
              <a:off x="864" y="1872"/>
              <a:ext cx="0" cy="1728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16"/>
            <p:cNvSpPr>
              <a:spLocks noChangeShapeType="1"/>
            </p:cNvSpPr>
            <p:nvPr/>
          </p:nvSpPr>
          <p:spPr bwMode="auto">
            <a:xfrm>
              <a:off x="864" y="3600"/>
              <a:ext cx="1920" cy="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7"/>
            <p:cNvSpPr>
              <a:spLocks noChangeShapeType="1"/>
            </p:cNvSpPr>
            <p:nvPr/>
          </p:nvSpPr>
          <p:spPr bwMode="auto">
            <a:xfrm flipV="1">
              <a:off x="864" y="2160"/>
              <a:ext cx="1680" cy="768"/>
            </a:xfrm>
            <a:prstGeom prst="line">
              <a:avLst/>
            </a:prstGeom>
            <a:noFill/>
            <a:ln w="31750">
              <a:solidFill>
                <a:srgbClr val="00CCFF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21"/>
            <p:cNvSpPr>
              <a:spLocks noChangeShapeType="1"/>
            </p:cNvSpPr>
            <p:nvPr/>
          </p:nvSpPr>
          <p:spPr bwMode="auto">
            <a:xfrm flipV="1">
              <a:off x="1824" y="2496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22"/>
            <p:cNvSpPr>
              <a:spLocks noChangeShapeType="1"/>
            </p:cNvSpPr>
            <p:nvPr/>
          </p:nvSpPr>
          <p:spPr bwMode="auto">
            <a:xfrm flipH="1">
              <a:off x="864" y="2496"/>
              <a:ext cx="9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26"/>
            <p:cNvSpPr txBox="1">
              <a:spLocks noChangeArrowheads="1"/>
            </p:cNvSpPr>
            <p:nvPr/>
          </p:nvSpPr>
          <p:spPr bwMode="auto">
            <a:xfrm>
              <a:off x="2352" y="2208"/>
              <a:ext cx="257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" name="Text Box 27"/>
            <p:cNvSpPr txBox="1">
              <a:spLocks noChangeArrowheads="1"/>
            </p:cNvSpPr>
            <p:nvPr/>
          </p:nvSpPr>
          <p:spPr bwMode="auto">
            <a:xfrm>
              <a:off x="1920" y="2411"/>
              <a:ext cx="23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B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" name="Text Box 28"/>
            <p:cNvSpPr txBox="1">
              <a:spLocks noChangeArrowheads="1"/>
            </p:cNvSpPr>
            <p:nvPr/>
          </p:nvSpPr>
          <p:spPr bwMode="auto">
            <a:xfrm>
              <a:off x="1334" y="2688"/>
              <a:ext cx="25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Univers" pitchFamily="34" charset="0"/>
                </a:rPr>
                <a:t>C</a:t>
              </a: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5" name="Text Box 29"/>
            <p:cNvSpPr txBox="1">
              <a:spLocks noChangeArrowheads="1"/>
            </p:cNvSpPr>
            <p:nvPr/>
          </p:nvSpPr>
          <p:spPr bwMode="auto">
            <a:xfrm>
              <a:off x="470" y="2341"/>
              <a:ext cx="333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k</a:t>
              </a:r>
              <a:r>
                <a:rPr lang="en-US" sz="2400" b="1" baseline="-25000">
                  <a:latin typeface="Univers" pitchFamily="34" charset="0"/>
                </a:rPr>
                <a:t>M</a:t>
              </a:r>
              <a:endParaRPr lang="en-US" sz="2400" b="1">
                <a:latin typeface="Times New Roman" pitchFamily="18" charset="0"/>
              </a:endParaRPr>
            </a:p>
          </p:txBody>
        </p:sp>
        <p:sp>
          <p:nvSpPr>
            <p:cNvPr id="16" name="Text Box 31"/>
            <p:cNvSpPr txBox="1">
              <a:spLocks noChangeArrowheads="1"/>
            </p:cNvSpPr>
            <p:nvPr/>
          </p:nvSpPr>
          <p:spPr bwMode="auto">
            <a:xfrm>
              <a:off x="480" y="2821"/>
              <a:ext cx="37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k</a:t>
              </a:r>
              <a:r>
                <a:rPr lang="en-US" sz="2400" b="1" baseline="-25000">
                  <a:latin typeface="Univers" pitchFamily="34" charset="0"/>
                </a:rPr>
                <a:t>RF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7" name="Text Box 32"/>
            <p:cNvSpPr txBox="1">
              <a:spLocks noChangeArrowheads="1"/>
            </p:cNvSpPr>
            <p:nvPr/>
          </p:nvSpPr>
          <p:spPr bwMode="auto">
            <a:xfrm>
              <a:off x="710" y="3589"/>
              <a:ext cx="23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" name="Text Box 34"/>
            <p:cNvSpPr txBox="1">
              <a:spLocks noChangeArrowheads="1"/>
            </p:cNvSpPr>
            <p:nvPr/>
          </p:nvSpPr>
          <p:spPr bwMode="auto">
            <a:xfrm>
              <a:off x="1622" y="3589"/>
              <a:ext cx="42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1.0</a:t>
              </a:r>
              <a:endParaRPr lang="en-US" sz="2400" b="1">
                <a:latin typeface="Times New Roman" pitchFamily="18" charset="0"/>
              </a:endParaRPr>
            </a:p>
          </p:txBody>
        </p:sp>
        <p:sp>
          <p:nvSpPr>
            <p:cNvPr id="19" name="Text Box 36"/>
            <p:cNvSpPr txBox="1">
              <a:spLocks noChangeArrowheads="1"/>
            </p:cNvSpPr>
            <p:nvPr/>
          </p:nvSpPr>
          <p:spPr bwMode="auto">
            <a:xfrm>
              <a:off x="2534" y="3589"/>
              <a:ext cx="42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2.0</a:t>
              </a:r>
              <a:endParaRPr lang="en-US" sz="2400" b="1">
                <a:latin typeface="Times New Roman" pitchFamily="18" charset="0"/>
              </a:endParaRPr>
            </a:p>
          </p:txBody>
        </p:sp>
        <p:sp>
          <p:nvSpPr>
            <p:cNvPr id="20" name="Text Box 37"/>
            <p:cNvSpPr txBox="1">
              <a:spLocks noChangeArrowheads="1"/>
            </p:cNvSpPr>
            <p:nvPr/>
          </p:nvSpPr>
          <p:spPr bwMode="auto">
            <a:xfrm>
              <a:off x="1094" y="3589"/>
              <a:ext cx="42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0.5</a:t>
              </a:r>
              <a:endParaRPr lang="en-US" sz="2400" b="1">
                <a:latin typeface="Times New Roman" pitchFamily="18" charset="0"/>
              </a:endParaRPr>
            </a:p>
          </p:txBody>
        </p:sp>
        <p:sp>
          <p:nvSpPr>
            <p:cNvPr id="21" name="Text Box 38"/>
            <p:cNvSpPr txBox="1">
              <a:spLocks noChangeArrowheads="1"/>
            </p:cNvSpPr>
            <p:nvPr/>
          </p:nvSpPr>
          <p:spPr bwMode="auto">
            <a:xfrm>
              <a:off x="2054" y="3589"/>
              <a:ext cx="42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1.5</a:t>
              </a:r>
            </a:p>
          </p:txBody>
        </p:sp>
        <p:sp>
          <p:nvSpPr>
            <p:cNvPr id="22" name="Text Box 39"/>
            <p:cNvSpPr txBox="1">
              <a:spLocks noChangeArrowheads="1"/>
            </p:cNvSpPr>
            <p:nvPr/>
          </p:nvSpPr>
          <p:spPr bwMode="auto">
            <a:xfrm>
              <a:off x="1536" y="1536"/>
              <a:ext cx="559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chemeClr val="tx2"/>
                  </a:solidFill>
                  <a:latin typeface="Univers" pitchFamily="34" charset="0"/>
                </a:rPr>
                <a:t>SML</a:t>
              </a:r>
              <a:endParaRPr lang="en-US" sz="24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3" name="Text Box 40"/>
            <p:cNvSpPr txBox="1">
              <a:spLocks noChangeArrowheads="1"/>
            </p:cNvSpPr>
            <p:nvPr/>
          </p:nvSpPr>
          <p:spPr bwMode="auto">
            <a:xfrm>
              <a:off x="1526" y="3792"/>
              <a:ext cx="62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tx2"/>
                  </a:solidFill>
                  <a:latin typeface="Univers" pitchFamily="34" charset="0"/>
                </a:rPr>
                <a:t>Beta</a:t>
              </a:r>
              <a:r>
                <a:rPr lang="en-US" sz="2400" b="1" baseline="-25000">
                  <a:solidFill>
                    <a:schemeClr val="tx2"/>
                  </a:solidFill>
                  <a:latin typeface="Univers" pitchFamily="34" charset="0"/>
                </a:rPr>
                <a:t>M</a:t>
              </a:r>
              <a:endParaRPr lang="en-US" sz="24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4" name="Text Box 41"/>
            <p:cNvSpPr txBox="1">
              <a:spLocks noChangeArrowheads="1"/>
            </p:cNvSpPr>
            <p:nvPr/>
          </p:nvSpPr>
          <p:spPr bwMode="auto">
            <a:xfrm>
              <a:off x="278" y="1813"/>
              <a:ext cx="478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tx2"/>
                  </a:solidFill>
                  <a:latin typeface="Univers" pitchFamily="34" charset="0"/>
                </a:rPr>
                <a:t>E(R)</a:t>
              </a:r>
              <a:endParaRPr lang="en-US" sz="24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25" name="Oval 42"/>
            <p:cNvSpPr>
              <a:spLocks noChangeArrowheads="1"/>
            </p:cNvSpPr>
            <p:nvPr/>
          </p:nvSpPr>
          <p:spPr bwMode="auto">
            <a:xfrm>
              <a:off x="1296" y="2688"/>
              <a:ext cx="48" cy="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44"/>
            <p:cNvSpPr>
              <a:spLocks noChangeArrowheads="1"/>
            </p:cNvSpPr>
            <p:nvPr/>
          </p:nvSpPr>
          <p:spPr bwMode="auto">
            <a:xfrm>
              <a:off x="1920" y="2400"/>
              <a:ext cx="48" cy="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48"/>
            <p:cNvSpPr>
              <a:spLocks noChangeArrowheads="1"/>
            </p:cNvSpPr>
            <p:nvPr/>
          </p:nvSpPr>
          <p:spPr bwMode="auto">
            <a:xfrm>
              <a:off x="2352" y="2208"/>
              <a:ext cx="48" cy="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585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CML VS SML</a:t>
            </a:r>
            <a:endParaRPr lang="en-US" sz="4800" b="1" dirty="0"/>
          </a:p>
        </p:txBody>
      </p:sp>
      <p:grpSp>
        <p:nvGrpSpPr>
          <p:cNvPr id="5" name="Group 26"/>
          <p:cNvGrpSpPr>
            <a:grpSpLocks noGrp="1"/>
          </p:cNvGrpSpPr>
          <p:nvPr/>
        </p:nvGrpSpPr>
        <p:grpSpPr bwMode="auto">
          <a:xfrm>
            <a:off x="642740" y="2169426"/>
            <a:ext cx="5611676" cy="4337362"/>
            <a:chOff x="-746" y="1075"/>
            <a:chExt cx="5486" cy="2867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340" y="1075"/>
              <a:ext cx="486" cy="2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/>
            <a:lstStyle/>
            <a:p>
              <a:pPr lvl="1">
                <a:spcAft>
                  <a:spcPts val="1000"/>
                </a:spcAft>
                <a:defRPr/>
              </a:pPr>
              <a:r>
                <a:rPr lang="en-US" altLang="zh-CN" sz="2400" b="1" i="1" dirty="0">
                  <a:latin typeface="Trebuchet MS"/>
                  <a:ea typeface="SimSun" pitchFamily="2" charset="-122"/>
                  <a:cs typeface="Trebuchet MS"/>
                </a:rPr>
                <a:t>Return</a:t>
              </a:r>
              <a:r>
                <a:rPr lang="en-US" altLang="zh-CN" sz="2400" b="1" dirty="0">
                  <a:latin typeface="Trebuchet MS"/>
                  <a:ea typeface="SimSun" pitchFamily="2" charset="-122"/>
                  <a:cs typeface="Trebuchet MS"/>
                </a:rPr>
                <a:t> yang </a:t>
              </a:r>
              <a:r>
                <a:rPr lang="en-US" altLang="zh-CN" sz="2400" b="1" dirty="0" err="1">
                  <a:latin typeface="Trebuchet MS"/>
                  <a:ea typeface="SimSun" pitchFamily="2" charset="-122"/>
                  <a:cs typeface="Trebuchet MS"/>
                </a:rPr>
                <a:t>diharapkan</a:t>
              </a:r>
              <a:endParaRPr lang="en-US" sz="2400" b="1" dirty="0">
                <a:latin typeface="Trebuchet MS"/>
                <a:cs typeface="Trebuchet MS"/>
              </a:endParaRP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3550" y="1350"/>
              <a:ext cx="485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id-ID" altLang="zh-CN" sz="2000" b="1">
                  <a:latin typeface="Calibri" pitchFamily="-107" charset="0"/>
                  <a:ea typeface="SimSun" pitchFamily="2" charset="-122"/>
                </a:rPr>
                <a:t>L</a:t>
              </a:r>
              <a:endParaRPr lang="en-US" sz="2000" b="1"/>
            </a:p>
          </p:txBody>
        </p:sp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3594" y="3563"/>
              <a:ext cx="1146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altLang="zh-CN" sz="2000" b="1" dirty="0" err="1">
                  <a:latin typeface="Tw Cen MT" pitchFamily="34" charset="0"/>
                  <a:ea typeface="SimSun" pitchFamily="2" charset="-122"/>
                </a:rPr>
                <a:t>Risiko</a:t>
              </a:r>
              <a:r>
                <a:rPr lang="en-US" altLang="zh-CN" sz="2000" b="1" dirty="0">
                  <a:latin typeface="Tw Cen MT" pitchFamily="34" charset="0"/>
                  <a:ea typeface="SimSun" pitchFamily="2" charset="-122"/>
                </a:rPr>
                <a:t>, </a:t>
              </a:r>
              <a:r>
                <a:rPr lang="en-US" altLang="zh-CN" sz="2000" b="1" dirty="0">
                  <a:latin typeface="Tw Cen MT" pitchFamily="34" charset="0"/>
                  <a:ea typeface="SimSun" pitchFamily="2" charset="-122"/>
                  <a:sym typeface="Symbol" pitchFamily="18" charset="2"/>
                </a:rPr>
                <a:t></a:t>
              </a:r>
              <a:r>
                <a:rPr lang="en-US" altLang="zh-CN" sz="2000" b="1" baseline="-25000" dirty="0">
                  <a:latin typeface="Tw Cen MT" pitchFamily="34" charset="0"/>
                  <a:ea typeface="SimSun" pitchFamily="2" charset="-122"/>
                </a:rPr>
                <a:t>P</a:t>
              </a:r>
              <a:endParaRPr lang="en-US" sz="2000" b="1" dirty="0">
                <a:latin typeface="Tw Cen MT" pitchFamily="34" charset="0"/>
              </a:endParaRP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302" y="3438"/>
              <a:ext cx="607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US" altLang="zh-CN" sz="2000" b="1">
                  <a:latin typeface="Times New Roman" pitchFamily="18" charset="0"/>
                  <a:ea typeface="SimSun" pitchFamily="2" charset="-122"/>
                  <a:sym typeface="Symbol" pitchFamily="18" charset="2"/>
                </a:rPr>
                <a:t></a:t>
              </a:r>
              <a:r>
                <a:rPr lang="en-US" altLang="zh-CN" sz="2000" b="1" baseline="-25000">
                  <a:latin typeface="Book Antiqua" pitchFamily="18" charset="0"/>
                  <a:ea typeface="SimSun" pitchFamily="2" charset="-122"/>
                </a:rPr>
                <a:t>M</a:t>
              </a:r>
              <a:endParaRPr lang="en-US" sz="2000" b="1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774" y="1893"/>
              <a:ext cx="850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altLang="zh-CN" sz="2000" b="1">
                  <a:latin typeface="Calibri" pitchFamily="-107" charset="0"/>
                  <a:ea typeface="SimSun" pitchFamily="2" charset="-122"/>
                </a:rPr>
                <a:t>E(R</a:t>
              </a:r>
              <a:r>
                <a:rPr lang="en-US" altLang="zh-CN" sz="2000" b="1" baseline="-25000">
                  <a:latin typeface="Book Antiqua" pitchFamily="18" charset="0"/>
                  <a:ea typeface="SimSun" pitchFamily="2" charset="-122"/>
                </a:rPr>
                <a:t>M</a:t>
              </a:r>
              <a:r>
                <a:rPr lang="en-US" altLang="zh-CN" sz="2000" b="1">
                  <a:latin typeface="Book Antiqua" pitchFamily="18" charset="0"/>
                  <a:ea typeface="SimSun" pitchFamily="2" charset="-122"/>
                </a:rPr>
                <a:t>)</a:t>
              </a:r>
              <a:endParaRPr lang="en-US" sz="2000" b="1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545" y="1790"/>
              <a:ext cx="485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US" altLang="zh-CN" sz="2000" b="1">
                  <a:latin typeface="Calibri" pitchFamily="-107" charset="0"/>
                  <a:ea typeface="SimSun" pitchFamily="2" charset="-122"/>
                </a:rPr>
                <a:t>M</a:t>
              </a:r>
              <a:endParaRPr lang="en-US" sz="2000" b="1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994" y="2545"/>
              <a:ext cx="485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altLang="zh-CN" sz="2000" b="1">
                  <a:latin typeface="Calibri" pitchFamily="-107" charset="0"/>
                  <a:ea typeface="SimSun" pitchFamily="2" charset="-122"/>
                </a:rPr>
                <a:t>R</a:t>
              </a:r>
              <a:r>
                <a:rPr lang="en-US" altLang="zh-CN" sz="2000" b="1" baseline="-25000">
                  <a:latin typeface="Book Antiqua" pitchFamily="18" charset="0"/>
                  <a:ea typeface="SimSun" pitchFamily="2" charset="-122"/>
                </a:rPr>
                <a:t>F</a:t>
              </a:r>
              <a:endParaRPr lang="en-US" sz="2000" b="1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109" y="1282"/>
              <a:ext cx="634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altLang="zh-CN" sz="2000" b="1" dirty="0">
                  <a:latin typeface="Calibri" pitchFamily="-107" charset="0"/>
                  <a:ea typeface="SimSun" pitchFamily="2" charset="-122"/>
                </a:rPr>
                <a:t>CML</a:t>
              </a:r>
              <a:endParaRPr lang="en-US" sz="2000" b="1" dirty="0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1332" y="1274"/>
              <a:ext cx="0" cy="21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1332" y="3438"/>
              <a:ext cx="32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V="1">
              <a:off x="1332" y="1592"/>
              <a:ext cx="2305" cy="113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2679" y="2099"/>
              <a:ext cx="0" cy="13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1332" y="2064"/>
              <a:ext cx="1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25"/>
            <p:cNvSpPr>
              <a:spLocks noChangeArrowheads="1"/>
            </p:cNvSpPr>
            <p:nvPr/>
          </p:nvSpPr>
          <p:spPr bwMode="auto">
            <a:xfrm>
              <a:off x="-746" y="3678"/>
              <a:ext cx="4306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/>
              <a:r>
                <a:rPr lang="id-ID" sz="2000" b="1" dirty="0"/>
                <a:t>Gambar 6.2. </a:t>
              </a:r>
              <a:r>
                <a:rPr lang="es-AR" sz="2000" b="1" dirty="0" err="1"/>
                <a:t>Garis</a:t>
              </a:r>
              <a:r>
                <a:rPr lang="es-AR" sz="2000" b="1" dirty="0"/>
                <a:t> Pasar Modal (CML)</a:t>
              </a:r>
            </a:p>
          </p:txBody>
        </p:sp>
      </p:grpSp>
      <p:grpSp>
        <p:nvGrpSpPr>
          <p:cNvPr id="20" name="Group 52"/>
          <p:cNvGrpSpPr>
            <a:grpSpLocks noGrp="1"/>
          </p:cNvGrpSpPr>
          <p:nvPr/>
        </p:nvGrpSpPr>
        <p:grpSpPr bwMode="auto">
          <a:xfrm>
            <a:off x="6604731" y="2169276"/>
            <a:ext cx="4471990" cy="4443566"/>
            <a:chOff x="278" y="1704"/>
            <a:chExt cx="2676" cy="2376"/>
          </a:xfrm>
        </p:grpSpPr>
        <p:sp>
          <p:nvSpPr>
            <p:cNvPr id="21" name="Line 15"/>
            <p:cNvSpPr>
              <a:spLocks noChangeShapeType="1"/>
            </p:cNvSpPr>
            <p:nvPr/>
          </p:nvSpPr>
          <p:spPr bwMode="auto">
            <a:xfrm flipV="1">
              <a:off x="864" y="1872"/>
              <a:ext cx="0" cy="1728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864" y="3600"/>
              <a:ext cx="1920" cy="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 flipV="1">
              <a:off x="864" y="2160"/>
              <a:ext cx="1680" cy="768"/>
            </a:xfrm>
            <a:prstGeom prst="line">
              <a:avLst/>
            </a:prstGeom>
            <a:noFill/>
            <a:ln w="31750">
              <a:solidFill>
                <a:srgbClr val="00CCFF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 flipV="1">
              <a:off x="1824" y="2496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H="1">
              <a:off x="864" y="2496"/>
              <a:ext cx="9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2352" y="2208"/>
              <a:ext cx="257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" name="Text Box 27"/>
            <p:cNvSpPr txBox="1">
              <a:spLocks noChangeArrowheads="1"/>
            </p:cNvSpPr>
            <p:nvPr/>
          </p:nvSpPr>
          <p:spPr bwMode="auto">
            <a:xfrm>
              <a:off x="1920" y="2411"/>
              <a:ext cx="23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B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8" name="Text Box 28"/>
            <p:cNvSpPr txBox="1">
              <a:spLocks noChangeArrowheads="1"/>
            </p:cNvSpPr>
            <p:nvPr/>
          </p:nvSpPr>
          <p:spPr bwMode="auto">
            <a:xfrm>
              <a:off x="1334" y="2688"/>
              <a:ext cx="25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C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470" y="2341"/>
              <a:ext cx="333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k</a:t>
              </a:r>
              <a:r>
                <a:rPr lang="en-US" sz="2400" b="1" baseline="-25000">
                  <a:latin typeface="Univers" pitchFamily="34" charset="0"/>
                </a:rPr>
                <a:t>M</a:t>
              </a:r>
              <a:endParaRPr lang="en-US" sz="2400" b="1">
                <a:latin typeface="Times New Roman" pitchFamily="18" charset="0"/>
              </a:endParaRPr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480" y="2821"/>
              <a:ext cx="37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k</a:t>
              </a:r>
              <a:r>
                <a:rPr lang="en-US" sz="2400" b="1" baseline="-25000">
                  <a:latin typeface="Univers" pitchFamily="34" charset="0"/>
                </a:rPr>
                <a:t>RF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710" y="3589"/>
              <a:ext cx="23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" name="Text Box 34"/>
            <p:cNvSpPr txBox="1">
              <a:spLocks noChangeArrowheads="1"/>
            </p:cNvSpPr>
            <p:nvPr/>
          </p:nvSpPr>
          <p:spPr bwMode="auto">
            <a:xfrm>
              <a:off x="1622" y="3589"/>
              <a:ext cx="42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1.0</a:t>
              </a:r>
              <a:endParaRPr lang="en-US" sz="2400" b="1">
                <a:latin typeface="Times New Roman" pitchFamily="18" charset="0"/>
              </a:endParaRP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2534" y="3589"/>
              <a:ext cx="42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2.0</a:t>
              </a:r>
              <a:endParaRPr lang="en-US" sz="2400" b="1">
                <a:latin typeface="Times New Roman" pitchFamily="18" charset="0"/>
              </a:endParaRP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1094" y="3589"/>
              <a:ext cx="42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0.5</a:t>
              </a:r>
              <a:endParaRPr lang="en-US" sz="2400" b="1">
                <a:latin typeface="Times New Roman" pitchFamily="18" charset="0"/>
              </a:endParaRP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2054" y="3589"/>
              <a:ext cx="42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1.5</a:t>
              </a:r>
            </a:p>
          </p:txBody>
        </p:sp>
        <p:sp>
          <p:nvSpPr>
            <p:cNvPr id="36" name="Text Box 39"/>
            <p:cNvSpPr txBox="1">
              <a:spLocks noChangeArrowheads="1"/>
            </p:cNvSpPr>
            <p:nvPr/>
          </p:nvSpPr>
          <p:spPr bwMode="auto">
            <a:xfrm>
              <a:off x="1532" y="1704"/>
              <a:ext cx="559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sz="2400" b="1" dirty="0">
                  <a:solidFill>
                    <a:schemeClr val="tx2"/>
                  </a:solidFill>
                  <a:latin typeface="Univers" pitchFamily="34" charset="0"/>
                </a:rPr>
                <a:t>SML</a:t>
              </a:r>
              <a:endParaRPr lang="en-US" sz="2400" b="1" dirty="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7" name="Text Box 40"/>
            <p:cNvSpPr txBox="1">
              <a:spLocks noChangeArrowheads="1"/>
            </p:cNvSpPr>
            <p:nvPr/>
          </p:nvSpPr>
          <p:spPr bwMode="auto">
            <a:xfrm>
              <a:off x="1526" y="3792"/>
              <a:ext cx="62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 dirty="0" err="1">
                  <a:solidFill>
                    <a:schemeClr val="tx2"/>
                  </a:solidFill>
                  <a:latin typeface="Univers" pitchFamily="34" charset="0"/>
                </a:rPr>
                <a:t>Beta</a:t>
              </a:r>
              <a:r>
                <a:rPr lang="en-US" sz="2400" b="1" baseline="-25000" dirty="0" err="1">
                  <a:solidFill>
                    <a:schemeClr val="tx2"/>
                  </a:solidFill>
                  <a:latin typeface="Univers" pitchFamily="34" charset="0"/>
                </a:rPr>
                <a:t>M</a:t>
              </a:r>
              <a:endParaRPr lang="en-US" sz="2400" dirty="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8" name="Text Box 41"/>
            <p:cNvSpPr txBox="1">
              <a:spLocks noChangeArrowheads="1"/>
            </p:cNvSpPr>
            <p:nvPr/>
          </p:nvSpPr>
          <p:spPr bwMode="auto">
            <a:xfrm>
              <a:off x="278" y="1813"/>
              <a:ext cx="478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tx2"/>
                  </a:solidFill>
                  <a:latin typeface="Univers" pitchFamily="34" charset="0"/>
                </a:rPr>
                <a:t>E(R)</a:t>
              </a:r>
              <a:endParaRPr lang="en-US" sz="24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1296" y="2688"/>
              <a:ext cx="48" cy="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9"/>
            <p:cNvSpPr>
              <a:spLocks noChangeArrowheads="1"/>
            </p:cNvSpPr>
            <p:nvPr/>
          </p:nvSpPr>
          <p:spPr bwMode="auto">
            <a:xfrm>
              <a:off x="1920" y="2400"/>
              <a:ext cx="48" cy="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48"/>
            <p:cNvSpPr>
              <a:spLocks noChangeArrowheads="1"/>
            </p:cNvSpPr>
            <p:nvPr/>
          </p:nvSpPr>
          <p:spPr bwMode="auto">
            <a:xfrm>
              <a:off x="2352" y="2208"/>
              <a:ext cx="48" cy="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5847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/>
              <a:t>SECURITY MARKET LINE</a:t>
            </a:r>
            <a:endParaRPr lang="en-US" sz="4400" b="1" dirty="0"/>
          </a:p>
        </p:txBody>
      </p:sp>
      <p:sp>
        <p:nvSpPr>
          <p:cNvPr id="62" name="Content Placeholder 2"/>
          <p:cNvSpPr>
            <a:spLocks noGrp="1"/>
          </p:cNvSpPr>
          <p:nvPr>
            <p:ph sz="quarter" idx="1"/>
          </p:nvPr>
        </p:nvSpPr>
        <p:spPr>
          <a:xfrm>
            <a:off x="649705" y="2310063"/>
            <a:ext cx="11044990" cy="4166937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i="1" dirty="0">
                <a:latin typeface="Myriad Pro" panose="020B0503030403020204" pitchFamily="34" charset="0"/>
              </a:rPr>
              <a:t>Beta measures systematic risk</a:t>
            </a:r>
          </a:p>
          <a:p>
            <a:pPr lvl="1">
              <a:lnSpc>
                <a:spcPct val="100000"/>
              </a:lnSpc>
            </a:pPr>
            <a:r>
              <a:rPr lang="en-US" sz="3200" i="1" dirty="0">
                <a:latin typeface="Myriad Pro" panose="020B0503030403020204" pitchFamily="34" charset="0"/>
              </a:rPr>
              <a:t>Measures relative risk compared to the market portfolio of all </a:t>
            </a:r>
            <a:r>
              <a:rPr lang="en-US" sz="3200" i="1" dirty="0" smtClean="0">
                <a:latin typeface="Myriad Pro" panose="020B0503030403020204" pitchFamily="34" charset="0"/>
              </a:rPr>
              <a:t>stocks.</a:t>
            </a:r>
            <a:endParaRPr lang="en-US" sz="3200" i="1" dirty="0">
              <a:latin typeface="Myriad Pro" panose="020B0503030403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3200" i="1" dirty="0">
                <a:latin typeface="Myriad Pro" panose="020B0503030403020204" pitchFamily="34" charset="0"/>
              </a:rPr>
              <a:t>Volatility different than </a:t>
            </a:r>
            <a:r>
              <a:rPr lang="en-US" sz="3200" i="1" dirty="0" smtClean="0">
                <a:latin typeface="Myriad Pro" panose="020B0503030403020204" pitchFamily="34" charset="0"/>
              </a:rPr>
              <a:t>market.</a:t>
            </a:r>
            <a:endParaRPr lang="en-US" sz="3200" i="1" dirty="0">
              <a:latin typeface="Myriad Pro" panose="020B0503030403020204" pitchFamily="34" charset="0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i="1" dirty="0">
                <a:latin typeface="Myriad Pro" panose="020B0503030403020204" pitchFamily="34" charset="0"/>
              </a:rPr>
              <a:t>All securities should lied on the SML</a:t>
            </a:r>
          </a:p>
          <a:p>
            <a:pPr lvl="1">
              <a:lnSpc>
                <a:spcPct val="100000"/>
              </a:lnSpc>
            </a:pPr>
            <a:r>
              <a:rPr lang="en-US" sz="3200" i="1" dirty="0">
                <a:latin typeface="Myriad Pro" panose="020B0503030403020204" pitchFamily="34" charset="0"/>
              </a:rPr>
              <a:t>The expected return on the security should be only that return needed to compensate for systematic </a:t>
            </a:r>
            <a:r>
              <a:rPr lang="en-US" sz="3200" i="1" dirty="0" smtClean="0">
                <a:latin typeface="Myriad Pro" panose="020B0503030403020204" pitchFamily="34" charset="0"/>
              </a:rPr>
              <a:t>risk.</a:t>
            </a:r>
            <a:endParaRPr lang="en-US" sz="3200" i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64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>DEVIASI STANDAR RETURN PORTFOLIO</a:t>
            </a:r>
            <a:endParaRPr lang="en-US" sz="3600" b="1" dirty="0"/>
          </a:p>
        </p:txBody>
      </p:sp>
      <p:graphicFrame>
        <p:nvGraphicFramePr>
          <p:cNvPr id="4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9049896"/>
              </p:ext>
            </p:extLst>
          </p:nvPr>
        </p:nvGraphicFramePr>
        <p:xfrm>
          <a:off x="2566584" y="2086402"/>
          <a:ext cx="7539942" cy="4565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Worksheet" r:id="rId3" imgW="4467162" imgH="2704933" progId="Excel.Sheet.8">
                  <p:embed/>
                </p:oleObj>
              </mc:Choice>
              <mc:Fallback>
                <p:oleObj name="Worksheet" r:id="rId3" imgW="4467162" imgH="2704933" progId="Excel.Sheet.8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584" y="2086402"/>
                        <a:ext cx="7539942" cy="456576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070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CAPM’S EXPECTED RETURN-BETA RELATIONSHIP</a:t>
            </a:r>
            <a:endParaRPr lang="en-US" sz="3200" b="1" dirty="0"/>
          </a:p>
        </p:txBody>
      </p:sp>
      <p:sp>
        <p:nvSpPr>
          <p:cNvPr id="62" name="Content Placeholder 2"/>
          <p:cNvSpPr>
            <a:spLocks noGrp="1"/>
          </p:cNvSpPr>
          <p:nvPr>
            <p:ph sz="quarter" idx="1"/>
          </p:nvPr>
        </p:nvSpPr>
        <p:spPr>
          <a:xfrm>
            <a:off x="649705" y="2430379"/>
            <a:ext cx="11044990" cy="4046621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i="1" dirty="0">
                <a:latin typeface="Myriad Pro" panose="020B0503030403020204" pitchFamily="34" charset="0"/>
              </a:rPr>
              <a:t>Required rate of return on an asset (</a:t>
            </a:r>
            <a:r>
              <a:rPr lang="en-US" sz="3200" i="1" dirty="0" err="1">
                <a:latin typeface="Myriad Pro" panose="020B0503030403020204" pitchFamily="34" charset="0"/>
              </a:rPr>
              <a:t>k</a:t>
            </a:r>
            <a:r>
              <a:rPr lang="en-US" sz="3200" i="1" baseline="-25000" dirty="0" err="1">
                <a:latin typeface="Myriad Pro" panose="020B0503030403020204" pitchFamily="34" charset="0"/>
              </a:rPr>
              <a:t>i</a:t>
            </a:r>
            <a:r>
              <a:rPr lang="en-US" sz="3200" i="1" dirty="0">
                <a:latin typeface="Myriad Pro" panose="020B0503030403020204" pitchFamily="34" charset="0"/>
              </a:rPr>
              <a:t>) is composed </a:t>
            </a:r>
            <a:r>
              <a:rPr lang="en-US" sz="3200" i="1" dirty="0" smtClean="0">
                <a:latin typeface="Myriad Pro" panose="020B0503030403020204" pitchFamily="34" charset="0"/>
              </a:rPr>
              <a:t>of:</a:t>
            </a:r>
            <a:endParaRPr lang="en-US" sz="3200" i="1" dirty="0">
              <a:latin typeface="Myriad Pro" panose="020B0503030403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3200" i="1" dirty="0">
                <a:latin typeface="Myriad Pro" panose="020B0503030403020204" pitchFamily="34" charset="0"/>
              </a:rPr>
              <a:t>risk-free rate (</a:t>
            </a:r>
            <a:r>
              <a:rPr lang="en-US" sz="3200" i="1" dirty="0">
                <a:solidFill>
                  <a:schemeClr val="tx2"/>
                </a:solidFill>
                <a:latin typeface="Myriad Pro" panose="020B0503030403020204" pitchFamily="34" charset="0"/>
              </a:rPr>
              <a:t>RF</a:t>
            </a:r>
            <a:r>
              <a:rPr lang="en-US" sz="3200" i="1" dirty="0" smtClean="0">
                <a:latin typeface="Myriad Pro" panose="020B0503030403020204" pitchFamily="34" charset="0"/>
              </a:rPr>
              <a:t>).</a:t>
            </a:r>
            <a:endParaRPr lang="en-US" sz="3200" i="1" dirty="0">
              <a:latin typeface="Myriad Pro" panose="020B0503030403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3200" i="1" dirty="0">
                <a:latin typeface="Myriad Pro" panose="020B0503030403020204" pitchFamily="34" charset="0"/>
              </a:rPr>
              <a:t>risk premium (</a:t>
            </a:r>
            <a:r>
              <a:rPr lang="en-US" sz="3200" i="1" dirty="0">
                <a:solidFill>
                  <a:schemeClr val="tx2"/>
                </a:solidFill>
                <a:latin typeface="Myriad Pro" panose="020B0503030403020204" pitchFamily="34" charset="0"/>
                <a:sym typeface="Symbol" pitchFamily="18" charset="2"/>
              </a:rPr>
              <a:t></a:t>
            </a:r>
            <a:r>
              <a:rPr lang="en-US" sz="3200" i="1" baseline="-25000" dirty="0" err="1">
                <a:solidFill>
                  <a:schemeClr val="tx2"/>
                </a:solidFill>
                <a:latin typeface="Myriad Pro" panose="020B0503030403020204" pitchFamily="34" charset="0"/>
                <a:sym typeface="Symbol" pitchFamily="18" charset="2"/>
              </a:rPr>
              <a:t>i</a:t>
            </a:r>
            <a:r>
              <a:rPr lang="en-US" sz="3200" i="1" dirty="0">
                <a:solidFill>
                  <a:schemeClr val="tx2"/>
                </a:solidFill>
                <a:latin typeface="Myriad Pro" panose="020B0503030403020204" pitchFamily="34" charset="0"/>
                <a:sym typeface="Symbol" pitchFamily="18" charset="2"/>
              </a:rPr>
              <a:t> [ E(R</a:t>
            </a:r>
            <a:r>
              <a:rPr lang="en-US" sz="3200" i="1" baseline="-25000" dirty="0">
                <a:solidFill>
                  <a:schemeClr val="tx2"/>
                </a:solidFill>
                <a:latin typeface="Myriad Pro" panose="020B0503030403020204" pitchFamily="34" charset="0"/>
                <a:sym typeface="Symbol" pitchFamily="18" charset="2"/>
              </a:rPr>
              <a:t>M</a:t>
            </a:r>
            <a:r>
              <a:rPr lang="en-US" sz="3200" i="1" dirty="0">
                <a:solidFill>
                  <a:schemeClr val="tx2"/>
                </a:solidFill>
                <a:latin typeface="Myriad Pro" panose="020B0503030403020204" pitchFamily="34" charset="0"/>
                <a:sym typeface="Symbol" pitchFamily="18" charset="2"/>
              </a:rPr>
              <a:t>) - RF ]</a:t>
            </a:r>
            <a:r>
              <a:rPr lang="en-US" sz="3200" i="1" dirty="0">
                <a:latin typeface="Myriad Pro" panose="020B0503030403020204" pitchFamily="34" charset="0"/>
                <a:sym typeface="Symbol" pitchFamily="18" charset="2"/>
              </a:rPr>
              <a:t>)</a:t>
            </a:r>
          </a:p>
          <a:p>
            <a:pPr lvl="2">
              <a:lnSpc>
                <a:spcPct val="100000"/>
              </a:lnSpc>
            </a:pPr>
            <a:r>
              <a:rPr lang="en-US" sz="3200" i="1" dirty="0">
                <a:latin typeface="Myriad Pro" panose="020B0503030403020204" pitchFamily="34" charset="0"/>
              </a:rPr>
              <a:t>Market risk premium adjusted for specific </a:t>
            </a:r>
            <a:r>
              <a:rPr lang="en-US" sz="3200" i="1" dirty="0" smtClean="0">
                <a:latin typeface="Myriad Pro" panose="020B0503030403020204" pitchFamily="34" charset="0"/>
              </a:rPr>
              <a:t>security.</a:t>
            </a:r>
            <a:endParaRPr lang="en-US" sz="3200" i="1" dirty="0">
              <a:latin typeface="Myriad Pro" panose="020B0503030403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200" i="1" dirty="0">
                <a:latin typeface="Myriad Pro" panose="020B0503030403020204" pitchFamily="34" charset="0"/>
              </a:rPr>
              <a:t>		</a:t>
            </a:r>
            <a:r>
              <a:rPr lang="en-US" sz="3200" i="1" dirty="0" err="1">
                <a:solidFill>
                  <a:schemeClr val="tx2"/>
                </a:solidFill>
                <a:latin typeface="Myriad Pro" panose="020B0503030403020204" pitchFamily="34" charset="0"/>
              </a:rPr>
              <a:t>k</a:t>
            </a:r>
            <a:r>
              <a:rPr lang="en-US" sz="3200" i="1" baseline="-25000" dirty="0" err="1">
                <a:solidFill>
                  <a:schemeClr val="tx2"/>
                </a:solidFill>
                <a:latin typeface="Myriad Pro" panose="020B0503030403020204" pitchFamily="34" charset="0"/>
              </a:rPr>
              <a:t>i</a:t>
            </a:r>
            <a:r>
              <a:rPr lang="en-US" sz="3200" i="1" dirty="0">
                <a:solidFill>
                  <a:schemeClr val="tx2"/>
                </a:solidFill>
                <a:latin typeface="Myriad Pro" panose="020B0503030403020204" pitchFamily="34" charset="0"/>
              </a:rPr>
              <a:t> = RF +</a:t>
            </a:r>
            <a:r>
              <a:rPr lang="en-US" sz="3200" i="1" dirty="0">
                <a:solidFill>
                  <a:schemeClr val="tx2"/>
                </a:solidFill>
                <a:latin typeface="Myriad Pro" panose="020B0503030403020204" pitchFamily="34" charset="0"/>
                <a:sym typeface="Symbol" pitchFamily="18" charset="2"/>
              </a:rPr>
              <a:t></a:t>
            </a:r>
            <a:r>
              <a:rPr lang="en-US" sz="3200" i="1" baseline="-25000" dirty="0" err="1">
                <a:solidFill>
                  <a:schemeClr val="tx2"/>
                </a:solidFill>
                <a:latin typeface="Myriad Pro" panose="020B0503030403020204" pitchFamily="34" charset="0"/>
                <a:sym typeface="Symbol" pitchFamily="18" charset="2"/>
              </a:rPr>
              <a:t>i</a:t>
            </a:r>
            <a:r>
              <a:rPr lang="en-US" sz="3200" i="1" dirty="0">
                <a:solidFill>
                  <a:schemeClr val="tx2"/>
                </a:solidFill>
                <a:latin typeface="Myriad Pro" panose="020B0503030403020204" pitchFamily="34" charset="0"/>
                <a:sym typeface="Symbol" pitchFamily="18" charset="2"/>
              </a:rPr>
              <a:t> [ E(R</a:t>
            </a:r>
            <a:r>
              <a:rPr lang="en-US" sz="3200" i="1" baseline="-25000" dirty="0">
                <a:solidFill>
                  <a:schemeClr val="tx2"/>
                </a:solidFill>
                <a:latin typeface="Myriad Pro" panose="020B0503030403020204" pitchFamily="34" charset="0"/>
                <a:sym typeface="Symbol" pitchFamily="18" charset="2"/>
              </a:rPr>
              <a:t>M</a:t>
            </a:r>
            <a:r>
              <a:rPr lang="en-US" sz="3200" i="1" dirty="0">
                <a:solidFill>
                  <a:schemeClr val="tx2"/>
                </a:solidFill>
                <a:latin typeface="Myriad Pro" panose="020B0503030403020204" pitchFamily="34" charset="0"/>
                <a:sym typeface="Symbol" pitchFamily="18" charset="2"/>
              </a:rPr>
              <a:t>) - RF ]</a:t>
            </a:r>
            <a:endParaRPr lang="en-US" sz="3200" i="1" dirty="0">
              <a:solidFill>
                <a:schemeClr val="tx2"/>
              </a:solidFill>
              <a:latin typeface="Myriad Pro" panose="020B0503030403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3200" i="1" dirty="0">
                <a:latin typeface="Myriad Pro" panose="020B0503030403020204" pitchFamily="34" charset="0"/>
              </a:rPr>
              <a:t>The greater the systematic risk, the greater the required </a:t>
            </a:r>
            <a:r>
              <a:rPr lang="en-US" sz="3200" i="1" dirty="0" smtClean="0">
                <a:latin typeface="Myriad Pro" panose="020B0503030403020204" pitchFamily="34" charset="0"/>
              </a:rPr>
              <a:t>return.</a:t>
            </a:r>
            <a:endParaRPr lang="en-US" sz="3200" i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52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4000" b="1" i="1" dirty="0"/>
              <a:t>RETURN</a:t>
            </a:r>
            <a:r>
              <a:rPr lang="en-US" sz="4000" b="1" dirty="0"/>
              <a:t> SEKURITAS YANG DISYARATKAN</a:t>
            </a:r>
            <a:endParaRPr lang="en-US" sz="40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1363" y="2093957"/>
            <a:ext cx="10823332" cy="438997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b="1" dirty="0" err="1" smtClean="0">
                <a:latin typeface="Myriad Pro" panose="020B0503030403020204" pitchFamily="34" charset="0"/>
              </a:rPr>
              <a:t>Contoh</a:t>
            </a:r>
            <a:r>
              <a:rPr lang="en-US" sz="2800" b="1" dirty="0">
                <a:latin typeface="Myriad Pro" panose="020B0503030403020204" pitchFamily="34" charset="0"/>
              </a:rPr>
              <a:t>: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en-US" sz="2800" dirty="0" err="1" smtClean="0">
                <a:latin typeface="Myriad Pro" panose="020B0503030403020204" pitchFamily="34" charset="0"/>
              </a:rPr>
              <a:t>Diasumsikan</a:t>
            </a:r>
            <a:r>
              <a:rPr lang="en-US" sz="2800" dirty="0" smtClean="0">
                <a:latin typeface="Myriad Pro" panose="020B0503030403020204" pitchFamily="34" charset="0"/>
              </a:rPr>
              <a:t> </a:t>
            </a:r>
            <a:r>
              <a:rPr lang="en-US" sz="2800" dirty="0">
                <a:latin typeface="Myriad Pro" panose="020B0503030403020204" pitchFamily="34" charset="0"/>
              </a:rPr>
              <a:t>beta </a:t>
            </a:r>
            <a:r>
              <a:rPr lang="en-US" sz="2800" dirty="0" err="1">
                <a:latin typeface="Myriad Pro" panose="020B0503030403020204" pitchFamily="34" charset="0"/>
              </a:rPr>
              <a:t>saham</a:t>
            </a:r>
            <a:r>
              <a:rPr lang="en-US" sz="2800" dirty="0">
                <a:latin typeface="Myriad Pro" panose="020B0503030403020204" pitchFamily="34" charset="0"/>
              </a:rPr>
              <a:t> PT </a:t>
            </a:r>
            <a:r>
              <a:rPr lang="en-US" sz="2800" dirty="0" err="1">
                <a:latin typeface="Myriad Pro" panose="020B0503030403020204" pitchFamily="34" charset="0"/>
              </a:rPr>
              <a:t>Gudang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Garam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adalah</a:t>
            </a:r>
            <a:r>
              <a:rPr lang="en-US" sz="2800" dirty="0">
                <a:latin typeface="Myriad Pro" panose="020B0503030403020204" pitchFamily="34" charset="0"/>
              </a:rPr>
              <a:t> 0,5 </a:t>
            </a:r>
            <a:r>
              <a:rPr lang="en-US" sz="2800" dirty="0" err="1">
                <a:latin typeface="Myriad Pro" panose="020B0503030403020204" pitchFamily="34" charset="0"/>
              </a:rPr>
              <a:t>dan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tingkat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i="1" dirty="0">
                <a:latin typeface="Myriad Pro" panose="020B0503030403020204" pitchFamily="34" charset="0"/>
              </a:rPr>
              <a:t>return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bebas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risiko</a:t>
            </a:r>
            <a:r>
              <a:rPr lang="en-US" sz="2800" dirty="0">
                <a:latin typeface="Myriad Pro" panose="020B0503030403020204" pitchFamily="34" charset="0"/>
              </a:rPr>
              <a:t> (</a:t>
            </a:r>
            <a:r>
              <a:rPr lang="en-US" sz="2800" dirty="0" err="1">
                <a:latin typeface="Myriad Pro" panose="020B0503030403020204" pitchFamily="34" charset="0"/>
              </a:rPr>
              <a:t>R</a:t>
            </a:r>
            <a:r>
              <a:rPr lang="en-US" sz="2800" baseline="-25000" dirty="0" err="1">
                <a:latin typeface="Myriad Pro" panose="020B0503030403020204" pitchFamily="34" charset="0"/>
              </a:rPr>
              <a:t>f</a:t>
            </a:r>
            <a:r>
              <a:rPr lang="en-US" sz="2800" dirty="0">
                <a:latin typeface="Myriad Pro" panose="020B0503030403020204" pitchFamily="34" charset="0"/>
              </a:rPr>
              <a:t>) </a:t>
            </a:r>
            <a:r>
              <a:rPr lang="en-US" sz="2800" dirty="0" err="1">
                <a:latin typeface="Myriad Pro" panose="020B0503030403020204" pitchFamily="34" charset="0"/>
              </a:rPr>
              <a:t>adalah</a:t>
            </a:r>
            <a:r>
              <a:rPr lang="en-US" sz="2800" dirty="0">
                <a:latin typeface="Myriad Pro" panose="020B0503030403020204" pitchFamily="34" charset="0"/>
              </a:rPr>
              <a:t> 1,5%. Tingkat </a:t>
            </a:r>
            <a:r>
              <a:rPr lang="en-US" sz="2800" i="1" dirty="0">
                <a:latin typeface="Myriad Pro" panose="020B0503030403020204" pitchFamily="34" charset="0"/>
              </a:rPr>
              <a:t>return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pasar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harapan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diasumsikan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sebesar</a:t>
            </a:r>
            <a:r>
              <a:rPr lang="en-US" sz="2800" dirty="0">
                <a:latin typeface="Myriad Pro" panose="020B0503030403020204" pitchFamily="34" charset="0"/>
              </a:rPr>
              <a:t> 2%.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2800" dirty="0" err="1" smtClean="0">
                <a:latin typeface="Myriad Pro" panose="020B0503030403020204" pitchFamily="34" charset="0"/>
              </a:rPr>
              <a:t>Dengan</a:t>
            </a:r>
            <a:r>
              <a:rPr lang="en-US" sz="2800" dirty="0" smtClean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demikian</a:t>
            </a:r>
            <a:r>
              <a:rPr lang="en-US" sz="2800" dirty="0">
                <a:latin typeface="Myriad Pro" panose="020B0503030403020204" pitchFamily="34" charset="0"/>
              </a:rPr>
              <a:t>, </a:t>
            </a:r>
            <a:r>
              <a:rPr lang="en-US" sz="2800" dirty="0" err="1">
                <a:latin typeface="Myriad Pro" panose="020B0503030403020204" pitchFamily="34" charset="0"/>
              </a:rPr>
              <a:t>maka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tingkat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keuntungan</a:t>
            </a:r>
            <a:r>
              <a:rPr lang="en-US" sz="2800" dirty="0">
                <a:latin typeface="Myriad Pro" panose="020B0503030403020204" pitchFamily="34" charset="0"/>
              </a:rPr>
              <a:t> yang </a:t>
            </a:r>
            <a:r>
              <a:rPr lang="en-US" sz="2800" dirty="0" err="1">
                <a:latin typeface="Myriad Pro" panose="020B0503030403020204" pitchFamily="34" charset="0"/>
              </a:rPr>
              <a:t>disyaratkan</a:t>
            </a:r>
            <a:r>
              <a:rPr lang="en-US" sz="2800" dirty="0">
                <a:latin typeface="Myriad Pro" panose="020B0503030403020204" pitchFamily="34" charset="0"/>
              </a:rPr>
              <a:t> investor </a:t>
            </a:r>
            <a:r>
              <a:rPr lang="en-US" sz="2800" dirty="0" err="1">
                <a:latin typeface="Myriad Pro" panose="020B0503030403020204" pitchFamily="34" charset="0"/>
              </a:rPr>
              <a:t>untuk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saham</a:t>
            </a:r>
            <a:r>
              <a:rPr lang="en-US" sz="2800" dirty="0">
                <a:latin typeface="Myriad Pro" panose="020B0503030403020204" pitchFamily="34" charset="0"/>
              </a:rPr>
              <a:t> PT </a:t>
            </a:r>
            <a:r>
              <a:rPr lang="en-US" sz="2800" dirty="0" err="1">
                <a:latin typeface="Myriad Pro" panose="020B0503030403020204" pitchFamily="34" charset="0"/>
              </a:rPr>
              <a:t>Gudang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Garam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adalah</a:t>
            </a:r>
            <a:r>
              <a:rPr lang="en-US" sz="2800" dirty="0">
                <a:latin typeface="Myriad Pro" panose="020B0503030403020204" pitchFamily="34" charset="0"/>
              </a:rPr>
              <a:t>:</a:t>
            </a:r>
          </a:p>
          <a:p>
            <a:r>
              <a:rPr lang="en-US" sz="2800" dirty="0">
                <a:latin typeface="Myriad Pro" panose="020B0503030403020204" pitchFamily="34" charset="0"/>
              </a:rPr>
              <a:t>	</a:t>
            </a:r>
            <a:endParaRPr lang="id-ID" sz="2800" dirty="0">
              <a:latin typeface="Myriad Pro" panose="020B0503030403020204" pitchFamily="34" charset="0"/>
            </a:endParaRPr>
          </a:p>
          <a:p>
            <a:r>
              <a:rPr lang="id-ID" sz="2800" dirty="0">
                <a:latin typeface="Myriad Pro" panose="020B0503030403020204" pitchFamily="34" charset="0"/>
              </a:rPr>
              <a:t>              </a:t>
            </a:r>
            <a:r>
              <a:rPr lang="en-US" sz="2800" dirty="0">
                <a:latin typeface="Myriad Pro" panose="020B0503030403020204" pitchFamily="34" charset="0"/>
              </a:rPr>
              <a:t>	= 0,015 + 0,5 (0,02 – 0,015)</a:t>
            </a:r>
          </a:p>
          <a:p>
            <a:r>
              <a:rPr lang="en-US" sz="2800" dirty="0">
                <a:latin typeface="Myriad Pro" panose="020B0503030403020204" pitchFamily="34" charset="0"/>
              </a:rPr>
              <a:t>	</a:t>
            </a:r>
            <a:r>
              <a:rPr lang="id-ID" sz="2800" dirty="0">
                <a:latin typeface="Myriad Pro" panose="020B0503030403020204" pitchFamily="34" charset="0"/>
              </a:rPr>
              <a:t>           </a:t>
            </a:r>
            <a:r>
              <a:rPr lang="en-US" sz="2800" dirty="0">
                <a:latin typeface="Myriad Pro" panose="020B0503030403020204" pitchFamily="34" charset="0"/>
              </a:rPr>
              <a:t>	= 1,75% </a:t>
            </a:r>
          </a:p>
        </p:txBody>
      </p:sp>
      <p:graphicFrame>
        <p:nvGraphicFramePr>
          <p:cNvPr id="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714629"/>
              </p:ext>
            </p:extLst>
          </p:nvPr>
        </p:nvGraphicFramePr>
        <p:xfrm>
          <a:off x="1743632" y="5064627"/>
          <a:ext cx="419100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3" imgW="1625400" imgH="228600" progId="Equation.3">
                  <p:embed/>
                </p:oleObj>
              </mc:Choice>
              <mc:Fallback>
                <p:oleObj name="Equation" r:id="rId3" imgW="1625400" imgH="228600" progId="Equation.3">
                  <p:embed/>
                  <p:pic>
                    <p:nvPicPr>
                      <p:cNvPr id="6146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632" y="5064627"/>
                        <a:ext cx="4191000" cy="59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602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SEKURITAS YANG UNDERVALUED ATAU OVERVALUED</a:t>
            </a:r>
            <a:endParaRPr lang="en-US" sz="3200" b="1" dirty="0"/>
          </a:p>
        </p:txBody>
      </p:sp>
      <p:grpSp>
        <p:nvGrpSpPr>
          <p:cNvPr id="45" name="Group 4"/>
          <p:cNvGrpSpPr>
            <a:grpSpLocks/>
          </p:cNvGrpSpPr>
          <p:nvPr/>
        </p:nvGrpSpPr>
        <p:grpSpPr bwMode="auto">
          <a:xfrm>
            <a:off x="2512929" y="2237874"/>
            <a:ext cx="7002601" cy="4246766"/>
            <a:chOff x="340" y="1005"/>
            <a:chExt cx="4988" cy="3025"/>
          </a:xfrm>
        </p:grpSpPr>
        <p:grpSp>
          <p:nvGrpSpPr>
            <p:cNvPr id="46" name="Group 45"/>
            <p:cNvGrpSpPr>
              <a:grpSpLocks/>
            </p:cNvGrpSpPr>
            <p:nvPr/>
          </p:nvGrpSpPr>
          <p:grpSpPr bwMode="auto">
            <a:xfrm>
              <a:off x="451" y="1005"/>
              <a:ext cx="4289" cy="2607"/>
              <a:chOff x="3698" y="6868"/>
              <a:chExt cx="5280" cy="4464"/>
            </a:xfrm>
          </p:grpSpPr>
          <p:sp>
            <p:nvSpPr>
              <p:cNvPr id="48" name="Text Box 3"/>
              <p:cNvSpPr txBox="1">
                <a:spLocks noChangeArrowheads="1"/>
              </p:cNvSpPr>
              <p:nvPr/>
            </p:nvSpPr>
            <p:spPr bwMode="auto">
              <a:xfrm>
                <a:off x="7245" y="10573"/>
                <a:ext cx="709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altLang="zh-CN" sz="2000" b="1">
                    <a:latin typeface="Times New Roman" pitchFamily="18" charset="0"/>
                    <a:ea typeface="SimSun" pitchFamily="2" charset="-122"/>
                    <a:sym typeface="Symbol" pitchFamily="18" charset="2"/>
                  </a:rPr>
                  <a:t></a:t>
                </a:r>
                <a:r>
                  <a:rPr lang="en-US" altLang="zh-CN" sz="2000" b="1" baseline="-25000">
                    <a:latin typeface="Book Antiqua" pitchFamily="18" charset="0"/>
                    <a:ea typeface="SimSun" pitchFamily="2" charset="-122"/>
                  </a:rPr>
                  <a:t>(B)</a:t>
                </a:r>
                <a:endParaRPr lang="en-US" sz="2000" b="1"/>
              </a:p>
            </p:txBody>
          </p:sp>
          <p:sp>
            <p:nvSpPr>
              <p:cNvPr id="49" name="Text Box 4"/>
              <p:cNvSpPr txBox="1">
                <a:spLocks noChangeArrowheads="1"/>
              </p:cNvSpPr>
              <p:nvPr/>
            </p:nvSpPr>
            <p:spPr bwMode="auto">
              <a:xfrm>
                <a:off x="5338" y="10481"/>
                <a:ext cx="709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altLang="zh-CN" sz="2000" b="1">
                    <a:latin typeface="Times New Roman" pitchFamily="18" charset="0"/>
                    <a:ea typeface="SimSun" pitchFamily="2" charset="-122"/>
                    <a:sym typeface="Symbol" pitchFamily="18" charset="2"/>
                  </a:rPr>
                  <a:t></a:t>
                </a:r>
                <a:r>
                  <a:rPr lang="en-US" altLang="zh-CN" sz="2000" b="1" baseline="-25000">
                    <a:latin typeface="Book Antiqua" pitchFamily="18" charset="0"/>
                    <a:ea typeface="SimSun" pitchFamily="2" charset="-122"/>
                  </a:rPr>
                  <a:t>(A)</a:t>
                </a:r>
                <a:endParaRPr lang="en-US" sz="2000" b="1"/>
              </a:p>
            </p:txBody>
          </p:sp>
          <p:sp>
            <p:nvSpPr>
              <p:cNvPr id="50" name="Text Box 5"/>
              <p:cNvSpPr txBox="1">
                <a:spLocks noChangeArrowheads="1"/>
              </p:cNvSpPr>
              <p:nvPr/>
            </p:nvSpPr>
            <p:spPr bwMode="auto">
              <a:xfrm>
                <a:off x="3853" y="8190"/>
                <a:ext cx="851" cy="4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>
                  <a:spcAft>
                    <a:spcPts val="1000"/>
                  </a:spcAft>
                </a:pPr>
                <a:r>
                  <a:rPr lang="en-US" altLang="zh-CN" sz="2000" b="1">
                    <a:latin typeface="Calibri" pitchFamily="-107" charset="0"/>
                    <a:ea typeface="SimSun" pitchFamily="2" charset="-122"/>
                  </a:rPr>
                  <a:t>E(R</a:t>
                </a:r>
                <a:r>
                  <a:rPr lang="en-US" altLang="zh-CN" sz="2000" b="1" baseline="-25000">
                    <a:latin typeface="Book Antiqua" pitchFamily="18" charset="0"/>
                    <a:ea typeface="SimSun" pitchFamily="2" charset="-122"/>
                  </a:rPr>
                  <a:t>B</a:t>
                </a:r>
                <a:r>
                  <a:rPr lang="en-US" altLang="zh-CN" sz="2000" b="1">
                    <a:latin typeface="Book Antiqua" pitchFamily="18" charset="0"/>
                    <a:ea typeface="SimSun" pitchFamily="2" charset="-122"/>
                  </a:rPr>
                  <a:t>’)</a:t>
                </a:r>
                <a:endParaRPr lang="en-US" sz="2000" b="1"/>
              </a:p>
            </p:txBody>
          </p:sp>
          <p:sp>
            <p:nvSpPr>
              <p:cNvPr id="51" name="Text Box 6"/>
              <p:cNvSpPr txBox="1">
                <a:spLocks noChangeArrowheads="1"/>
              </p:cNvSpPr>
              <p:nvPr/>
            </p:nvSpPr>
            <p:spPr bwMode="auto">
              <a:xfrm>
                <a:off x="3839" y="7557"/>
                <a:ext cx="851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>
                  <a:spcAft>
                    <a:spcPts val="1000"/>
                  </a:spcAft>
                </a:pPr>
                <a:r>
                  <a:rPr lang="en-US" altLang="zh-CN" sz="2000" b="1">
                    <a:latin typeface="Calibri" pitchFamily="-107" charset="0"/>
                    <a:ea typeface="SimSun" pitchFamily="2" charset="-122"/>
                  </a:rPr>
                  <a:t>E(R</a:t>
                </a:r>
                <a:r>
                  <a:rPr lang="en-US" altLang="zh-CN" sz="2000" b="1" baseline="-25000">
                    <a:latin typeface="Calibri" pitchFamily="-107" charset="0"/>
                    <a:ea typeface="SimSun" pitchFamily="2" charset="-122"/>
                  </a:rPr>
                  <a:t>B</a:t>
                </a:r>
                <a:r>
                  <a:rPr lang="en-US" altLang="zh-CN" sz="2000" b="1">
                    <a:latin typeface="Calibri" pitchFamily="-107" charset="0"/>
                    <a:ea typeface="SimSun" pitchFamily="2" charset="-122"/>
                  </a:rPr>
                  <a:t>)</a:t>
                </a:r>
                <a:endParaRPr lang="en-US" sz="2000" b="1"/>
              </a:p>
            </p:txBody>
          </p:sp>
          <p:sp>
            <p:nvSpPr>
              <p:cNvPr id="52" name="Text Box 7"/>
              <p:cNvSpPr txBox="1">
                <a:spLocks noChangeArrowheads="1"/>
              </p:cNvSpPr>
              <p:nvPr/>
            </p:nvSpPr>
            <p:spPr bwMode="auto">
              <a:xfrm>
                <a:off x="3836" y="7839"/>
                <a:ext cx="851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>
                  <a:spcAft>
                    <a:spcPts val="1000"/>
                  </a:spcAft>
                </a:pPr>
                <a:r>
                  <a:rPr lang="en-US" altLang="zh-CN" sz="2000" b="1">
                    <a:latin typeface="Calibri" pitchFamily="-107" charset="0"/>
                    <a:ea typeface="SimSun" pitchFamily="2" charset="-122"/>
                  </a:rPr>
                  <a:t>E(R</a:t>
                </a:r>
                <a:r>
                  <a:rPr lang="en-US" altLang="zh-CN" sz="2000" b="1" baseline="-25000">
                    <a:latin typeface="Book Antiqua" pitchFamily="18" charset="0"/>
                    <a:ea typeface="SimSun" pitchFamily="2" charset="-122"/>
                  </a:rPr>
                  <a:t>A</a:t>
                </a:r>
                <a:r>
                  <a:rPr lang="en-US" altLang="zh-CN" sz="2000" b="1">
                    <a:latin typeface="Book Antiqua" pitchFamily="18" charset="0"/>
                    <a:ea typeface="SimSun" pitchFamily="2" charset="-122"/>
                  </a:rPr>
                  <a:t>’)</a:t>
                </a:r>
                <a:endParaRPr lang="en-US" sz="2000" b="1"/>
              </a:p>
            </p:txBody>
          </p:sp>
          <p:sp>
            <p:nvSpPr>
              <p:cNvPr id="53" name="Text Box 8"/>
              <p:cNvSpPr txBox="1">
                <a:spLocks noChangeArrowheads="1"/>
              </p:cNvSpPr>
              <p:nvPr/>
            </p:nvSpPr>
            <p:spPr bwMode="auto">
              <a:xfrm>
                <a:off x="3853" y="8492"/>
                <a:ext cx="851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>
                  <a:spcAft>
                    <a:spcPts val="1000"/>
                  </a:spcAft>
                </a:pPr>
                <a:r>
                  <a:rPr lang="en-US" altLang="zh-CN" sz="2000" b="1">
                    <a:latin typeface="Calibri" pitchFamily="-107" charset="0"/>
                    <a:ea typeface="SimSun" pitchFamily="2" charset="-122"/>
                  </a:rPr>
                  <a:t>E(R</a:t>
                </a:r>
                <a:r>
                  <a:rPr lang="en-US" altLang="zh-CN" sz="2000" b="1" baseline="-25000">
                    <a:latin typeface="Book Antiqua" pitchFamily="18" charset="0"/>
                    <a:ea typeface="SimSun" pitchFamily="2" charset="-122"/>
                  </a:rPr>
                  <a:t>A</a:t>
                </a:r>
                <a:r>
                  <a:rPr lang="en-US" altLang="zh-CN" sz="2000" b="1">
                    <a:latin typeface="Book Antiqua" pitchFamily="18" charset="0"/>
                    <a:ea typeface="SimSun" pitchFamily="2" charset="-122"/>
                  </a:rPr>
                  <a:t>)</a:t>
                </a:r>
                <a:endParaRPr lang="en-US" sz="2000" b="1"/>
              </a:p>
            </p:txBody>
          </p:sp>
          <p:sp>
            <p:nvSpPr>
              <p:cNvPr id="54" name="Line 9"/>
              <p:cNvSpPr>
                <a:spLocks noChangeShapeType="1"/>
              </p:cNvSpPr>
              <p:nvPr/>
            </p:nvSpPr>
            <p:spPr bwMode="auto">
              <a:xfrm flipV="1">
                <a:off x="4629" y="7646"/>
                <a:ext cx="3545" cy="15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Text Box 10"/>
              <p:cNvSpPr txBox="1">
                <a:spLocks noChangeArrowheads="1"/>
              </p:cNvSpPr>
              <p:nvPr/>
            </p:nvSpPr>
            <p:spPr bwMode="auto">
              <a:xfrm>
                <a:off x="7512" y="8249"/>
                <a:ext cx="426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altLang="zh-CN" sz="2000" b="1">
                    <a:latin typeface="Calibri" pitchFamily="-107" charset="0"/>
                    <a:ea typeface="SimSun" pitchFamily="2" charset="-122"/>
                  </a:rPr>
                  <a:t>B</a:t>
                </a:r>
                <a:endParaRPr lang="en-US" sz="2000" b="1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5622" y="7806"/>
                <a:ext cx="425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altLang="zh-CN" sz="2000" b="1">
                    <a:latin typeface="Calibri" pitchFamily="-107" charset="0"/>
                    <a:ea typeface="SimSun" pitchFamily="2" charset="-122"/>
                  </a:rPr>
                  <a:t>A</a:t>
                </a:r>
                <a:endParaRPr lang="en-US" sz="2000" b="1"/>
              </a:p>
            </p:txBody>
          </p:sp>
          <p:sp>
            <p:nvSpPr>
              <p:cNvPr id="57" name="Text Box 12"/>
              <p:cNvSpPr txBox="1">
                <a:spLocks noChangeArrowheads="1"/>
              </p:cNvSpPr>
              <p:nvPr/>
            </p:nvSpPr>
            <p:spPr bwMode="auto">
              <a:xfrm>
                <a:off x="8127" y="7274"/>
                <a:ext cx="851" cy="4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altLang="zh-CN" sz="2000" b="1">
                    <a:latin typeface="Calibri" pitchFamily="-107" charset="0"/>
                    <a:ea typeface="SimSun" pitchFamily="2" charset="-122"/>
                  </a:rPr>
                  <a:t>SML</a:t>
                </a:r>
                <a:endParaRPr lang="en-US" sz="2000" b="1"/>
              </a:p>
            </p:txBody>
          </p:sp>
          <p:sp>
            <p:nvSpPr>
              <p:cNvPr id="58" name="Line 13"/>
              <p:cNvSpPr>
                <a:spLocks noChangeShapeType="1"/>
              </p:cNvSpPr>
              <p:nvPr/>
            </p:nvSpPr>
            <p:spPr bwMode="auto">
              <a:xfrm>
                <a:off x="4629" y="6868"/>
                <a:ext cx="0" cy="366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Text Box 14"/>
              <p:cNvSpPr txBox="1">
                <a:spLocks noChangeArrowheads="1"/>
              </p:cNvSpPr>
              <p:nvPr/>
            </p:nvSpPr>
            <p:spPr bwMode="auto">
              <a:xfrm>
                <a:off x="6189" y="10854"/>
                <a:ext cx="709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en-US" altLang="zh-CN" sz="2000" b="1">
                    <a:latin typeface="Calibri" pitchFamily="-107" charset="0"/>
                    <a:ea typeface="SimSun" pitchFamily="2" charset="-122"/>
                  </a:rPr>
                  <a:t>Beta</a:t>
                </a:r>
                <a:endParaRPr lang="en-US" sz="2000" b="1"/>
              </a:p>
            </p:txBody>
          </p:sp>
          <p:sp>
            <p:nvSpPr>
              <p:cNvPr id="60" name="Line 15"/>
              <p:cNvSpPr>
                <a:spLocks noChangeShapeType="1"/>
              </p:cNvSpPr>
              <p:nvPr/>
            </p:nvSpPr>
            <p:spPr bwMode="auto">
              <a:xfrm>
                <a:off x="4641" y="10530"/>
                <a:ext cx="382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16"/>
              <p:cNvSpPr>
                <a:spLocks noChangeShapeType="1"/>
              </p:cNvSpPr>
              <p:nvPr/>
            </p:nvSpPr>
            <p:spPr bwMode="auto">
              <a:xfrm>
                <a:off x="5763" y="8125"/>
                <a:ext cx="0" cy="239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17"/>
              <p:cNvSpPr>
                <a:spLocks noChangeShapeType="1"/>
              </p:cNvSpPr>
              <p:nvPr/>
            </p:nvSpPr>
            <p:spPr bwMode="auto">
              <a:xfrm flipH="1">
                <a:off x="7607" y="7844"/>
                <a:ext cx="35" cy="26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18"/>
              <p:cNvSpPr>
                <a:spLocks noChangeShapeType="1"/>
              </p:cNvSpPr>
              <p:nvPr/>
            </p:nvSpPr>
            <p:spPr bwMode="auto">
              <a:xfrm flipH="1">
                <a:off x="4629" y="8717"/>
                <a:ext cx="113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19"/>
              <p:cNvSpPr>
                <a:spLocks noChangeShapeType="1"/>
              </p:cNvSpPr>
              <p:nvPr/>
            </p:nvSpPr>
            <p:spPr bwMode="auto">
              <a:xfrm flipH="1">
                <a:off x="4629" y="8125"/>
                <a:ext cx="113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20"/>
              <p:cNvSpPr>
                <a:spLocks noChangeShapeType="1"/>
              </p:cNvSpPr>
              <p:nvPr/>
            </p:nvSpPr>
            <p:spPr bwMode="auto">
              <a:xfrm flipH="1">
                <a:off x="4629" y="7877"/>
                <a:ext cx="29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21"/>
              <p:cNvSpPr>
                <a:spLocks noChangeShapeType="1"/>
              </p:cNvSpPr>
              <p:nvPr/>
            </p:nvSpPr>
            <p:spPr bwMode="auto">
              <a:xfrm flipH="1">
                <a:off x="4629" y="8443"/>
                <a:ext cx="29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Text Box 22"/>
              <p:cNvSpPr txBox="1">
                <a:spLocks noChangeArrowheads="1"/>
              </p:cNvSpPr>
              <p:nvPr/>
            </p:nvSpPr>
            <p:spPr bwMode="auto">
              <a:xfrm>
                <a:off x="3698" y="7137"/>
                <a:ext cx="567" cy="31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vert270"/>
              <a:lstStyle/>
              <a:p>
                <a:pPr algn="ctr">
                  <a:spcAft>
                    <a:spcPts val="1000"/>
                  </a:spcAft>
                  <a:defRPr/>
                </a:pPr>
                <a:r>
                  <a:rPr lang="en-US" altLang="zh-CN" sz="1700" b="1" dirty="0">
                    <a:latin typeface="Trebuchet MS"/>
                    <a:ea typeface="SimSun" pitchFamily="2" charset="-122"/>
                    <a:cs typeface="Trebuchet MS"/>
                  </a:rPr>
                  <a:t>Return yang </a:t>
                </a:r>
                <a:r>
                  <a:rPr lang="en-US" altLang="zh-CN" sz="1700" b="1" dirty="0" err="1">
                    <a:latin typeface="Trebuchet MS"/>
                    <a:ea typeface="SimSun" pitchFamily="2" charset="-122"/>
                    <a:cs typeface="Trebuchet MS"/>
                  </a:rPr>
                  <a:t>diharapkan</a:t>
                </a:r>
                <a:endParaRPr lang="en-US" sz="1700" b="1" dirty="0">
                  <a:latin typeface="Trebuchet MS"/>
                  <a:cs typeface="Trebuchet MS"/>
                </a:endParaRPr>
              </a:p>
            </p:txBody>
          </p:sp>
        </p:grpSp>
        <p:sp>
          <p:nvSpPr>
            <p:cNvPr id="47" name="Rectangle 26"/>
            <p:cNvSpPr>
              <a:spLocks noChangeArrowheads="1"/>
            </p:cNvSpPr>
            <p:nvPr/>
          </p:nvSpPr>
          <p:spPr bwMode="auto">
            <a:xfrm>
              <a:off x="340" y="3570"/>
              <a:ext cx="4988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d-ID" dirty="0">
                  <a:latin typeface="Myriad Pro" panose="020B0503030403020204" pitchFamily="34" charset="0"/>
                </a:rPr>
                <a:t>Gambar 6.4. </a:t>
              </a:r>
              <a:r>
                <a:rPr lang="sv-SE" dirty="0">
                  <a:latin typeface="Myriad Pro" panose="020B0503030403020204" pitchFamily="34" charset="0"/>
                </a:rPr>
                <a:t>Menilai sekuritas yang </a:t>
              </a:r>
              <a:r>
                <a:rPr lang="sv-SE" i="1" dirty="0">
                  <a:latin typeface="Myriad Pro" panose="020B0503030403020204" pitchFamily="34" charset="0"/>
                </a:rPr>
                <a:t>undervalued </a:t>
              </a:r>
              <a:r>
                <a:rPr lang="sv-SE" dirty="0">
                  <a:latin typeface="Myriad Pro" panose="020B0503030403020204" pitchFamily="34" charset="0"/>
                </a:rPr>
                <a:t>atau </a:t>
              </a:r>
              <a:r>
                <a:rPr lang="sv-SE" i="1" dirty="0">
                  <a:latin typeface="Myriad Pro" panose="020B0503030403020204" pitchFamily="34" charset="0"/>
                </a:rPr>
                <a:t>overvalued </a:t>
              </a:r>
              <a:r>
                <a:rPr lang="sv-SE" dirty="0">
                  <a:latin typeface="Myriad Pro" panose="020B0503030403020204" pitchFamily="34" charset="0"/>
                </a:rPr>
                <a:t>dengan menggunakan SML</a:t>
              </a:r>
              <a:endParaRPr lang="en-GB" dirty="0">
                <a:latin typeface="Myriad Pro" panose="020B0503030403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034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SEKURITAS YANG UNDERVALUED ATAU OVERVALUED</a:t>
            </a:r>
            <a:endParaRPr lang="en-US" sz="3200" b="1" dirty="0"/>
          </a:p>
        </p:txBody>
      </p:sp>
      <p:sp>
        <p:nvSpPr>
          <p:cNvPr id="2" name="Rectangle 1"/>
          <p:cNvSpPr/>
          <p:nvPr/>
        </p:nvSpPr>
        <p:spPr>
          <a:xfrm>
            <a:off x="842211" y="2574920"/>
            <a:ext cx="10635915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id-ID" sz="3200" dirty="0">
                <a:latin typeface="Myriad Pro" panose="020B0503030403020204" pitchFamily="34" charset="0"/>
              </a:rPr>
              <a:t>Secara teoritis, h</a:t>
            </a:r>
            <a:r>
              <a:rPr lang="en-US" sz="3200" dirty="0" err="1">
                <a:latin typeface="Myriad Pro" panose="020B0503030403020204" pitchFamily="34" charset="0"/>
              </a:rPr>
              <a:t>arga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sekuritas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seharusnya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berada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pada</a:t>
            </a:r>
            <a:r>
              <a:rPr lang="en-US" sz="3200" dirty="0">
                <a:latin typeface="Myriad Pro" panose="020B0503030403020204" pitchFamily="34" charset="0"/>
              </a:rPr>
              <a:t> SML </a:t>
            </a:r>
            <a:r>
              <a:rPr lang="en-US" sz="3200" dirty="0" err="1">
                <a:latin typeface="Myriad Pro" panose="020B0503030403020204" pitchFamily="34" charset="0"/>
              </a:rPr>
              <a:t>karena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titik-titik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pada</a:t>
            </a:r>
            <a:r>
              <a:rPr lang="en-US" sz="3200" dirty="0">
                <a:latin typeface="Myriad Pro" panose="020B0503030403020204" pitchFamily="34" charset="0"/>
              </a:rPr>
              <a:t> SML </a:t>
            </a:r>
            <a:r>
              <a:rPr lang="en-US" sz="3200" dirty="0" err="1">
                <a:latin typeface="Myriad Pro" panose="020B0503030403020204" pitchFamily="34" charset="0"/>
              </a:rPr>
              <a:t>menunjukkan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tingkat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i="1" dirty="0">
                <a:latin typeface="Myriad Pro" panose="020B0503030403020204" pitchFamily="34" charset="0"/>
              </a:rPr>
              <a:t>return</a:t>
            </a:r>
            <a:r>
              <a:rPr lang="id-ID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harapan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pada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suatu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tingkat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risiko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sistematis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tertentu</a:t>
            </a:r>
            <a:r>
              <a:rPr lang="en-US" sz="3200" dirty="0">
                <a:latin typeface="Myriad Pro" panose="020B0503030403020204" pitchFamily="34" charset="0"/>
              </a:rPr>
              <a:t>.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 err="1">
                <a:latin typeface="Myriad Pro" panose="020B0503030403020204" pitchFamily="34" charset="0"/>
              </a:rPr>
              <a:t>Jika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tingkat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i="1" dirty="0">
                <a:latin typeface="Myriad Pro" panose="020B0503030403020204" pitchFamily="34" charset="0"/>
              </a:rPr>
              <a:t>return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harapan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tidak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berada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pada</a:t>
            </a:r>
            <a:r>
              <a:rPr lang="en-US" sz="3200" dirty="0">
                <a:latin typeface="Myriad Pro" panose="020B0503030403020204" pitchFamily="34" charset="0"/>
              </a:rPr>
              <a:t> SML, </a:t>
            </a:r>
            <a:r>
              <a:rPr lang="en-US" sz="3200" dirty="0" err="1">
                <a:latin typeface="Myriad Pro" panose="020B0503030403020204" pitchFamily="34" charset="0"/>
              </a:rPr>
              <a:t>maka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sekuritas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tersebut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i="1" dirty="0">
                <a:latin typeface="Myriad Pro" panose="020B0503030403020204" pitchFamily="34" charset="0"/>
              </a:rPr>
              <a:t>undervalued </a:t>
            </a:r>
            <a:r>
              <a:rPr lang="en-US" sz="3200" dirty="0" err="1">
                <a:latin typeface="Myriad Pro" panose="020B0503030403020204" pitchFamily="34" charset="0"/>
              </a:rPr>
              <a:t>atau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i="1" dirty="0">
                <a:latin typeface="Myriad Pro" panose="020B0503030403020204" pitchFamily="34" charset="0"/>
              </a:rPr>
              <a:t>overvalued</a:t>
            </a:r>
            <a:r>
              <a:rPr lang="en-US" sz="3200" dirty="0">
                <a:latin typeface="Myriad Pro" panose="020B0503030403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1677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SEKURITAS YANG UNDERVALUED ATAU OVERVALUED</a:t>
            </a:r>
            <a:endParaRPr lang="en-US" sz="3200" b="1" dirty="0"/>
          </a:p>
        </p:txBody>
      </p:sp>
      <p:sp>
        <p:nvSpPr>
          <p:cNvPr id="2" name="Rectangle 1"/>
          <p:cNvSpPr/>
          <p:nvPr/>
        </p:nvSpPr>
        <p:spPr>
          <a:xfrm>
            <a:off x="842211" y="2574920"/>
            <a:ext cx="10635915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 err="1">
                <a:latin typeface="Myriad Pro" panose="020B0503030403020204" pitchFamily="34" charset="0"/>
              </a:rPr>
              <a:t>Pada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id-ID" sz="3200" dirty="0">
                <a:latin typeface="Myriad Pro" panose="020B0503030403020204" pitchFamily="34" charset="0"/>
              </a:rPr>
              <a:t>G</a:t>
            </a:r>
            <a:r>
              <a:rPr lang="en-US" sz="3200" dirty="0" err="1">
                <a:latin typeface="Myriad Pro" panose="020B0503030403020204" pitchFamily="34" charset="0"/>
              </a:rPr>
              <a:t>ambar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id-ID" sz="3200" dirty="0">
                <a:latin typeface="Myriad Pro" panose="020B0503030403020204" pitchFamily="34" charset="0"/>
              </a:rPr>
              <a:t>6.4.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terlihat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bahwa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sekuritas</a:t>
            </a:r>
            <a:r>
              <a:rPr lang="en-US" sz="3200" dirty="0">
                <a:latin typeface="Myriad Pro" panose="020B0503030403020204" pitchFamily="34" charset="0"/>
              </a:rPr>
              <a:t> A </a:t>
            </a:r>
            <a:r>
              <a:rPr lang="en-US" sz="3200" dirty="0" err="1">
                <a:latin typeface="Myriad Pro" panose="020B0503030403020204" pitchFamily="34" charset="0"/>
              </a:rPr>
              <a:t>terletak</a:t>
            </a:r>
            <a:r>
              <a:rPr lang="en-US" sz="3200" dirty="0">
                <a:latin typeface="Myriad Pro" panose="020B0503030403020204" pitchFamily="34" charset="0"/>
              </a:rPr>
              <a:t> di </a:t>
            </a:r>
            <a:r>
              <a:rPr lang="en-US" sz="3200" dirty="0" err="1">
                <a:latin typeface="Myriad Pro" panose="020B0503030403020204" pitchFamily="34" charset="0"/>
              </a:rPr>
              <a:t>atas</a:t>
            </a:r>
            <a:r>
              <a:rPr lang="en-US" sz="3200" dirty="0">
                <a:latin typeface="Myriad Pro" panose="020B0503030403020204" pitchFamily="34" charset="0"/>
              </a:rPr>
              <a:t> SML </a:t>
            </a:r>
            <a:r>
              <a:rPr lang="en-US" sz="3200" dirty="0" err="1">
                <a:latin typeface="Myriad Pro" panose="020B0503030403020204" pitchFamily="34" charset="0"/>
              </a:rPr>
              <a:t>dan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dinilai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sebagai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sekuritas</a:t>
            </a:r>
            <a:r>
              <a:rPr lang="en-US" sz="3200" dirty="0">
                <a:latin typeface="Myriad Pro" panose="020B0503030403020204" pitchFamily="34" charset="0"/>
              </a:rPr>
              <a:t> yang </a:t>
            </a:r>
            <a:r>
              <a:rPr lang="en-US" sz="3200" dirty="0" err="1">
                <a:latin typeface="Myriad Pro" panose="020B0503030403020204" pitchFamily="34" charset="0"/>
              </a:rPr>
              <a:t>ternilai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rendah</a:t>
            </a:r>
            <a:r>
              <a:rPr lang="en-US" sz="3200" dirty="0">
                <a:latin typeface="Myriad Pro" panose="020B0503030403020204" pitchFamily="34" charset="0"/>
              </a:rPr>
              <a:t> (</a:t>
            </a:r>
            <a:r>
              <a:rPr lang="en-US" sz="3200" i="1" dirty="0">
                <a:latin typeface="Myriad Pro" panose="020B0503030403020204" pitchFamily="34" charset="0"/>
              </a:rPr>
              <a:t>undervalued</a:t>
            </a:r>
            <a:r>
              <a:rPr lang="en-US" sz="3200" dirty="0">
                <a:latin typeface="Myriad Pro" panose="020B0503030403020204" pitchFamily="34" charset="0"/>
              </a:rPr>
              <a:t>) </a:t>
            </a:r>
            <a:r>
              <a:rPr lang="en-US" sz="3200" dirty="0" err="1">
                <a:latin typeface="Myriad Pro" panose="020B0503030403020204" pitchFamily="34" charset="0"/>
              </a:rPr>
              <a:t>karena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tingkat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i="1" dirty="0">
                <a:latin typeface="Myriad Pro" panose="020B0503030403020204" pitchFamily="34" charset="0"/>
              </a:rPr>
              <a:t>return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harapan</a:t>
            </a:r>
            <a:r>
              <a:rPr lang="en-US" sz="3200" dirty="0">
                <a:latin typeface="Myriad Pro" panose="020B0503030403020204" pitchFamily="34" charset="0"/>
              </a:rPr>
              <a:t> E(R</a:t>
            </a:r>
            <a:r>
              <a:rPr lang="en-US" sz="3200" baseline="-25000" dirty="0">
                <a:latin typeface="Myriad Pro" panose="020B0503030403020204" pitchFamily="34" charset="0"/>
              </a:rPr>
              <a:t>A</a:t>
            </a:r>
            <a:r>
              <a:rPr lang="en-US" sz="3200" dirty="0">
                <a:latin typeface="Myriad Pro" panose="020B0503030403020204" pitchFamily="34" charset="0"/>
              </a:rPr>
              <a:t>’) &gt; </a:t>
            </a:r>
            <a:r>
              <a:rPr lang="en-US" sz="3200" i="1" dirty="0">
                <a:latin typeface="Myriad Pro" panose="020B0503030403020204" pitchFamily="34" charset="0"/>
              </a:rPr>
              <a:t>return</a:t>
            </a:r>
            <a:r>
              <a:rPr lang="en-US" sz="3200" dirty="0">
                <a:latin typeface="Myriad Pro" panose="020B0503030403020204" pitchFamily="34" charset="0"/>
              </a:rPr>
              <a:t> yang </a:t>
            </a:r>
            <a:r>
              <a:rPr lang="en-US" sz="3200" dirty="0" err="1">
                <a:latin typeface="Myriad Pro" panose="020B0503030403020204" pitchFamily="34" charset="0"/>
              </a:rPr>
              <a:t>disyaratkan</a:t>
            </a:r>
            <a:r>
              <a:rPr lang="en-US" sz="3200" dirty="0">
                <a:latin typeface="Myriad Pro" panose="020B0503030403020204" pitchFamily="34" charset="0"/>
              </a:rPr>
              <a:t> investor E(R</a:t>
            </a:r>
            <a:r>
              <a:rPr lang="en-US" sz="3200" baseline="-25000" dirty="0">
                <a:latin typeface="Myriad Pro" panose="020B0503030403020204" pitchFamily="34" charset="0"/>
              </a:rPr>
              <a:t>A</a:t>
            </a:r>
            <a:r>
              <a:rPr lang="en-US" sz="3200" dirty="0">
                <a:latin typeface="Myriad Pro" panose="020B0503030403020204" pitchFamily="34" charset="0"/>
              </a:rPr>
              <a:t>).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 err="1">
                <a:latin typeface="Myriad Pro" panose="020B0503030403020204" pitchFamily="34" charset="0"/>
              </a:rPr>
              <a:t>Sedangkan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sekuritas</a:t>
            </a:r>
            <a:r>
              <a:rPr lang="en-US" sz="3200" dirty="0">
                <a:latin typeface="Myriad Pro" panose="020B0503030403020204" pitchFamily="34" charset="0"/>
              </a:rPr>
              <a:t> B </a:t>
            </a:r>
            <a:r>
              <a:rPr lang="en-US" sz="3200" dirty="0" err="1">
                <a:latin typeface="Myriad Pro" panose="020B0503030403020204" pitchFamily="34" charset="0"/>
              </a:rPr>
              <a:t>terletak</a:t>
            </a:r>
            <a:r>
              <a:rPr lang="en-US" sz="3200" dirty="0">
                <a:latin typeface="Myriad Pro" panose="020B0503030403020204" pitchFamily="34" charset="0"/>
              </a:rPr>
              <a:t> di </a:t>
            </a:r>
            <a:r>
              <a:rPr lang="en-US" sz="3200" dirty="0" err="1">
                <a:latin typeface="Myriad Pro" panose="020B0503030403020204" pitchFamily="34" charset="0"/>
              </a:rPr>
              <a:t>bawah</a:t>
            </a:r>
            <a:r>
              <a:rPr lang="en-US" sz="3200" dirty="0">
                <a:latin typeface="Myriad Pro" panose="020B0503030403020204" pitchFamily="34" charset="0"/>
              </a:rPr>
              <a:t> SML, </a:t>
            </a:r>
            <a:r>
              <a:rPr lang="en-US" sz="3200" dirty="0" err="1">
                <a:latin typeface="Myriad Pro" panose="020B0503030403020204" pitchFamily="34" charset="0"/>
              </a:rPr>
              <a:t>sehingga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sekuritas</a:t>
            </a:r>
            <a:r>
              <a:rPr lang="en-US" sz="3200" dirty="0">
                <a:latin typeface="Myriad Pro" panose="020B0503030403020204" pitchFamily="34" charset="0"/>
              </a:rPr>
              <a:t> B </a:t>
            </a:r>
            <a:r>
              <a:rPr lang="en-US" sz="3200" dirty="0" err="1">
                <a:latin typeface="Myriad Pro" panose="020B0503030403020204" pitchFamily="34" charset="0"/>
              </a:rPr>
              <a:t>dikatakan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ternilai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lebih</a:t>
            </a:r>
            <a:r>
              <a:rPr lang="en-US" sz="3200" i="1" dirty="0">
                <a:latin typeface="Myriad Pro" panose="020B0503030403020204" pitchFamily="34" charset="0"/>
              </a:rPr>
              <a:t> </a:t>
            </a:r>
            <a:r>
              <a:rPr lang="en-US" sz="3200" dirty="0">
                <a:latin typeface="Myriad Pro" panose="020B0503030403020204" pitchFamily="34" charset="0"/>
              </a:rPr>
              <a:t>(</a:t>
            </a:r>
            <a:r>
              <a:rPr lang="en-US" sz="3200" i="1" dirty="0">
                <a:latin typeface="Myriad Pro" panose="020B0503030403020204" pitchFamily="34" charset="0"/>
              </a:rPr>
              <a:t>overvalued</a:t>
            </a:r>
            <a:r>
              <a:rPr lang="en-US" sz="3200" dirty="0" smtClean="0">
                <a:latin typeface="Myriad Pro" panose="020B0503030403020204" pitchFamily="34" charset="0"/>
              </a:rPr>
              <a:t>).</a:t>
            </a:r>
            <a:endParaRPr lang="en-US" sz="32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41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PENGUJIAN CAPM</a:t>
            </a:r>
            <a:endParaRPr lang="en-US" sz="4400" b="1" dirty="0"/>
          </a:p>
        </p:txBody>
      </p:sp>
      <p:sp>
        <p:nvSpPr>
          <p:cNvPr id="2" name="Rectangle 1"/>
          <p:cNvSpPr/>
          <p:nvPr/>
        </p:nvSpPr>
        <p:spPr>
          <a:xfrm>
            <a:off x="842211" y="2574920"/>
            <a:ext cx="10635915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err="1">
                <a:latin typeface="Myriad Pro" panose="020B0503030403020204" pitchFamily="34" charset="0"/>
              </a:rPr>
              <a:t>Kesimpulan</a:t>
            </a:r>
            <a:r>
              <a:rPr lang="en-US" sz="3200" dirty="0">
                <a:latin typeface="Myriad Pro" panose="020B0503030403020204" pitchFamily="34" charset="0"/>
              </a:rPr>
              <a:t> yang </a:t>
            </a:r>
            <a:r>
              <a:rPr lang="en-US" sz="3200" dirty="0" err="1">
                <a:latin typeface="Myriad Pro" panose="020B0503030403020204" pitchFamily="34" charset="0"/>
              </a:rPr>
              <a:t>bisa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diambil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dari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penjelasan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 smtClean="0">
                <a:latin typeface="Myriad Pro" panose="020B0503030403020204" pitchFamily="34" charset="0"/>
              </a:rPr>
              <a:t>mengenai</a:t>
            </a:r>
            <a:r>
              <a:rPr lang="en-US" sz="3200" dirty="0" smtClean="0">
                <a:latin typeface="Myriad Pro" panose="020B0503030403020204" pitchFamily="34" charset="0"/>
              </a:rPr>
              <a:t> CAPM</a:t>
            </a:r>
            <a:r>
              <a:rPr lang="id-ID" sz="3200" dirty="0">
                <a:latin typeface="Myriad Pro" panose="020B0503030403020204" pitchFamily="34" charset="0"/>
              </a:rPr>
              <a:t>,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adalah</a:t>
            </a:r>
            <a:r>
              <a:rPr lang="en-US" sz="3200" dirty="0">
                <a:latin typeface="Myriad Pro" panose="020B0503030403020204" pitchFamily="34" charset="0"/>
              </a:rPr>
              <a:t>:</a:t>
            </a:r>
          </a:p>
          <a:p>
            <a:pPr marL="835025" lvl="1" indent="-514350">
              <a:spcBef>
                <a:spcPts val="1200"/>
              </a:spcBef>
              <a:buSzPct val="90000"/>
              <a:buFont typeface="Tw Cen MT" pitchFamily="34" charset="0"/>
              <a:buAutoNum type="arabicPeriod"/>
            </a:pPr>
            <a:r>
              <a:rPr lang="en-US" sz="3200" dirty="0" err="1">
                <a:latin typeface="Myriad Pro" panose="020B0503030403020204" pitchFamily="34" charset="0"/>
              </a:rPr>
              <a:t>Risiko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dan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i="1" dirty="0">
                <a:latin typeface="Myriad Pro" panose="020B0503030403020204" pitchFamily="34" charset="0"/>
              </a:rPr>
              <a:t>return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berhubungan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positif</a:t>
            </a:r>
            <a:r>
              <a:rPr lang="en-US" sz="3200" dirty="0">
                <a:latin typeface="Myriad Pro" panose="020B0503030403020204" pitchFamily="34" charset="0"/>
              </a:rPr>
              <a:t>, </a:t>
            </a:r>
            <a:r>
              <a:rPr lang="en-US" sz="3200" dirty="0" err="1">
                <a:latin typeface="Myriad Pro" panose="020B0503030403020204" pitchFamily="34" charset="0"/>
              </a:rPr>
              <a:t>artinya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semakin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besar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risiko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maka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semakin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besar</a:t>
            </a:r>
            <a:r>
              <a:rPr lang="en-US" sz="3200" dirty="0">
                <a:latin typeface="Myriad Pro" panose="020B0503030403020204" pitchFamily="34" charset="0"/>
              </a:rPr>
              <a:t> pula </a:t>
            </a:r>
            <a:r>
              <a:rPr lang="en-US" sz="3200" i="1" dirty="0">
                <a:latin typeface="Myriad Pro" panose="020B0503030403020204" pitchFamily="34" charset="0"/>
              </a:rPr>
              <a:t>return-</a:t>
            </a:r>
            <a:r>
              <a:rPr lang="en-US" sz="3200" dirty="0" err="1">
                <a:latin typeface="Myriad Pro" panose="020B0503030403020204" pitchFamily="34" charset="0"/>
              </a:rPr>
              <a:t>nya</a:t>
            </a:r>
            <a:r>
              <a:rPr lang="en-US" sz="3200" dirty="0">
                <a:latin typeface="Myriad Pro" panose="020B0503030403020204" pitchFamily="34" charset="0"/>
              </a:rPr>
              <a:t>.</a:t>
            </a:r>
          </a:p>
          <a:p>
            <a:pPr marL="835025" lvl="1" indent="-514350">
              <a:spcBef>
                <a:spcPts val="1200"/>
              </a:spcBef>
              <a:buSzPct val="90000"/>
              <a:buFont typeface="Tw Cen MT" pitchFamily="34" charset="0"/>
              <a:buAutoNum type="arabicPeriod"/>
            </a:pPr>
            <a:r>
              <a:rPr lang="en-US" sz="3200" dirty="0" err="1">
                <a:latin typeface="Myriad Pro" panose="020B0503030403020204" pitchFamily="34" charset="0"/>
              </a:rPr>
              <a:t>Ukuran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risiko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sekuritas</a:t>
            </a:r>
            <a:r>
              <a:rPr lang="en-US" sz="3200" dirty="0">
                <a:latin typeface="Myriad Pro" panose="020B0503030403020204" pitchFamily="34" charset="0"/>
              </a:rPr>
              <a:t> yang </a:t>
            </a:r>
            <a:r>
              <a:rPr lang="en-US" sz="3200" dirty="0" err="1">
                <a:latin typeface="Myriad Pro" panose="020B0503030403020204" pitchFamily="34" charset="0"/>
              </a:rPr>
              <a:t>relevan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adalah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ukuran</a:t>
            </a:r>
            <a:r>
              <a:rPr lang="en-US" sz="3200" dirty="0">
                <a:latin typeface="Myriad Pro" panose="020B0503030403020204" pitchFamily="34" charset="0"/>
              </a:rPr>
              <a:t> ‘</a:t>
            </a:r>
            <a:r>
              <a:rPr lang="en-US" sz="3200" dirty="0" err="1">
                <a:latin typeface="Myriad Pro" panose="020B0503030403020204" pitchFamily="34" charset="0"/>
              </a:rPr>
              <a:t>kontribusi</a:t>
            </a:r>
            <a:r>
              <a:rPr lang="en-US" sz="3200" dirty="0">
                <a:latin typeface="Myriad Pro" panose="020B0503030403020204" pitchFamily="34" charset="0"/>
              </a:rPr>
              <a:t>’ </a:t>
            </a:r>
            <a:r>
              <a:rPr lang="en-US" sz="3200" dirty="0" err="1">
                <a:latin typeface="Myriad Pro" panose="020B0503030403020204" pitchFamily="34" charset="0"/>
              </a:rPr>
              <a:t>risiko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sekuritas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terhadap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risiko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portofolio</a:t>
            </a:r>
            <a:r>
              <a:rPr lang="en-US" sz="3200" dirty="0">
                <a:latin typeface="Myriad Pro" panose="020B0503030403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299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TEORI PENETAPAN HARGA ARBITRASI</a:t>
            </a:r>
            <a:endParaRPr lang="en-US" sz="40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1363" y="2358189"/>
            <a:ext cx="10449277" cy="4125738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Myriad Pro" panose="020B0503030403020204" pitchFamily="34" charset="0"/>
              </a:rPr>
              <a:t>Salah </a:t>
            </a:r>
            <a:r>
              <a:rPr lang="en-US" sz="2800" dirty="0" err="1">
                <a:latin typeface="Myriad Pro" panose="020B0503030403020204" pitchFamily="34" charset="0"/>
              </a:rPr>
              <a:t>satu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alternatif</a:t>
            </a:r>
            <a:r>
              <a:rPr lang="en-US" sz="2800" dirty="0">
                <a:latin typeface="Myriad Pro" panose="020B0503030403020204" pitchFamily="34" charset="0"/>
              </a:rPr>
              <a:t> model </a:t>
            </a:r>
            <a:r>
              <a:rPr lang="en-US" sz="2800" dirty="0" err="1">
                <a:latin typeface="Myriad Pro" panose="020B0503030403020204" pitchFamily="34" charset="0"/>
              </a:rPr>
              <a:t>keseimbangan</a:t>
            </a:r>
            <a:r>
              <a:rPr lang="id-ID" sz="2800" dirty="0">
                <a:latin typeface="Myriad Pro" panose="020B0503030403020204" pitchFamily="34" charset="0"/>
              </a:rPr>
              <a:t>,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selain</a:t>
            </a:r>
            <a:r>
              <a:rPr lang="en-US" sz="2800" dirty="0">
                <a:latin typeface="Myriad Pro" panose="020B0503030403020204" pitchFamily="34" charset="0"/>
              </a:rPr>
              <a:t> CAPM</a:t>
            </a:r>
            <a:r>
              <a:rPr lang="id-ID" sz="2800" dirty="0">
                <a:latin typeface="Myriad Pro" panose="020B0503030403020204" pitchFamily="34" charset="0"/>
              </a:rPr>
              <a:t>,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adalah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i="1" dirty="0" err="1">
                <a:latin typeface="Myriad Pro" panose="020B0503030403020204" pitchFamily="34" charset="0"/>
              </a:rPr>
              <a:t>Arbritage</a:t>
            </a:r>
            <a:r>
              <a:rPr lang="en-US" sz="2800" i="1" dirty="0">
                <a:latin typeface="Myriad Pro" panose="020B0503030403020204" pitchFamily="34" charset="0"/>
              </a:rPr>
              <a:t> Pricing Theory </a:t>
            </a:r>
            <a:r>
              <a:rPr lang="en-US" sz="2800" dirty="0">
                <a:latin typeface="Myriad Pro" panose="020B0503030403020204" pitchFamily="34" charset="0"/>
              </a:rPr>
              <a:t>(APT).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 err="1">
                <a:latin typeface="Myriad Pro" panose="020B0503030403020204" pitchFamily="34" charset="0"/>
              </a:rPr>
              <a:t>Estimasi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i="1" dirty="0">
                <a:latin typeface="Myriad Pro" panose="020B0503030403020204" pitchFamily="34" charset="0"/>
              </a:rPr>
              <a:t>return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harapan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dari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suatu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sekuritas</a:t>
            </a:r>
            <a:r>
              <a:rPr lang="id-ID" sz="2800" dirty="0">
                <a:latin typeface="Myriad Pro" panose="020B0503030403020204" pitchFamily="34" charset="0"/>
              </a:rPr>
              <a:t>,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dengan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menggunakan</a:t>
            </a:r>
            <a:r>
              <a:rPr lang="en-US" sz="2800" dirty="0">
                <a:latin typeface="Myriad Pro" panose="020B0503030403020204" pitchFamily="34" charset="0"/>
              </a:rPr>
              <a:t> APT, </a:t>
            </a:r>
            <a:r>
              <a:rPr lang="en-US" sz="2800" dirty="0" err="1">
                <a:latin typeface="Myriad Pro" panose="020B0503030403020204" pitchFamily="34" charset="0"/>
              </a:rPr>
              <a:t>tidak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terlalu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dipengaruhi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portofolio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pasar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seperti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hanya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dalam</a:t>
            </a:r>
            <a:r>
              <a:rPr lang="en-US" sz="2800" dirty="0">
                <a:latin typeface="Myriad Pro" panose="020B0503030403020204" pitchFamily="34" charset="0"/>
              </a:rPr>
              <a:t> CAPM.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 err="1">
                <a:latin typeface="Myriad Pro" panose="020B0503030403020204" pitchFamily="34" charset="0"/>
              </a:rPr>
              <a:t>Pada</a:t>
            </a:r>
            <a:r>
              <a:rPr lang="en-US" sz="2800" dirty="0">
                <a:latin typeface="Myriad Pro" panose="020B0503030403020204" pitchFamily="34" charset="0"/>
              </a:rPr>
              <a:t> APT, </a:t>
            </a:r>
            <a:r>
              <a:rPr lang="en-US" sz="2800" i="1" dirty="0">
                <a:latin typeface="Myriad Pro" panose="020B0503030403020204" pitchFamily="34" charset="0"/>
              </a:rPr>
              <a:t>return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sekuritas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tidak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hanya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dipengaruhi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oleh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portofolio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pasar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karena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ada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asumsi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bahwa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i="1" dirty="0">
                <a:latin typeface="Myriad Pro" panose="020B0503030403020204" pitchFamily="34" charset="0"/>
              </a:rPr>
              <a:t>return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harapan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dari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suatu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sekuritas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bisa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dipengaruhi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oleh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beberapa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sumber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risiko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id-ID" sz="2800" dirty="0">
                <a:latin typeface="Myriad Pro" panose="020B0503030403020204" pitchFamily="34" charset="0"/>
              </a:rPr>
              <a:t>yang </a:t>
            </a:r>
            <a:r>
              <a:rPr lang="en-US" sz="2800" dirty="0" err="1">
                <a:latin typeface="Myriad Pro" panose="020B0503030403020204" pitchFamily="34" charset="0"/>
              </a:rPr>
              <a:t>lainnya</a:t>
            </a:r>
            <a:r>
              <a:rPr lang="en-US" sz="2800" dirty="0" smtClean="0">
                <a:latin typeface="Myriad Pro" panose="020B0503030403020204" pitchFamily="34" charset="0"/>
              </a:rPr>
              <a:t>.</a:t>
            </a:r>
            <a:endParaRPr lang="en-US" sz="28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13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TEORI PENETAPAN HARGA ARBITRASI</a:t>
            </a:r>
            <a:endParaRPr lang="en-US" sz="40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1363" y="2269701"/>
            <a:ext cx="10449277" cy="4125738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Myriad Pro" panose="020B0503030403020204" pitchFamily="34" charset="0"/>
              </a:rPr>
              <a:t>APT </a:t>
            </a:r>
            <a:r>
              <a:rPr lang="en-US" sz="2800" dirty="0" err="1">
                <a:latin typeface="Myriad Pro" panose="020B0503030403020204" pitchFamily="34" charset="0"/>
              </a:rPr>
              <a:t>didasari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oleh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pandangan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bahwa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i="1" dirty="0">
                <a:latin typeface="Myriad Pro" panose="020B0503030403020204" pitchFamily="34" charset="0"/>
              </a:rPr>
              <a:t>return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harapan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untuk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suatu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sekuritas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dipengaruhi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oleh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beberapa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faktor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risiko</a:t>
            </a:r>
            <a:r>
              <a:rPr lang="en-US" sz="2800" dirty="0">
                <a:latin typeface="Myriad Pro" panose="020B0503030403020204" pitchFamily="34" charset="0"/>
              </a:rPr>
              <a:t> yang </a:t>
            </a:r>
            <a:r>
              <a:rPr lang="en-US" sz="2800" dirty="0" err="1">
                <a:latin typeface="Myriad Pro" panose="020B0503030403020204" pitchFamily="34" charset="0"/>
              </a:rPr>
              <a:t>menunjukkan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kondisi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id-ID" sz="2800" dirty="0">
                <a:latin typeface="Myriad Pro" panose="020B0503030403020204" pitchFamily="34" charset="0"/>
              </a:rPr>
              <a:t>per</a:t>
            </a:r>
            <a:r>
              <a:rPr lang="en-US" sz="2800" dirty="0" err="1">
                <a:latin typeface="Myriad Pro" panose="020B0503030403020204" pitchFamily="34" charset="0"/>
              </a:rPr>
              <a:t>ekonomi</a:t>
            </a:r>
            <a:r>
              <a:rPr lang="id-ID" sz="2800" dirty="0">
                <a:latin typeface="Myriad Pro" panose="020B0503030403020204" pitchFamily="34" charset="0"/>
              </a:rPr>
              <a:t>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secara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umum</a:t>
            </a:r>
            <a:r>
              <a:rPr lang="en-US" sz="2800" dirty="0">
                <a:latin typeface="Myriad Pro" panose="020B0503030403020204" pitchFamily="34" charset="0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 err="1">
                <a:latin typeface="Myriad Pro" panose="020B0503030403020204" pitchFamily="34" charset="0"/>
              </a:rPr>
              <a:t>Faktor</a:t>
            </a:r>
            <a:r>
              <a:rPr lang="en-US" sz="2800" dirty="0">
                <a:latin typeface="Myriad Pro" panose="020B0503030403020204" pitchFamily="34" charset="0"/>
              </a:rPr>
              <a:t>–</a:t>
            </a:r>
            <a:r>
              <a:rPr lang="en-US" sz="2800" dirty="0" err="1">
                <a:latin typeface="Myriad Pro" panose="020B0503030403020204" pitchFamily="34" charset="0"/>
              </a:rPr>
              <a:t>faktor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risiko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tersebut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harus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mempunyai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karakteristik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seperti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berikut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ini</a:t>
            </a:r>
            <a:r>
              <a:rPr lang="en-US" sz="2800" dirty="0">
                <a:latin typeface="Myriad Pro" panose="020B0503030403020204" pitchFamily="34" charset="0"/>
              </a:rPr>
              <a:t>:</a:t>
            </a:r>
          </a:p>
          <a:p>
            <a:pPr marL="777875" lvl="1" indent="-457200">
              <a:lnSpc>
                <a:spcPct val="100000"/>
              </a:lnSpc>
              <a:buSzPct val="90000"/>
              <a:buFont typeface="Tw Cen MT" pitchFamily="34" charset="0"/>
              <a:buAutoNum type="arabicPeriod"/>
            </a:pPr>
            <a:r>
              <a:rPr lang="en-US" dirty="0" err="1">
                <a:latin typeface="Myriad Pro" panose="020B0503030403020204" pitchFamily="34" charset="0"/>
              </a:rPr>
              <a:t>Masing-masing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faktor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risiko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harus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mempunyai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pengaruh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luas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terhadap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i="1" dirty="0">
                <a:latin typeface="Myriad Pro" panose="020B0503030403020204" pitchFamily="34" charset="0"/>
              </a:rPr>
              <a:t>return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saham-saham</a:t>
            </a:r>
            <a:r>
              <a:rPr lang="en-US" dirty="0">
                <a:latin typeface="Myriad Pro" panose="020B0503030403020204" pitchFamily="34" charset="0"/>
              </a:rPr>
              <a:t> di </a:t>
            </a:r>
            <a:r>
              <a:rPr lang="en-US" dirty="0" err="1">
                <a:latin typeface="Myriad Pro" panose="020B0503030403020204" pitchFamily="34" charset="0"/>
              </a:rPr>
              <a:t>pasar</a:t>
            </a:r>
            <a:r>
              <a:rPr lang="en-US" dirty="0">
                <a:latin typeface="Myriad Pro" panose="020B0503030403020204" pitchFamily="34" charset="0"/>
              </a:rPr>
              <a:t>.</a:t>
            </a:r>
          </a:p>
          <a:p>
            <a:pPr marL="777875" lvl="1" indent="-457200">
              <a:lnSpc>
                <a:spcPct val="100000"/>
              </a:lnSpc>
              <a:buSzPct val="90000"/>
              <a:buFont typeface="Tw Cen MT" pitchFamily="34" charset="0"/>
              <a:buAutoNum type="arabicPeriod"/>
            </a:pPr>
            <a:r>
              <a:rPr lang="en-US" dirty="0" err="1">
                <a:latin typeface="Myriad Pro" panose="020B0503030403020204" pitchFamily="34" charset="0"/>
              </a:rPr>
              <a:t>Faktor-faktor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risiko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tersebut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harus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mempengaruhi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i="1" dirty="0">
                <a:latin typeface="Myriad Pro" panose="020B0503030403020204" pitchFamily="34" charset="0"/>
              </a:rPr>
              <a:t>return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harapan</a:t>
            </a:r>
            <a:r>
              <a:rPr lang="en-US" dirty="0">
                <a:latin typeface="Myriad Pro" panose="020B0503030403020204" pitchFamily="34" charset="0"/>
              </a:rPr>
              <a:t>. </a:t>
            </a:r>
          </a:p>
          <a:p>
            <a:pPr marL="777875" lvl="1" indent="-457200">
              <a:lnSpc>
                <a:spcPct val="100000"/>
              </a:lnSpc>
              <a:buSzPct val="90000"/>
              <a:buFont typeface="Tw Cen MT" pitchFamily="34" charset="0"/>
              <a:buAutoNum type="arabicPeriod"/>
            </a:pPr>
            <a:r>
              <a:rPr lang="en-US" dirty="0" err="1">
                <a:latin typeface="Myriad Pro" panose="020B0503030403020204" pitchFamily="34" charset="0"/>
              </a:rPr>
              <a:t>Pada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awal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periode</a:t>
            </a:r>
            <a:r>
              <a:rPr lang="en-US" dirty="0">
                <a:latin typeface="Myriad Pro" panose="020B0503030403020204" pitchFamily="34" charset="0"/>
              </a:rPr>
              <a:t>, </a:t>
            </a:r>
            <a:r>
              <a:rPr lang="en-US" dirty="0" err="1">
                <a:latin typeface="Myriad Pro" panose="020B0503030403020204" pitchFamily="34" charset="0"/>
              </a:rPr>
              <a:t>faktor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risiko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tersebut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tidak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dapat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diprediksi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oleh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pasar</a:t>
            </a:r>
            <a:r>
              <a:rPr lang="en-US" dirty="0">
                <a:latin typeface="Myriad Pro" panose="020B0503030403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260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APT MODEL</a:t>
            </a:r>
            <a:endParaRPr lang="en-US" sz="4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71363" y="2237874"/>
            <a:ext cx="10449277" cy="4018548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Myriad Pro" panose="020B0503030403020204" pitchFamily="34" charset="0"/>
              </a:rPr>
              <a:t>Yang </a:t>
            </a:r>
            <a:r>
              <a:rPr lang="en-US" sz="3200" dirty="0" err="1">
                <a:latin typeface="Myriad Pro" panose="020B0503030403020204" pitchFamily="34" charset="0"/>
              </a:rPr>
              <a:t>terpenting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adalah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deviasi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dari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i="1" dirty="0">
                <a:latin typeface="Myriad Pro" panose="020B0503030403020204" pitchFamily="34" charset="0"/>
              </a:rPr>
              <a:t>factor-factor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terhadap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nilai</a:t>
            </a:r>
            <a:r>
              <a:rPr lang="en-US" sz="3200" dirty="0">
                <a:latin typeface="Myriad Pro" panose="020B0503030403020204" pitchFamily="34" charset="0"/>
              </a:rPr>
              <a:t> yang </a:t>
            </a:r>
            <a:r>
              <a:rPr lang="en-US" sz="3200" dirty="0" err="1">
                <a:latin typeface="Myriad Pro" panose="020B0503030403020204" pitchFamily="34" charset="0"/>
              </a:rPr>
              <a:t>diharapkan</a:t>
            </a:r>
            <a:r>
              <a:rPr lang="en-US" sz="3200" dirty="0">
                <a:latin typeface="Myriad Pro" panose="020B0503030403020204" pitchFamily="34" charset="0"/>
              </a:rPr>
              <a:t> (</a:t>
            </a:r>
            <a:r>
              <a:rPr lang="en-US" sz="3200" i="1" dirty="0">
                <a:latin typeface="Myriad Pro" panose="020B0503030403020204" pitchFamily="34" charset="0"/>
              </a:rPr>
              <a:t>expected values</a:t>
            </a:r>
            <a:r>
              <a:rPr lang="en-US" sz="3200" dirty="0">
                <a:latin typeface="Myriad Pro" panose="020B0503030403020204" pitchFamily="34" charset="0"/>
              </a:rPr>
              <a:t>)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 err="1">
                <a:latin typeface="Myriad Pro" panose="020B0503030403020204" pitchFamily="34" charset="0"/>
              </a:rPr>
              <a:t>Rumusnya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adalah</a:t>
            </a:r>
            <a:r>
              <a:rPr lang="en-US" sz="3200" dirty="0" smtClean="0">
                <a:latin typeface="Myriad Pro" panose="020B0503030403020204" pitchFamily="34" charset="0"/>
              </a:rPr>
              <a:t>:</a:t>
            </a:r>
          </a:p>
          <a:p>
            <a:pPr>
              <a:lnSpc>
                <a:spcPct val="100000"/>
              </a:lnSpc>
            </a:pPr>
            <a:endParaRPr lang="en-US" sz="3200" dirty="0">
              <a:latin typeface="Myriad Pro" panose="020B0503030403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3200" b="1" i="1" dirty="0">
                <a:latin typeface="Myriad Pro" panose="020B0503030403020204" pitchFamily="34" charset="0"/>
              </a:rPr>
              <a:t>E(</a:t>
            </a:r>
            <a:r>
              <a:rPr lang="en-US" sz="3200" b="1" i="1" dirty="0" err="1">
                <a:latin typeface="Myriad Pro" panose="020B0503030403020204" pitchFamily="34" charset="0"/>
              </a:rPr>
              <a:t>R</a:t>
            </a:r>
            <a:r>
              <a:rPr lang="en-US" sz="3200" b="1" i="1" baseline="-25000" dirty="0" err="1">
                <a:latin typeface="Myriad Pro" panose="020B0503030403020204" pitchFamily="34" charset="0"/>
              </a:rPr>
              <a:t>i</a:t>
            </a:r>
            <a:r>
              <a:rPr lang="en-US" sz="3200" b="1" i="1" dirty="0">
                <a:latin typeface="Myriad Pro" panose="020B0503030403020204" pitchFamily="34" charset="0"/>
              </a:rPr>
              <a:t>) =RF +b</a:t>
            </a:r>
            <a:r>
              <a:rPr lang="en-US" sz="3200" b="1" i="1" baseline="-25000" dirty="0">
                <a:latin typeface="Myriad Pro" panose="020B0503030403020204" pitchFamily="34" charset="0"/>
              </a:rPr>
              <a:t>i1 </a:t>
            </a:r>
            <a:r>
              <a:rPr lang="en-US" sz="3200" b="1" i="1" dirty="0">
                <a:latin typeface="Myriad Pro" panose="020B0503030403020204" pitchFamily="34" charset="0"/>
              </a:rPr>
              <a:t>(risk premium for factor 1) +b</a:t>
            </a:r>
            <a:r>
              <a:rPr lang="en-US" sz="3200" b="1" i="1" baseline="-25000" dirty="0">
                <a:latin typeface="Myriad Pro" panose="020B0503030403020204" pitchFamily="34" charset="0"/>
              </a:rPr>
              <a:t>i2</a:t>
            </a:r>
            <a:r>
              <a:rPr lang="en-US" sz="3200" b="1" i="1" dirty="0">
                <a:latin typeface="Myriad Pro" panose="020B0503030403020204" pitchFamily="34" charset="0"/>
              </a:rPr>
              <a:t> (risk premium for factor 2) +…  +b</a:t>
            </a:r>
            <a:r>
              <a:rPr lang="en-US" sz="3200" b="1" i="1" baseline="-25000" dirty="0">
                <a:latin typeface="Myriad Pro" panose="020B0503030403020204" pitchFamily="34" charset="0"/>
              </a:rPr>
              <a:t>in</a:t>
            </a:r>
            <a:r>
              <a:rPr lang="en-US" sz="3200" b="1" i="1" dirty="0">
                <a:latin typeface="Myriad Pro" panose="020B0503030403020204" pitchFamily="34" charset="0"/>
              </a:rPr>
              <a:t> (risk premium for factor n)</a:t>
            </a:r>
          </a:p>
        </p:txBody>
      </p:sp>
    </p:spTree>
    <p:extLst>
      <p:ext uri="{BB962C8B-B14F-4D97-AF65-F5344CB8AC3E}">
        <p14:creationId xmlns:p14="http://schemas.microsoft.com/office/powerpoint/2010/main" val="372435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MODEL APT</a:t>
            </a:r>
            <a:endParaRPr lang="en-US" sz="4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71363" y="2334126"/>
            <a:ext cx="10449277" cy="392229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 err="1">
                <a:latin typeface="Myriad Pro" panose="020B0503030403020204" pitchFamily="34" charset="0"/>
              </a:rPr>
              <a:t>Pada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dasarnya</a:t>
            </a:r>
            <a:r>
              <a:rPr lang="en-US" sz="3200" dirty="0">
                <a:latin typeface="Myriad Pro" panose="020B0503030403020204" pitchFamily="34" charset="0"/>
              </a:rPr>
              <a:t>, CAPM </a:t>
            </a:r>
            <a:r>
              <a:rPr lang="en-US" sz="3200" dirty="0" err="1">
                <a:latin typeface="Myriad Pro" panose="020B0503030403020204" pitchFamily="34" charset="0"/>
              </a:rPr>
              <a:t>merupakan</a:t>
            </a:r>
            <a:r>
              <a:rPr lang="en-US" sz="3200" dirty="0">
                <a:latin typeface="Myriad Pro" panose="020B0503030403020204" pitchFamily="34" charset="0"/>
              </a:rPr>
              <a:t> model APT yang </a:t>
            </a:r>
            <a:r>
              <a:rPr lang="en-US" sz="3200" dirty="0" err="1">
                <a:latin typeface="Myriad Pro" panose="020B0503030403020204" pitchFamily="34" charset="0"/>
              </a:rPr>
              <a:t>hanya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mempertimbangkan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satu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faktor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risiko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yaitu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risiko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sistematis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pasar</a:t>
            </a:r>
            <a:r>
              <a:rPr lang="en-US" sz="3200" dirty="0">
                <a:latin typeface="Myriad Pro" panose="020B0503030403020204" pitchFamily="34" charset="0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 err="1">
                <a:latin typeface="Myriad Pro" panose="020B0503030403020204" pitchFamily="34" charset="0"/>
              </a:rPr>
              <a:t>Dalam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penerapan</a:t>
            </a:r>
            <a:r>
              <a:rPr lang="en-US" sz="3200" dirty="0">
                <a:latin typeface="Myriad Pro" panose="020B0503030403020204" pitchFamily="34" charset="0"/>
              </a:rPr>
              <a:t> model APT, </a:t>
            </a:r>
            <a:r>
              <a:rPr lang="en-US" sz="3200" dirty="0" err="1">
                <a:latin typeface="Myriad Pro" panose="020B0503030403020204" pitchFamily="34" charset="0"/>
              </a:rPr>
              <a:t>berbagai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faktor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risiko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bisa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dimasukkan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sebagai</a:t>
            </a:r>
            <a:r>
              <a:rPr lang="en-US" sz="3200" dirty="0">
                <a:latin typeface="Myriad Pro" panose="020B0503030403020204" pitchFamily="34" charset="0"/>
              </a:rPr>
              <a:t>  </a:t>
            </a:r>
            <a:r>
              <a:rPr lang="en-US" sz="3200" dirty="0" err="1">
                <a:latin typeface="Myriad Pro" panose="020B0503030403020204" pitchFamily="34" charset="0"/>
              </a:rPr>
              <a:t>faktor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risiko</a:t>
            </a:r>
            <a:r>
              <a:rPr lang="en-US" sz="3200" dirty="0">
                <a:latin typeface="Myriad Pro" panose="020B0503030403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713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3406023" y="2069432"/>
            <a:ext cx="5542520" cy="4388017"/>
            <a:chOff x="3639" y="5485"/>
            <a:chExt cx="6873" cy="4716"/>
          </a:xfrm>
        </p:grpSpPr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6663" y="6988"/>
              <a:ext cx="0" cy="28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Myriad Pro" panose="020B0503030403020204" pitchFamily="34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4621" y="5862"/>
              <a:ext cx="3031" cy="2102"/>
            </a:xfrm>
            <a:custGeom>
              <a:avLst/>
              <a:gdLst>
                <a:gd name="T0" fmla="*/ 0 w 3031"/>
                <a:gd name="T1" fmla="*/ 2094 h 2102"/>
                <a:gd name="T2" fmla="*/ 804 w 3031"/>
                <a:gd name="T3" fmla="*/ 1943 h 2102"/>
                <a:gd name="T4" fmla="*/ 2043 w 3031"/>
                <a:gd name="T5" fmla="*/ 1139 h 2102"/>
                <a:gd name="T6" fmla="*/ 2646 w 3031"/>
                <a:gd name="T7" fmla="*/ 486 h 2102"/>
                <a:gd name="T8" fmla="*/ 3031 w 3031"/>
                <a:gd name="T9" fmla="*/ 0 h 2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31"/>
                <a:gd name="T16" fmla="*/ 0 h 2102"/>
                <a:gd name="T17" fmla="*/ 3031 w 3031"/>
                <a:gd name="T18" fmla="*/ 2102 h 21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31" h="2102">
                  <a:moveTo>
                    <a:pt x="0" y="2094"/>
                  </a:moveTo>
                  <a:cubicBezTo>
                    <a:pt x="131" y="2069"/>
                    <a:pt x="464" y="2102"/>
                    <a:pt x="804" y="1943"/>
                  </a:cubicBezTo>
                  <a:cubicBezTo>
                    <a:pt x="1144" y="1784"/>
                    <a:pt x="1736" y="1382"/>
                    <a:pt x="2043" y="1139"/>
                  </a:cubicBezTo>
                  <a:cubicBezTo>
                    <a:pt x="2350" y="896"/>
                    <a:pt x="2481" y="676"/>
                    <a:pt x="2646" y="486"/>
                  </a:cubicBezTo>
                  <a:cubicBezTo>
                    <a:pt x="2811" y="296"/>
                    <a:pt x="2951" y="101"/>
                    <a:pt x="3031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Myriad Pro" panose="020B0503030403020204" pitchFamily="34" charset="0"/>
              </a:endParaRP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6104" y="7252"/>
              <a:ext cx="57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ko-KR">
                  <a:latin typeface="Myriad Pro" panose="020B0503030403020204" pitchFamily="34" charset="0"/>
                  <a:ea typeface="Batang" pitchFamily="18" charset="-127"/>
                </a:rPr>
                <a:t>C</a:t>
              </a:r>
              <a:endParaRPr lang="en-US" sz="2000">
                <a:latin typeface="Myriad Pro" panose="020B0503030403020204" pitchFamily="34" charset="0"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3639" y="6058"/>
              <a:ext cx="576" cy="302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eaVert"/>
            <a:lstStyle/>
            <a:p>
              <a:pPr algn="ctr"/>
              <a:r>
                <a:rPr lang="en-US" altLang="ko-KR">
                  <a:latin typeface="Myriad Pro" panose="020B0503030403020204" pitchFamily="34" charset="0"/>
                  <a:ea typeface="Batang" pitchFamily="18" charset="-127"/>
                </a:rPr>
                <a:t>Return yang diharapkan, R</a:t>
              </a:r>
              <a:r>
                <a:rPr lang="en-US" altLang="ko-KR" baseline="-25000">
                  <a:latin typeface="Myriad Pro" panose="020B0503030403020204" pitchFamily="34" charset="0"/>
                  <a:ea typeface="Batang" pitchFamily="18" charset="-127"/>
                </a:rPr>
                <a:t>p</a:t>
              </a:r>
              <a:endParaRPr lang="en-US" sz="2000">
                <a:latin typeface="Myriad Pro" panose="020B0503030403020204" pitchFamily="34" charset="0"/>
              </a:endParaRP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7722" y="6492"/>
              <a:ext cx="576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ko-KR">
                  <a:latin typeface="Myriad Pro" panose="020B0503030403020204" pitchFamily="34" charset="0"/>
                  <a:ea typeface="Batang" pitchFamily="18" charset="-127"/>
                </a:rPr>
                <a:t>E</a:t>
              </a:r>
              <a:endParaRPr lang="en-US" sz="2000">
                <a:latin typeface="Myriad Pro" panose="020B0503030403020204" pitchFamily="34" charset="0"/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7146" y="7211"/>
              <a:ext cx="576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ko-KR">
                  <a:latin typeface="Myriad Pro" panose="020B0503030403020204" pitchFamily="34" charset="0"/>
                  <a:ea typeface="Batang" pitchFamily="18" charset="-127"/>
                </a:rPr>
                <a:t>G</a:t>
              </a:r>
              <a:endParaRPr lang="en-US" sz="2000">
                <a:latin typeface="Myriad Pro" panose="020B0503030403020204" pitchFamily="34" charset="0"/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6714" y="8024"/>
              <a:ext cx="576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ko-KR">
                  <a:latin typeface="Myriad Pro" panose="020B0503030403020204" pitchFamily="34" charset="0"/>
                  <a:ea typeface="Batang" pitchFamily="18" charset="-127"/>
                </a:rPr>
                <a:t>H</a:t>
              </a:r>
              <a:endParaRPr lang="en-US" sz="2000">
                <a:latin typeface="Myriad Pro" panose="020B0503030403020204" pitchFamily="34" charset="0"/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5562" y="7787"/>
              <a:ext cx="576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ko-KR">
                  <a:latin typeface="Myriad Pro" panose="020B0503030403020204" pitchFamily="34" charset="0"/>
                  <a:ea typeface="Batang" pitchFamily="18" charset="-127"/>
                </a:rPr>
                <a:t>B</a:t>
              </a:r>
              <a:endParaRPr lang="en-US" sz="2000">
                <a:latin typeface="Myriad Pro" panose="020B0503030403020204" pitchFamily="34" charset="0"/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6299" y="6687"/>
              <a:ext cx="576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ko-KR">
                  <a:latin typeface="Myriad Pro" panose="020B0503030403020204" pitchFamily="34" charset="0"/>
                  <a:ea typeface="Batang" pitchFamily="18" charset="-127"/>
                </a:rPr>
                <a:t>D</a:t>
              </a:r>
              <a:endParaRPr lang="en-US" sz="2000">
                <a:latin typeface="Myriad Pro" panose="020B0503030403020204" pitchFamily="34" charset="0"/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5943" y="8651"/>
              <a:ext cx="576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ko-KR">
                  <a:latin typeface="Myriad Pro" panose="020B0503030403020204" pitchFamily="34" charset="0"/>
                  <a:ea typeface="Batang" pitchFamily="18" charset="-127"/>
                </a:rPr>
                <a:t>A</a:t>
              </a:r>
              <a:endParaRPr lang="en-US" sz="2000">
                <a:latin typeface="Myriad Pro" panose="020B0503030403020204" pitchFamily="34" charset="0"/>
              </a:endParaRP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4119" y="5837"/>
              <a:ext cx="0" cy="39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Myriad Pro" panose="020B0503030403020204" pitchFamily="34" charset="0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6082" y="8213"/>
              <a:ext cx="740" cy="616"/>
            </a:xfrm>
            <a:custGeom>
              <a:avLst/>
              <a:gdLst>
                <a:gd name="T0" fmla="*/ 0 w 609"/>
                <a:gd name="T1" fmla="*/ 77198 h 380"/>
                <a:gd name="T2" fmla="*/ 2304 w 609"/>
                <a:gd name="T3" fmla="*/ 14150 h 380"/>
                <a:gd name="T4" fmla="*/ 5189 w 609"/>
                <a:gd name="T5" fmla="*/ 0 h 380"/>
                <a:gd name="T6" fmla="*/ 0 60000 65536"/>
                <a:gd name="T7" fmla="*/ 0 60000 65536"/>
                <a:gd name="T8" fmla="*/ 0 60000 65536"/>
                <a:gd name="T9" fmla="*/ 0 w 609"/>
                <a:gd name="T10" fmla="*/ 0 h 380"/>
                <a:gd name="T11" fmla="*/ 609 w 609"/>
                <a:gd name="T12" fmla="*/ 380 h 3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9" h="380">
                  <a:moveTo>
                    <a:pt x="0" y="380"/>
                  </a:moveTo>
                  <a:cubicBezTo>
                    <a:pt x="47" y="328"/>
                    <a:pt x="169" y="133"/>
                    <a:pt x="270" y="70"/>
                  </a:cubicBezTo>
                  <a:cubicBezTo>
                    <a:pt x="371" y="7"/>
                    <a:pt x="539" y="15"/>
                    <a:pt x="609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Myriad Pro" panose="020B0503030403020204" pitchFamily="34" charset="0"/>
              </a:endParaRPr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4119" y="9802"/>
              <a:ext cx="5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Myriad Pro" panose="020B0503030403020204" pitchFamily="34" charset="0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6823" y="7400"/>
              <a:ext cx="523" cy="797"/>
            </a:xfrm>
            <a:custGeom>
              <a:avLst/>
              <a:gdLst>
                <a:gd name="T0" fmla="*/ 0 w 430"/>
                <a:gd name="T1" fmla="*/ 103265 h 490"/>
                <a:gd name="T2" fmla="*/ 1123 w 430"/>
                <a:gd name="T3" fmla="*/ 25273 h 490"/>
                <a:gd name="T4" fmla="*/ 3707 w 430"/>
                <a:gd name="T5" fmla="*/ 0 h 490"/>
                <a:gd name="T6" fmla="*/ 0 60000 65536"/>
                <a:gd name="T7" fmla="*/ 0 60000 65536"/>
                <a:gd name="T8" fmla="*/ 0 60000 65536"/>
                <a:gd name="T9" fmla="*/ 0 w 430"/>
                <a:gd name="T10" fmla="*/ 0 h 490"/>
                <a:gd name="T11" fmla="*/ 430 w 430"/>
                <a:gd name="T12" fmla="*/ 490 h 4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0" h="490">
                  <a:moveTo>
                    <a:pt x="0" y="490"/>
                  </a:moveTo>
                  <a:cubicBezTo>
                    <a:pt x="22" y="430"/>
                    <a:pt x="58" y="202"/>
                    <a:pt x="130" y="120"/>
                  </a:cubicBezTo>
                  <a:cubicBezTo>
                    <a:pt x="202" y="38"/>
                    <a:pt x="367" y="25"/>
                    <a:pt x="43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Myriad Pro" panose="020B0503030403020204" pitchFamily="34" charset="0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7322" y="6687"/>
              <a:ext cx="596" cy="697"/>
            </a:xfrm>
            <a:custGeom>
              <a:avLst/>
              <a:gdLst>
                <a:gd name="T0" fmla="*/ 89 w 490"/>
                <a:gd name="T1" fmla="*/ 87315 h 430"/>
                <a:gd name="T2" fmla="*/ 690 w 490"/>
                <a:gd name="T3" fmla="*/ 38534 h 430"/>
                <a:gd name="T4" fmla="*/ 4226 w 490"/>
                <a:gd name="T5" fmla="*/ 0 h 430"/>
                <a:gd name="T6" fmla="*/ 0 60000 65536"/>
                <a:gd name="T7" fmla="*/ 0 60000 65536"/>
                <a:gd name="T8" fmla="*/ 0 60000 65536"/>
                <a:gd name="T9" fmla="*/ 0 w 490"/>
                <a:gd name="T10" fmla="*/ 0 h 430"/>
                <a:gd name="T11" fmla="*/ 490 w 490"/>
                <a:gd name="T12" fmla="*/ 430 h 4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0" h="430">
                  <a:moveTo>
                    <a:pt x="10" y="430"/>
                  </a:moveTo>
                  <a:cubicBezTo>
                    <a:pt x="22" y="390"/>
                    <a:pt x="0" y="262"/>
                    <a:pt x="80" y="190"/>
                  </a:cubicBezTo>
                  <a:cubicBezTo>
                    <a:pt x="160" y="118"/>
                    <a:pt x="405" y="40"/>
                    <a:pt x="49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Myriad Pro" panose="020B0503030403020204" pitchFamily="34" charset="0"/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5968" y="6676"/>
              <a:ext cx="1942" cy="1313"/>
            </a:xfrm>
            <a:custGeom>
              <a:avLst/>
              <a:gdLst>
                <a:gd name="T0" fmla="*/ 0 w 2308"/>
                <a:gd name="T1" fmla="*/ 404 h 1477"/>
                <a:gd name="T2" fmla="*/ 4 w 2308"/>
                <a:gd name="T3" fmla="*/ 380 h 1477"/>
                <a:gd name="T4" fmla="*/ 24 w 2308"/>
                <a:gd name="T5" fmla="*/ 292 h 1477"/>
                <a:gd name="T6" fmla="*/ 62 w 2308"/>
                <a:gd name="T7" fmla="*/ 203 h 1477"/>
                <a:gd name="T8" fmla="*/ 163 w 2308"/>
                <a:gd name="T9" fmla="*/ 76 h 1477"/>
                <a:gd name="T10" fmla="*/ 346 w 2308"/>
                <a:gd name="T11" fmla="*/ 0 h 14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08"/>
                <a:gd name="T19" fmla="*/ 0 h 1477"/>
                <a:gd name="T20" fmla="*/ 2308 w 2308"/>
                <a:gd name="T21" fmla="*/ 1477 h 14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08" h="1477">
                  <a:moveTo>
                    <a:pt x="0" y="1477"/>
                  </a:moveTo>
                  <a:cubicBezTo>
                    <a:pt x="4" y="1462"/>
                    <a:pt x="0" y="1459"/>
                    <a:pt x="26" y="1389"/>
                  </a:cubicBezTo>
                  <a:cubicBezTo>
                    <a:pt x="52" y="1320"/>
                    <a:pt x="91" y="1174"/>
                    <a:pt x="156" y="1066"/>
                  </a:cubicBezTo>
                  <a:cubicBezTo>
                    <a:pt x="221" y="958"/>
                    <a:pt x="262" y="874"/>
                    <a:pt x="416" y="742"/>
                  </a:cubicBezTo>
                  <a:cubicBezTo>
                    <a:pt x="571" y="611"/>
                    <a:pt x="773" y="400"/>
                    <a:pt x="1088" y="276"/>
                  </a:cubicBezTo>
                  <a:cubicBezTo>
                    <a:pt x="1403" y="152"/>
                    <a:pt x="2054" y="57"/>
                    <a:pt x="2308" y="0"/>
                  </a:cubicBezTo>
                </a:path>
              </a:pathLst>
            </a:custGeom>
            <a:solidFill>
              <a:srgbClr val="DDDDDD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Myriad Pro" panose="020B0503030403020204" pitchFamily="34" charset="0"/>
              </a:endParaRPr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5956" y="7920"/>
              <a:ext cx="126" cy="909"/>
            </a:xfrm>
            <a:custGeom>
              <a:avLst/>
              <a:gdLst>
                <a:gd name="T0" fmla="*/ 402 w 103"/>
                <a:gd name="T1" fmla="*/ 0 h 560"/>
                <a:gd name="T2" fmla="*/ 120 w 103"/>
                <a:gd name="T3" fmla="*/ 16675 h 560"/>
                <a:gd name="T4" fmla="*/ 1 w 103"/>
                <a:gd name="T5" fmla="*/ 42020 h 560"/>
                <a:gd name="T6" fmla="*/ 65 w 103"/>
                <a:gd name="T7" fmla="*/ 66182 h 560"/>
                <a:gd name="T8" fmla="*/ 170 w 103"/>
                <a:gd name="T9" fmla="*/ 75423 h 560"/>
                <a:gd name="T10" fmla="*/ 943 w 103"/>
                <a:gd name="T11" fmla="*/ 115471 h 5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3"/>
                <a:gd name="T19" fmla="*/ 0 h 560"/>
                <a:gd name="T20" fmla="*/ 103 w 103"/>
                <a:gd name="T21" fmla="*/ 560 h 5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3" h="560">
                  <a:moveTo>
                    <a:pt x="43" y="0"/>
                  </a:moveTo>
                  <a:cubicBezTo>
                    <a:pt x="38" y="13"/>
                    <a:pt x="20" y="47"/>
                    <a:pt x="13" y="81"/>
                  </a:cubicBezTo>
                  <a:cubicBezTo>
                    <a:pt x="6" y="115"/>
                    <a:pt x="2" y="164"/>
                    <a:pt x="1" y="204"/>
                  </a:cubicBezTo>
                  <a:cubicBezTo>
                    <a:pt x="0" y="244"/>
                    <a:pt x="4" y="294"/>
                    <a:pt x="7" y="321"/>
                  </a:cubicBezTo>
                  <a:cubicBezTo>
                    <a:pt x="10" y="348"/>
                    <a:pt x="3" y="326"/>
                    <a:pt x="19" y="366"/>
                  </a:cubicBezTo>
                  <a:cubicBezTo>
                    <a:pt x="35" y="406"/>
                    <a:pt x="85" y="520"/>
                    <a:pt x="103" y="560"/>
                  </a:cubicBezTo>
                </a:path>
              </a:pathLst>
            </a:custGeom>
            <a:solidFill>
              <a:srgbClr val="DDDDDD"/>
            </a:solidFill>
            <a:ln w="127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Myriad Pro" panose="020B0503030403020204" pitchFamily="34" charset="0"/>
              </a:endParaRPr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5981" y="7839"/>
              <a:ext cx="255" cy="227"/>
            </a:xfrm>
            <a:custGeom>
              <a:avLst/>
              <a:gdLst>
                <a:gd name="T0" fmla="*/ 448 w 210"/>
                <a:gd name="T1" fmla="*/ 8135 h 140"/>
                <a:gd name="T2" fmla="*/ 1377 w 210"/>
                <a:gd name="T3" fmla="*/ 0 h 140"/>
                <a:gd name="T4" fmla="*/ 1631 w 210"/>
                <a:gd name="T5" fmla="*/ 1998 h 140"/>
                <a:gd name="T6" fmla="*/ 1037 w 210"/>
                <a:gd name="T7" fmla="*/ 14324 h 140"/>
                <a:gd name="T8" fmla="*/ 787 w 210"/>
                <a:gd name="T9" fmla="*/ 20354 h 140"/>
                <a:gd name="T10" fmla="*/ 284 w 210"/>
                <a:gd name="T11" fmla="*/ 28531 h 140"/>
                <a:gd name="T12" fmla="*/ 28 w 210"/>
                <a:gd name="T13" fmla="*/ 26514 h 140"/>
                <a:gd name="T14" fmla="*/ 194 w 210"/>
                <a:gd name="T15" fmla="*/ 20354 h 140"/>
                <a:gd name="T16" fmla="*/ 448 w 210"/>
                <a:gd name="T17" fmla="*/ 8135 h 1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0"/>
                <a:gd name="T28" fmla="*/ 0 h 140"/>
                <a:gd name="T29" fmla="*/ 210 w 210"/>
                <a:gd name="T30" fmla="*/ 140 h 1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0" h="140">
                  <a:moveTo>
                    <a:pt x="53" y="40"/>
                  </a:moveTo>
                  <a:cubicBezTo>
                    <a:pt x="94" y="26"/>
                    <a:pt x="118" y="9"/>
                    <a:pt x="163" y="0"/>
                  </a:cubicBezTo>
                  <a:cubicBezTo>
                    <a:pt x="173" y="3"/>
                    <a:pt x="188" y="1"/>
                    <a:pt x="193" y="10"/>
                  </a:cubicBezTo>
                  <a:cubicBezTo>
                    <a:pt x="210" y="44"/>
                    <a:pt x="140" y="64"/>
                    <a:pt x="123" y="70"/>
                  </a:cubicBezTo>
                  <a:cubicBezTo>
                    <a:pt x="113" y="80"/>
                    <a:pt x="104" y="91"/>
                    <a:pt x="93" y="100"/>
                  </a:cubicBezTo>
                  <a:cubicBezTo>
                    <a:pt x="74" y="115"/>
                    <a:pt x="33" y="140"/>
                    <a:pt x="33" y="140"/>
                  </a:cubicBezTo>
                  <a:cubicBezTo>
                    <a:pt x="23" y="137"/>
                    <a:pt x="6" y="140"/>
                    <a:pt x="3" y="130"/>
                  </a:cubicBezTo>
                  <a:cubicBezTo>
                    <a:pt x="0" y="118"/>
                    <a:pt x="17" y="111"/>
                    <a:pt x="23" y="100"/>
                  </a:cubicBezTo>
                  <a:cubicBezTo>
                    <a:pt x="34" y="80"/>
                    <a:pt x="43" y="60"/>
                    <a:pt x="53" y="40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Myriad Pro" panose="020B0503030403020204" pitchFamily="34" charset="0"/>
              </a:endParaRPr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6009" y="6735"/>
              <a:ext cx="1669" cy="2060"/>
            </a:xfrm>
            <a:custGeom>
              <a:avLst/>
              <a:gdLst>
                <a:gd name="T0" fmla="*/ 0 w 1373"/>
                <a:gd name="T1" fmla="*/ 162904 h 1269"/>
                <a:gd name="T2" fmla="*/ 89 w 1373"/>
                <a:gd name="T3" fmla="*/ 218733 h 1269"/>
                <a:gd name="T4" fmla="*/ 348 w 1373"/>
                <a:gd name="T5" fmla="*/ 239333 h 1269"/>
                <a:gd name="T6" fmla="*/ 424 w 1373"/>
                <a:gd name="T7" fmla="*/ 245483 h 1269"/>
                <a:gd name="T8" fmla="*/ 514 w 1373"/>
                <a:gd name="T9" fmla="*/ 259873 h 1269"/>
                <a:gd name="T10" fmla="*/ 761 w 1373"/>
                <a:gd name="T11" fmla="*/ 257838 h 1269"/>
                <a:gd name="T12" fmla="*/ 945 w 1373"/>
                <a:gd name="T13" fmla="*/ 251576 h 1269"/>
                <a:gd name="T14" fmla="*/ 1457 w 1373"/>
                <a:gd name="T15" fmla="*/ 241372 h 1269"/>
                <a:gd name="T16" fmla="*/ 1968 w 1373"/>
                <a:gd name="T17" fmla="*/ 214509 h 1269"/>
                <a:gd name="T18" fmla="*/ 2742 w 1373"/>
                <a:gd name="T19" fmla="*/ 206256 h 1269"/>
                <a:gd name="T20" fmla="*/ 3424 w 1373"/>
                <a:gd name="T21" fmla="*/ 195930 h 1269"/>
                <a:gd name="T22" fmla="*/ 4535 w 1373"/>
                <a:gd name="T23" fmla="*/ 179421 h 1269"/>
                <a:gd name="T24" fmla="*/ 5566 w 1373"/>
                <a:gd name="T25" fmla="*/ 162904 h 1269"/>
                <a:gd name="T26" fmla="*/ 6766 w 1373"/>
                <a:gd name="T27" fmla="*/ 111474 h 1269"/>
                <a:gd name="T28" fmla="*/ 7279 w 1373"/>
                <a:gd name="T29" fmla="*/ 92776 h 1269"/>
                <a:gd name="T30" fmla="*/ 8566 w 1373"/>
                <a:gd name="T31" fmla="*/ 72191 h 1269"/>
                <a:gd name="T32" fmla="*/ 8820 w 1373"/>
                <a:gd name="T33" fmla="*/ 65972 h 1269"/>
                <a:gd name="T34" fmla="*/ 9083 w 1373"/>
                <a:gd name="T35" fmla="*/ 63961 h 1269"/>
                <a:gd name="T36" fmla="*/ 9590 w 1373"/>
                <a:gd name="T37" fmla="*/ 55628 h 1269"/>
                <a:gd name="T38" fmla="*/ 10023 w 1373"/>
                <a:gd name="T39" fmla="*/ 28777 h 1269"/>
                <a:gd name="T40" fmla="*/ 10788 w 1373"/>
                <a:gd name="T41" fmla="*/ 18572 h 1269"/>
                <a:gd name="T42" fmla="*/ 11564 w 1373"/>
                <a:gd name="T43" fmla="*/ 8285 h 1269"/>
                <a:gd name="T44" fmla="*/ 11729 w 1373"/>
                <a:gd name="T45" fmla="*/ 2018 h 1269"/>
                <a:gd name="T46" fmla="*/ 11458 w 1373"/>
                <a:gd name="T47" fmla="*/ 2641 h 1269"/>
                <a:gd name="T48" fmla="*/ 10563 w 1373"/>
                <a:gd name="T49" fmla="*/ 5729 h 1269"/>
                <a:gd name="T50" fmla="*/ 10023 w 1373"/>
                <a:gd name="T51" fmla="*/ 8285 h 126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73"/>
                <a:gd name="T79" fmla="*/ 0 h 1269"/>
                <a:gd name="T80" fmla="*/ 1373 w 1373"/>
                <a:gd name="T81" fmla="*/ 1269 h 1269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73" h="1269">
                  <a:moveTo>
                    <a:pt x="0" y="790"/>
                  </a:moveTo>
                  <a:cubicBezTo>
                    <a:pt x="3" y="880"/>
                    <a:pt x="4" y="970"/>
                    <a:pt x="10" y="1060"/>
                  </a:cubicBezTo>
                  <a:cubicBezTo>
                    <a:pt x="11" y="1079"/>
                    <a:pt x="37" y="1151"/>
                    <a:pt x="40" y="1160"/>
                  </a:cubicBezTo>
                  <a:cubicBezTo>
                    <a:pt x="43" y="1170"/>
                    <a:pt x="50" y="1190"/>
                    <a:pt x="50" y="1190"/>
                  </a:cubicBezTo>
                  <a:cubicBezTo>
                    <a:pt x="53" y="1213"/>
                    <a:pt x="47" y="1240"/>
                    <a:pt x="60" y="1260"/>
                  </a:cubicBezTo>
                  <a:cubicBezTo>
                    <a:pt x="66" y="1269"/>
                    <a:pt x="82" y="1257"/>
                    <a:pt x="90" y="1250"/>
                  </a:cubicBezTo>
                  <a:cubicBezTo>
                    <a:pt x="99" y="1242"/>
                    <a:pt x="102" y="1229"/>
                    <a:pt x="110" y="1220"/>
                  </a:cubicBezTo>
                  <a:cubicBezTo>
                    <a:pt x="134" y="1191"/>
                    <a:pt x="141" y="1190"/>
                    <a:pt x="170" y="1170"/>
                  </a:cubicBezTo>
                  <a:cubicBezTo>
                    <a:pt x="189" y="1132"/>
                    <a:pt x="195" y="1068"/>
                    <a:pt x="230" y="1040"/>
                  </a:cubicBezTo>
                  <a:cubicBezTo>
                    <a:pt x="239" y="1033"/>
                    <a:pt x="306" y="1005"/>
                    <a:pt x="320" y="1000"/>
                  </a:cubicBezTo>
                  <a:cubicBezTo>
                    <a:pt x="368" y="928"/>
                    <a:pt x="300" y="1017"/>
                    <a:pt x="400" y="950"/>
                  </a:cubicBezTo>
                  <a:cubicBezTo>
                    <a:pt x="427" y="932"/>
                    <a:pt x="507" y="878"/>
                    <a:pt x="530" y="870"/>
                  </a:cubicBezTo>
                  <a:cubicBezTo>
                    <a:pt x="575" y="855"/>
                    <a:pt x="620" y="829"/>
                    <a:pt x="650" y="790"/>
                  </a:cubicBezTo>
                  <a:cubicBezTo>
                    <a:pt x="710" y="712"/>
                    <a:pt x="736" y="621"/>
                    <a:pt x="790" y="540"/>
                  </a:cubicBezTo>
                  <a:cubicBezTo>
                    <a:pt x="805" y="518"/>
                    <a:pt x="828" y="465"/>
                    <a:pt x="850" y="450"/>
                  </a:cubicBezTo>
                  <a:cubicBezTo>
                    <a:pt x="900" y="417"/>
                    <a:pt x="950" y="383"/>
                    <a:pt x="1000" y="350"/>
                  </a:cubicBezTo>
                  <a:cubicBezTo>
                    <a:pt x="1012" y="342"/>
                    <a:pt x="1018" y="328"/>
                    <a:pt x="1030" y="320"/>
                  </a:cubicBezTo>
                  <a:cubicBezTo>
                    <a:pt x="1039" y="314"/>
                    <a:pt x="1051" y="315"/>
                    <a:pt x="1060" y="310"/>
                  </a:cubicBezTo>
                  <a:cubicBezTo>
                    <a:pt x="1081" y="298"/>
                    <a:pt x="1120" y="270"/>
                    <a:pt x="1120" y="270"/>
                  </a:cubicBezTo>
                  <a:cubicBezTo>
                    <a:pt x="1133" y="231"/>
                    <a:pt x="1137" y="169"/>
                    <a:pt x="1170" y="140"/>
                  </a:cubicBezTo>
                  <a:cubicBezTo>
                    <a:pt x="1278" y="46"/>
                    <a:pt x="1190" y="129"/>
                    <a:pt x="1260" y="90"/>
                  </a:cubicBezTo>
                  <a:cubicBezTo>
                    <a:pt x="1363" y="33"/>
                    <a:pt x="1282" y="63"/>
                    <a:pt x="1350" y="40"/>
                  </a:cubicBezTo>
                  <a:cubicBezTo>
                    <a:pt x="1357" y="30"/>
                    <a:pt x="1373" y="22"/>
                    <a:pt x="1370" y="10"/>
                  </a:cubicBezTo>
                  <a:cubicBezTo>
                    <a:pt x="1367" y="0"/>
                    <a:pt x="1349" y="13"/>
                    <a:pt x="1338" y="13"/>
                  </a:cubicBezTo>
                  <a:cubicBezTo>
                    <a:pt x="1298" y="13"/>
                    <a:pt x="1273" y="25"/>
                    <a:pt x="1233" y="28"/>
                  </a:cubicBezTo>
                  <a:cubicBezTo>
                    <a:pt x="1196" y="40"/>
                    <a:pt x="1181" y="35"/>
                    <a:pt x="1170" y="40"/>
                  </a:cubicBezTo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Myriad Pro" panose="020B0503030403020204" pitchFamily="34" charset="0"/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6025" y="7109"/>
              <a:ext cx="1366" cy="1639"/>
            </a:xfrm>
            <a:custGeom>
              <a:avLst/>
              <a:gdLst>
                <a:gd name="T0" fmla="*/ 9280 w 1123"/>
                <a:gd name="T1" fmla="*/ 0 h 1010"/>
                <a:gd name="T2" fmla="*/ 8327 w 1123"/>
                <a:gd name="T3" fmla="*/ 43156 h 1010"/>
                <a:gd name="T4" fmla="*/ 7213 w 1123"/>
                <a:gd name="T5" fmla="*/ 57532 h 1010"/>
                <a:gd name="T6" fmla="*/ 6952 w 1123"/>
                <a:gd name="T7" fmla="*/ 61635 h 1010"/>
                <a:gd name="T8" fmla="*/ 7213 w 1123"/>
                <a:gd name="T9" fmla="*/ 57532 h 1010"/>
                <a:gd name="T10" fmla="*/ 6952 w 1123"/>
                <a:gd name="T11" fmla="*/ 61635 h 1010"/>
                <a:gd name="T12" fmla="*/ 6432 w 1123"/>
                <a:gd name="T13" fmla="*/ 80173 h 1010"/>
                <a:gd name="T14" fmla="*/ 5910 w 1123"/>
                <a:gd name="T15" fmla="*/ 110985 h 1010"/>
                <a:gd name="T16" fmla="*/ 5825 w 1123"/>
                <a:gd name="T17" fmla="*/ 119168 h 1010"/>
                <a:gd name="T18" fmla="*/ 4713 w 1123"/>
                <a:gd name="T19" fmla="*/ 141863 h 1010"/>
                <a:gd name="T20" fmla="*/ 2637 w 1123"/>
                <a:gd name="T21" fmla="*/ 156142 h 1010"/>
                <a:gd name="T22" fmla="*/ 2387 w 1123"/>
                <a:gd name="T23" fmla="*/ 160302 h 1010"/>
                <a:gd name="T24" fmla="*/ 1861 w 1123"/>
                <a:gd name="T25" fmla="*/ 164390 h 1010"/>
                <a:gd name="T26" fmla="*/ 1437 w 1123"/>
                <a:gd name="T27" fmla="*/ 174678 h 1010"/>
                <a:gd name="T28" fmla="*/ 1000 w 1123"/>
                <a:gd name="T29" fmla="*/ 184858 h 1010"/>
                <a:gd name="T30" fmla="*/ 398 w 1123"/>
                <a:gd name="T31" fmla="*/ 201370 h 1010"/>
                <a:gd name="T32" fmla="*/ 292 w 1123"/>
                <a:gd name="T33" fmla="*/ 206960 h 1010"/>
                <a:gd name="T34" fmla="*/ 240 w 1123"/>
                <a:gd name="T35" fmla="*/ 206249 h 1010"/>
                <a:gd name="T36" fmla="*/ 133 w 1123"/>
                <a:gd name="T37" fmla="*/ 182854 h 1010"/>
                <a:gd name="T38" fmla="*/ 1602 w 1123"/>
                <a:gd name="T39" fmla="*/ 166407 h 1010"/>
                <a:gd name="T40" fmla="*/ 2387 w 1123"/>
                <a:gd name="T41" fmla="*/ 152128 h 1010"/>
                <a:gd name="T42" fmla="*/ 3075 w 1123"/>
                <a:gd name="T43" fmla="*/ 141863 h 1010"/>
                <a:gd name="T44" fmla="*/ 3585 w 1123"/>
                <a:gd name="T45" fmla="*/ 133590 h 1010"/>
                <a:gd name="T46" fmla="*/ 4278 w 1123"/>
                <a:gd name="T47" fmla="*/ 117146 h 1010"/>
                <a:gd name="T48" fmla="*/ 4789 w 1123"/>
                <a:gd name="T49" fmla="*/ 104883 h 1010"/>
                <a:gd name="T50" fmla="*/ 5313 w 1123"/>
                <a:gd name="T51" fmla="*/ 96600 h 1010"/>
                <a:gd name="T52" fmla="*/ 5662 w 1123"/>
                <a:gd name="T53" fmla="*/ 84186 h 1010"/>
                <a:gd name="T54" fmla="*/ 6173 w 1123"/>
                <a:gd name="T55" fmla="*/ 76041 h 1010"/>
                <a:gd name="T56" fmla="*/ 6779 w 1123"/>
                <a:gd name="T57" fmla="*/ 59617 h 1010"/>
                <a:gd name="T58" fmla="*/ 6952 w 1123"/>
                <a:gd name="T59" fmla="*/ 53487 h 1010"/>
                <a:gd name="T60" fmla="*/ 7213 w 1123"/>
                <a:gd name="T61" fmla="*/ 49261 h 1010"/>
                <a:gd name="T62" fmla="*/ 7560 w 1123"/>
                <a:gd name="T63" fmla="*/ 36978 h 1010"/>
                <a:gd name="T64" fmla="*/ 8082 w 1123"/>
                <a:gd name="T65" fmla="*/ 28708 h 1010"/>
                <a:gd name="T66" fmla="*/ 9017 w 1123"/>
                <a:gd name="T67" fmla="*/ 10245 h 1010"/>
                <a:gd name="T68" fmla="*/ 9280 w 1123"/>
                <a:gd name="T69" fmla="*/ 0 h 101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23"/>
                <a:gd name="T106" fmla="*/ 0 h 1010"/>
                <a:gd name="T107" fmla="*/ 1123 w 1123"/>
                <a:gd name="T108" fmla="*/ 1010 h 101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23" h="1010">
                  <a:moveTo>
                    <a:pt x="1076" y="0"/>
                  </a:moveTo>
                  <a:cubicBezTo>
                    <a:pt x="1053" y="230"/>
                    <a:pt x="1123" y="193"/>
                    <a:pt x="966" y="210"/>
                  </a:cubicBezTo>
                  <a:cubicBezTo>
                    <a:pt x="916" y="227"/>
                    <a:pt x="880" y="251"/>
                    <a:pt x="836" y="280"/>
                  </a:cubicBezTo>
                  <a:lnTo>
                    <a:pt x="806" y="300"/>
                  </a:lnTo>
                  <a:cubicBezTo>
                    <a:pt x="806" y="300"/>
                    <a:pt x="836" y="280"/>
                    <a:pt x="836" y="280"/>
                  </a:cubicBezTo>
                  <a:cubicBezTo>
                    <a:pt x="836" y="280"/>
                    <a:pt x="816" y="293"/>
                    <a:pt x="806" y="300"/>
                  </a:cubicBezTo>
                  <a:cubicBezTo>
                    <a:pt x="786" y="330"/>
                    <a:pt x="757" y="356"/>
                    <a:pt x="746" y="390"/>
                  </a:cubicBezTo>
                  <a:cubicBezTo>
                    <a:pt x="728" y="443"/>
                    <a:pt x="717" y="494"/>
                    <a:pt x="686" y="540"/>
                  </a:cubicBezTo>
                  <a:cubicBezTo>
                    <a:pt x="683" y="553"/>
                    <a:pt x="678" y="566"/>
                    <a:pt x="676" y="580"/>
                  </a:cubicBezTo>
                  <a:cubicBezTo>
                    <a:pt x="656" y="720"/>
                    <a:pt x="707" y="677"/>
                    <a:pt x="546" y="690"/>
                  </a:cubicBezTo>
                  <a:cubicBezTo>
                    <a:pt x="432" y="713"/>
                    <a:pt x="402" y="696"/>
                    <a:pt x="306" y="760"/>
                  </a:cubicBezTo>
                  <a:cubicBezTo>
                    <a:pt x="296" y="767"/>
                    <a:pt x="286" y="773"/>
                    <a:pt x="276" y="780"/>
                  </a:cubicBezTo>
                  <a:cubicBezTo>
                    <a:pt x="258" y="792"/>
                    <a:pt x="216" y="800"/>
                    <a:pt x="216" y="800"/>
                  </a:cubicBezTo>
                  <a:cubicBezTo>
                    <a:pt x="163" y="880"/>
                    <a:pt x="233" y="783"/>
                    <a:pt x="166" y="850"/>
                  </a:cubicBezTo>
                  <a:cubicBezTo>
                    <a:pt x="99" y="917"/>
                    <a:pt x="196" y="847"/>
                    <a:pt x="116" y="900"/>
                  </a:cubicBezTo>
                  <a:cubicBezTo>
                    <a:pt x="95" y="932"/>
                    <a:pt x="62" y="945"/>
                    <a:pt x="46" y="980"/>
                  </a:cubicBezTo>
                  <a:cubicBezTo>
                    <a:pt x="37" y="999"/>
                    <a:pt x="34" y="1007"/>
                    <a:pt x="34" y="1007"/>
                  </a:cubicBezTo>
                  <a:cubicBezTo>
                    <a:pt x="27" y="997"/>
                    <a:pt x="37" y="1010"/>
                    <a:pt x="28" y="1004"/>
                  </a:cubicBezTo>
                  <a:cubicBezTo>
                    <a:pt x="25" y="964"/>
                    <a:pt x="0" y="927"/>
                    <a:pt x="16" y="890"/>
                  </a:cubicBezTo>
                  <a:cubicBezTo>
                    <a:pt x="41" y="832"/>
                    <a:pt x="143" y="834"/>
                    <a:pt x="186" y="810"/>
                  </a:cubicBezTo>
                  <a:cubicBezTo>
                    <a:pt x="269" y="764"/>
                    <a:pt x="222" y="786"/>
                    <a:pt x="276" y="740"/>
                  </a:cubicBezTo>
                  <a:cubicBezTo>
                    <a:pt x="330" y="694"/>
                    <a:pt x="299" y="724"/>
                    <a:pt x="356" y="690"/>
                  </a:cubicBezTo>
                  <a:cubicBezTo>
                    <a:pt x="377" y="678"/>
                    <a:pt x="416" y="650"/>
                    <a:pt x="416" y="650"/>
                  </a:cubicBezTo>
                  <a:cubicBezTo>
                    <a:pt x="440" y="614"/>
                    <a:pt x="465" y="597"/>
                    <a:pt x="496" y="570"/>
                  </a:cubicBezTo>
                  <a:cubicBezTo>
                    <a:pt x="517" y="551"/>
                    <a:pt x="532" y="526"/>
                    <a:pt x="556" y="510"/>
                  </a:cubicBezTo>
                  <a:cubicBezTo>
                    <a:pt x="576" y="497"/>
                    <a:pt x="616" y="470"/>
                    <a:pt x="616" y="470"/>
                  </a:cubicBezTo>
                  <a:cubicBezTo>
                    <a:pt x="629" y="450"/>
                    <a:pt x="643" y="430"/>
                    <a:pt x="656" y="410"/>
                  </a:cubicBezTo>
                  <a:cubicBezTo>
                    <a:pt x="669" y="390"/>
                    <a:pt x="716" y="370"/>
                    <a:pt x="716" y="370"/>
                  </a:cubicBezTo>
                  <a:cubicBezTo>
                    <a:pt x="763" y="300"/>
                    <a:pt x="736" y="323"/>
                    <a:pt x="786" y="290"/>
                  </a:cubicBezTo>
                  <a:cubicBezTo>
                    <a:pt x="793" y="280"/>
                    <a:pt x="798" y="268"/>
                    <a:pt x="806" y="260"/>
                  </a:cubicBezTo>
                  <a:cubicBezTo>
                    <a:pt x="814" y="252"/>
                    <a:pt x="828" y="249"/>
                    <a:pt x="836" y="240"/>
                  </a:cubicBezTo>
                  <a:cubicBezTo>
                    <a:pt x="852" y="222"/>
                    <a:pt x="863" y="200"/>
                    <a:pt x="876" y="180"/>
                  </a:cubicBezTo>
                  <a:cubicBezTo>
                    <a:pt x="889" y="160"/>
                    <a:pt x="936" y="140"/>
                    <a:pt x="936" y="140"/>
                  </a:cubicBezTo>
                  <a:cubicBezTo>
                    <a:pt x="964" y="98"/>
                    <a:pt x="1004" y="78"/>
                    <a:pt x="1046" y="50"/>
                  </a:cubicBezTo>
                  <a:cubicBezTo>
                    <a:pt x="1062" y="39"/>
                    <a:pt x="1066" y="17"/>
                    <a:pt x="1076" y="0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Myriad Pro" panose="020B0503030403020204" pitchFamily="34" charset="0"/>
              </a:endParaRPr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6975" y="7408"/>
              <a:ext cx="112" cy="167"/>
            </a:xfrm>
            <a:custGeom>
              <a:avLst/>
              <a:gdLst>
                <a:gd name="T0" fmla="*/ 492 w 92"/>
                <a:gd name="T1" fmla="*/ 3967 h 102"/>
                <a:gd name="T2" fmla="*/ 761 w 92"/>
                <a:gd name="T3" fmla="*/ 2120 h 102"/>
                <a:gd name="T4" fmla="*/ 679 w 92"/>
                <a:gd name="T5" fmla="*/ 9552 h 102"/>
                <a:gd name="T6" fmla="*/ 416 w 92"/>
                <a:gd name="T7" fmla="*/ 16296 h 102"/>
                <a:gd name="T8" fmla="*/ 315 w 92"/>
                <a:gd name="T9" fmla="*/ 20400 h 102"/>
                <a:gd name="T10" fmla="*/ 159 w 92"/>
                <a:gd name="T11" fmla="*/ 23072 h 102"/>
                <a:gd name="T12" fmla="*/ 74 w 92"/>
                <a:gd name="T13" fmla="*/ 14306 h 102"/>
                <a:gd name="T14" fmla="*/ 236 w 92"/>
                <a:gd name="T15" fmla="*/ 11669 h 102"/>
                <a:gd name="T16" fmla="*/ 492 w 92"/>
                <a:gd name="T17" fmla="*/ 3967 h 1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2"/>
                <a:gd name="T28" fmla="*/ 0 h 102"/>
                <a:gd name="T29" fmla="*/ 92 w 92"/>
                <a:gd name="T30" fmla="*/ 102 h 10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2" h="102">
                  <a:moveTo>
                    <a:pt x="57" y="18"/>
                  </a:moveTo>
                  <a:cubicBezTo>
                    <a:pt x="70" y="8"/>
                    <a:pt x="73" y="0"/>
                    <a:pt x="87" y="9"/>
                  </a:cubicBezTo>
                  <a:cubicBezTo>
                    <a:pt x="92" y="24"/>
                    <a:pt x="91" y="33"/>
                    <a:pt x="78" y="42"/>
                  </a:cubicBezTo>
                  <a:cubicBezTo>
                    <a:pt x="71" y="53"/>
                    <a:pt x="59" y="65"/>
                    <a:pt x="48" y="72"/>
                  </a:cubicBezTo>
                  <a:cubicBezTo>
                    <a:pt x="44" y="78"/>
                    <a:pt x="40" y="84"/>
                    <a:pt x="36" y="90"/>
                  </a:cubicBezTo>
                  <a:cubicBezTo>
                    <a:pt x="32" y="96"/>
                    <a:pt x="18" y="102"/>
                    <a:pt x="18" y="102"/>
                  </a:cubicBezTo>
                  <a:cubicBezTo>
                    <a:pt x="2" y="97"/>
                    <a:pt x="0" y="80"/>
                    <a:pt x="9" y="63"/>
                  </a:cubicBezTo>
                  <a:cubicBezTo>
                    <a:pt x="12" y="57"/>
                    <a:pt x="27" y="51"/>
                    <a:pt x="27" y="51"/>
                  </a:cubicBezTo>
                  <a:cubicBezTo>
                    <a:pt x="36" y="37"/>
                    <a:pt x="49" y="35"/>
                    <a:pt x="57" y="18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Myriad Pro" panose="020B0503030403020204" pitchFamily="34" charset="0"/>
              </a:endParaRPr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6246" y="8382"/>
              <a:ext cx="104" cy="157"/>
            </a:xfrm>
            <a:custGeom>
              <a:avLst/>
              <a:gdLst>
                <a:gd name="T0" fmla="*/ 0 w 86"/>
                <a:gd name="T1" fmla="*/ 15532 h 97"/>
                <a:gd name="T2" fmla="*/ 151 w 86"/>
                <a:gd name="T3" fmla="*/ 6018 h 97"/>
                <a:gd name="T4" fmla="*/ 508 w 86"/>
                <a:gd name="T5" fmla="*/ 1220 h 97"/>
                <a:gd name="T6" fmla="*/ 657 w 86"/>
                <a:gd name="T7" fmla="*/ 0 h 97"/>
                <a:gd name="T8" fmla="*/ 683 w 86"/>
                <a:gd name="T9" fmla="*/ 1831 h 97"/>
                <a:gd name="T10" fmla="*/ 533 w 86"/>
                <a:gd name="T11" fmla="*/ 4186 h 97"/>
                <a:gd name="T12" fmla="*/ 391 w 86"/>
                <a:gd name="T13" fmla="*/ 8986 h 97"/>
                <a:gd name="T14" fmla="*/ 221 w 86"/>
                <a:gd name="T15" fmla="*/ 13790 h 97"/>
                <a:gd name="T16" fmla="*/ 48 w 86"/>
                <a:gd name="T17" fmla="*/ 18592 h 97"/>
                <a:gd name="T18" fmla="*/ 0 w 86"/>
                <a:gd name="T19" fmla="*/ 15532 h 9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6"/>
                <a:gd name="T31" fmla="*/ 0 h 97"/>
                <a:gd name="T32" fmla="*/ 86 w 86"/>
                <a:gd name="T33" fmla="*/ 97 h 9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6" h="97">
                  <a:moveTo>
                    <a:pt x="0" y="78"/>
                  </a:moveTo>
                  <a:cubicBezTo>
                    <a:pt x="10" y="63"/>
                    <a:pt x="4" y="42"/>
                    <a:pt x="18" y="30"/>
                  </a:cubicBezTo>
                  <a:cubicBezTo>
                    <a:pt x="32" y="17"/>
                    <a:pt x="46" y="12"/>
                    <a:pt x="63" y="6"/>
                  </a:cubicBezTo>
                  <a:cubicBezTo>
                    <a:pt x="69" y="4"/>
                    <a:pt x="81" y="0"/>
                    <a:pt x="81" y="0"/>
                  </a:cubicBezTo>
                  <a:cubicBezTo>
                    <a:pt x="82" y="3"/>
                    <a:pt x="86" y="6"/>
                    <a:pt x="84" y="9"/>
                  </a:cubicBezTo>
                  <a:cubicBezTo>
                    <a:pt x="80" y="15"/>
                    <a:pt x="66" y="21"/>
                    <a:pt x="66" y="21"/>
                  </a:cubicBezTo>
                  <a:cubicBezTo>
                    <a:pt x="62" y="33"/>
                    <a:pt x="58" y="38"/>
                    <a:pt x="48" y="45"/>
                  </a:cubicBezTo>
                  <a:cubicBezTo>
                    <a:pt x="34" y="66"/>
                    <a:pt x="42" y="59"/>
                    <a:pt x="27" y="69"/>
                  </a:cubicBezTo>
                  <a:cubicBezTo>
                    <a:pt x="26" y="73"/>
                    <a:pt x="13" y="97"/>
                    <a:pt x="6" y="93"/>
                  </a:cubicBezTo>
                  <a:cubicBezTo>
                    <a:pt x="1" y="90"/>
                    <a:pt x="2" y="83"/>
                    <a:pt x="0" y="78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Myriad Pro" panose="020B0503030403020204" pitchFamily="34" charset="0"/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5970" y="7958"/>
              <a:ext cx="98" cy="249"/>
            </a:xfrm>
            <a:custGeom>
              <a:avLst/>
              <a:gdLst>
                <a:gd name="T0" fmla="*/ 452 w 81"/>
                <a:gd name="T1" fmla="*/ 0 h 154"/>
                <a:gd name="T2" fmla="*/ 356 w 81"/>
                <a:gd name="T3" fmla="*/ 30446 h 154"/>
                <a:gd name="T4" fmla="*/ 452 w 81"/>
                <a:gd name="T5" fmla="*/ 0 h 154"/>
                <a:gd name="T6" fmla="*/ 0 60000 65536"/>
                <a:gd name="T7" fmla="*/ 0 60000 65536"/>
                <a:gd name="T8" fmla="*/ 0 60000 65536"/>
                <a:gd name="T9" fmla="*/ 0 w 81"/>
                <a:gd name="T10" fmla="*/ 0 h 154"/>
                <a:gd name="T11" fmla="*/ 81 w 81"/>
                <a:gd name="T12" fmla="*/ 154 h 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1" h="154">
                  <a:moveTo>
                    <a:pt x="55" y="0"/>
                  </a:moveTo>
                  <a:cubicBezTo>
                    <a:pt x="40" y="46"/>
                    <a:pt x="0" y="125"/>
                    <a:pt x="44" y="154"/>
                  </a:cubicBezTo>
                  <a:cubicBezTo>
                    <a:pt x="51" y="132"/>
                    <a:pt x="81" y="26"/>
                    <a:pt x="55" y="0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Myriad Pro" panose="020B0503030403020204" pitchFamily="34" charset="0"/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6168" y="7776"/>
              <a:ext cx="100" cy="88"/>
            </a:xfrm>
            <a:custGeom>
              <a:avLst/>
              <a:gdLst>
                <a:gd name="T0" fmla="*/ 198 w 82"/>
                <a:gd name="T1" fmla="*/ 5150 h 54"/>
                <a:gd name="T2" fmla="*/ 462 w 82"/>
                <a:gd name="T3" fmla="*/ 0 h 54"/>
                <a:gd name="T4" fmla="*/ 438 w 82"/>
                <a:gd name="T5" fmla="*/ 9017 h 54"/>
                <a:gd name="T6" fmla="*/ 272 w 82"/>
                <a:gd name="T7" fmla="*/ 10954 h 54"/>
                <a:gd name="T8" fmla="*/ 198 w 82"/>
                <a:gd name="T9" fmla="*/ 5150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54"/>
                <a:gd name="T17" fmla="*/ 82 w 82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54">
                  <a:moveTo>
                    <a:pt x="22" y="24"/>
                  </a:moveTo>
                  <a:cubicBezTo>
                    <a:pt x="33" y="13"/>
                    <a:pt x="36" y="4"/>
                    <a:pt x="52" y="0"/>
                  </a:cubicBezTo>
                  <a:cubicBezTo>
                    <a:pt x="82" y="15"/>
                    <a:pt x="74" y="30"/>
                    <a:pt x="49" y="42"/>
                  </a:cubicBezTo>
                  <a:cubicBezTo>
                    <a:pt x="26" y="54"/>
                    <a:pt x="54" y="43"/>
                    <a:pt x="31" y="51"/>
                  </a:cubicBezTo>
                  <a:cubicBezTo>
                    <a:pt x="16" y="48"/>
                    <a:pt x="0" y="35"/>
                    <a:pt x="22" y="24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Myriad Pro" panose="020B0503030403020204" pitchFamily="34" charset="0"/>
              </a:endParaRPr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119" y="7040"/>
              <a:ext cx="25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Myriad Pro" panose="020B0503030403020204" pitchFamily="34" charset="0"/>
              </a:endParaRPr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6057" y="8218"/>
              <a:ext cx="760" cy="608"/>
            </a:xfrm>
            <a:custGeom>
              <a:avLst/>
              <a:gdLst>
                <a:gd name="T0" fmla="*/ 136 w 903"/>
                <a:gd name="T1" fmla="*/ 0 h 684"/>
                <a:gd name="T2" fmla="*/ 98 w 903"/>
                <a:gd name="T3" fmla="*/ 9 h 684"/>
                <a:gd name="T4" fmla="*/ 96 w 903"/>
                <a:gd name="T5" fmla="*/ 10 h 684"/>
                <a:gd name="T6" fmla="*/ 87 w 903"/>
                <a:gd name="T7" fmla="*/ 12 h 684"/>
                <a:gd name="T8" fmla="*/ 79 w 903"/>
                <a:gd name="T9" fmla="*/ 16 h 684"/>
                <a:gd name="T10" fmla="*/ 76 w 903"/>
                <a:gd name="T11" fmla="*/ 18 h 684"/>
                <a:gd name="T12" fmla="*/ 60 w 903"/>
                <a:gd name="T13" fmla="*/ 39 h 684"/>
                <a:gd name="T14" fmla="*/ 52 w 903"/>
                <a:gd name="T15" fmla="*/ 47 h 684"/>
                <a:gd name="T16" fmla="*/ 49 w 903"/>
                <a:gd name="T17" fmla="*/ 52 h 684"/>
                <a:gd name="T18" fmla="*/ 39 w 903"/>
                <a:gd name="T19" fmla="*/ 80 h 684"/>
                <a:gd name="T20" fmla="*/ 32 w 903"/>
                <a:gd name="T21" fmla="*/ 97 h 684"/>
                <a:gd name="T22" fmla="*/ 24 w 903"/>
                <a:gd name="T23" fmla="*/ 127 h 684"/>
                <a:gd name="T24" fmla="*/ 13 w 903"/>
                <a:gd name="T25" fmla="*/ 162 h 684"/>
                <a:gd name="T26" fmla="*/ 7 w 903"/>
                <a:gd name="T27" fmla="*/ 180 h 684"/>
                <a:gd name="T28" fmla="*/ 4 w 903"/>
                <a:gd name="T29" fmla="*/ 188 h 684"/>
                <a:gd name="T30" fmla="*/ 0 w 903"/>
                <a:gd name="T31" fmla="*/ 173 h 68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03"/>
                <a:gd name="T49" fmla="*/ 0 h 684"/>
                <a:gd name="T50" fmla="*/ 903 w 903"/>
                <a:gd name="T51" fmla="*/ 684 h 68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03" h="684">
                  <a:moveTo>
                    <a:pt x="903" y="0"/>
                  </a:moveTo>
                  <a:cubicBezTo>
                    <a:pt x="819" y="7"/>
                    <a:pt x="740" y="23"/>
                    <a:pt x="656" y="30"/>
                  </a:cubicBezTo>
                  <a:cubicBezTo>
                    <a:pt x="648" y="32"/>
                    <a:pt x="641" y="36"/>
                    <a:pt x="633" y="37"/>
                  </a:cubicBezTo>
                  <a:cubicBezTo>
                    <a:pt x="613" y="41"/>
                    <a:pt x="593" y="41"/>
                    <a:pt x="573" y="45"/>
                  </a:cubicBezTo>
                  <a:cubicBezTo>
                    <a:pt x="558" y="48"/>
                    <a:pt x="543" y="55"/>
                    <a:pt x="528" y="60"/>
                  </a:cubicBezTo>
                  <a:cubicBezTo>
                    <a:pt x="521" y="62"/>
                    <a:pt x="506" y="67"/>
                    <a:pt x="506" y="67"/>
                  </a:cubicBezTo>
                  <a:cubicBezTo>
                    <a:pt x="468" y="92"/>
                    <a:pt x="431" y="117"/>
                    <a:pt x="393" y="142"/>
                  </a:cubicBezTo>
                  <a:cubicBezTo>
                    <a:pt x="378" y="152"/>
                    <a:pt x="363" y="162"/>
                    <a:pt x="348" y="172"/>
                  </a:cubicBezTo>
                  <a:cubicBezTo>
                    <a:pt x="341" y="177"/>
                    <a:pt x="326" y="187"/>
                    <a:pt x="326" y="187"/>
                  </a:cubicBezTo>
                  <a:cubicBezTo>
                    <a:pt x="311" y="231"/>
                    <a:pt x="298" y="266"/>
                    <a:pt x="258" y="292"/>
                  </a:cubicBezTo>
                  <a:cubicBezTo>
                    <a:pt x="240" y="319"/>
                    <a:pt x="241" y="334"/>
                    <a:pt x="213" y="352"/>
                  </a:cubicBezTo>
                  <a:cubicBezTo>
                    <a:pt x="190" y="388"/>
                    <a:pt x="177" y="429"/>
                    <a:pt x="153" y="465"/>
                  </a:cubicBezTo>
                  <a:cubicBezTo>
                    <a:pt x="136" y="515"/>
                    <a:pt x="131" y="561"/>
                    <a:pt x="86" y="592"/>
                  </a:cubicBezTo>
                  <a:cubicBezTo>
                    <a:pt x="72" y="632"/>
                    <a:pt x="82" y="609"/>
                    <a:pt x="48" y="660"/>
                  </a:cubicBezTo>
                  <a:cubicBezTo>
                    <a:pt x="32" y="684"/>
                    <a:pt x="42" y="682"/>
                    <a:pt x="26" y="682"/>
                  </a:cubicBezTo>
                  <a:lnTo>
                    <a:pt x="0" y="63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Myriad Pro" panose="020B0503030403020204" pitchFamily="34" charset="0"/>
              </a:endParaRPr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6805" y="7425"/>
              <a:ext cx="524" cy="808"/>
            </a:xfrm>
            <a:custGeom>
              <a:avLst/>
              <a:gdLst>
                <a:gd name="T0" fmla="*/ 93 w 623"/>
                <a:gd name="T1" fmla="*/ 0 h 909"/>
                <a:gd name="T2" fmla="*/ 85 w 623"/>
                <a:gd name="T3" fmla="*/ 4 h 909"/>
                <a:gd name="T4" fmla="*/ 66 w 623"/>
                <a:gd name="T5" fmla="*/ 11 h 909"/>
                <a:gd name="T6" fmla="*/ 47 w 623"/>
                <a:gd name="T7" fmla="*/ 33 h 909"/>
                <a:gd name="T8" fmla="*/ 38 w 623"/>
                <a:gd name="T9" fmla="*/ 49 h 909"/>
                <a:gd name="T10" fmla="*/ 35 w 623"/>
                <a:gd name="T11" fmla="*/ 55 h 909"/>
                <a:gd name="T12" fmla="*/ 33 w 623"/>
                <a:gd name="T13" fmla="*/ 60 h 909"/>
                <a:gd name="T14" fmla="*/ 25 w 623"/>
                <a:gd name="T15" fmla="*/ 76 h 909"/>
                <a:gd name="T16" fmla="*/ 24 w 623"/>
                <a:gd name="T17" fmla="*/ 82 h 909"/>
                <a:gd name="T18" fmla="*/ 23 w 623"/>
                <a:gd name="T19" fmla="*/ 89 h 909"/>
                <a:gd name="T20" fmla="*/ 17 w 623"/>
                <a:gd name="T21" fmla="*/ 117 h 909"/>
                <a:gd name="T22" fmla="*/ 16 w 623"/>
                <a:gd name="T23" fmla="*/ 130 h 909"/>
                <a:gd name="T24" fmla="*/ 14 w 623"/>
                <a:gd name="T25" fmla="*/ 136 h 909"/>
                <a:gd name="T26" fmla="*/ 8 w 623"/>
                <a:gd name="T27" fmla="*/ 188 h 909"/>
                <a:gd name="T28" fmla="*/ 6 w 623"/>
                <a:gd name="T29" fmla="*/ 237 h 909"/>
                <a:gd name="T30" fmla="*/ 6 w 623"/>
                <a:gd name="T31" fmla="*/ 245 h 909"/>
                <a:gd name="T32" fmla="*/ 0 w 623"/>
                <a:gd name="T33" fmla="*/ 246 h 909"/>
                <a:gd name="T34" fmla="*/ 6 w 623"/>
                <a:gd name="T35" fmla="*/ 244 h 90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23"/>
                <a:gd name="T55" fmla="*/ 0 h 909"/>
                <a:gd name="T56" fmla="*/ 623 w 623"/>
                <a:gd name="T57" fmla="*/ 909 h 90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23" h="909">
                  <a:moveTo>
                    <a:pt x="623" y="0"/>
                  </a:moveTo>
                  <a:cubicBezTo>
                    <a:pt x="616" y="4"/>
                    <a:pt x="600" y="2"/>
                    <a:pt x="570" y="8"/>
                  </a:cubicBezTo>
                  <a:cubicBezTo>
                    <a:pt x="540" y="14"/>
                    <a:pt x="486" y="19"/>
                    <a:pt x="443" y="38"/>
                  </a:cubicBezTo>
                  <a:cubicBezTo>
                    <a:pt x="403" y="64"/>
                    <a:pt x="351" y="89"/>
                    <a:pt x="315" y="120"/>
                  </a:cubicBezTo>
                  <a:cubicBezTo>
                    <a:pt x="291" y="141"/>
                    <a:pt x="282" y="163"/>
                    <a:pt x="255" y="180"/>
                  </a:cubicBezTo>
                  <a:cubicBezTo>
                    <a:pt x="250" y="188"/>
                    <a:pt x="246" y="196"/>
                    <a:pt x="240" y="203"/>
                  </a:cubicBezTo>
                  <a:cubicBezTo>
                    <a:pt x="234" y="209"/>
                    <a:pt x="224" y="211"/>
                    <a:pt x="218" y="218"/>
                  </a:cubicBezTo>
                  <a:cubicBezTo>
                    <a:pt x="197" y="244"/>
                    <a:pt x="210" y="253"/>
                    <a:pt x="173" y="278"/>
                  </a:cubicBezTo>
                  <a:cubicBezTo>
                    <a:pt x="170" y="285"/>
                    <a:pt x="169" y="293"/>
                    <a:pt x="165" y="300"/>
                  </a:cubicBezTo>
                  <a:cubicBezTo>
                    <a:pt x="161" y="308"/>
                    <a:pt x="154" y="315"/>
                    <a:pt x="150" y="323"/>
                  </a:cubicBezTo>
                  <a:cubicBezTo>
                    <a:pt x="137" y="355"/>
                    <a:pt x="130" y="394"/>
                    <a:pt x="120" y="428"/>
                  </a:cubicBezTo>
                  <a:cubicBezTo>
                    <a:pt x="115" y="443"/>
                    <a:pt x="110" y="458"/>
                    <a:pt x="105" y="473"/>
                  </a:cubicBezTo>
                  <a:cubicBezTo>
                    <a:pt x="103" y="480"/>
                    <a:pt x="98" y="495"/>
                    <a:pt x="98" y="495"/>
                  </a:cubicBezTo>
                  <a:cubicBezTo>
                    <a:pt x="88" y="560"/>
                    <a:pt x="73" y="627"/>
                    <a:pt x="53" y="690"/>
                  </a:cubicBezTo>
                  <a:cubicBezTo>
                    <a:pt x="48" y="753"/>
                    <a:pt x="48" y="807"/>
                    <a:pt x="36" y="867"/>
                  </a:cubicBezTo>
                  <a:cubicBezTo>
                    <a:pt x="34" y="877"/>
                    <a:pt x="27" y="909"/>
                    <a:pt x="36" y="897"/>
                  </a:cubicBezTo>
                  <a:cubicBezTo>
                    <a:pt x="31" y="903"/>
                    <a:pt x="0" y="900"/>
                    <a:pt x="0" y="900"/>
                  </a:cubicBezTo>
                  <a:lnTo>
                    <a:pt x="38" y="8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Myriad Pro" panose="020B0503030403020204" pitchFamily="34" charset="0"/>
              </a:endParaRPr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7327" y="6850"/>
              <a:ext cx="301" cy="570"/>
            </a:xfrm>
            <a:custGeom>
              <a:avLst/>
              <a:gdLst>
                <a:gd name="T0" fmla="*/ 3 w 357"/>
                <a:gd name="T1" fmla="*/ 173 h 642"/>
                <a:gd name="T2" fmla="*/ 3 w 357"/>
                <a:gd name="T3" fmla="*/ 151 h 642"/>
                <a:gd name="T4" fmla="*/ 3 w 357"/>
                <a:gd name="T5" fmla="*/ 154 h 642"/>
                <a:gd name="T6" fmla="*/ 7 w 357"/>
                <a:gd name="T7" fmla="*/ 94 h 642"/>
                <a:gd name="T8" fmla="*/ 11 w 357"/>
                <a:gd name="T9" fmla="*/ 64 h 642"/>
                <a:gd name="T10" fmla="*/ 14 w 357"/>
                <a:gd name="T11" fmla="*/ 52 h 642"/>
                <a:gd name="T12" fmla="*/ 17 w 357"/>
                <a:gd name="T13" fmla="*/ 48 h 642"/>
                <a:gd name="T14" fmla="*/ 21 w 357"/>
                <a:gd name="T15" fmla="*/ 43 h 642"/>
                <a:gd name="T16" fmla="*/ 25 w 357"/>
                <a:gd name="T17" fmla="*/ 36 h 642"/>
                <a:gd name="T18" fmla="*/ 29 w 357"/>
                <a:gd name="T19" fmla="*/ 31 h 642"/>
                <a:gd name="T20" fmla="*/ 31 w 357"/>
                <a:gd name="T21" fmla="*/ 25 h 642"/>
                <a:gd name="T22" fmla="*/ 55 w 357"/>
                <a:gd name="T23" fmla="*/ 0 h 6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57"/>
                <a:gd name="T37" fmla="*/ 0 h 642"/>
                <a:gd name="T38" fmla="*/ 357 w 357"/>
                <a:gd name="T39" fmla="*/ 642 h 6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57" h="642">
                  <a:moveTo>
                    <a:pt x="12" y="642"/>
                  </a:moveTo>
                  <a:cubicBezTo>
                    <a:pt x="15" y="613"/>
                    <a:pt x="18" y="590"/>
                    <a:pt x="15" y="561"/>
                  </a:cubicBezTo>
                  <a:cubicBezTo>
                    <a:pt x="9" y="570"/>
                    <a:pt x="9" y="587"/>
                    <a:pt x="3" y="570"/>
                  </a:cubicBezTo>
                  <a:cubicBezTo>
                    <a:pt x="7" y="498"/>
                    <a:pt x="0" y="411"/>
                    <a:pt x="42" y="348"/>
                  </a:cubicBezTo>
                  <a:cubicBezTo>
                    <a:pt x="49" y="311"/>
                    <a:pt x="52" y="267"/>
                    <a:pt x="75" y="237"/>
                  </a:cubicBezTo>
                  <a:cubicBezTo>
                    <a:pt x="87" y="222"/>
                    <a:pt x="90" y="210"/>
                    <a:pt x="96" y="192"/>
                  </a:cubicBezTo>
                  <a:cubicBezTo>
                    <a:pt x="98" y="185"/>
                    <a:pt x="114" y="180"/>
                    <a:pt x="114" y="180"/>
                  </a:cubicBezTo>
                  <a:cubicBezTo>
                    <a:pt x="121" y="169"/>
                    <a:pt x="126" y="163"/>
                    <a:pt x="138" y="159"/>
                  </a:cubicBezTo>
                  <a:cubicBezTo>
                    <a:pt x="144" y="150"/>
                    <a:pt x="162" y="138"/>
                    <a:pt x="162" y="138"/>
                  </a:cubicBezTo>
                  <a:cubicBezTo>
                    <a:pt x="169" y="128"/>
                    <a:pt x="176" y="121"/>
                    <a:pt x="186" y="114"/>
                  </a:cubicBezTo>
                  <a:cubicBezTo>
                    <a:pt x="192" y="105"/>
                    <a:pt x="200" y="102"/>
                    <a:pt x="204" y="93"/>
                  </a:cubicBezTo>
                  <a:lnTo>
                    <a:pt x="357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Myriad Pro" panose="020B0503030403020204" pitchFamily="34" charset="0"/>
              </a:endParaRPr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6651" y="7032"/>
              <a:ext cx="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oval" w="sm" len="sm"/>
            </a:ln>
          </p:spPr>
          <p:txBody>
            <a:bodyPr/>
            <a:lstStyle/>
            <a:p>
              <a:endParaRPr lang="en-US">
                <a:latin typeface="Myriad Pro" panose="020B0503030403020204" pitchFamily="34" charset="0"/>
              </a:endParaRPr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6278" y="7396"/>
              <a:ext cx="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oval" w="sm" len="sm"/>
            </a:ln>
          </p:spPr>
          <p:txBody>
            <a:bodyPr/>
            <a:lstStyle/>
            <a:p>
              <a:endParaRPr lang="en-US">
                <a:latin typeface="Myriad Pro" panose="020B0503030403020204" pitchFamily="34" charset="0"/>
              </a:endParaRPr>
            </a:p>
          </p:txBody>
        </p:sp>
        <p:sp>
          <p:nvSpPr>
            <p:cNvPr id="37" name="Text Box 39"/>
            <p:cNvSpPr txBox="1">
              <a:spLocks noChangeArrowheads="1"/>
            </p:cNvSpPr>
            <p:nvPr/>
          </p:nvSpPr>
          <p:spPr bwMode="auto">
            <a:xfrm>
              <a:off x="7434" y="5745"/>
              <a:ext cx="720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ko-KR" i="1">
                  <a:latin typeface="Myriad Pro" panose="020B0503030403020204" pitchFamily="34" charset="0"/>
                  <a:ea typeface="Batang" pitchFamily="18" charset="-127"/>
                </a:rPr>
                <a:t>u</a:t>
              </a:r>
              <a:r>
                <a:rPr lang="en-US" altLang="ko-KR" baseline="-25000">
                  <a:latin typeface="Myriad Pro" panose="020B0503030403020204" pitchFamily="34" charset="0"/>
                  <a:ea typeface="Batang" pitchFamily="18" charset="-127"/>
                </a:rPr>
                <a:t>1</a:t>
              </a:r>
              <a:endParaRPr lang="en-US" sz="2000">
                <a:latin typeface="Myriad Pro" panose="020B0503030403020204" pitchFamily="34" charset="0"/>
              </a:endParaRPr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>
              <a:off x="5987" y="7977"/>
              <a:ext cx="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oval" w="sm" len="sm"/>
            </a:ln>
          </p:spPr>
          <p:txBody>
            <a:bodyPr/>
            <a:lstStyle/>
            <a:p>
              <a:endParaRPr lang="en-US">
                <a:latin typeface="Myriad Pro" panose="020B0503030403020204" pitchFamily="34" charset="0"/>
              </a:endParaRPr>
            </a:p>
          </p:txBody>
        </p:sp>
        <p:sp>
          <p:nvSpPr>
            <p:cNvPr id="39" name="Text Box 37"/>
            <p:cNvSpPr txBox="1">
              <a:spLocks noChangeArrowheads="1"/>
            </p:cNvSpPr>
            <p:nvPr/>
          </p:nvSpPr>
          <p:spPr bwMode="auto">
            <a:xfrm>
              <a:off x="8154" y="9769"/>
              <a:ext cx="1584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ko-KR">
                  <a:latin typeface="Myriad Pro" panose="020B0503030403020204" pitchFamily="34" charset="0"/>
                  <a:ea typeface="Batang" pitchFamily="18" charset="-127"/>
                </a:rPr>
                <a:t>Risiko, </a:t>
              </a:r>
              <a:r>
                <a:rPr lang="en-US" altLang="ko-KR">
                  <a:latin typeface="Myriad Pro" panose="020B0503030403020204" pitchFamily="34" charset="0"/>
                  <a:ea typeface="Batang" pitchFamily="18" charset="-127"/>
                  <a:sym typeface="Symbol" pitchFamily="18" charset="2"/>
                </a:rPr>
                <a:t></a:t>
              </a:r>
              <a:r>
                <a:rPr lang="en-US" altLang="ko-KR" baseline="-25000">
                  <a:latin typeface="Myriad Pro" panose="020B0503030403020204" pitchFamily="34" charset="0"/>
                  <a:ea typeface="Batang" pitchFamily="18" charset="-127"/>
                </a:rPr>
                <a:t>p</a:t>
              </a:r>
              <a:endParaRPr lang="en-US" sz="2000">
                <a:latin typeface="Myriad Pro" panose="020B0503030403020204" pitchFamily="34" charset="0"/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4604" y="5712"/>
              <a:ext cx="2763" cy="1916"/>
            </a:xfrm>
            <a:custGeom>
              <a:avLst/>
              <a:gdLst>
                <a:gd name="T0" fmla="*/ 0 w 2763"/>
                <a:gd name="T1" fmla="*/ 1908 h 1916"/>
                <a:gd name="T2" fmla="*/ 452 w 2763"/>
                <a:gd name="T3" fmla="*/ 1858 h 1916"/>
                <a:gd name="T4" fmla="*/ 1122 w 2763"/>
                <a:gd name="T5" fmla="*/ 1557 h 1916"/>
                <a:gd name="T6" fmla="*/ 1792 w 2763"/>
                <a:gd name="T7" fmla="*/ 1121 h 1916"/>
                <a:gd name="T8" fmla="*/ 2763 w 2763"/>
                <a:gd name="T9" fmla="*/ 0 h 19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63"/>
                <a:gd name="T16" fmla="*/ 0 h 1916"/>
                <a:gd name="T17" fmla="*/ 2763 w 2763"/>
                <a:gd name="T18" fmla="*/ 1916 h 19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63" h="1916">
                  <a:moveTo>
                    <a:pt x="0" y="1908"/>
                  </a:moveTo>
                  <a:cubicBezTo>
                    <a:pt x="75" y="1900"/>
                    <a:pt x="265" y="1916"/>
                    <a:pt x="452" y="1858"/>
                  </a:cubicBezTo>
                  <a:cubicBezTo>
                    <a:pt x="639" y="1800"/>
                    <a:pt x="899" y="1680"/>
                    <a:pt x="1122" y="1557"/>
                  </a:cubicBezTo>
                  <a:cubicBezTo>
                    <a:pt x="1345" y="1434"/>
                    <a:pt x="1519" y="1380"/>
                    <a:pt x="1792" y="1121"/>
                  </a:cubicBezTo>
                  <a:cubicBezTo>
                    <a:pt x="2065" y="862"/>
                    <a:pt x="2561" y="234"/>
                    <a:pt x="2763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Myriad Pro" panose="020B0503030403020204" pitchFamily="34" charset="0"/>
              </a:endParaRPr>
            </a:p>
          </p:txBody>
        </p:sp>
        <p:sp>
          <p:nvSpPr>
            <p:cNvPr id="41" name="Text Box 40"/>
            <p:cNvSpPr txBox="1">
              <a:spLocks noChangeArrowheads="1"/>
            </p:cNvSpPr>
            <p:nvPr/>
          </p:nvSpPr>
          <p:spPr bwMode="auto">
            <a:xfrm>
              <a:off x="7146" y="5485"/>
              <a:ext cx="720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ko-KR" i="1">
                  <a:latin typeface="Myriad Pro" panose="020B0503030403020204" pitchFamily="34" charset="0"/>
                  <a:ea typeface="Batang" pitchFamily="18" charset="-127"/>
                </a:rPr>
                <a:t>u</a:t>
              </a:r>
              <a:r>
                <a:rPr lang="en-US" altLang="ko-KR" baseline="-25000">
                  <a:latin typeface="Myriad Pro" panose="020B0503030403020204" pitchFamily="34" charset="0"/>
                  <a:ea typeface="Batang" pitchFamily="18" charset="-127"/>
                </a:rPr>
                <a:t>2</a:t>
              </a:r>
              <a:endParaRPr lang="en-US" sz="2000">
                <a:latin typeface="Myriad Pro" panose="020B0503030403020204" pitchFamily="34" charset="0"/>
              </a:endParaRPr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 flipH="1">
              <a:off x="7200" y="6310"/>
              <a:ext cx="1008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>
                <a:latin typeface="Myriad Pro" panose="020B0503030403020204" pitchFamily="34" charset="0"/>
              </a:endParaRPr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 flipH="1">
              <a:off x="6048" y="7751"/>
              <a:ext cx="2592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Myriad Pro" panose="020B0503030403020204" pitchFamily="34" charset="0"/>
              </a:endParaRPr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 flipH="1" flipV="1">
              <a:off x="6480" y="7463"/>
              <a:ext cx="216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Myriad Pro" panose="020B0503030403020204" pitchFamily="34" charset="0"/>
              </a:endParaRPr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 flipH="1" flipV="1">
              <a:off x="6624" y="7031"/>
              <a:ext cx="2016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Myriad Pro" panose="020B0503030403020204" pitchFamily="34" charset="0"/>
              </a:endParaRPr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 flipH="1" flipV="1">
              <a:off x="7920" y="6887"/>
              <a:ext cx="720" cy="8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Myriad Pro" panose="020B0503030403020204" pitchFamily="34" charset="0"/>
              </a:endParaRPr>
            </a:p>
          </p:txBody>
        </p:sp>
        <p:sp>
          <p:nvSpPr>
            <p:cNvPr id="47" name="Text Box 46"/>
            <p:cNvSpPr txBox="1">
              <a:spLocks noChangeArrowheads="1"/>
            </p:cNvSpPr>
            <p:nvPr/>
          </p:nvSpPr>
          <p:spPr bwMode="auto">
            <a:xfrm>
              <a:off x="8208" y="7816"/>
              <a:ext cx="2304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sv-SE" altLang="ko-KR">
                  <a:latin typeface="Myriad Pro" panose="020B0503030403020204" pitchFamily="34" charset="0"/>
                  <a:ea typeface="Batang" pitchFamily="18" charset="-127"/>
                </a:rPr>
                <a:t>Titik-titik portofolio efisien</a:t>
              </a:r>
              <a:endParaRPr lang="en-US" sz="2000">
                <a:latin typeface="Myriad Pro" panose="020B0503030403020204" pitchFamily="34" charset="0"/>
              </a:endParaRPr>
            </a:p>
          </p:txBody>
        </p:sp>
        <p:sp>
          <p:nvSpPr>
            <p:cNvPr id="48" name="Text Box 5"/>
            <p:cNvSpPr txBox="1">
              <a:spLocks noChangeArrowheads="1"/>
            </p:cNvSpPr>
            <p:nvPr/>
          </p:nvSpPr>
          <p:spPr bwMode="auto">
            <a:xfrm>
              <a:off x="8264" y="5927"/>
              <a:ext cx="2016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sv-SE" altLang="ko-KR">
                  <a:latin typeface="Myriad Pro" panose="020B0503030403020204" pitchFamily="34" charset="0"/>
                  <a:ea typeface="Batang" pitchFamily="18" charset="-127"/>
                </a:rPr>
                <a:t>Garis permukaan efisien B-C-D-E</a:t>
              </a:r>
              <a:endParaRPr lang="en-US" sz="2000">
                <a:latin typeface="Myriad Pro" panose="020B0503030403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080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MODEL APT</a:t>
            </a:r>
            <a:endParaRPr lang="en-US" sz="4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71363" y="2334126"/>
            <a:ext cx="10449277" cy="3922296"/>
          </a:xfrm>
        </p:spPr>
        <p:txBody>
          <a:bodyPr>
            <a:noAutofit/>
          </a:bodyPr>
          <a:lstStyle/>
          <a:p>
            <a:pPr marL="571500" indent="-571500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3200" dirty="0" err="1">
                <a:latin typeface="Myriad Pro" panose="020B0503030403020204" pitchFamily="34" charset="0"/>
              </a:rPr>
              <a:t>Misalnya</a:t>
            </a:r>
            <a:r>
              <a:rPr lang="en-US" sz="3200" dirty="0">
                <a:latin typeface="Myriad Pro" panose="020B0503030403020204" pitchFamily="34" charset="0"/>
              </a:rPr>
              <a:t> Chen, Roll </a:t>
            </a:r>
            <a:r>
              <a:rPr lang="en-US" sz="3200" dirty="0" err="1">
                <a:latin typeface="Myriad Pro" panose="020B0503030403020204" pitchFamily="34" charset="0"/>
              </a:rPr>
              <a:t>dan</a:t>
            </a:r>
            <a:r>
              <a:rPr lang="en-US" sz="3200" dirty="0">
                <a:latin typeface="Myriad Pro" panose="020B0503030403020204" pitchFamily="34" charset="0"/>
              </a:rPr>
              <a:t> Ross (1986), </a:t>
            </a:r>
            <a:r>
              <a:rPr lang="en-US" sz="3200" dirty="0" err="1">
                <a:latin typeface="Myriad Pro" panose="020B0503030403020204" pitchFamily="34" charset="0"/>
              </a:rPr>
              <a:t>mengidentifikasi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empat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faktor</a:t>
            </a:r>
            <a:r>
              <a:rPr lang="en-US" sz="3200" dirty="0">
                <a:latin typeface="Myriad Pro" panose="020B0503030403020204" pitchFamily="34" charset="0"/>
              </a:rPr>
              <a:t> yang </a:t>
            </a:r>
            <a:r>
              <a:rPr lang="en-US" sz="3200" dirty="0" err="1">
                <a:latin typeface="Myriad Pro" panose="020B0503030403020204" pitchFamily="34" charset="0"/>
              </a:rPr>
              <a:t>mempengaruhi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i="1" dirty="0">
                <a:latin typeface="Myriad Pro" panose="020B0503030403020204" pitchFamily="34" charset="0"/>
              </a:rPr>
              <a:t>return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sekuritas</a:t>
            </a:r>
            <a:r>
              <a:rPr lang="en-US" sz="3200" dirty="0">
                <a:latin typeface="Myriad Pro" panose="020B0503030403020204" pitchFamily="34" charset="0"/>
              </a:rPr>
              <a:t>, </a:t>
            </a:r>
            <a:r>
              <a:rPr lang="en-US" sz="3200" dirty="0" err="1">
                <a:latin typeface="Myriad Pro" panose="020B0503030403020204" pitchFamily="34" charset="0"/>
              </a:rPr>
              <a:t>yaitu</a:t>
            </a:r>
            <a:r>
              <a:rPr lang="en-US" sz="3200" dirty="0">
                <a:latin typeface="Myriad Pro" panose="020B0503030403020204" pitchFamily="34" charset="0"/>
              </a:rPr>
              <a:t>:</a:t>
            </a:r>
          </a:p>
          <a:p>
            <a:pPr marL="1235075" lvl="2" indent="-457200">
              <a:lnSpc>
                <a:spcPct val="100000"/>
              </a:lnSpc>
              <a:buSzPct val="90000"/>
              <a:buFont typeface="Tw Cen MT" pitchFamily="34" charset="0"/>
              <a:buAutoNum type="arabicPeriod"/>
            </a:pPr>
            <a:r>
              <a:rPr lang="en-US" sz="2800" dirty="0" err="1">
                <a:latin typeface="Myriad Pro" panose="020B0503030403020204" pitchFamily="34" charset="0"/>
              </a:rPr>
              <a:t>Perubahan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tingkat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inflasi</a:t>
            </a:r>
            <a:r>
              <a:rPr lang="en-US" sz="2800" dirty="0">
                <a:latin typeface="Myriad Pro" panose="020B0503030403020204" pitchFamily="34" charset="0"/>
              </a:rPr>
              <a:t>.</a:t>
            </a:r>
          </a:p>
          <a:p>
            <a:pPr marL="1235075" lvl="2" indent="-457200">
              <a:lnSpc>
                <a:spcPct val="100000"/>
              </a:lnSpc>
              <a:buSzPct val="90000"/>
              <a:buFont typeface="Tw Cen MT" pitchFamily="34" charset="0"/>
              <a:buAutoNum type="arabicPeriod"/>
            </a:pPr>
            <a:r>
              <a:rPr lang="en-US" sz="2800" dirty="0" err="1">
                <a:latin typeface="Myriad Pro" panose="020B0503030403020204" pitchFamily="34" charset="0"/>
              </a:rPr>
              <a:t>Perubahan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produksi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industri</a:t>
            </a:r>
            <a:r>
              <a:rPr lang="en-US" sz="2800" dirty="0">
                <a:latin typeface="Myriad Pro" panose="020B0503030403020204" pitchFamily="34" charset="0"/>
              </a:rPr>
              <a:t> yang </a:t>
            </a:r>
            <a:r>
              <a:rPr lang="en-US" sz="2800" dirty="0" err="1">
                <a:latin typeface="Myriad Pro" panose="020B0503030403020204" pitchFamily="34" charset="0"/>
              </a:rPr>
              <a:t>tidak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diantisipasi</a:t>
            </a:r>
            <a:r>
              <a:rPr lang="en-US" sz="2800" dirty="0">
                <a:latin typeface="Myriad Pro" panose="020B0503030403020204" pitchFamily="34" charset="0"/>
              </a:rPr>
              <a:t>.</a:t>
            </a:r>
          </a:p>
          <a:p>
            <a:pPr marL="1235075" lvl="2" indent="-457200">
              <a:lnSpc>
                <a:spcPct val="100000"/>
              </a:lnSpc>
              <a:buSzPct val="90000"/>
              <a:buFont typeface="Tw Cen MT" pitchFamily="34" charset="0"/>
              <a:buAutoNum type="arabicPeriod"/>
            </a:pPr>
            <a:r>
              <a:rPr lang="en-US" sz="2800" dirty="0" err="1">
                <a:latin typeface="Myriad Pro" panose="020B0503030403020204" pitchFamily="34" charset="0"/>
              </a:rPr>
              <a:t>Perubahan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premi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i="1" dirty="0">
                <a:latin typeface="Myriad Pro" panose="020B0503030403020204" pitchFamily="34" charset="0"/>
              </a:rPr>
              <a:t>risk-default</a:t>
            </a:r>
            <a:r>
              <a:rPr lang="en-US" sz="2800" dirty="0">
                <a:latin typeface="Myriad Pro" panose="020B0503030403020204" pitchFamily="34" charset="0"/>
              </a:rPr>
              <a:t> yang </a:t>
            </a:r>
            <a:r>
              <a:rPr lang="en-US" sz="2800" dirty="0" err="1">
                <a:latin typeface="Myriad Pro" panose="020B0503030403020204" pitchFamily="34" charset="0"/>
              </a:rPr>
              <a:t>tidak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diantisipasi</a:t>
            </a:r>
            <a:r>
              <a:rPr lang="en-US" sz="2800" dirty="0">
                <a:latin typeface="Myriad Pro" panose="020B0503030403020204" pitchFamily="34" charset="0"/>
              </a:rPr>
              <a:t>.</a:t>
            </a:r>
          </a:p>
          <a:p>
            <a:pPr marL="1235075" lvl="2" indent="-457200">
              <a:lnSpc>
                <a:spcPct val="100000"/>
              </a:lnSpc>
              <a:buSzPct val="90000"/>
              <a:buFont typeface="Tw Cen MT" pitchFamily="34" charset="0"/>
              <a:buAutoNum type="arabicPeriod"/>
            </a:pPr>
            <a:r>
              <a:rPr lang="en-US" sz="2800" dirty="0" err="1">
                <a:latin typeface="Myriad Pro" panose="020B0503030403020204" pitchFamily="34" charset="0"/>
              </a:rPr>
              <a:t>Perubahan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struktur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tingkat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suku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bunga</a:t>
            </a:r>
            <a:r>
              <a:rPr lang="en-US" sz="2800" dirty="0">
                <a:latin typeface="Myriad Pro" panose="020B0503030403020204" pitchFamily="34" charset="0"/>
              </a:rPr>
              <a:t> yang </a:t>
            </a:r>
            <a:r>
              <a:rPr lang="en-US" sz="2800" dirty="0" err="1">
                <a:latin typeface="Myriad Pro" panose="020B0503030403020204" pitchFamily="34" charset="0"/>
              </a:rPr>
              <a:t>tidak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diantisipasi</a:t>
            </a:r>
            <a:r>
              <a:rPr lang="en-US" sz="2800" dirty="0" smtClean="0">
                <a:latin typeface="Myriad Pro" panose="020B0503030403020204" pitchFamily="34" charset="0"/>
              </a:rPr>
              <a:t>.</a:t>
            </a:r>
            <a:endParaRPr lang="en-US" sz="28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34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122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/>
              <a:t>RISK-FREE LENDING</a:t>
            </a:r>
            <a:endParaRPr lang="en-US" sz="40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70190" y="2285999"/>
            <a:ext cx="6224505" cy="424605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i="1" dirty="0">
                <a:latin typeface="Myriad Pro" panose="020B0503030403020204" pitchFamily="34" charset="0"/>
              </a:rPr>
              <a:t>Riskless assets can be combined with any portfolio in the efficient set </a:t>
            </a:r>
            <a:r>
              <a:rPr lang="en-US" sz="2800" i="1" dirty="0" smtClean="0">
                <a:latin typeface="Myriad Pro" panose="020B0503030403020204" pitchFamily="34" charset="0"/>
              </a:rPr>
              <a:t>AB.</a:t>
            </a:r>
            <a:endParaRPr lang="en-US" sz="2800" i="1" dirty="0">
              <a:latin typeface="Myriad Pro" panose="020B0503030403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2800" i="1" dirty="0">
                <a:latin typeface="Myriad Pro" panose="020B0503030403020204" pitchFamily="34" charset="0"/>
              </a:rPr>
              <a:t>Z implies </a:t>
            </a:r>
            <a:r>
              <a:rPr lang="en-US" sz="2800" i="1" dirty="0" smtClean="0">
                <a:latin typeface="Myriad Pro" panose="020B0503030403020204" pitchFamily="34" charset="0"/>
              </a:rPr>
              <a:t>lending.</a:t>
            </a:r>
            <a:endParaRPr lang="en-US" sz="2800" i="1" dirty="0">
              <a:latin typeface="Myriad Pro" panose="020B0503030403020204" pitchFamily="34" charset="0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i="1" dirty="0">
                <a:latin typeface="Myriad Pro" panose="020B0503030403020204" pitchFamily="34" charset="0"/>
              </a:rPr>
              <a:t>Set of portfolios on line RF to T dominates all portfolios below </a:t>
            </a:r>
            <a:r>
              <a:rPr lang="en-US" sz="2800" i="1" dirty="0" smtClean="0">
                <a:latin typeface="Myriad Pro" panose="020B0503030403020204" pitchFamily="34" charset="0"/>
              </a:rPr>
              <a:t>it.</a:t>
            </a:r>
            <a:endParaRPr lang="en-US" sz="2800" i="1" dirty="0">
              <a:latin typeface="Myriad Pro" panose="020B0503030403020204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38041" y="5849937"/>
            <a:ext cx="7667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Univers" pitchFamily="34" charset="0"/>
              </a:rPr>
              <a:t>Risk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263316" y="2285999"/>
            <a:ext cx="3727450" cy="3294063"/>
            <a:chOff x="374" y="1477"/>
            <a:chExt cx="2348" cy="2075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816" y="1920"/>
              <a:ext cx="0" cy="1632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816" y="3552"/>
              <a:ext cx="1728" cy="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rc 6"/>
            <p:cNvSpPr>
              <a:spLocks/>
            </p:cNvSpPr>
            <p:nvPr/>
          </p:nvSpPr>
          <p:spPr bwMode="auto">
            <a:xfrm flipH="1">
              <a:off x="1296" y="1968"/>
              <a:ext cx="1200" cy="1008"/>
            </a:xfrm>
            <a:custGeom>
              <a:avLst/>
              <a:gdLst>
                <a:gd name="T0" fmla="*/ 0 w 21600"/>
                <a:gd name="T1" fmla="*/ 0 h 21600"/>
                <a:gd name="T2" fmla="*/ 67 w 21600"/>
                <a:gd name="T3" fmla="*/ 47 h 21600"/>
                <a:gd name="T4" fmla="*/ 0 w 21600"/>
                <a:gd name="T5" fmla="*/ 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V="1">
              <a:off x="816" y="2544"/>
              <a:ext cx="576" cy="336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V="1">
              <a:off x="816" y="2736"/>
              <a:ext cx="528" cy="144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V="1">
              <a:off x="816" y="1680"/>
              <a:ext cx="1536" cy="1200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2486" y="1765"/>
              <a:ext cx="23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B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1142" y="2965"/>
              <a:ext cx="257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" name="AutoShape 12"/>
            <p:cNvSpPr>
              <a:spLocks noChangeArrowheads="1"/>
            </p:cNvSpPr>
            <p:nvPr/>
          </p:nvSpPr>
          <p:spPr bwMode="auto">
            <a:xfrm>
              <a:off x="1680" y="2160"/>
              <a:ext cx="48" cy="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0 w 21600"/>
                <a:gd name="T25" fmla="*/ 3150 h 21600"/>
                <a:gd name="T26" fmla="*/ 18450 w 21600"/>
                <a:gd name="T27" fmla="*/ 1845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1718" y="2149"/>
              <a:ext cx="23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T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74" y="2149"/>
              <a:ext cx="478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Univers" pitchFamily="34" charset="0"/>
                </a:rPr>
                <a:t>E(R)</a:t>
              </a:r>
            </a:p>
          </p:txBody>
        </p:sp>
        <p:sp>
          <p:nvSpPr>
            <p:cNvPr id="17" name="AutoShape 15"/>
            <p:cNvSpPr>
              <a:spLocks noChangeArrowheads="1"/>
            </p:cNvSpPr>
            <p:nvPr/>
          </p:nvSpPr>
          <p:spPr bwMode="auto">
            <a:xfrm>
              <a:off x="768" y="2832"/>
              <a:ext cx="48" cy="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0 w 21600"/>
                <a:gd name="T25" fmla="*/ 3150 h 21600"/>
                <a:gd name="T26" fmla="*/ 18450 w 21600"/>
                <a:gd name="T27" fmla="*/ 1845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374" y="2725"/>
              <a:ext cx="34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RF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2342" y="1477"/>
              <a:ext cx="218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L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V="1">
              <a:off x="816" y="2544"/>
              <a:ext cx="576" cy="336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utoShape 19"/>
            <p:cNvSpPr>
              <a:spLocks noChangeArrowheads="1"/>
            </p:cNvSpPr>
            <p:nvPr/>
          </p:nvSpPr>
          <p:spPr bwMode="auto">
            <a:xfrm>
              <a:off x="1152" y="2640"/>
              <a:ext cx="48" cy="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0 w 21600"/>
                <a:gd name="T25" fmla="*/ 3150 h 21600"/>
                <a:gd name="T26" fmla="*/ 18450 w 21600"/>
                <a:gd name="T27" fmla="*/ 1845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912" y="2448"/>
              <a:ext cx="233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Z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1423" y="2448"/>
              <a:ext cx="25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Univers" pitchFamily="34" charset="0"/>
                </a:rPr>
                <a:t>X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" name="AutoShape 22"/>
            <p:cNvSpPr>
              <a:spLocks noChangeArrowheads="1"/>
            </p:cNvSpPr>
            <p:nvPr/>
          </p:nvSpPr>
          <p:spPr bwMode="auto">
            <a:xfrm>
              <a:off x="1392" y="2496"/>
              <a:ext cx="48" cy="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0 w 21600"/>
                <a:gd name="T25" fmla="*/ 3150 h 21600"/>
                <a:gd name="T26" fmla="*/ 18450 w 21600"/>
                <a:gd name="T27" fmla="*/ 1845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8884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/>
              <a:t>IMPACT OF RISK-FREE LENDING</a:t>
            </a:r>
            <a:endParaRPr lang="en-US" sz="4000" b="1" dirty="0"/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i="1" dirty="0">
                <a:latin typeface="Myriad Pro" panose="020B0503030403020204" pitchFamily="34" charset="0"/>
              </a:rPr>
              <a:t>If </a:t>
            </a:r>
            <a:r>
              <a:rPr lang="en-US" sz="2800" i="1" dirty="0" err="1">
                <a:latin typeface="Myriad Pro" panose="020B0503030403020204" pitchFamily="34" charset="0"/>
              </a:rPr>
              <a:t>w</a:t>
            </a:r>
            <a:r>
              <a:rPr lang="en-US" sz="2800" i="1" baseline="-25000" dirty="0" err="1">
                <a:latin typeface="Myriad Pro" panose="020B0503030403020204" pitchFamily="34" charset="0"/>
              </a:rPr>
              <a:t>RF</a:t>
            </a:r>
            <a:r>
              <a:rPr lang="en-US" sz="2800" i="1" dirty="0">
                <a:latin typeface="Myriad Pro" panose="020B0503030403020204" pitchFamily="34" charset="0"/>
              </a:rPr>
              <a:t> placed in a risk-free </a:t>
            </a:r>
            <a:r>
              <a:rPr lang="en-US" sz="2800" i="1" dirty="0" smtClean="0">
                <a:latin typeface="Myriad Pro" panose="020B0503030403020204" pitchFamily="34" charset="0"/>
              </a:rPr>
              <a:t>asset:</a:t>
            </a:r>
            <a:endParaRPr lang="en-US" sz="2800" i="1" dirty="0">
              <a:latin typeface="Myriad Pro" panose="020B0503030403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2800" i="1" dirty="0">
                <a:latin typeface="Myriad Pro" panose="020B0503030403020204" pitchFamily="34" charset="0"/>
              </a:rPr>
              <a:t>Expected portfolio </a:t>
            </a:r>
            <a:r>
              <a:rPr lang="en-US" sz="2800" i="1" dirty="0" smtClean="0">
                <a:latin typeface="Myriad Pro" panose="020B0503030403020204" pitchFamily="34" charset="0"/>
              </a:rPr>
              <a:t>return:</a:t>
            </a:r>
            <a:endParaRPr lang="en-US" sz="2800" i="1" dirty="0">
              <a:latin typeface="Myriad Pro" panose="020B0503030403020204" pitchFamily="34" charset="0"/>
            </a:endParaRPr>
          </a:p>
          <a:p>
            <a:pPr lvl="1">
              <a:lnSpc>
                <a:spcPct val="100000"/>
              </a:lnSpc>
            </a:pPr>
            <a:endParaRPr lang="en-US" sz="2800" i="1" dirty="0">
              <a:latin typeface="Myriad Pro" panose="020B0503030403020204" pitchFamily="34" charset="0"/>
            </a:endParaRPr>
          </a:p>
          <a:p>
            <a:pPr lvl="1">
              <a:lnSpc>
                <a:spcPct val="100000"/>
              </a:lnSpc>
            </a:pPr>
            <a:endParaRPr lang="en-US" sz="2800" i="1" dirty="0">
              <a:latin typeface="Myriad Pro" panose="020B0503030403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2800" i="1" dirty="0" smtClean="0">
                <a:latin typeface="Myriad Pro" panose="020B0503030403020204" pitchFamily="34" charset="0"/>
              </a:rPr>
              <a:t>Risk </a:t>
            </a:r>
            <a:r>
              <a:rPr lang="en-US" sz="2800" i="1" dirty="0">
                <a:latin typeface="Myriad Pro" panose="020B0503030403020204" pitchFamily="34" charset="0"/>
              </a:rPr>
              <a:t>of the </a:t>
            </a:r>
            <a:r>
              <a:rPr lang="en-US" sz="2800" i="1" dirty="0" smtClean="0">
                <a:latin typeface="Myriad Pro" panose="020B0503030403020204" pitchFamily="34" charset="0"/>
              </a:rPr>
              <a:t>portfolio:</a:t>
            </a:r>
            <a:endParaRPr lang="en-US" sz="2800" i="1" dirty="0">
              <a:latin typeface="Myriad Pro" panose="020B0503030403020204" pitchFamily="34" charset="0"/>
            </a:endParaRPr>
          </a:p>
          <a:p>
            <a:pPr>
              <a:lnSpc>
                <a:spcPct val="100000"/>
              </a:lnSpc>
            </a:pPr>
            <a:endParaRPr lang="en-ID" sz="2800" i="1" dirty="0" smtClean="0">
              <a:latin typeface="Myriad Pro" panose="020B0503030403020204" pitchFamily="34" charset="0"/>
            </a:endParaRPr>
          </a:p>
          <a:p>
            <a:pPr>
              <a:lnSpc>
                <a:spcPct val="100000"/>
              </a:lnSpc>
            </a:pPr>
            <a:endParaRPr lang="en-US" sz="2800" i="1" dirty="0">
              <a:latin typeface="Myriad Pro" panose="020B0503030403020204" pitchFamily="34" charset="0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i="1" dirty="0">
                <a:latin typeface="Myriad Pro" panose="020B0503030403020204" pitchFamily="34" charset="0"/>
              </a:rPr>
              <a:t>Expected return and risk of the portfolio with lending is a weighted </a:t>
            </a:r>
            <a:r>
              <a:rPr lang="en-US" sz="2800" i="1" dirty="0" smtClean="0">
                <a:latin typeface="Myriad Pro" panose="020B0503030403020204" pitchFamily="34" charset="0"/>
              </a:rPr>
              <a:t>average.</a:t>
            </a:r>
            <a:endParaRPr lang="en-US" sz="2800" i="1" dirty="0">
              <a:latin typeface="Myriad Pro" panose="020B0503030403020204" pitchFamily="34" charset="0"/>
            </a:endParaRPr>
          </a:p>
        </p:txBody>
      </p:sp>
      <p:graphicFrame>
        <p:nvGraphicFramePr>
          <p:cNvPr id="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434234"/>
              </p:ext>
            </p:extLst>
          </p:nvPr>
        </p:nvGraphicFramePr>
        <p:xfrm>
          <a:off x="2983998" y="3365077"/>
          <a:ext cx="664527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Equation" r:id="rId3" imgW="6642000" imgH="545760" progId="Equation.3">
                  <p:embed/>
                </p:oleObj>
              </mc:Choice>
              <mc:Fallback>
                <p:oleObj name="Equation" r:id="rId3" imgW="6642000" imgH="545760" progId="Equation.3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3998" y="3365077"/>
                        <a:ext cx="6645275" cy="544513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 w="19050">
                        <a:solidFill>
                          <a:srgbClr val="333399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264423"/>
              </p:ext>
            </p:extLst>
          </p:nvPr>
        </p:nvGraphicFramePr>
        <p:xfrm>
          <a:off x="4506494" y="4843289"/>
          <a:ext cx="34544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Equation" r:id="rId5" imgW="3454200" imgH="545760" progId="Equation.3">
                  <p:embed/>
                </p:oleObj>
              </mc:Choice>
              <mc:Fallback>
                <p:oleObj name="Equation" r:id="rId5" imgW="3454200" imgH="545760" progId="Equation.3">
                  <p:embed/>
                  <p:pic>
                    <p:nvPicPr>
                      <p:cNvPr id="102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6494" y="4843289"/>
                        <a:ext cx="3454400" cy="544513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 w="19050">
                        <a:solidFill>
                          <a:srgbClr val="333399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967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 defTabSz="457200"/>
            <a:r>
              <a:rPr lang="id-ID" sz="4400" b="1" dirty="0">
                <a:ea typeface="ＭＳ Ｐゴシック" pitchFamily="-107" charset="-128"/>
              </a:rPr>
              <a:t>OVERVIEW</a:t>
            </a:r>
            <a:endParaRPr lang="en-US" sz="4400" dirty="0">
              <a:ea typeface="ＭＳ Ｐゴシック" pitchFamily="-107" charset="-128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90312" y="2501612"/>
            <a:ext cx="52193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>
                <a:latin typeface="Myriad Pro" panose="020B0503030403020204" pitchFamily="34" charset="0"/>
              </a:rPr>
              <a:t>Dua model keseimbangan: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341187925"/>
              </p:ext>
            </p:extLst>
          </p:nvPr>
        </p:nvGraphicFramePr>
        <p:xfrm>
          <a:off x="3064042" y="266799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540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 defTabSz="457200"/>
            <a:r>
              <a:rPr lang="en-US" sz="4000" b="1" dirty="0">
                <a:ea typeface="ＭＳ Ｐゴシック" pitchFamily="-107" charset="-128"/>
              </a:rPr>
              <a:t>CAPITAL ASSET PRICING MODEL (CAPM)</a:t>
            </a:r>
            <a:endParaRPr lang="en-US" sz="4000" b="1" dirty="0">
              <a:ea typeface="ＭＳ Ｐゴシック" pitchFamily="-107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5747" y="2237874"/>
            <a:ext cx="10606764" cy="4205690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6015038" algn="l"/>
              </a:tabLst>
            </a:pPr>
            <a:r>
              <a:rPr lang="en-US" sz="2800" b="1" dirty="0" err="1">
                <a:latin typeface="Myriad Pro" panose="020B0503030403020204" pitchFamily="34" charset="0"/>
              </a:rPr>
              <a:t>Asumsi-asumsi</a:t>
            </a:r>
            <a:r>
              <a:rPr lang="en-US" sz="2800" b="1" dirty="0">
                <a:latin typeface="Myriad Pro" panose="020B0503030403020204" pitchFamily="34" charset="0"/>
              </a:rPr>
              <a:t> model CAPM:</a:t>
            </a:r>
          </a:p>
          <a:p>
            <a:pPr marL="777875" lvl="1" indent="-457200">
              <a:lnSpc>
                <a:spcPct val="100000"/>
              </a:lnSpc>
              <a:buSzPct val="90000"/>
              <a:buFont typeface="Tw Cen MT" pitchFamily="34" charset="0"/>
              <a:buAutoNum type="arabicPeriod"/>
              <a:tabLst>
                <a:tab pos="6015038" algn="l"/>
              </a:tabLst>
            </a:pPr>
            <a:r>
              <a:rPr lang="en-US" sz="2800" dirty="0">
                <a:latin typeface="Myriad Pro" panose="020B0503030403020204" pitchFamily="34" charset="0"/>
              </a:rPr>
              <a:t>Investor </a:t>
            </a:r>
            <a:r>
              <a:rPr lang="en-US" sz="2800" dirty="0" err="1">
                <a:latin typeface="Myriad Pro" panose="020B0503030403020204" pitchFamily="34" charset="0"/>
              </a:rPr>
              <a:t>akan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mendiversifikasikan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portolionya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memilih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portofolio</a:t>
            </a:r>
            <a:r>
              <a:rPr lang="en-US" sz="2800" dirty="0">
                <a:latin typeface="Myriad Pro" panose="020B0503030403020204" pitchFamily="34" charset="0"/>
              </a:rPr>
              <a:t> yang optimal </a:t>
            </a:r>
            <a:r>
              <a:rPr lang="en-US" sz="2800" dirty="0" err="1">
                <a:latin typeface="Myriad Pro" panose="020B0503030403020204" pitchFamily="34" charset="0"/>
              </a:rPr>
              <a:t>sesuai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dengan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garis</a:t>
            </a:r>
            <a:r>
              <a:rPr lang="en-US" sz="2800" dirty="0">
                <a:latin typeface="Myriad Pro" panose="020B0503030403020204" pitchFamily="34" charset="0"/>
              </a:rPr>
              <a:t> portfolio </a:t>
            </a:r>
            <a:r>
              <a:rPr lang="en-US" sz="2800" dirty="0" err="1">
                <a:latin typeface="Myriad Pro" panose="020B0503030403020204" pitchFamily="34" charset="0"/>
              </a:rPr>
              <a:t>efisien</a:t>
            </a:r>
            <a:r>
              <a:rPr lang="en-US" sz="2800" dirty="0">
                <a:latin typeface="Myriad Pro" panose="020B0503030403020204" pitchFamily="34" charset="0"/>
              </a:rPr>
              <a:t>.</a:t>
            </a:r>
          </a:p>
          <a:p>
            <a:pPr marL="777875" lvl="1" indent="-457200">
              <a:lnSpc>
                <a:spcPct val="100000"/>
              </a:lnSpc>
              <a:buSzPct val="90000"/>
              <a:buFont typeface="Tw Cen MT" pitchFamily="34" charset="0"/>
              <a:buAutoNum type="arabicPeriod"/>
              <a:tabLst>
                <a:tab pos="6015038" algn="l"/>
              </a:tabLst>
            </a:pPr>
            <a:r>
              <a:rPr lang="en-US" sz="2800" dirty="0" err="1">
                <a:latin typeface="Myriad Pro" panose="020B0503030403020204" pitchFamily="34" charset="0"/>
              </a:rPr>
              <a:t>Semua</a:t>
            </a:r>
            <a:r>
              <a:rPr lang="en-US" sz="2800" dirty="0">
                <a:latin typeface="Myriad Pro" panose="020B0503030403020204" pitchFamily="34" charset="0"/>
              </a:rPr>
              <a:t> investor </a:t>
            </a:r>
            <a:r>
              <a:rPr lang="en-US" sz="2800" dirty="0" err="1">
                <a:latin typeface="Myriad Pro" panose="020B0503030403020204" pitchFamily="34" charset="0"/>
              </a:rPr>
              <a:t>mempunyai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distribusi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probabilitas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tingkat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i="1" dirty="0">
                <a:latin typeface="Myriad Pro" panose="020B0503030403020204" pitchFamily="34" charset="0"/>
              </a:rPr>
              <a:t>return</a:t>
            </a:r>
            <a:r>
              <a:rPr lang="en-US" sz="2800" dirty="0">
                <a:latin typeface="Myriad Pro" panose="020B0503030403020204" pitchFamily="34" charset="0"/>
              </a:rPr>
              <a:t> masa </a:t>
            </a:r>
            <a:r>
              <a:rPr lang="en-US" sz="2800" dirty="0" err="1">
                <a:latin typeface="Myriad Pro" panose="020B0503030403020204" pitchFamily="34" charset="0"/>
              </a:rPr>
              <a:t>depan</a:t>
            </a:r>
            <a:r>
              <a:rPr lang="en-US" sz="2800" dirty="0">
                <a:latin typeface="Myriad Pro" panose="020B0503030403020204" pitchFamily="34" charset="0"/>
              </a:rPr>
              <a:t> yang identic </a:t>
            </a:r>
            <a:r>
              <a:rPr lang="en-US" sz="2800" i="1" dirty="0">
                <a:latin typeface="Myriad Pro" panose="020B0503030403020204" pitchFamily="34" charset="0"/>
              </a:rPr>
              <a:t>(</a:t>
            </a:r>
            <a:r>
              <a:rPr lang="en-US" sz="2800" i="1" dirty="0" err="1">
                <a:latin typeface="Myriad Pro" panose="020B0503030403020204" pitchFamily="34" charset="0"/>
              </a:rPr>
              <a:t>homogeneus</a:t>
            </a:r>
            <a:r>
              <a:rPr lang="en-US" sz="2800" i="1" dirty="0">
                <a:latin typeface="Myriad Pro" panose="020B0503030403020204" pitchFamily="34" charset="0"/>
              </a:rPr>
              <a:t> expectation).</a:t>
            </a:r>
          </a:p>
          <a:p>
            <a:pPr marL="777875" lvl="1" indent="-457200">
              <a:lnSpc>
                <a:spcPct val="100000"/>
              </a:lnSpc>
              <a:buSzPct val="90000"/>
              <a:buFont typeface="Tw Cen MT" pitchFamily="34" charset="0"/>
              <a:buAutoNum type="arabicPeriod"/>
              <a:tabLst>
                <a:tab pos="6015038" algn="l"/>
              </a:tabLst>
            </a:pPr>
            <a:r>
              <a:rPr lang="en-US" sz="2800" dirty="0" err="1">
                <a:latin typeface="Myriad Pro" panose="020B0503030403020204" pitchFamily="34" charset="0"/>
              </a:rPr>
              <a:t>Semua</a:t>
            </a:r>
            <a:r>
              <a:rPr lang="en-US" sz="2800" dirty="0">
                <a:latin typeface="Myriad Pro" panose="020B0503030403020204" pitchFamily="34" charset="0"/>
              </a:rPr>
              <a:t> investor </a:t>
            </a:r>
            <a:r>
              <a:rPr lang="en-US" sz="2800" dirty="0" err="1">
                <a:latin typeface="Myriad Pro" panose="020B0503030403020204" pitchFamily="34" charset="0"/>
              </a:rPr>
              <a:t>memiliki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periode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waktu</a:t>
            </a:r>
            <a:r>
              <a:rPr lang="en-US" sz="2800" dirty="0">
                <a:latin typeface="Myriad Pro" panose="020B0503030403020204" pitchFamily="34" charset="0"/>
              </a:rPr>
              <a:t> yang </a:t>
            </a:r>
            <a:r>
              <a:rPr lang="en-US" sz="2800" dirty="0" err="1">
                <a:latin typeface="Myriad Pro" panose="020B0503030403020204" pitchFamily="34" charset="0"/>
              </a:rPr>
              <a:t>sama</a:t>
            </a:r>
            <a:r>
              <a:rPr lang="en-US" sz="2800" dirty="0">
                <a:latin typeface="Myriad Pro" panose="020B0503030403020204" pitchFamily="34" charset="0"/>
              </a:rPr>
              <a:t>.</a:t>
            </a:r>
          </a:p>
          <a:p>
            <a:pPr marL="777875" lvl="1" indent="-457200">
              <a:lnSpc>
                <a:spcPct val="100000"/>
              </a:lnSpc>
              <a:buSzPct val="90000"/>
              <a:buFont typeface="Tw Cen MT" pitchFamily="34" charset="0"/>
              <a:buAutoNum type="arabicPeriod"/>
              <a:tabLst>
                <a:tab pos="6015038" algn="l"/>
              </a:tabLst>
            </a:pPr>
            <a:r>
              <a:rPr lang="en-US" sz="2800" dirty="0" err="1">
                <a:latin typeface="Myriad Pro" panose="020B0503030403020204" pitchFamily="34" charset="0"/>
              </a:rPr>
              <a:t>Semua</a:t>
            </a:r>
            <a:r>
              <a:rPr lang="en-US" sz="2800" dirty="0">
                <a:latin typeface="Myriad Pro" panose="020B0503030403020204" pitchFamily="34" charset="0"/>
              </a:rPr>
              <a:t> investor </a:t>
            </a:r>
            <a:r>
              <a:rPr lang="en-US" sz="2800" dirty="0" err="1">
                <a:latin typeface="Myriad Pro" panose="020B0503030403020204" pitchFamily="34" charset="0"/>
              </a:rPr>
              <a:t>dapat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meminjam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atau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meminjamkan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uang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pada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tingkat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i="1" dirty="0">
                <a:latin typeface="Myriad Pro" panose="020B0503030403020204" pitchFamily="34" charset="0"/>
              </a:rPr>
              <a:t>return</a:t>
            </a:r>
            <a:r>
              <a:rPr lang="en-US" sz="2800" dirty="0">
                <a:latin typeface="Myriad Pro" panose="020B0503030403020204" pitchFamily="34" charset="0"/>
              </a:rPr>
              <a:t> yang </a:t>
            </a:r>
            <a:r>
              <a:rPr lang="en-US" sz="2800" dirty="0" err="1">
                <a:latin typeface="Myriad Pro" panose="020B0503030403020204" pitchFamily="34" charset="0"/>
              </a:rPr>
              <a:t>bebas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risiko</a:t>
            </a:r>
            <a:r>
              <a:rPr lang="en-US" sz="2800" dirty="0">
                <a:latin typeface="Myriad Pro" panose="020B0503030403020204" pitchFamily="34" charset="0"/>
              </a:rPr>
              <a:t>.</a:t>
            </a:r>
          </a:p>
          <a:p>
            <a:pPr marL="777875" lvl="1" indent="-457200">
              <a:lnSpc>
                <a:spcPct val="100000"/>
              </a:lnSpc>
              <a:buSzPct val="90000"/>
              <a:buFont typeface="Tw Cen MT" pitchFamily="34" charset="0"/>
              <a:buAutoNum type="arabicPeriod"/>
              <a:tabLst>
                <a:tab pos="6015038" algn="l"/>
              </a:tabLst>
            </a:pPr>
            <a:r>
              <a:rPr lang="en-US" sz="2800" dirty="0" err="1">
                <a:latin typeface="Myriad Pro" panose="020B0503030403020204" pitchFamily="34" charset="0"/>
              </a:rPr>
              <a:t>Tidak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ada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biaya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transaksi</a:t>
            </a:r>
            <a:r>
              <a:rPr lang="en-US" sz="2800" dirty="0">
                <a:latin typeface="Myriad Pro" panose="020B0503030403020204" pitchFamily="34" charset="0"/>
              </a:rPr>
              <a:t>, </a:t>
            </a:r>
            <a:r>
              <a:rPr lang="en-US" sz="2800" dirty="0" err="1">
                <a:latin typeface="Myriad Pro" panose="020B0503030403020204" pitchFamily="34" charset="0"/>
              </a:rPr>
              <a:t>pajak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pendapatan</a:t>
            </a:r>
            <a:r>
              <a:rPr lang="en-US" sz="2800" dirty="0">
                <a:latin typeface="Myriad Pro" panose="020B0503030403020204" pitchFamily="34" charset="0"/>
              </a:rPr>
              <a:t>, </a:t>
            </a:r>
            <a:r>
              <a:rPr lang="en-US" sz="2800" dirty="0" err="1" smtClean="0">
                <a:latin typeface="Myriad Pro" panose="020B0503030403020204" pitchFamily="34" charset="0"/>
              </a:rPr>
              <a:t>dan</a:t>
            </a:r>
            <a:r>
              <a:rPr lang="en-US" sz="2800" dirty="0" smtClean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inflasi</a:t>
            </a:r>
            <a:r>
              <a:rPr lang="en-US" sz="2800" dirty="0" smtClean="0">
                <a:latin typeface="Myriad Pro" panose="020B0503030403020204" pitchFamily="34" charset="0"/>
              </a:rPr>
              <a:t>.</a:t>
            </a:r>
            <a:endParaRPr lang="en-US" sz="28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22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 defTabSz="457200"/>
            <a:r>
              <a:rPr lang="en-US" sz="4000" b="1" dirty="0">
                <a:ea typeface="ＭＳ Ｐゴシック" pitchFamily="-107" charset="-128"/>
              </a:rPr>
              <a:t>CAPITAL ASSET PRICING MODEL (CAPM)</a:t>
            </a:r>
            <a:endParaRPr lang="en-US" sz="4000" b="1" dirty="0">
              <a:ea typeface="ＭＳ Ｐゴシック" pitchFamily="-107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5747" y="2334126"/>
            <a:ext cx="10606764" cy="4205690"/>
          </a:xfrm>
        </p:spPr>
        <p:txBody>
          <a:bodyPr>
            <a:noAutofit/>
          </a:bodyPr>
          <a:lstStyle/>
          <a:p>
            <a:pPr marL="835025" lvl="1" indent="-514350">
              <a:lnSpc>
                <a:spcPct val="100000"/>
              </a:lnSpc>
              <a:buSzPct val="90000"/>
              <a:buFont typeface="+mj-lt"/>
              <a:buAutoNum type="arabicPeriod" startAt="6"/>
            </a:pPr>
            <a:r>
              <a:rPr lang="en-US" sz="2800" dirty="0" err="1" smtClean="0">
                <a:latin typeface="Myriad Pro" panose="020B0503030403020204" pitchFamily="34" charset="0"/>
              </a:rPr>
              <a:t>Terdapat</a:t>
            </a:r>
            <a:r>
              <a:rPr lang="en-US" sz="2800" dirty="0" smtClean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banyak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sekali</a:t>
            </a:r>
            <a:r>
              <a:rPr lang="en-US" sz="2800" dirty="0">
                <a:latin typeface="Myriad Pro" panose="020B0503030403020204" pitchFamily="34" charset="0"/>
              </a:rPr>
              <a:t> investor, </a:t>
            </a:r>
            <a:r>
              <a:rPr lang="en-US" sz="2800" dirty="0" err="1">
                <a:latin typeface="Myriad Pro" panose="020B0503030403020204" pitchFamily="34" charset="0"/>
              </a:rPr>
              <a:t>sehingga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tidak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ada</a:t>
            </a:r>
            <a:r>
              <a:rPr lang="en-US" sz="2800" dirty="0">
                <a:latin typeface="Myriad Pro" panose="020B0503030403020204" pitchFamily="34" charset="0"/>
              </a:rPr>
              <a:t> investor </a:t>
            </a:r>
            <a:r>
              <a:rPr lang="en-US" sz="2800" dirty="0" err="1">
                <a:latin typeface="Myriad Pro" panose="020B0503030403020204" pitchFamily="34" charset="0"/>
              </a:rPr>
              <a:t>tunggal</a:t>
            </a:r>
            <a:r>
              <a:rPr lang="en-US" sz="2800" dirty="0">
                <a:latin typeface="Myriad Pro" panose="020B0503030403020204" pitchFamily="34" charset="0"/>
              </a:rPr>
              <a:t> yang </a:t>
            </a:r>
            <a:r>
              <a:rPr lang="en-US" sz="2800" dirty="0" err="1">
                <a:latin typeface="Myriad Pro" panose="020B0503030403020204" pitchFamily="34" charset="0"/>
              </a:rPr>
              <a:t>dapat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mempengaruhi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harga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sekuritas</a:t>
            </a:r>
            <a:r>
              <a:rPr lang="en-US" sz="2800" dirty="0">
                <a:latin typeface="Myriad Pro" panose="020B0503030403020204" pitchFamily="34" charset="0"/>
              </a:rPr>
              <a:t>. </a:t>
            </a:r>
            <a:r>
              <a:rPr lang="en-US" sz="2800" dirty="0" err="1">
                <a:latin typeface="Myriad Pro" panose="020B0503030403020204" pitchFamily="34" charset="0"/>
              </a:rPr>
              <a:t>Semua</a:t>
            </a:r>
            <a:r>
              <a:rPr lang="en-US" sz="2800" dirty="0">
                <a:latin typeface="Myriad Pro" panose="020B0503030403020204" pitchFamily="34" charset="0"/>
              </a:rPr>
              <a:t> investor </a:t>
            </a:r>
            <a:r>
              <a:rPr lang="en-US" sz="2800" dirty="0" err="1">
                <a:latin typeface="Myriad Pro" panose="020B0503030403020204" pitchFamily="34" charset="0"/>
              </a:rPr>
              <a:t>adalah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i="1" dirty="0">
                <a:latin typeface="Myriad Pro" panose="020B0503030403020204" pitchFamily="34" charset="0"/>
              </a:rPr>
              <a:t>price taker</a:t>
            </a:r>
            <a:r>
              <a:rPr lang="en-US" sz="2800" dirty="0">
                <a:latin typeface="Myriad Pro" panose="020B0503030403020204" pitchFamily="34" charset="0"/>
              </a:rPr>
              <a:t>.</a:t>
            </a:r>
          </a:p>
          <a:p>
            <a:pPr marL="835025" lvl="1" indent="-514350">
              <a:lnSpc>
                <a:spcPct val="100000"/>
              </a:lnSpc>
              <a:buSzPct val="90000"/>
              <a:buFont typeface="+mj-lt"/>
              <a:buAutoNum type="arabicPeriod" startAt="6"/>
            </a:pPr>
            <a:r>
              <a:rPr lang="en-US" sz="2800" dirty="0" err="1">
                <a:latin typeface="Myriad Pro" panose="020B0503030403020204" pitchFamily="34" charset="0"/>
              </a:rPr>
              <a:t>Pasar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dalam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keadaan</a:t>
            </a:r>
            <a:r>
              <a:rPr lang="en-US" sz="2800" dirty="0">
                <a:latin typeface="Myriad Pro" panose="020B0503030403020204" pitchFamily="34" charset="0"/>
              </a:rPr>
              <a:t> </a:t>
            </a:r>
            <a:r>
              <a:rPr lang="en-US" sz="2800" dirty="0" err="1">
                <a:latin typeface="Myriad Pro" panose="020B0503030403020204" pitchFamily="34" charset="0"/>
              </a:rPr>
              <a:t>seimbang</a:t>
            </a:r>
            <a:r>
              <a:rPr lang="en-US" sz="2800" dirty="0">
                <a:latin typeface="Myriad Pro" panose="020B0503030403020204" pitchFamily="34" charset="0"/>
              </a:rPr>
              <a:t> (</a:t>
            </a:r>
            <a:r>
              <a:rPr lang="en-US" sz="2800" i="1" dirty="0">
                <a:latin typeface="Myriad Pro" panose="020B0503030403020204" pitchFamily="34" charset="0"/>
              </a:rPr>
              <a:t>equilibrium</a:t>
            </a:r>
            <a:r>
              <a:rPr lang="en-US" sz="2800" dirty="0" smtClean="0">
                <a:latin typeface="Myriad Pro" panose="020B0503030403020204" pitchFamily="34" charset="0"/>
              </a:rPr>
              <a:t>).</a:t>
            </a:r>
            <a:endParaRPr lang="en-US" sz="28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1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3632" y="447077"/>
            <a:ext cx="9333089" cy="440924"/>
          </a:xfrm>
        </p:spPr>
        <p:txBody>
          <a:bodyPr>
            <a:noAutofit/>
          </a:bodyPr>
          <a:lstStyle/>
          <a:p>
            <a:pPr algn="ctr"/>
            <a:r>
              <a:rPr lang="en-US" sz="4400" b="1"/>
              <a:t>PORTOFOLIO PASAR</a:t>
            </a:r>
            <a:endParaRPr lang="en-US" sz="4400" b="1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idx="1"/>
          </p:nvPr>
        </p:nvSpPr>
        <p:spPr>
          <a:xfrm>
            <a:off x="6129155" y="2332037"/>
            <a:ext cx="5397098" cy="4068763"/>
          </a:xfrm>
        </p:spPr>
        <p:txBody>
          <a:bodyPr lIns="92075" tIns="46038" rIns="92075" bIns="46038"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Myriad Pro" panose="020B0503030403020204" pitchFamily="34" charset="0"/>
              </a:rPr>
              <a:t>Pada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kondisi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pasar</a:t>
            </a:r>
            <a:r>
              <a:rPr lang="en-US" dirty="0">
                <a:latin typeface="Myriad Pro" panose="020B0503030403020204" pitchFamily="34" charset="0"/>
              </a:rPr>
              <a:t> yang </a:t>
            </a:r>
            <a:r>
              <a:rPr lang="en-US" dirty="0" err="1">
                <a:latin typeface="Myriad Pro" panose="020B0503030403020204" pitchFamily="34" charset="0"/>
              </a:rPr>
              <a:t>seimbang</a:t>
            </a:r>
            <a:r>
              <a:rPr lang="en-US" dirty="0">
                <a:latin typeface="Myriad Pro" panose="020B0503030403020204" pitchFamily="34" charset="0"/>
              </a:rPr>
              <a:t>, </a:t>
            </a:r>
            <a:r>
              <a:rPr lang="en-US" dirty="0" err="1">
                <a:latin typeface="Myriad Pro" panose="020B0503030403020204" pitchFamily="34" charset="0"/>
              </a:rPr>
              <a:t>semua</a:t>
            </a:r>
            <a:r>
              <a:rPr lang="en-US" dirty="0">
                <a:latin typeface="Myriad Pro" panose="020B0503030403020204" pitchFamily="34" charset="0"/>
              </a:rPr>
              <a:t> investor </a:t>
            </a:r>
            <a:r>
              <a:rPr lang="en-US" dirty="0" err="1">
                <a:latin typeface="Myriad Pro" panose="020B0503030403020204" pitchFamily="34" charset="0"/>
              </a:rPr>
              <a:t>akan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memilih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portofolio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pasar</a:t>
            </a:r>
            <a:r>
              <a:rPr lang="en-US" dirty="0">
                <a:latin typeface="Myriad Pro" panose="020B0503030403020204" pitchFamily="34" charset="0"/>
              </a:rPr>
              <a:t> (</a:t>
            </a:r>
            <a:r>
              <a:rPr lang="en-US" dirty="0" err="1">
                <a:latin typeface="Myriad Pro" panose="020B0503030403020204" pitchFamily="34" charset="0"/>
              </a:rPr>
              <a:t>portofolio</a:t>
            </a:r>
            <a:r>
              <a:rPr lang="en-US" dirty="0">
                <a:latin typeface="Myriad Pro" panose="020B0503030403020204" pitchFamily="34" charset="0"/>
              </a:rPr>
              <a:t> optimal yang </a:t>
            </a:r>
            <a:r>
              <a:rPr lang="en-US" dirty="0" err="1">
                <a:latin typeface="Myriad Pro" panose="020B0503030403020204" pitchFamily="34" charset="0"/>
              </a:rPr>
              <a:t>berada</a:t>
            </a:r>
            <a:r>
              <a:rPr lang="en-US" dirty="0">
                <a:latin typeface="Myriad Pro" panose="020B0503030403020204" pitchFamily="34" charset="0"/>
              </a:rPr>
              <a:t> di </a:t>
            </a:r>
            <a:r>
              <a:rPr lang="en-US" dirty="0" err="1">
                <a:latin typeface="Myriad Pro" panose="020B0503030403020204" pitchFamily="34" charset="0"/>
              </a:rPr>
              <a:t>sepanjang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kurva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i="1" dirty="0">
                <a:latin typeface="Myriad Pro" panose="020B0503030403020204" pitchFamily="34" charset="0"/>
              </a:rPr>
              <a:t>efficient frontier</a:t>
            </a:r>
            <a:r>
              <a:rPr lang="en-US" dirty="0" smtClean="0">
                <a:latin typeface="Myriad Pro" panose="020B0503030403020204" pitchFamily="34" charset="0"/>
              </a:rPr>
              <a:t>).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Myriad Pro" panose="020B0503030403020204" pitchFamily="34" charset="0"/>
              </a:rPr>
              <a:t>Dalam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kondisi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pasar</a:t>
            </a:r>
            <a:r>
              <a:rPr lang="en-US" dirty="0">
                <a:latin typeface="Myriad Pro" panose="020B0503030403020204" pitchFamily="34" charset="0"/>
              </a:rPr>
              <a:t> yang </a:t>
            </a:r>
            <a:r>
              <a:rPr lang="en-US" dirty="0" err="1">
                <a:latin typeface="Myriad Pro" panose="020B0503030403020204" pitchFamily="34" charset="0"/>
              </a:rPr>
              <a:t>seimbang</a:t>
            </a:r>
            <a:r>
              <a:rPr lang="en-US" dirty="0">
                <a:latin typeface="Myriad Pro" panose="020B0503030403020204" pitchFamily="34" charset="0"/>
              </a:rPr>
              <a:t>, </a:t>
            </a:r>
            <a:r>
              <a:rPr lang="en-US" dirty="0" err="1">
                <a:latin typeface="Myriad Pro" panose="020B0503030403020204" pitchFamily="34" charset="0"/>
              </a:rPr>
              <a:t>semua</a:t>
            </a:r>
            <a:r>
              <a:rPr lang="en-US" dirty="0">
                <a:latin typeface="Myriad Pro" panose="020B0503030403020204" pitchFamily="34" charset="0"/>
              </a:rPr>
              <a:t> investor </a:t>
            </a:r>
            <a:r>
              <a:rPr lang="en-US" dirty="0" err="1">
                <a:latin typeface="Myriad Pro" panose="020B0503030403020204" pitchFamily="34" charset="0"/>
              </a:rPr>
              <a:t>akan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memilih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portofolio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pada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titik</a:t>
            </a:r>
            <a:r>
              <a:rPr lang="en-US" dirty="0">
                <a:latin typeface="Myriad Pro" panose="020B0503030403020204" pitchFamily="34" charset="0"/>
              </a:rPr>
              <a:t> M </a:t>
            </a:r>
            <a:r>
              <a:rPr lang="en-US" dirty="0" err="1">
                <a:latin typeface="Myriad Pro" panose="020B0503030403020204" pitchFamily="34" charset="0"/>
              </a:rPr>
              <a:t>sebagai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portofolio</a:t>
            </a:r>
            <a:r>
              <a:rPr lang="en-US" dirty="0">
                <a:latin typeface="Myriad Pro" panose="020B0503030403020204" pitchFamily="34" charset="0"/>
              </a:rPr>
              <a:t> yang optimal (</a:t>
            </a:r>
            <a:r>
              <a:rPr lang="en-US" dirty="0" err="1">
                <a:latin typeface="Myriad Pro" panose="020B0503030403020204" pitchFamily="34" charset="0"/>
              </a:rPr>
              <a:t>terdiri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dari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aset-aset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berisiko</a:t>
            </a:r>
            <a:r>
              <a:rPr lang="en-US" dirty="0" smtClean="0">
                <a:latin typeface="Myriad Pro" panose="020B0503030403020204" pitchFamily="34" charset="0"/>
              </a:rPr>
              <a:t>).</a:t>
            </a:r>
            <a:endParaRPr lang="en-US" dirty="0">
              <a:latin typeface="Myriad Pro" panose="020B0503030403020204" pitchFamily="34" charset="0"/>
            </a:endParaRPr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397042" y="2666498"/>
            <a:ext cx="5497513" cy="3533775"/>
            <a:chOff x="3596" y="7939"/>
            <a:chExt cx="6192" cy="4655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3596" y="11212"/>
              <a:ext cx="57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altLang="zh-CN" sz="1100" b="1">
                  <a:latin typeface="Book Antiqua" pitchFamily="18" charset="0"/>
                  <a:ea typeface="SimSun" pitchFamily="2" charset="-122"/>
                </a:rPr>
                <a:t>R</a:t>
              </a:r>
              <a:r>
                <a:rPr lang="en-US" altLang="zh-CN" sz="1100" b="1" baseline="-25000">
                  <a:latin typeface="Book Antiqua" pitchFamily="18" charset="0"/>
                  <a:ea typeface="SimSun" pitchFamily="2" charset="-122"/>
                </a:rPr>
                <a:t>F</a:t>
              </a:r>
              <a:endParaRPr lang="en-US" b="1"/>
            </a:p>
          </p:txBody>
        </p:sp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7704" y="8062"/>
              <a:ext cx="57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US" altLang="zh-CN" sz="1100" b="1">
                  <a:latin typeface="Book Antiqua" pitchFamily="18" charset="0"/>
                  <a:ea typeface="SimSun" pitchFamily="2" charset="-122"/>
                </a:rPr>
                <a:t>L</a:t>
              </a:r>
              <a:endParaRPr lang="en-US" b="1"/>
            </a:p>
          </p:txBody>
        </p:sp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8204" y="12162"/>
              <a:ext cx="1584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US" altLang="zh-CN" sz="1000" b="1">
                  <a:latin typeface="Book Antiqua" pitchFamily="18" charset="0"/>
                  <a:ea typeface="SimSun" pitchFamily="2" charset="-122"/>
                </a:rPr>
                <a:t>Risiko, </a:t>
              </a:r>
              <a:r>
                <a:rPr lang="en-US" altLang="zh-CN" sz="1000" b="1">
                  <a:latin typeface="Book Antiqua" pitchFamily="18" charset="0"/>
                  <a:ea typeface="SimSun" pitchFamily="2" charset="-122"/>
                  <a:sym typeface="Symbol" pitchFamily="18" charset="2"/>
                </a:rPr>
                <a:t></a:t>
              </a:r>
              <a:r>
                <a:rPr lang="en-US" altLang="zh-CN" sz="1000" b="1" baseline="-25000">
                  <a:latin typeface="Book Antiqua" pitchFamily="18" charset="0"/>
                  <a:ea typeface="SimSun" pitchFamily="2" charset="-122"/>
                </a:rPr>
                <a:t>p</a:t>
              </a:r>
              <a:endParaRPr lang="en-US" b="1"/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6029" y="10965"/>
              <a:ext cx="57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US" altLang="zh-CN" sz="1100" b="1">
                  <a:latin typeface="Book Antiqua" pitchFamily="18" charset="0"/>
                  <a:ea typeface="SimSun" pitchFamily="2" charset="-122"/>
                </a:rPr>
                <a:t>A</a:t>
              </a:r>
              <a:endParaRPr lang="en-US" b="1"/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7808" y="8805"/>
              <a:ext cx="57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US" altLang="zh-CN" sz="1100" b="1">
                  <a:latin typeface="Book Antiqua" pitchFamily="18" charset="0"/>
                  <a:ea typeface="SimSun" pitchFamily="2" charset="-122"/>
                </a:rPr>
                <a:t>E</a:t>
              </a:r>
              <a:endParaRPr lang="en-US" b="1"/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6800" y="10337"/>
              <a:ext cx="57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US" altLang="zh-CN" sz="1100" b="1">
                  <a:latin typeface="Book Antiqua" pitchFamily="18" charset="0"/>
                  <a:ea typeface="SimSun" pitchFamily="2" charset="-122"/>
                </a:rPr>
                <a:t>H</a:t>
              </a:r>
              <a:endParaRPr lang="en-US" b="1"/>
            </a:p>
          </p:txBody>
        </p:sp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7232" y="9525"/>
              <a:ext cx="57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US" altLang="zh-CN" sz="1100" b="1">
                  <a:latin typeface="Book Antiqua" pitchFamily="18" charset="0"/>
                  <a:ea typeface="SimSun" pitchFamily="2" charset="-122"/>
                </a:rPr>
                <a:t>G</a:t>
              </a:r>
              <a:endParaRPr lang="en-US" b="1"/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6368" y="8853"/>
              <a:ext cx="57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US" altLang="zh-CN" sz="1100" b="1">
                  <a:latin typeface="Book Antiqua" pitchFamily="18" charset="0"/>
                  <a:ea typeface="SimSun" pitchFamily="2" charset="-122"/>
                </a:rPr>
                <a:t>M</a:t>
              </a:r>
              <a:endParaRPr lang="en-US" b="1"/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5953" y="9330"/>
              <a:ext cx="57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US" altLang="zh-CN" sz="1100" b="1">
                  <a:latin typeface="Book Antiqua" pitchFamily="18" charset="0"/>
                  <a:ea typeface="SimSun" pitchFamily="2" charset="-122"/>
                </a:rPr>
                <a:t>C</a:t>
              </a:r>
              <a:endParaRPr lang="en-US" b="1"/>
            </a:p>
          </p:txBody>
        </p:sp>
        <p:sp>
          <p:nvSpPr>
            <p:cNvPr id="17" name="Text Box 12"/>
            <p:cNvSpPr txBox="1">
              <a:spLocks noChangeArrowheads="1"/>
            </p:cNvSpPr>
            <p:nvPr/>
          </p:nvSpPr>
          <p:spPr bwMode="auto">
            <a:xfrm>
              <a:off x="3632" y="8372"/>
              <a:ext cx="576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/>
            <a:lstStyle/>
            <a:p>
              <a:pPr algn="r">
                <a:spcAft>
                  <a:spcPts val="1000"/>
                </a:spcAft>
                <a:defRPr/>
              </a:pPr>
              <a:r>
                <a:rPr lang="en-US" altLang="zh-CN" sz="1000" b="1" dirty="0">
                  <a:latin typeface="Book Antiqua" pitchFamily="18" charset="0"/>
                  <a:ea typeface="SimSun" pitchFamily="2" charset="-122"/>
                  <a:cs typeface="Arial" pitchFamily="34" charset="0"/>
                </a:rPr>
                <a:t>Return yang </a:t>
              </a:r>
              <a:r>
                <a:rPr lang="en-US" altLang="zh-CN" sz="1000" b="1" dirty="0" err="1">
                  <a:latin typeface="Book Antiqua" pitchFamily="18" charset="0"/>
                  <a:ea typeface="SimSun" pitchFamily="2" charset="-122"/>
                  <a:cs typeface="Arial" pitchFamily="34" charset="0"/>
                </a:rPr>
                <a:t>diharapkan</a:t>
              </a:r>
              <a:r>
                <a:rPr lang="en-US" altLang="zh-CN" sz="1000" b="1" dirty="0">
                  <a:latin typeface="Book Antiqua" pitchFamily="18" charset="0"/>
                  <a:ea typeface="SimSun" pitchFamily="2" charset="-122"/>
                  <a:cs typeface="Arial" pitchFamily="34" charset="0"/>
                </a:rPr>
                <a:t>, </a:t>
              </a:r>
              <a:r>
                <a:rPr lang="en-US" altLang="zh-CN" sz="1000" b="1" dirty="0" err="1">
                  <a:latin typeface="Book Antiqua" pitchFamily="18" charset="0"/>
                  <a:ea typeface="SimSun" pitchFamily="2" charset="-122"/>
                  <a:cs typeface="Arial" pitchFamily="34" charset="0"/>
                </a:rPr>
                <a:t>R</a:t>
              </a:r>
              <a:r>
                <a:rPr lang="en-US" altLang="zh-CN" sz="1000" b="1" baseline="-25000" dirty="0" err="1">
                  <a:latin typeface="Book Antiqua" pitchFamily="18" charset="0"/>
                  <a:ea typeface="SimSun" pitchFamily="2" charset="-122"/>
                  <a:cs typeface="Arial" pitchFamily="34" charset="0"/>
                </a:rPr>
                <a:t>p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5648" y="10100"/>
              <a:ext cx="57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US" altLang="zh-CN" sz="1100" b="1">
                  <a:latin typeface="Book Antiqua" pitchFamily="18" charset="0"/>
                  <a:ea typeface="SimSun" pitchFamily="2" charset="-122"/>
                </a:rPr>
                <a:t>B</a:t>
              </a:r>
              <a:endParaRPr lang="en-US" b="1"/>
            </a:p>
          </p:txBody>
        </p:sp>
        <p:sp>
          <p:nvSpPr>
            <p:cNvPr id="19" name="Line 14"/>
            <p:cNvSpPr>
              <a:spLocks noChangeShapeType="1"/>
            </p:cNvSpPr>
            <p:nvPr/>
          </p:nvSpPr>
          <p:spPr bwMode="auto">
            <a:xfrm>
              <a:off x="4205" y="8051"/>
              <a:ext cx="0" cy="39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4205" y="12017"/>
              <a:ext cx="5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16"/>
            <p:cNvSpPr>
              <a:spLocks/>
            </p:cNvSpPr>
            <p:nvPr/>
          </p:nvSpPr>
          <p:spPr bwMode="auto">
            <a:xfrm>
              <a:off x="6054" y="8890"/>
              <a:ext cx="1942" cy="1313"/>
            </a:xfrm>
            <a:custGeom>
              <a:avLst/>
              <a:gdLst>
                <a:gd name="T0" fmla="*/ 0 w 2308"/>
                <a:gd name="T1" fmla="*/ 455 h 1477"/>
                <a:gd name="T2" fmla="*/ 5 w 2308"/>
                <a:gd name="T3" fmla="*/ 428 h 1477"/>
                <a:gd name="T4" fmla="*/ 29 w 2308"/>
                <a:gd name="T5" fmla="*/ 329 h 1477"/>
                <a:gd name="T6" fmla="*/ 74 w 2308"/>
                <a:gd name="T7" fmla="*/ 228 h 1477"/>
                <a:gd name="T8" fmla="*/ 194 w 2308"/>
                <a:gd name="T9" fmla="*/ 85 h 1477"/>
                <a:gd name="T10" fmla="*/ 411 w 2308"/>
                <a:gd name="T11" fmla="*/ 0 h 14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08"/>
                <a:gd name="T19" fmla="*/ 0 h 1477"/>
                <a:gd name="T20" fmla="*/ 2308 w 2308"/>
                <a:gd name="T21" fmla="*/ 1477 h 14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08" h="1477">
                  <a:moveTo>
                    <a:pt x="0" y="1477"/>
                  </a:moveTo>
                  <a:cubicBezTo>
                    <a:pt x="4" y="1462"/>
                    <a:pt x="0" y="1459"/>
                    <a:pt x="26" y="1389"/>
                  </a:cubicBezTo>
                  <a:cubicBezTo>
                    <a:pt x="52" y="1320"/>
                    <a:pt x="91" y="1174"/>
                    <a:pt x="156" y="1066"/>
                  </a:cubicBezTo>
                  <a:cubicBezTo>
                    <a:pt x="221" y="958"/>
                    <a:pt x="262" y="874"/>
                    <a:pt x="416" y="742"/>
                  </a:cubicBezTo>
                  <a:cubicBezTo>
                    <a:pt x="571" y="611"/>
                    <a:pt x="773" y="400"/>
                    <a:pt x="1088" y="276"/>
                  </a:cubicBezTo>
                  <a:cubicBezTo>
                    <a:pt x="1403" y="152"/>
                    <a:pt x="2054" y="57"/>
                    <a:pt x="2308" y="0"/>
                  </a:cubicBezTo>
                </a:path>
              </a:pathLst>
            </a:custGeom>
            <a:solidFill>
              <a:srgbClr val="DDDDDD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3" name="Freeform 17"/>
            <p:cNvSpPr>
              <a:spLocks/>
            </p:cNvSpPr>
            <p:nvPr/>
          </p:nvSpPr>
          <p:spPr bwMode="auto">
            <a:xfrm>
              <a:off x="6168" y="10427"/>
              <a:ext cx="740" cy="616"/>
            </a:xfrm>
            <a:custGeom>
              <a:avLst/>
              <a:gdLst>
                <a:gd name="T0" fmla="*/ 0 w 609"/>
                <a:gd name="T1" fmla="*/ 47622 h 380"/>
                <a:gd name="T2" fmla="*/ 1896 w 609"/>
                <a:gd name="T3" fmla="*/ 8729 h 380"/>
                <a:gd name="T4" fmla="*/ 4270 w 609"/>
                <a:gd name="T5" fmla="*/ 0 h 380"/>
                <a:gd name="T6" fmla="*/ 0 60000 65536"/>
                <a:gd name="T7" fmla="*/ 0 60000 65536"/>
                <a:gd name="T8" fmla="*/ 0 60000 65536"/>
                <a:gd name="T9" fmla="*/ 0 w 609"/>
                <a:gd name="T10" fmla="*/ 0 h 380"/>
                <a:gd name="T11" fmla="*/ 609 w 609"/>
                <a:gd name="T12" fmla="*/ 380 h 3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9" h="380">
                  <a:moveTo>
                    <a:pt x="0" y="380"/>
                  </a:moveTo>
                  <a:cubicBezTo>
                    <a:pt x="47" y="328"/>
                    <a:pt x="169" y="133"/>
                    <a:pt x="270" y="70"/>
                  </a:cubicBezTo>
                  <a:cubicBezTo>
                    <a:pt x="371" y="7"/>
                    <a:pt x="539" y="15"/>
                    <a:pt x="609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4" name="Freeform 18"/>
            <p:cNvSpPr>
              <a:spLocks/>
            </p:cNvSpPr>
            <p:nvPr/>
          </p:nvSpPr>
          <p:spPr bwMode="auto">
            <a:xfrm>
              <a:off x="6909" y="9614"/>
              <a:ext cx="523" cy="797"/>
            </a:xfrm>
            <a:custGeom>
              <a:avLst/>
              <a:gdLst>
                <a:gd name="T0" fmla="*/ 0 w 430"/>
                <a:gd name="T1" fmla="*/ 63488 h 490"/>
                <a:gd name="T2" fmla="*/ 923 w 430"/>
                <a:gd name="T3" fmla="*/ 15538 h 490"/>
                <a:gd name="T4" fmla="*/ 3048 w 430"/>
                <a:gd name="T5" fmla="*/ 0 h 490"/>
                <a:gd name="T6" fmla="*/ 0 60000 65536"/>
                <a:gd name="T7" fmla="*/ 0 60000 65536"/>
                <a:gd name="T8" fmla="*/ 0 60000 65536"/>
                <a:gd name="T9" fmla="*/ 0 w 430"/>
                <a:gd name="T10" fmla="*/ 0 h 490"/>
                <a:gd name="T11" fmla="*/ 430 w 430"/>
                <a:gd name="T12" fmla="*/ 490 h 4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0" h="490">
                  <a:moveTo>
                    <a:pt x="0" y="490"/>
                  </a:moveTo>
                  <a:cubicBezTo>
                    <a:pt x="22" y="430"/>
                    <a:pt x="58" y="202"/>
                    <a:pt x="130" y="120"/>
                  </a:cubicBezTo>
                  <a:cubicBezTo>
                    <a:pt x="202" y="38"/>
                    <a:pt x="367" y="25"/>
                    <a:pt x="43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5" name="Freeform 19"/>
            <p:cNvSpPr>
              <a:spLocks/>
            </p:cNvSpPr>
            <p:nvPr/>
          </p:nvSpPr>
          <p:spPr bwMode="auto">
            <a:xfrm>
              <a:off x="7408" y="8901"/>
              <a:ext cx="596" cy="697"/>
            </a:xfrm>
            <a:custGeom>
              <a:avLst/>
              <a:gdLst>
                <a:gd name="T0" fmla="*/ 73 w 490"/>
                <a:gd name="T1" fmla="*/ 53867 h 430"/>
                <a:gd name="T2" fmla="*/ 567 w 490"/>
                <a:gd name="T3" fmla="*/ 23773 h 430"/>
                <a:gd name="T4" fmla="*/ 3474 w 490"/>
                <a:gd name="T5" fmla="*/ 0 h 430"/>
                <a:gd name="T6" fmla="*/ 0 60000 65536"/>
                <a:gd name="T7" fmla="*/ 0 60000 65536"/>
                <a:gd name="T8" fmla="*/ 0 60000 65536"/>
                <a:gd name="T9" fmla="*/ 0 w 490"/>
                <a:gd name="T10" fmla="*/ 0 h 430"/>
                <a:gd name="T11" fmla="*/ 490 w 490"/>
                <a:gd name="T12" fmla="*/ 430 h 4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0" h="430">
                  <a:moveTo>
                    <a:pt x="10" y="430"/>
                  </a:moveTo>
                  <a:cubicBezTo>
                    <a:pt x="22" y="390"/>
                    <a:pt x="0" y="262"/>
                    <a:pt x="80" y="190"/>
                  </a:cubicBezTo>
                  <a:cubicBezTo>
                    <a:pt x="160" y="118"/>
                    <a:pt x="405" y="40"/>
                    <a:pt x="49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6" name="Freeform 20"/>
            <p:cNvSpPr>
              <a:spLocks/>
            </p:cNvSpPr>
            <p:nvPr/>
          </p:nvSpPr>
          <p:spPr bwMode="auto">
            <a:xfrm>
              <a:off x="6042" y="10134"/>
              <a:ext cx="126" cy="909"/>
            </a:xfrm>
            <a:custGeom>
              <a:avLst/>
              <a:gdLst>
                <a:gd name="T0" fmla="*/ 329 w 103"/>
                <a:gd name="T1" fmla="*/ 0 h 560"/>
                <a:gd name="T2" fmla="*/ 98 w 103"/>
                <a:gd name="T3" fmla="*/ 10273 h 560"/>
                <a:gd name="T4" fmla="*/ 1 w 103"/>
                <a:gd name="T5" fmla="*/ 25887 h 560"/>
                <a:gd name="T6" fmla="*/ 53 w 103"/>
                <a:gd name="T7" fmla="*/ 40772 h 560"/>
                <a:gd name="T8" fmla="*/ 139 w 103"/>
                <a:gd name="T9" fmla="*/ 46465 h 560"/>
                <a:gd name="T10" fmla="*/ 771 w 103"/>
                <a:gd name="T11" fmla="*/ 71137 h 5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3"/>
                <a:gd name="T19" fmla="*/ 0 h 560"/>
                <a:gd name="T20" fmla="*/ 103 w 103"/>
                <a:gd name="T21" fmla="*/ 560 h 5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3" h="560">
                  <a:moveTo>
                    <a:pt x="43" y="0"/>
                  </a:moveTo>
                  <a:cubicBezTo>
                    <a:pt x="38" y="13"/>
                    <a:pt x="20" y="47"/>
                    <a:pt x="13" y="81"/>
                  </a:cubicBezTo>
                  <a:cubicBezTo>
                    <a:pt x="6" y="115"/>
                    <a:pt x="2" y="164"/>
                    <a:pt x="1" y="204"/>
                  </a:cubicBezTo>
                  <a:cubicBezTo>
                    <a:pt x="0" y="244"/>
                    <a:pt x="4" y="294"/>
                    <a:pt x="7" y="321"/>
                  </a:cubicBezTo>
                  <a:cubicBezTo>
                    <a:pt x="10" y="348"/>
                    <a:pt x="3" y="326"/>
                    <a:pt x="19" y="366"/>
                  </a:cubicBezTo>
                  <a:cubicBezTo>
                    <a:pt x="35" y="406"/>
                    <a:pt x="85" y="520"/>
                    <a:pt x="103" y="560"/>
                  </a:cubicBezTo>
                </a:path>
              </a:pathLst>
            </a:cu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7" name="Freeform 21"/>
            <p:cNvSpPr>
              <a:spLocks/>
            </p:cNvSpPr>
            <p:nvPr/>
          </p:nvSpPr>
          <p:spPr bwMode="auto">
            <a:xfrm>
              <a:off x="6095" y="8949"/>
              <a:ext cx="1669" cy="2060"/>
            </a:xfrm>
            <a:custGeom>
              <a:avLst/>
              <a:gdLst>
                <a:gd name="T0" fmla="*/ 0 w 1373"/>
                <a:gd name="T1" fmla="*/ 100352 h 1269"/>
                <a:gd name="T2" fmla="*/ 73 w 1373"/>
                <a:gd name="T3" fmla="*/ 134744 h 1269"/>
                <a:gd name="T4" fmla="*/ 286 w 1373"/>
                <a:gd name="T5" fmla="*/ 147434 h 1269"/>
                <a:gd name="T6" fmla="*/ 349 w 1373"/>
                <a:gd name="T7" fmla="*/ 151222 h 1269"/>
                <a:gd name="T8" fmla="*/ 423 w 1373"/>
                <a:gd name="T9" fmla="*/ 160087 h 1269"/>
                <a:gd name="T10" fmla="*/ 626 w 1373"/>
                <a:gd name="T11" fmla="*/ 158833 h 1269"/>
                <a:gd name="T12" fmla="*/ 777 w 1373"/>
                <a:gd name="T13" fmla="*/ 154976 h 1269"/>
                <a:gd name="T14" fmla="*/ 1199 w 1373"/>
                <a:gd name="T15" fmla="*/ 148690 h 1269"/>
                <a:gd name="T16" fmla="*/ 1619 w 1373"/>
                <a:gd name="T17" fmla="*/ 132142 h 1269"/>
                <a:gd name="T18" fmla="*/ 2256 w 1373"/>
                <a:gd name="T19" fmla="*/ 127058 h 1269"/>
                <a:gd name="T20" fmla="*/ 2817 w 1373"/>
                <a:gd name="T21" fmla="*/ 120697 h 1269"/>
                <a:gd name="T22" fmla="*/ 3731 w 1373"/>
                <a:gd name="T23" fmla="*/ 110527 h 1269"/>
                <a:gd name="T24" fmla="*/ 4579 w 1373"/>
                <a:gd name="T25" fmla="*/ 100352 h 1269"/>
                <a:gd name="T26" fmla="*/ 5566 w 1373"/>
                <a:gd name="T27" fmla="*/ 68670 h 1269"/>
                <a:gd name="T28" fmla="*/ 5988 w 1373"/>
                <a:gd name="T29" fmla="*/ 57152 h 1269"/>
                <a:gd name="T30" fmla="*/ 7047 w 1373"/>
                <a:gd name="T31" fmla="*/ 44471 h 1269"/>
                <a:gd name="T32" fmla="*/ 7256 w 1373"/>
                <a:gd name="T33" fmla="*/ 40640 h 1269"/>
                <a:gd name="T34" fmla="*/ 7472 w 1373"/>
                <a:gd name="T35" fmla="*/ 39401 h 1269"/>
                <a:gd name="T36" fmla="*/ 7889 w 1373"/>
                <a:gd name="T37" fmla="*/ 34268 h 1269"/>
                <a:gd name="T38" fmla="*/ 8245 w 1373"/>
                <a:gd name="T39" fmla="*/ 17727 h 1269"/>
                <a:gd name="T40" fmla="*/ 8875 w 1373"/>
                <a:gd name="T41" fmla="*/ 11441 h 1269"/>
                <a:gd name="T42" fmla="*/ 9513 w 1373"/>
                <a:gd name="T43" fmla="*/ 5104 h 1269"/>
                <a:gd name="T44" fmla="*/ 9649 w 1373"/>
                <a:gd name="T45" fmla="*/ 1243 h 1269"/>
                <a:gd name="T46" fmla="*/ 9426 w 1373"/>
                <a:gd name="T47" fmla="*/ 1627 h 1269"/>
                <a:gd name="T48" fmla="*/ 8690 w 1373"/>
                <a:gd name="T49" fmla="*/ 3529 h 1269"/>
                <a:gd name="T50" fmla="*/ 8245 w 1373"/>
                <a:gd name="T51" fmla="*/ 5104 h 126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73"/>
                <a:gd name="T79" fmla="*/ 0 h 1269"/>
                <a:gd name="T80" fmla="*/ 1373 w 1373"/>
                <a:gd name="T81" fmla="*/ 1269 h 1269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73" h="1269">
                  <a:moveTo>
                    <a:pt x="0" y="790"/>
                  </a:moveTo>
                  <a:cubicBezTo>
                    <a:pt x="3" y="880"/>
                    <a:pt x="4" y="970"/>
                    <a:pt x="10" y="1060"/>
                  </a:cubicBezTo>
                  <a:cubicBezTo>
                    <a:pt x="11" y="1079"/>
                    <a:pt x="37" y="1151"/>
                    <a:pt x="40" y="1160"/>
                  </a:cubicBezTo>
                  <a:cubicBezTo>
                    <a:pt x="43" y="1170"/>
                    <a:pt x="50" y="1190"/>
                    <a:pt x="50" y="1190"/>
                  </a:cubicBezTo>
                  <a:cubicBezTo>
                    <a:pt x="53" y="1213"/>
                    <a:pt x="47" y="1240"/>
                    <a:pt x="60" y="1260"/>
                  </a:cubicBezTo>
                  <a:cubicBezTo>
                    <a:pt x="66" y="1269"/>
                    <a:pt x="82" y="1257"/>
                    <a:pt x="90" y="1250"/>
                  </a:cubicBezTo>
                  <a:cubicBezTo>
                    <a:pt x="99" y="1242"/>
                    <a:pt x="102" y="1229"/>
                    <a:pt x="110" y="1220"/>
                  </a:cubicBezTo>
                  <a:cubicBezTo>
                    <a:pt x="134" y="1191"/>
                    <a:pt x="141" y="1190"/>
                    <a:pt x="170" y="1170"/>
                  </a:cubicBezTo>
                  <a:cubicBezTo>
                    <a:pt x="189" y="1132"/>
                    <a:pt x="195" y="1068"/>
                    <a:pt x="230" y="1040"/>
                  </a:cubicBezTo>
                  <a:cubicBezTo>
                    <a:pt x="239" y="1033"/>
                    <a:pt x="306" y="1005"/>
                    <a:pt x="320" y="1000"/>
                  </a:cubicBezTo>
                  <a:cubicBezTo>
                    <a:pt x="368" y="928"/>
                    <a:pt x="300" y="1017"/>
                    <a:pt x="400" y="950"/>
                  </a:cubicBezTo>
                  <a:cubicBezTo>
                    <a:pt x="427" y="932"/>
                    <a:pt x="507" y="878"/>
                    <a:pt x="530" y="870"/>
                  </a:cubicBezTo>
                  <a:cubicBezTo>
                    <a:pt x="575" y="855"/>
                    <a:pt x="620" y="829"/>
                    <a:pt x="650" y="790"/>
                  </a:cubicBezTo>
                  <a:cubicBezTo>
                    <a:pt x="710" y="712"/>
                    <a:pt x="736" y="621"/>
                    <a:pt x="790" y="540"/>
                  </a:cubicBezTo>
                  <a:cubicBezTo>
                    <a:pt x="805" y="518"/>
                    <a:pt x="828" y="465"/>
                    <a:pt x="850" y="450"/>
                  </a:cubicBezTo>
                  <a:cubicBezTo>
                    <a:pt x="900" y="417"/>
                    <a:pt x="950" y="383"/>
                    <a:pt x="1000" y="350"/>
                  </a:cubicBezTo>
                  <a:cubicBezTo>
                    <a:pt x="1012" y="342"/>
                    <a:pt x="1018" y="328"/>
                    <a:pt x="1030" y="320"/>
                  </a:cubicBezTo>
                  <a:cubicBezTo>
                    <a:pt x="1039" y="314"/>
                    <a:pt x="1051" y="315"/>
                    <a:pt x="1060" y="310"/>
                  </a:cubicBezTo>
                  <a:cubicBezTo>
                    <a:pt x="1081" y="298"/>
                    <a:pt x="1120" y="270"/>
                    <a:pt x="1120" y="270"/>
                  </a:cubicBezTo>
                  <a:cubicBezTo>
                    <a:pt x="1133" y="231"/>
                    <a:pt x="1137" y="169"/>
                    <a:pt x="1170" y="140"/>
                  </a:cubicBezTo>
                  <a:cubicBezTo>
                    <a:pt x="1278" y="46"/>
                    <a:pt x="1190" y="129"/>
                    <a:pt x="1260" y="90"/>
                  </a:cubicBezTo>
                  <a:cubicBezTo>
                    <a:pt x="1363" y="33"/>
                    <a:pt x="1282" y="63"/>
                    <a:pt x="1350" y="40"/>
                  </a:cubicBezTo>
                  <a:cubicBezTo>
                    <a:pt x="1357" y="30"/>
                    <a:pt x="1373" y="22"/>
                    <a:pt x="1370" y="10"/>
                  </a:cubicBezTo>
                  <a:cubicBezTo>
                    <a:pt x="1367" y="0"/>
                    <a:pt x="1349" y="13"/>
                    <a:pt x="1338" y="13"/>
                  </a:cubicBezTo>
                  <a:cubicBezTo>
                    <a:pt x="1298" y="13"/>
                    <a:pt x="1273" y="25"/>
                    <a:pt x="1233" y="28"/>
                  </a:cubicBezTo>
                  <a:cubicBezTo>
                    <a:pt x="1196" y="40"/>
                    <a:pt x="1181" y="35"/>
                    <a:pt x="1170" y="40"/>
                  </a:cubicBezTo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8" name="Freeform 22"/>
            <p:cNvSpPr>
              <a:spLocks/>
            </p:cNvSpPr>
            <p:nvPr/>
          </p:nvSpPr>
          <p:spPr bwMode="auto">
            <a:xfrm>
              <a:off x="6067" y="10053"/>
              <a:ext cx="255" cy="227"/>
            </a:xfrm>
            <a:custGeom>
              <a:avLst/>
              <a:gdLst>
                <a:gd name="T0" fmla="*/ 369 w 210"/>
                <a:gd name="T1" fmla="*/ 5017 h 140"/>
                <a:gd name="T2" fmla="*/ 1134 w 210"/>
                <a:gd name="T3" fmla="*/ 0 h 140"/>
                <a:gd name="T4" fmla="*/ 1343 w 210"/>
                <a:gd name="T5" fmla="*/ 1232 h 140"/>
                <a:gd name="T6" fmla="*/ 854 w 210"/>
                <a:gd name="T7" fmla="*/ 8834 h 140"/>
                <a:gd name="T8" fmla="*/ 648 w 210"/>
                <a:gd name="T9" fmla="*/ 12553 h 140"/>
                <a:gd name="T10" fmla="*/ 234 w 210"/>
                <a:gd name="T11" fmla="*/ 17596 h 140"/>
                <a:gd name="T12" fmla="*/ 23 w 210"/>
                <a:gd name="T13" fmla="*/ 16352 h 140"/>
                <a:gd name="T14" fmla="*/ 160 w 210"/>
                <a:gd name="T15" fmla="*/ 12553 h 140"/>
                <a:gd name="T16" fmla="*/ 369 w 210"/>
                <a:gd name="T17" fmla="*/ 5017 h 1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0"/>
                <a:gd name="T28" fmla="*/ 0 h 140"/>
                <a:gd name="T29" fmla="*/ 210 w 210"/>
                <a:gd name="T30" fmla="*/ 140 h 1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0" h="140">
                  <a:moveTo>
                    <a:pt x="53" y="40"/>
                  </a:moveTo>
                  <a:cubicBezTo>
                    <a:pt x="94" y="26"/>
                    <a:pt x="118" y="9"/>
                    <a:pt x="163" y="0"/>
                  </a:cubicBezTo>
                  <a:cubicBezTo>
                    <a:pt x="173" y="3"/>
                    <a:pt x="188" y="1"/>
                    <a:pt x="193" y="10"/>
                  </a:cubicBezTo>
                  <a:cubicBezTo>
                    <a:pt x="210" y="44"/>
                    <a:pt x="140" y="64"/>
                    <a:pt x="123" y="70"/>
                  </a:cubicBezTo>
                  <a:cubicBezTo>
                    <a:pt x="113" y="80"/>
                    <a:pt x="104" y="91"/>
                    <a:pt x="93" y="100"/>
                  </a:cubicBezTo>
                  <a:cubicBezTo>
                    <a:pt x="74" y="115"/>
                    <a:pt x="33" y="140"/>
                    <a:pt x="33" y="140"/>
                  </a:cubicBezTo>
                  <a:cubicBezTo>
                    <a:pt x="23" y="137"/>
                    <a:pt x="6" y="140"/>
                    <a:pt x="3" y="130"/>
                  </a:cubicBezTo>
                  <a:cubicBezTo>
                    <a:pt x="0" y="118"/>
                    <a:pt x="17" y="111"/>
                    <a:pt x="23" y="100"/>
                  </a:cubicBezTo>
                  <a:cubicBezTo>
                    <a:pt x="34" y="80"/>
                    <a:pt x="43" y="60"/>
                    <a:pt x="53" y="40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9" name="Freeform 23"/>
            <p:cNvSpPr>
              <a:spLocks/>
            </p:cNvSpPr>
            <p:nvPr/>
          </p:nvSpPr>
          <p:spPr bwMode="auto">
            <a:xfrm>
              <a:off x="6111" y="9323"/>
              <a:ext cx="1366" cy="1639"/>
            </a:xfrm>
            <a:custGeom>
              <a:avLst/>
              <a:gdLst>
                <a:gd name="T0" fmla="*/ 7629 w 1123"/>
                <a:gd name="T1" fmla="*/ 0 h 1010"/>
                <a:gd name="T2" fmla="*/ 6846 w 1123"/>
                <a:gd name="T3" fmla="*/ 26594 h 1010"/>
                <a:gd name="T4" fmla="*/ 5930 w 1123"/>
                <a:gd name="T5" fmla="*/ 35453 h 1010"/>
                <a:gd name="T6" fmla="*/ 5715 w 1123"/>
                <a:gd name="T7" fmla="*/ 37981 h 1010"/>
                <a:gd name="T8" fmla="*/ 5930 w 1123"/>
                <a:gd name="T9" fmla="*/ 35453 h 1010"/>
                <a:gd name="T10" fmla="*/ 5715 w 1123"/>
                <a:gd name="T11" fmla="*/ 37981 h 1010"/>
                <a:gd name="T12" fmla="*/ 5288 w 1123"/>
                <a:gd name="T13" fmla="*/ 49405 h 1010"/>
                <a:gd name="T14" fmla="*/ 4859 w 1123"/>
                <a:gd name="T15" fmla="*/ 68392 h 1010"/>
                <a:gd name="T16" fmla="*/ 4789 w 1123"/>
                <a:gd name="T17" fmla="*/ 73435 h 1010"/>
                <a:gd name="T18" fmla="*/ 3875 w 1123"/>
                <a:gd name="T19" fmla="*/ 87420 h 1010"/>
                <a:gd name="T20" fmla="*/ 2168 w 1123"/>
                <a:gd name="T21" fmla="*/ 96219 h 1010"/>
                <a:gd name="T22" fmla="*/ 1962 w 1123"/>
                <a:gd name="T23" fmla="*/ 98783 h 1010"/>
                <a:gd name="T24" fmla="*/ 1530 w 1123"/>
                <a:gd name="T25" fmla="*/ 101302 h 1010"/>
                <a:gd name="T26" fmla="*/ 1181 w 1123"/>
                <a:gd name="T27" fmla="*/ 107642 h 1010"/>
                <a:gd name="T28" fmla="*/ 822 w 1123"/>
                <a:gd name="T29" fmla="*/ 113915 h 1010"/>
                <a:gd name="T30" fmla="*/ 327 w 1123"/>
                <a:gd name="T31" fmla="*/ 124090 h 1010"/>
                <a:gd name="T32" fmla="*/ 240 w 1123"/>
                <a:gd name="T33" fmla="*/ 127535 h 1010"/>
                <a:gd name="T34" fmla="*/ 197 w 1123"/>
                <a:gd name="T35" fmla="*/ 127097 h 1010"/>
                <a:gd name="T36" fmla="*/ 109 w 1123"/>
                <a:gd name="T37" fmla="*/ 112680 h 1010"/>
                <a:gd name="T38" fmla="*/ 1317 w 1123"/>
                <a:gd name="T39" fmla="*/ 102545 h 1010"/>
                <a:gd name="T40" fmla="*/ 1962 w 1123"/>
                <a:gd name="T41" fmla="*/ 93746 h 1010"/>
                <a:gd name="T42" fmla="*/ 2528 w 1123"/>
                <a:gd name="T43" fmla="*/ 87420 h 1010"/>
                <a:gd name="T44" fmla="*/ 2947 w 1123"/>
                <a:gd name="T45" fmla="*/ 82322 h 1010"/>
                <a:gd name="T46" fmla="*/ 3517 w 1123"/>
                <a:gd name="T47" fmla="*/ 72189 h 1010"/>
                <a:gd name="T48" fmla="*/ 3937 w 1123"/>
                <a:gd name="T49" fmla="*/ 64632 h 1010"/>
                <a:gd name="T50" fmla="*/ 4368 w 1123"/>
                <a:gd name="T51" fmla="*/ 59528 h 1010"/>
                <a:gd name="T52" fmla="*/ 4655 w 1123"/>
                <a:gd name="T53" fmla="*/ 51878 h 1010"/>
                <a:gd name="T54" fmla="*/ 5075 w 1123"/>
                <a:gd name="T55" fmla="*/ 46859 h 1010"/>
                <a:gd name="T56" fmla="*/ 5573 w 1123"/>
                <a:gd name="T57" fmla="*/ 36738 h 1010"/>
                <a:gd name="T58" fmla="*/ 5715 w 1123"/>
                <a:gd name="T59" fmla="*/ 32960 h 1010"/>
                <a:gd name="T60" fmla="*/ 5930 w 1123"/>
                <a:gd name="T61" fmla="*/ 30356 h 1010"/>
                <a:gd name="T62" fmla="*/ 6215 w 1123"/>
                <a:gd name="T63" fmla="*/ 22787 h 1010"/>
                <a:gd name="T64" fmla="*/ 6644 w 1123"/>
                <a:gd name="T65" fmla="*/ 17691 h 1010"/>
                <a:gd name="T66" fmla="*/ 7413 w 1123"/>
                <a:gd name="T67" fmla="*/ 6313 h 1010"/>
                <a:gd name="T68" fmla="*/ 7629 w 1123"/>
                <a:gd name="T69" fmla="*/ 0 h 101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23"/>
                <a:gd name="T106" fmla="*/ 0 h 1010"/>
                <a:gd name="T107" fmla="*/ 1123 w 1123"/>
                <a:gd name="T108" fmla="*/ 1010 h 101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23" h="1010">
                  <a:moveTo>
                    <a:pt x="1076" y="0"/>
                  </a:moveTo>
                  <a:cubicBezTo>
                    <a:pt x="1053" y="230"/>
                    <a:pt x="1123" y="193"/>
                    <a:pt x="966" y="210"/>
                  </a:cubicBezTo>
                  <a:cubicBezTo>
                    <a:pt x="916" y="227"/>
                    <a:pt x="880" y="251"/>
                    <a:pt x="836" y="280"/>
                  </a:cubicBezTo>
                  <a:lnTo>
                    <a:pt x="806" y="300"/>
                  </a:lnTo>
                  <a:cubicBezTo>
                    <a:pt x="806" y="300"/>
                    <a:pt x="836" y="280"/>
                    <a:pt x="836" y="280"/>
                  </a:cubicBezTo>
                  <a:cubicBezTo>
                    <a:pt x="836" y="280"/>
                    <a:pt x="816" y="293"/>
                    <a:pt x="806" y="300"/>
                  </a:cubicBezTo>
                  <a:cubicBezTo>
                    <a:pt x="786" y="330"/>
                    <a:pt x="757" y="356"/>
                    <a:pt x="746" y="390"/>
                  </a:cubicBezTo>
                  <a:cubicBezTo>
                    <a:pt x="728" y="443"/>
                    <a:pt x="717" y="494"/>
                    <a:pt x="686" y="540"/>
                  </a:cubicBezTo>
                  <a:cubicBezTo>
                    <a:pt x="683" y="553"/>
                    <a:pt x="678" y="566"/>
                    <a:pt x="676" y="580"/>
                  </a:cubicBezTo>
                  <a:cubicBezTo>
                    <a:pt x="656" y="720"/>
                    <a:pt x="707" y="677"/>
                    <a:pt x="546" y="690"/>
                  </a:cubicBezTo>
                  <a:cubicBezTo>
                    <a:pt x="432" y="713"/>
                    <a:pt x="402" y="696"/>
                    <a:pt x="306" y="760"/>
                  </a:cubicBezTo>
                  <a:cubicBezTo>
                    <a:pt x="296" y="767"/>
                    <a:pt x="286" y="773"/>
                    <a:pt x="276" y="780"/>
                  </a:cubicBezTo>
                  <a:cubicBezTo>
                    <a:pt x="258" y="792"/>
                    <a:pt x="216" y="800"/>
                    <a:pt x="216" y="800"/>
                  </a:cubicBezTo>
                  <a:cubicBezTo>
                    <a:pt x="163" y="880"/>
                    <a:pt x="233" y="783"/>
                    <a:pt x="166" y="850"/>
                  </a:cubicBezTo>
                  <a:cubicBezTo>
                    <a:pt x="99" y="917"/>
                    <a:pt x="196" y="847"/>
                    <a:pt x="116" y="900"/>
                  </a:cubicBezTo>
                  <a:cubicBezTo>
                    <a:pt x="95" y="932"/>
                    <a:pt x="62" y="945"/>
                    <a:pt x="46" y="980"/>
                  </a:cubicBezTo>
                  <a:cubicBezTo>
                    <a:pt x="37" y="999"/>
                    <a:pt x="34" y="1007"/>
                    <a:pt x="34" y="1007"/>
                  </a:cubicBezTo>
                  <a:cubicBezTo>
                    <a:pt x="27" y="997"/>
                    <a:pt x="37" y="1010"/>
                    <a:pt x="28" y="1004"/>
                  </a:cubicBezTo>
                  <a:cubicBezTo>
                    <a:pt x="25" y="964"/>
                    <a:pt x="0" y="927"/>
                    <a:pt x="16" y="890"/>
                  </a:cubicBezTo>
                  <a:cubicBezTo>
                    <a:pt x="41" y="832"/>
                    <a:pt x="143" y="834"/>
                    <a:pt x="186" y="810"/>
                  </a:cubicBezTo>
                  <a:cubicBezTo>
                    <a:pt x="269" y="764"/>
                    <a:pt x="222" y="786"/>
                    <a:pt x="276" y="740"/>
                  </a:cubicBezTo>
                  <a:cubicBezTo>
                    <a:pt x="330" y="694"/>
                    <a:pt x="299" y="724"/>
                    <a:pt x="356" y="690"/>
                  </a:cubicBezTo>
                  <a:cubicBezTo>
                    <a:pt x="377" y="678"/>
                    <a:pt x="416" y="650"/>
                    <a:pt x="416" y="650"/>
                  </a:cubicBezTo>
                  <a:cubicBezTo>
                    <a:pt x="440" y="614"/>
                    <a:pt x="465" y="597"/>
                    <a:pt x="496" y="570"/>
                  </a:cubicBezTo>
                  <a:cubicBezTo>
                    <a:pt x="517" y="551"/>
                    <a:pt x="532" y="526"/>
                    <a:pt x="556" y="510"/>
                  </a:cubicBezTo>
                  <a:cubicBezTo>
                    <a:pt x="576" y="497"/>
                    <a:pt x="616" y="470"/>
                    <a:pt x="616" y="470"/>
                  </a:cubicBezTo>
                  <a:cubicBezTo>
                    <a:pt x="629" y="450"/>
                    <a:pt x="643" y="430"/>
                    <a:pt x="656" y="410"/>
                  </a:cubicBezTo>
                  <a:cubicBezTo>
                    <a:pt x="669" y="390"/>
                    <a:pt x="716" y="370"/>
                    <a:pt x="716" y="370"/>
                  </a:cubicBezTo>
                  <a:cubicBezTo>
                    <a:pt x="763" y="300"/>
                    <a:pt x="736" y="323"/>
                    <a:pt x="786" y="290"/>
                  </a:cubicBezTo>
                  <a:cubicBezTo>
                    <a:pt x="793" y="280"/>
                    <a:pt x="798" y="268"/>
                    <a:pt x="806" y="260"/>
                  </a:cubicBezTo>
                  <a:cubicBezTo>
                    <a:pt x="814" y="252"/>
                    <a:pt x="828" y="249"/>
                    <a:pt x="836" y="240"/>
                  </a:cubicBezTo>
                  <a:cubicBezTo>
                    <a:pt x="852" y="222"/>
                    <a:pt x="863" y="200"/>
                    <a:pt x="876" y="180"/>
                  </a:cubicBezTo>
                  <a:cubicBezTo>
                    <a:pt x="889" y="160"/>
                    <a:pt x="936" y="140"/>
                    <a:pt x="936" y="140"/>
                  </a:cubicBezTo>
                  <a:cubicBezTo>
                    <a:pt x="964" y="98"/>
                    <a:pt x="1004" y="78"/>
                    <a:pt x="1046" y="50"/>
                  </a:cubicBezTo>
                  <a:cubicBezTo>
                    <a:pt x="1062" y="39"/>
                    <a:pt x="1066" y="17"/>
                    <a:pt x="1076" y="0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" name="Freeform 24"/>
            <p:cNvSpPr>
              <a:spLocks/>
            </p:cNvSpPr>
            <p:nvPr/>
          </p:nvSpPr>
          <p:spPr bwMode="auto">
            <a:xfrm>
              <a:off x="7061" y="9622"/>
              <a:ext cx="112" cy="167"/>
            </a:xfrm>
            <a:custGeom>
              <a:avLst/>
              <a:gdLst>
                <a:gd name="T0" fmla="*/ 404 w 92"/>
                <a:gd name="T1" fmla="*/ 2423 h 102"/>
                <a:gd name="T2" fmla="*/ 625 w 92"/>
                <a:gd name="T3" fmla="*/ 1295 h 102"/>
                <a:gd name="T4" fmla="*/ 558 w 92"/>
                <a:gd name="T5" fmla="*/ 5834 h 102"/>
                <a:gd name="T6" fmla="*/ 342 w 92"/>
                <a:gd name="T7" fmla="*/ 9953 h 102"/>
                <a:gd name="T8" fmla="*/ 259 w 92"/>
                <a:gd name="T9" fmla="*/ 12460 h 102"/>
                <a:gd name="T10" fmla="*/ 131 w 92"/>
                <a:gd name="T11" fmla="*/ 14092 h 102"/>
                <a:gd name="T12" fmla="*/ 61 w 92"/>
                <a:gd name="T13" fmla="*/ 8738 h 102"/>
                <a:gd name="T14" fmla="*/ 194 w 92"/>
                <a:gd name="T15" fmla="*/ 7127 h 102"/>
                <a:gd name="T16" fmla="*/ 404 w 92"/>
                <a:gd name="T17" fmla="*/ 2423 h 1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2"/>
                <a:gd name="T28" fmla="*/ 0 h 102"/>
                <a:gd name="T29" fmla="*/ 92 w 92"/>
                <a:gd name="T30" fmla="*/ 102 h 10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2" h="102">
                  <a:moveTo>
                    <a:pt x="57" y="18"/>
                  </a:moveTo>
                  <a:cubicBezTo>
                    <a:pt x="70" y="8"/>
                    <a:pt x="73" y="0"/>
                    <a:pt x="87" y="9"/>
                  </a:cubicBezTo>
                  <a:cubicBezTo>
                    <a:pt x="92" y="24"/>
                    <a:pt x="91" y="33"/>
                    <a:pt x="78" y="42"/>
                  </a:cubicBezTo>
                  <a:cubicBezTo>
                    <a:pt x="71" y="53"/>
                    <a:pt x="59" y="65"/>
                    <a:pt x="48" y="72"/>
                  </a:cubicBezTo>
                  <a:cubicBezTo>
                    <a:pt x="44" y="78"/>
                    <a:pt x="40" y="84"/>
                    <a:pt x="36" y="90"/>
                  </a:cubicBezTo>
                  <a:cubicBezTo>
                    <a:pt x="32" y="96"/>
                    <a:pt x="18" y="102"/>
                    <a:pt x="18" y="102"/>
                  </a:cubicBezTo>
                  <a:cubicBezTo>
                    <a:pt x="2" y="97"/>
                    <a:pt x="0" y="80"/>
                    <a:pt x="9" y="63"/>
                  </a:cubicBezTo>
                  <a:cubicBezTo>
                    <a:pt x="12" y="57"/>
                    <a:pt x="27" y="51"/>
                    <a:pt x="27" y="51"/>
                  </a:cubicBezTo>
                  <a:cubicBezTo>
                    <a:pt x="36" y="37"/>
                    <a:pt x="49" y="35"/>
                    <a:pt x="57" y="18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1" name="Freeform 25"/>
            <p:cNvSpPr>
              <a:spLocks/>
            </p:cNvSpPr>
            <p:nvPr/>
          </p:nvSpPr>
          <p:spPr bwMode="auto">
            <a:xfrm>
              <a:off x="6332" y="10597"/>
              <a:ext cx="104" cy="157"/>
            </a:xfrm>
            <a:custGeom>
              <a:avLst/>
              <a:gdLst>
                <a:gd name="T0" fmla="*/ 0 w 86"/>
                <a:gd name="T1" fmla="*/ 9596 h 97"/>
                <a:gd name="T2" fmla="*/ 125 w 86"/>
                <a:gd name="T3" fmla="*/ 3718 h 97"/>
                <a:gd name="T4" fmla="*/ 420 w 86"/>
                <a:gd name="T5" fmla="*/ 754 h 97"/>
                <a:gd name="T6" fmla="*/ 543 w 86"/>
                <a:gd name="T7" fmla="*/ 0 h 97"/>
                <a:gd name="T8" fmla="*/ 565 w 86"/>
                <a:gd name="T9" fmla="*/ 1131 h 97"/>
                <a:gd name="T10" fmla="*/ 441 w 86"/>
                <a:gd name="T11" fmla="*/ 2586 h 97"/>
                <a:gd name="T12" fmla="*/ 323 w 86"/>
                <a:gd name="T13" fmla="*/ 5552 h 97"/>
                <a:gd name="T14" fmla="*/ 183 w 86"/>
                <a:gd name="T15" fmla="*/ 8520 h 97"/>
                <a:gd name="T16" fmla="*/ 40 w 86"/>
                <a:gd name="T17" fmla="*/ 11487 h 97"/>
                <a:gd name="T18" fmla="*/ 0 w 86"/>
                <a:gd name="T19" fmla="*/ 9596 h 9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6"/>
                <a:gd name="T31" fmla="*/ 0 h 97"/>
                <a:gd name="T32" fmla="*/ 86 w 86"/>
                <a:gd name="T33" fmla="*/ 97 h 9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6" h="97">
                  <a:moveTo>
                    <a:pt x="0" y="78"/>
                  </a:moveTo>
                  <a:cubicBezTo>
                    <a:pt x="10" y="63"/>
                    <a:pt x="4" y="42"/>
                    <a:pt x="18" y="30"/>
                  </a:cubicBezTo>
                  <a:cubicBezTo>
                    <a:pt x="32" y="17"/>
                    <a:pt x="46" y="12"/>
                    <a:pt x="63" y="6"/>
                  </a:cubicBezTo>
                  <a:cubicBezTo>
                    <a:pt x="69" y="4"/>
                    <a:pt x="81" y="0"/>
                    <a:pt x="81" y="0"/>
                  </a:cubicBezTo>
                  <a:cubicBezTo>
                    <a:pt x="82" y="3"/>
                    <a:pt x="86" y="6"/>
                    <a:pt x="84" y="9"/>
                  </a:cubicBezTo>
                  <a:cubicBezTo>
                    <a:pt x="80" y="15"/>
                    <a:pt x="66" y="21"/>
                    <a:pt x="66" y="21"/>
                  </a:cubicBezTo>
                  <a:cubicBezTo>
                    <a:pt x="62" y="33"/>
                    <a:pt x="58" y="38"/>
                    <a:pt x="48" y="45"/>
                  </a:cubicBezTo>
                  <a:cubicBezTo>
                    <a:pt x="34" y="66"/>
                    <a:pt x="42" y="59"/>
                    <a:pt x="27" y="69"/>
                  </a:cubicBezTo>
                  <a:cubicBezTo>
                    <a:pt x="26" y="73"/>
                    <a:pt x="13" y="97"/>
                    <a:pt x="6" y="93"/>
                  </a:cubicBezTo>
                  <a:cubicBezTo>
                    <a:pt x="1" y="90"/>
                    <a:pt x="2" y="83"/>
                    <a:pt x="0" y="78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2" name="Freeform 26"/>
            <p:cNvSpPr>
              <a:spLocks/>
            </p:cNvSpPr>
            <p:nvPr/>
          </p:nvSpPr>
          <p:spPr bwMode="auto">
            <a:xfrm>
              <a:off x="6056" y="10172"/>
              <a:ext cx="98" cy="249"/>
            </a:xfrm>
            <a:custGeom>
              <a:avLst/>
              <a:gdLst>
                <a:gd name="T0" fmla="*/ 374 w 81"/>
                <a:gd name="T1" fmla="*/ 0 h 154"/>
                <a:gd name="T2" fmla="*/ 294 w 81"/>
                <a:gd name="T3" fmla="*/ 18830 h 154"/>
                <a:gd name="T4" fmla="*/ 374 w 81"/>
                <a:gd name="T5" fmla="*/ 0 h 154"/>
                <a:gd name="T6" fmla="*/ 0 60000 65536"/>
                <a:gd name="T7" fmla="*/ 0 60000 65536"/>
                <a:gd name="T8" fmla="*/ 0 60000 65536"/>
                <a:gd name="T9" fmla="*/ 0 w 81"/>
                <a:gd name="T10" fmla="*/ 0 h 154"/>
                <a:gd name="T11" fmla="*/ 81 w 81"/>
                <a:gd name="T12" fmla="*/ 154 h 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1" h="154">
                  <a:moveTo>
                    <a:pt x="55" y="0"/>
                  </a:moveTo>
                  <a:cubicBezTo>
                    <a:pt x="40" y="46"/>
                    <a:pt x="0" y="125"/>
                    <a:pt x="44" y="154"/>
                  </a:cubicBezTo>
                  <a:cubicBezTo>
                    <a:pt x="51" y="132"/>
                    <a:pt x="81" y="26"/>
                    <a:pt x="55" y="0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3" name="Freeform 27"/>
            <p:cNvSpPr>
              <a:spLocks/>
            </p:cNvSpPr>
            <p:nvPr/>
          </p:nvSpPr>
          <p:spPr bwMode="auto">
            <a:xfrm>
              <a:off x="6254" y="10007"/>
              <a:ext cx="100" cy="88"/>
            </a:xfrm>
            <a:custGeom>
              <a:avLst/>
              <a:gdLst>
                <a:gd name="T0" fmla="*/ 162 w 82"/>
                <a:gd name="T1" fmla="*/ 3160 h 54"/>
                <a:gd name="T2" fmla="*/ 379 w 82"/>
                <a:gd name="T3" fmla="*/ 0 h 54"/>
                <a:gd name="T4" fmla="*/ 359 w 82"/>
                <a:gd name="T5" fmla="*/ 5533 h 54"/>
                <a:gd name="T6" fmla="*/ 223 w 82"/>
                <a:gd name="T7" fmla="*/ 6722 h 54"/>
                <a:gd name="T8" fmla="*/ 162 w 82"/>
                <a:gd name="T9" fmla="*/ 3160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54"/>
                <a:gd name="T17" fmla="*/ 82 w 82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54">
                  <a:moveTo>
                    <a:pt x="22" y="24"/>
                  </a:moveTo>
                  <a:cubicBezTo>
                    <a:pt x="33" y="13"/>
                    <a:pt x="36" y="4"/>
                    <a:pt x="52" y="0"/>
                  </a:cubicBezTo>
                  <a:cubicBezTo>
                    <a:pt x="82" y="15"/>
                    <a:pt x="74" y="30"/>
                    <a:pt x="49" y="42"/>
                  </a:cubicBezTo>
                  <a:cubicBezTo>
                    <a:pt x="26" y="54"/>
                    <a:pt x="54" y="43"/>
                    <a:pt x="31" y="51"/>
                  </a:cubicBezTo>
                  <a:cubicBezTo>
                    <a:pt x="16" y="48"/>
                    <a:pt x="0" y="35"/>
                    <a:pt x="22" y="24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4" name="Line 28"/>
            <p:cNvSpPr>
              <a:spLocks noChangeShapeType="1"/>
            </p:cNvSpPr>
            <p:nvPr/>
          </p:nvSpPr>
          <p:spPr bwMode="auto">
            <a:xfrm>
              <a:off x="4205" y="9220"/>
              <a:ext cx="25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29"/>
            <p:cNvSpPr>
              <a:spLocks noChangeShapeType="1"/>
            </p:cNvSpPr>
            <p:nvPr/>
          </p:nvSpPr>
          <p:spPr bwMode="auto">
            <a:xfrm>
              <a:off x="6749" y="9202"/>
              <a:ext cx="0" cy="28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0"/>
            <p:cNvSpPr>
              <a:spLocks noChangeShapeType="1"/>
            </p:cNvSpPr>
            <p:nvPr/>
          </p:nvSpPr>
          <p:spPr bwMode="auto">
            <a:xfrm flipV="1">
              <a:off x="4205" y="8307"/>
              <a:ext cx="3635" cy="30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1"/>
            <p:cNvSpPr>
              <a:spLocks/>
            </p:cNvSpPr>
            <p:nvPr/>
          </p:nvSpPr>
          <p:spPr bwMode="auto">
            <a:xfrm>
              <a:off x="6143" y="10433"/>
              <a:ext cx="760" cy="608"/>
            </a:xfrm>
            <a:custGeom>
              <a:avLst/>
              <a:gdLst>
                <a:gd name="T0" fmla="*/ 162 w 903"/>
                <a:gd name="T1" fmla="*/ 0 h 684"/>
                <a:gd name="T2" fmla="*/ 117 w 903"/>
                <a:gd name="T3" fmla="*/ 10 h 684"/>
                <a:gd name="T4" fmla="*/ 114 w 903"/>
                <a:gd name="T5" fmla="*/ 11 h 684"/>
                <a:gd name="T6" fmla="*/ 103 w 903"/>
                <a:gd name="T7" fmla="*/ 14 h 684"/>
                <a:gd name="T8" fmla="*/ 94 w 903"/>
                <a:gd name="T9" fmla="*/ 18 h 684"/>
                <a:gd name="T10" fmla="*/ 90 w 903"/>
                <a:gd name="T11" fmla="*/ 20 h 684"/>
                <a:gd name="T12" fmla="*/ 71 w 903"/>
                <a:gd name="T13" fmla="*/ 44 h 684"/>
                <a:gd name="T14" fmla="*/ 62 w 903"/>
                <a:gd name="T15" fmla="*/ 53 h 684"/>
                <a:gd name="T16" fmla="*/ 58 w 903"/>
                <a:gd name="T17" fmla="*/ 58 h 684"/>
                <a:gd name="T18" fmla="*/ 46 w 903"/>
                <a:gd name="T19" fmla="*/ 90 h 684"/>
                <a:gd name="T20" fmla="*/ 38 w 903"/>
                <a:gd name="T21" fmla="*/ 109 h 684"/>
                <a:gd name="T22" fmla="*/ 28 w 903"/>
                <a:gd name="T23" fmla="*/ 143 h 684"/>
                <a:gd name="T24" fmla="*/ 15 w 903"/>
                <a:gd name="T25" fmla="*/ 182 h 684"/>
                <a:gd name="T26" fmla="*/ 8 w 903"/>
                <a:gd name="T27" fmla="*/ 203 h 684"/>
                <a:gd name="T28" fmla="*/ 5 w 903"/>
                <a:gd name="T29" fmla="*/ 211 h 684"/>
                <a:gd name="T30" fmla="*/ 0 w 903"/>
                <a:gd name="T31" fmla="*/ 195 h 68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03"/>
                <a:gd name="T49" fmla="*/ 0 h 684"/>
                <a:gd name="T50" fmla="*/ 903 w 903"/>
                <a:gd name="T51" fmla="*/ 684 h 68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03" h="684">
                  <a:moveTo>
                    <a:pt x="903" y="0"/>
                  </a:moveTo>
                  <a:cubicBezTo>
                    <a:pt x="819" y="7"/>
                    <a:pt x="740" y="23"/>
                    <a:pt x="656" y="30"/>
                  </a:cubicBezTo>
                  <a:cubicBezTo>
                    <a:pt x="648" y="32"/>
                    <a:pt x="641" y="36"/>
                    <a:pt x="633" y="37"/>
                  </a:cubicBezTo>
                  <a:cubicBezTo>
                    <a:pt x="613" y="41"/>
                    <a:pt x="593" y="41"/>
                    <a:pt x="573" y="45"/>
                  </a:cubicBezTo>
                  <a:cubicBezTo>
                    <a:pt x="558" y="48"/>
                    <a:pt x="543" y="55"/>
                    <a:pt x="528" y="60"/>
                  </a:cubicBezTo>
                  <a:cubicBezTo>
                    <a:pt x="521" y="62"/>
                    <a:pt x="506" y="67"/>
                    <a:pt x="506" y="67"/>
                  </a:cubicBezTo>
                  <a:cubicBezTo>
                    <a:pt x="468" y="92"/>
                    <a:pt x="431" y="117"/>
                    <a:pt x="393" y="142"/>
                  </a:cubicBezTo>
                  <a:cubicBezTo>
                    <a:pt x="378" y="152"/>
                    <a:pt x="363" y="162"/>
                    <a:pt x="348" y="172"/>
                  </a:cubicBezTo>
                  <a:cubicBezTo>
                    <a:pt x="341" y="177"/>
                    <a:pt x="326" y="187"/>
                    <a:pt x="326" y="187"/>
                  </a:cubicBezTo>
                  <a:cubicBezTo>
                    <a:pt x="311" y="231"/>
                    <a:pt x="298" y="266"/>
                    <a:pt x="258" y="292"/>
                  </a:cubicBezTo>
                  <a:cubicBezTo>
                    <a:pt x="240" y="319"/>
                    <a:pt x="241" y="334"/>
                    <a:pt x="213" y="352"/>
                  </a:cubicBezTo>
                  <a:cubicBezTo>
                    <a:pt x="190" y="388"/>
                    <a:pt x="177" y="429"/>
                    <a:pt x="153" y="465"/>
                  </a:cubicBezTo>
                  <a:cubicBezTo>
                    <a:pt x="136" y="515"/>
                    <a:pt x="131" y="561"/>
                    <a:pt x="86" y="592"/>
                  </a:cubicBezTo>
                  <a:cubicBezTo>
                    <a:pt x="72" y="632"/>
                    <a:pt x="82" y="609"/>
                    <a:pt x="48" y="660"/>
                  </a:cubicBezTo>
                  <a:cubicBezTo>
                    <a:pt x="32" y="684"/>
                    <a:pt x="42" y="682"/>
                    <a:pt x="26" y="682"/>
                  </a:cubicBezTo>
                  <a:lnTo>
                    <a:pt x="0" y="63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8" name="Freeform 32"/>
            <p:cNvSpPr>
              <a:spLocks/>
            </p:cNvSpPr>
            <p:nvPr/>
          </p:nvSpPr>
          <p:spPr bwMode="auto">
            <a:xfrm>
              <a:off x="6891" y="9639"/>
              <a:ext cx="524" cy="808"/>
            </a:xfrm>
            <a:custGeom>
              <a:avLst/>
              <a:gdLst>
                <a:gd name="T0" fmla="*/ 110 w 623"/>
                <a:gd name="T1" fmla="*/ 0 h 909"/>
                <a:gd name="T2" fmla="*/ 101 w 623"/>
                <a:gd name="T3" fmla="*/ 4 h 909"/>
                <a:gd name="T4" fmla="*/ 78 w 623"/>
                <a:gd name="T5" fmla="*/ 12 h 909"/>
                <a:gd name="T6" fmla="*/ 56 w 623"/>
                <a:gd name="T7" fmla="*/ 37 h 909"/>
                <a:gd name="T8" fmla="*/ 45 w 623"/>
                <a:gd name="T9" fmla="*/ 55 h 909"/>
                <a:gd name="T10" fmla="*/ 42 w 623"/>
                <a:gd name="T11" fmla="*/ 62 h 909"/>
                <a:gd name="T12" fmla="*/ 39 w 623"/>
                <a:gd name="T13" fmla="*/ 68 h 909"/>
                <a:gd name="T14" fmla="*/ 30 w 623"/>
                <a:gd name="T15" fmla="*/ 86 h 909"/>
                <a:gd name="T16" fmla="*/ 29 w 623"/>
                <a:gd name="T17" fmla="*/ 92 h 909"/>
                <a:gd name="T18" fmla="*/ 27 w 623"/>
                <a:gd name="T19" fmla="*/ 100 h 909"/>
                <a:gd name="T20" fmla="*/ 20 w 623"/>
                <a:gd name="T21" fmla="*/ 132 h 909"/>
                <a:gd name="T22" fmla="*/ 19 w 623"/>
                <a:gd name="T23" fmla="*/ 146 h 909"/>
                <a:gd name="T24" fmla="*/ 17 w 623"/>
                <a:gd name="T25" fmla="*/ 153 h 909"/>
                <a:gd name="T26" fmla="*/ 9 w 623"/>
                <a:gd name="T27" fmla="*/ 212 h 909"/>
                <a:gd name="T28" fmla="*/ 7 w 623"/>
                <a:gd name="T29" fmla="*/ 267 h 909"/>
                <a:gd name="T30" fmla="*/ 7 w 623"/>
                <a:gd name="T31" fmla="*/ 276 h 909"/>
                <a:gd name="T32" fmla="*/ 0 w 623"/>
                <a:gd name="T33" fmla="*/ 277 h 909"/>
                <a:gd name="T34" fmla="*/ 7 w 623"/>
                <a:gd name="T35" fmla="*/ 275 h 90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23"/>
                <a:gd name="T55" fmla="*/ 0 h 909"/>
                <a:gd name="T56" fmla="*/ 623 w 623"/>
                <a:gd name="T57" fmla="*/ 909 h 90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23" h="909">
                  <a:moveTo>
                    <a:pt x="623" y="0"/>
                  </a:moveTo>
                  <a:cubicBezTo>
                    <a:pt x="616" y="4"/>
                    <a:pt x="600" y="2"/>
                    <a:pt x="570" y="8"/>
                  </a:cubicBezTo>
                  <a:cubicBezTo>
                    <a:pt x="540" y="14"/>
                    <a:pt x="486" y="19"/>
                    <a:pt x="443" y="38"/>
                  </a:cubicBezTo>
                  <a:cubicBezTo>
                    <a:pt x="403" y="64"/>
                    <a:pt x="351" y="89"/>
                    <a:pt x="315" y="120"/>
                  </a:cubicBezTo>
                  <a:cubicBezTo>
                    <a:pt x="291" y="141"/>
                    <a:pt x="282" y="163"/>
                    <a:pt x="255" y="180"/>
                  </a:cubicBezTo>
                  <a:cubicBezTo>
                    <a:pt x="250" y="188"/>
                    <a:pt x="246" y="196"/>
                    <a:pt x="240" y="203"/>
                  </a:cubicBezTo>
                  <a:cubicBezTo>
                    <a:pt x="234" y="209"/>
                    <a:pt x="224" y="211"/>
                    <a:pt x="218" y="218"/>
                  </a:cubicBezTo>
                  <a:cubicBezTo>
                    <a:pt x="197" y="244"/>
                    <a:pt x="210" y="253"/>
                    <a:pt x="173" y="278"/>
                  </a:cubicBezTo>
                  <a:cubicBezTo>
                    <a:pt x="170" y="285"/>
                    <a:pt x="169" y="293"/>
                    <a:pt x="165" y="300"/>
                  </a:cubicBezTo>
                  <a:cubicBezTo>
                    <a:pt x="161" y="308"/>
                    <a:pt x="154" y="315"/>
                    <a:pt x="150" y="323"/>
                  </a:cubicBezTo>
                  <a:cubicBezTo>
                    <a:pt x="137" y="355"/>
                    <a:pt x="130" y="394"/>
                    <a:pt x="120" y="428"/>
                  </a:cubicBezTo>
                  <a:cubicBezTo>
                    <a:pt x="115" y="443"/>
                    <a:pt x="110" y="458"/>
                    <a:pt x="105" y="473"/>
                  </a:cubicBezTo>
                  <a:cubicBezTo>
                    <a:pt x="103" y="480"/>
                    <a:pt x="98" y="495"/>
                    <a:pt x="98" y="495"/>
                  </a:cubicBezTo>
                  <a:cubicBezTo>
                    <a:pt x="88" y="560"/>
                    <a:pt x="73" y="627"/>
                    <a:pt x="53" y="690"/>
                  </a:cubicBezTo>
                  <a:cubicBezTo>
                    <a:pt x="48" y="753"/>
                    <a:pt x="48" y="807"/>
                    <a:pt x="36" y="867"/>
                  </a:cubicBezTo>
                  <a:cubicBezTo>
                    <a:pt x="34" y="877"/>
                    <a:pt x="27" y="909"/>
                    <a:pt x="36" y="897"/>
                  </a:cubicBezTo>
                  <a:cubicBezTo>
                    <a:pt x="31" y="903"/>
                    <a:pt x="0" y="900"/>
                    <a:pt x="0" y="900"/>
                  </a:cubicBezTo>
                  <a:lnTo>
                    <a:pt x="38" y="8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9" name="Freeform 33"/>
            <p:cNvSpPr>
              <a:spLocks/>
            </p:cNvSpPr>
            <p:nvPr/>
          </p:nvSpPr>
          <p:spPr bwMode="auto">
            <a:xfrm>
              <a:off x="7413" y="9064"/>
              <a:ext cx="301" cy="570"/>
            </a:xfrm>
            <a:custGeom>
              <a:avLst/>
              <a:gdLst>
                <a:gd name="T0" fmla="*/ 3 w 357"/>
                <a:gd name="T1" fmla="*/ 195 h 642"/>
                <a:gd name="T2" fmla="*/ 3 w 357"/>
                <a:gd name="T3" fmla="*/ 170 h 642"/>
                <a:gd name="T4" fmla="*/ 3 w 357"/>
                <a:gd name="T5" fmla="*/ 173 h 642"/>
                <a:gd name="T6" fmla="*/ 8 w 357"/>
                <a:gd name="T7" fmla="*/ 106 h 642"/>
                <a:gd name="T8" fmla="*/ 13 w 357"/>
                <a:gd name="T9" fmla="*/ 72 h 642"/>
                <a:gd name="T10" fmla="*/ 17 w 357"/>
                <a:gd name="T11" fmla="*/ 59 h 642"/>
                <a:gd name="T12" fmla="*/ 20 w 357"/>
                <a:gd name="T13" fmla="*/ 54 h 642"/>
                <a:gd name="T14" fmla="*/ 25 w 357"/>
                <a:gd name="T15" fmla="*/ 48 h 642"/>
                <a:gd name="T16" fmla="*/ 30 w 357"/>
                <a:gd name="T17" fmla="*/ 41 h 642"/>
                <a:gd name="T18" fmla="*/ 34 w 357"/>
                <a:gd name="T19" fmla="*/ 35 h 642"/>
                <a:gd name="T20" fmla="*/ 37 w 357"/>
                <a:gd name="T21" fmla="*/ 28 h 642"/>
                <a:gd name="T22" fmla="*/ 65 w 357"/>
                <a:gd name="T23" fmla="*/ 0 h 6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57"/>
                <a:gd name="T37" fmla="*/ 0 h 642"/>
                <a:gd name="T38" fmla="*/ 357 w 357"/>
                <a:gd name="T39" fmla="*/ 642 h 6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57" h="642">
                  <a:moveTo>
                    <a:pt x="12" y="642"/>
                  </a:moveTo>
                  <a:cubicBezTo>
                    <a:pt x="15" y="613"/>
                    <a:pt x="18" y="590"/>
                    <a:pt x="15" y="561"/>
                  </a:cubicBezTo>
                  <a:cubicBezTo>
                    <a:pt x="9" y="570"/>
                    <a:pt x="9" y="587"/>
                    <a:pt x="3" y="570"/>
                  </a:cubicBezTo>
                  <a:cubicBezTo>
                    <a:pt x="7" y="498"/>
                    <a:pt x="0" y="411"/>
                    <a:pt x="42" y="348"/>
                  </a:cubicBezTo>
                  <a:cubicBezTo>
                    <a:pt x="49" y="311"/>
                    <a:pt x="52" y="267"/>
                    <a:pt x="75" y="237"/>
                  </a:cubicBezTo>
                  <a:cubicBezTo>
                    <a:pt x="87" y="222"/>
                    <a:pt x="90" y="210"/>
                    <a:pt x="96" y="192"/>
                  </a:cubicBezTo>
                  <a:cubicBezTo>
                    <a:pt x="98" y="185"/>
                    <a:pt x="114" y="180"/>
                    <a:pt x="114" y="180"/>
                  </a:cubicBezTo>
                  <a:cubicBezTo>
                    <a:pt x="121" y="169"/>
                    <a:pt x="126" y="163"/>
                    <a:pt x="138" y="159"/>
                  </a:cubicBezTo>
                  <a:cubicBezTo>
                    <a:pt x="144" y="150"/>
                    <a:pt x="162" y="138"/>
                    <a:pt x="162" y="138"/>
                  </a:cubicBezTo>
                  <a:cubicBezTo>
                    <a:pt x="169" y="128"/>
                    <a:pt x="176" y="121"/>
                    <a:pt x="186" y="114"/>
                  </a:cubicBezTo>
                  <a:cubicBezTo>
                    <a:pt x="192" y="105"/>
                    <a:pt x="200" y="102"/>
                    <a:pt x="204" y="93"/>
                  </a:cubicBezTo>
                  <a:lnTo>
                    <a:pt x="357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0" name="Line 34"/>
            <p:cNvSpPr>
              <a:spLocks noChangeShapeType="1"/>
            </p:cNvSpPr>
            <p:nvPr/>
          </p:nvSpPr>
          <p:spPr bwMode="auto">
            <a:xfrm>
              <a:off x="6737" y="9229"/>
              <a:ext cx="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oval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>
              <a:off x="6398" y="9498"/>
              <a:ext cx="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oval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36"/>
            <p:cNvSpPr>
              <a:spLocks noChangeShapeType="1"/>
            </p:cNvSpPr>
            <p:nvPr/>
          </p:nvSpPr>
          <p:spPr bwMode="auto">
            <a:xfrm>
              <a:off x="6073" y="10191"/>
              <a:ext cx="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oval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37"/>
            <p:cNvSpPr>
              <a:spLocks/>
            </p:cNvSpPr>
            <p:nvPr/>
          </p:nvSpPr>
          <p:spPr bwMode="auto">
            <a:xfrm>
              <a:off x="5025" y="7939"/>
              <a:ext cx="2927" cy="1872"/>
            </a:xfrm>
            <a:custGeom>
              <a:avLst/>
              <a:gdLst>
                <a:gd name="T0" fmla="*/ 0 w 3119"/>
                <a:gd name="T1" fmla="*/ 344 h 2260"/>
                <a:gd name="T2" fmla="*/ 822 w 3119"/>
                <a:gd name="T3" fmla="*/ 272 h 2260"/>
                <a:gd name="T4" fmla="*/ 1653 w 3119"/>
                <a:gd name="T5" fmla="*/ 0 h 2260"/>
                <a:gd name="T6" fmla="*/ 0 60000 65536"/>
                <a:gd name="T7" fmla="*/ 0 60000 65536"/>
                <a:gd name="T8" fmla="*/ 0 60000 65536"/>
                <a:gd name="T9" fmla="*/ 0 w 3119"/>
                <a:gd name="T10" fmla="*/ 0 h 2260"/>
                <a:gd name="T11" fmla="*/ 3119 w 3119"/>
                <a:gd name="T12" fmla="*/ 2260 h 22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19" h="2260">
                  <a:moveTo>
                    <a:pt x="0" y="2260"/>
                  </a:moveTo>
                  <a:cubicBezTo>
                    <a:pt x="258" y="2184"/>
                    <a:pt x="1030" y="2162"/>
                    <a:pt x="1550" y="1785"/>
                  </a:cubicBezTo>
                  <a:cubicBezTo>
                    <a:pt x="2070" y="1408"/>
                    <a:pt x="2792" y="372"/>
                    <a:pt x="3119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44" name="Rectangle 39"/>
          <p:cNvSpPr>
            <a:spLocks noChangeArrowheads="1"/>
          </p:cNvSpPr>
          <p:nvPr/>
        </p:nvSpPr>
        <p:spPr bwMode="auto">
          <a:xfrm>
            <a:off x="1219200" y="6248400"/>
            <a:ext cx="4572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1100" b="1"/>
              <a:t>Gambar 6.1. </a:t>
            </a:r>
            <a:r>
              <a:rPr lang="es-AR" sz="1100" b="1"/>
              <a:t>Portofolio yang efisien dan portofolio yang optimal</a:t>
            </a:r>
            <a:endParaRPr lang="en-US" sz="1100" b="1"/>
          </a:p>
        </p:txBody>
      </p:sp>
    </p:spTree>
    <p:extLst>
      <p:ext uri="{BB962C8B-B14F-4D97-AF65-F5344CB8AC3E}">
        <p14:creationId xmlns:p14="http://schemas.microsoft.com/office/powerpoint/2010/main" val="197101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3168</TotalTime>
  <Words>1465</Words>
  <Application>Microsoft Office PowerPoint</Application>
  <PresentationFormat>Widescreen</PresentationFormat>
  <Paragraphs>233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48" baseType="lpstr">
      <vt:lpstr>ＭＳ Ｐゴシック</vt:lpstr>
      <vt:lpstr>SimSun</vt:lpstr>
      <vt:lpstr>Arial</vt:lpstr>
      <vt:lpstr>Batang</vt:lpstr>
      <vt:lpstr>Book Antiqua</vt:lpstr>
      <vt:lpstr>Calibri</vt:lpstr>
      <vt:lpstr>Calibri Light</vt:lpstr>
      <vt:lpstr>Myriad Pro</vt:lpstr>
      <vt:lpstr>Symbol</vt:lpstr>
      <vt:lpstr>Times New Roman</vt:lpstr>
      <vt:lpstr>Trebuchet MS</vt:lpstr>
      <vt:lpstr>Tw Cen MT</vt:lpstr>
      <vt:lpstr>Univers</vt:lpstr>
      <vt:lpstr>Wingdings</vt:lpstr>
      <vt:lpstr>Office Theme</vt:lpstr>
      <vt:lpstr>Microsoft Excel 97-2003 Worksheet</vt:lpstr>
      <vt:lpstr>Equation</vt:lpstr>
      <vt:lpstr>Asset Pricing Principles &amp; Model Keseimbangan</vt:lpstr>
      <vt:lpstr>DEVIASI STANDAR RETURN PORTFOLIO</vt:lpstr>
      <vt:lpstr>PowerPoint Presentation</vt:lpstr>
      <vt:lpstr>RISK-FREE LENDING</vt:lpstr>
      <vt:lpstr>IMPACT OF RISK-FREE LENDING</vt:lpstr>
      <vt:lpstr>OVERVIEW</vt:lpstr>
      <vt:lpstr>CAPITAL ASSET PRICING MODEL (CAPM)</vt:lpstr>
      <vt:lpstr>CAPITAL ASSET PRICING MODEL (CAPM)</vt:lpstr>
      <vt:lpstr>PORTOFOLIO PASAR</vt:lpstr>
      <vt:lpstr>PORTOFOLIO PASAR</vt:lpstr>
      <vt:lpstr>GARIS PASAR MODAL (CAPITAL MARKET LINE)</vt:lpstr>
      <vt:lpstr>GARIS PASAR MODAL (CAPITAL MARKET LINE)</vt:lpstr>
      <vt:lpstr>SLOPE CML</vt:lpstr>
      <vt:lpstr>SLOPE CML</vt:lpstr>
      <vt:lpstr>PERSAMAAN CML</vt:lpstr>
      <vt:lpstr>GARIS PASAR SEKURITAS (= SECURITIES MARKET LINE)</vt:lpstr>
      <vt:lpstr>SECURITY MARKET LINE</vt:lpstr>
      <vt:lpstr>CML VS SML</vt:lpstr>
      <vt:lpstr>SECURITY MARKET LINE</vt:lpstr>
      <vt:lpstr>CAPM’S EXPECTED RETURN-BETA RELATIONSHIP</vt:lpstr>
      <vt:lpstr>RETURN SEKURITAS YANG DISYARATKAN</vt:lpstr>
      <vt:lpstr>SEKURITAS YANG UNDERVALUED ATAU OVERVALUED</vt:lpstr>
      <vt:lpstr>SEKURITAS YANG UNDERVALUED ATAU OVERVALUED</vt:lpstr>
      <vt:lpstr>SEKURITAS YANG UNDERVALUED ATAU OVERVALUED</vt:lpstr>
      <vt:lpstr>PENGUJIAN CAPM</vt:lpstr>
      <vt:lpstr>TEORI PENETAPAN HARGA ARBITRASI</vt:lpstr>
      <vt:lpstr>TEORI PENETAPAN HARGA ARBITRASI</vt:lpstr>
      <vt:lpstr>APT MODEL</vt:lpstr>
      <vt:lpstr>MODEL APT</vt:lpstr>
      <vt:lpstr>MODEL APT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felisia marcia</dc:creator>
  <cp:lastModifiedBy>user</cp:lastModifiedBy>
  <cp:revision>576</cp:revision>
  <dcterms:created xsi:type="dcterms:W3CDTF">2017-07-17T02:00:09Z</dcterms:created>
  <dcterms:modified xsi:type="dcterms:W3CDTF">2020-11-11T10:23:52Z</dcterms:modified>
</cp:coreProperties>
</file>