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6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pic>
        <p:nvPicPr>
          <p:cNvPr id="9" name="Picture 8"/>
          <p:cNvPicPr>
            <a:picLocks noChangeAspect="1"/>
          </p:cNvPicPr>
          <p:nvPr userDrawn="1"/>
        </p:nvPicPr>
        <p:blipFill>
          <a:blip r:embed="rId2" cstate="print">
            <a:lum bright="70000" contrast="-70000"/>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44822" y="13447"/>
            <a:ext cx="1246095" cy="1311516"/>
          </a:xfrm>
          <a:prstGeom prst="rect">
            <a:avLst/>
          </a:prstGeom>
        </p:spPr>
      </p:pic>
      <p:pic>
        <p:nvPicPr>
          <p:cNvPr id="10" name="Picture 9"/>
          <p:cNvPicPr>
            <a:picLocks noChangeAspect="1"/>
          </p:cNvPicPr>
          <p:nvPr userDrawn="1"/>
        </p:nvPicPr>
        <p:blipFill rotWithShape="1">
          <a:blip r:embed="rId4">
            <a:lum bright="70000" contrast="-70000"/>
            <a:extLst>
              <a:ext uri="{28A0092B-C50C-407E-A947-70E740481C1C}">
                <a14:useLocalDpi xmlns:a14="http://schemas.microsoft.com/office/drawing/2010/main" val="0"/>
              </a:ext>
            </a:extLst>
          </a:blip>
          <a:srcRect t="21344" r="12954" b="17871"/>
          <a:stretch/>
        </p:blipFill>
        <p:spPr>
          <a:xfrm>
            <a:off x="10602132" y="84138"/>
            <a:ext cx="1486776" cy="1038225"/>
          </a:xfrm>
          <a:prstGeom prst="rect">
            <a:avLst/>
          </a:prstGeom>
        </p:spPr>
      </p:pic>
      <p:sp>
        <p:nvSpPr>
          <p:cNvPr id="12" name="Date Placeholder 11"/>
          <p:cNvSpPr>
            <a:spLocks noGrp="1"/>
          </p:cNvSpPr>
          <p:nvPr>
            <p:ph type="dt" sz="half" idx="10"/>
          </p:nvPr>
        </p:nvSpPr>
        <p:spPr/>
        <p:txBody>
          <a:bodyPr/>
          <a:lstStyle/>
          <a:p>
            <a:r>
              <a:rPr lang="en-US" smtClean="0"/>
              <a:t>Pembelajaran Daring Kolaboratif</a:t>
            </a:r>
            <a:endParaRPr lang="en-US" dirty="0"/>
          </a:p>
        </p:txBody>
      </p:sp>
      <p:sp>
        <p:nvSpPr>
          <p:cNvPr id="13" name="TextBox 12"/>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3902438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9D64D7-E6DD-475E-B897-2E12B674F994}" type="datetimeFigureOut">
              <a:rPr lang="en-US" smtClean="0"/>
              <a:t>8/20/2024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7" name="TextBox 6"/>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514823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9D64D7-E6DD-475E-B897-2E12B674F994}" type="datetimeFigureOut">
              <a:rPr lang="en-US" smtClean="0"/>
              <a:t>8/20/2024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7" name="TextBox 6"/>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714251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Pembelajaran Daring Kolaboratif</a:t>
            </a:r>
            <a:endParaRPr lang="en-US" dirty="0"/>
          </a:p>
        </p:txBody>
      </p:sp>
      <p:sp>
        <p:nvSpPr>
          <p:cNvPr id="8" name="Footer Placeholder 7"/>
          <p:cNvSpPr>
            <a:spLocks noGrp="1"/>
          </p:cNvSpPr>
          <p:nvPr>
            <p:ph type="ftr" sz="quarter" idx="11"/>
          </p:nvPr>
        </p:nvSpPr>
        <p:spPr/>
        <p:txBody>
          <a:bodyPr/>
          <a:lstStyle/>
          <a:p>
            <a:r>
              <a:rPr lang="en-US" dirty="0" smtClean="0"/>
              <a:t>Pembelajaran Daring </a:t>
            </a:r>
            <a:r>
              <a:rPr lang="en-US" dirty="0" err="1" smtClean="0"/>
              <a:t>Kolaboratif</a:t>
            </a:r>
            <a:endParaRPr lang="en-US" dirty="0" smtClean="0"/>
          </a:p>
          <a:p>
            <a:endParaRPr lang="en-US" dirty="0"/>
          </a:p>
        </p:txBody>
      </p:sp>
      <p:sp>
        <p:nvSpPr>
          <p:cNvPr id="9" name="TextBox 8"/>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3625774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F9D64D7-E6DD-475E-B897-2E12B674F994}" type="datetimeFigureOut">
              <a:rPr lang="en-US" smtClean="0"/>
              <a:t>8/20/2024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dirty="0" smtClean="0"/>
              <a:t>Pembelajaran Daring </a:t>
            </a:r>
            <a:r>
              <a:rPr lang="en-US" dirty="0" err="1" smtClean="0"/>
              <a:t>Kolaboratif</a:t>
            </a:r>
            <a:endParaRPr lang="en-US" dirty="0" smtClean="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7" name="TextBox 6"/>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432912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9D64D7-E6DD-475E-B897-2E12B674F994}" type="datetimeFigureOut">
              <a:rPr lang="en-US" smtClean="0"/>
              <a:t>8/20/2024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dirty="0" smtClean="0"/>
              <a:t>Pembelajaran Daring </a:t>
            </a:r>
            <a:r>
              <a:rPr lang="en-US" dirty="0" err="1" smtClean="0"/>
              <a:t>Kolaboratif</a:t>
            </a:r>
            <a:endParaRPr lang="en-US" dirty="0" smtClean="0"/>
          </a:p>
          <a:p>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8" name="TextBox 7"/>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3902522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9D64D7-E6DD-475E-B897-2E12B674F994}" type="datetimeFigureOut">
              <a:rPr lang="en-US" smtClean="0"/>
              <a:t>8/20/2024</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r>
              <a:rPr lang="en-US" dirty="0" smtClean="0"/>
              <a:t>Pembelajaran Daring </a:t>
            </a:r>
            <a:r>
              <a:rPr lang="en-US" dirty="0" err="1" smtClean="0"/>
              <a:t>Kolaboratif</a:t>
            </a:r>
            <a:endParaRPr lang="en-US" dirty="0" smtClean="0"/>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10" name="TextBox 9"/>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552558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9D64D7-E6DD-475E-B897-2E12B674F994}" type="datetimeFigureOut">
              <a:rPr lang="en-US" smtClean="0"/>
              <a:t>8/20/2024</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6" name="TextBox 5"/>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258605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D64D7-E6DD-475E-B897-2E12B674F994}" type="datetimeFigureOut">
              <a:rPr lang="en-US" smtClean="0"/>
              <a:t>8/20/2024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5" name="TextBox 4"/>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487419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9D64D7-E6DD-475E-B897-2E12B674F994}" type="datetimeFigureOut">
              <a:rPr lang="en-US" smtClean="0"/>
              <a:t>8/20/2024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8" name="TextBox 7"/>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2353121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9D64D7-E6DD-475E-B897-2E12B674F994}" type="datetimeFigureOut">
              <a:rPr lang="en-US" smtClean="0"/>
              <a:t>8/20/2024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8" name="TextBox 7"/>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218519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pic>
        <p:nvPicPr>
          <p:cNvPr id="7" name="Picture 6"/>
          <p:cNvPicPr>
            <a:picLocks noChangeAspect="1"/>
          </p:cNvPicPr>
          <p:nvPr userDrawn="1"/>
        </p:nvPicPr>
        <p:blipFill>
          <a:blip r:embed="rId13" cstate="print">
            <a:lum bright="70000" contrast="-70000"/>
            <a:extLst>
              <a:ext uri="{28A0092B-C50C-407E-A947-70E740481C1C}">
                <a14:useLocalDpi xmlns:a14="http://schemas.microsoft.com/office/drawing/2010/main" val="0"/>
              </a:ext>
            </a:extLst>
          </a:blip>
          <a:stretch>
            <a:fillRect/>
          </a:stretch>
        </p:blipFill>
        <p:spPr>
          <a:xfrm flipH="1">
            <a:off x="146266" y="67235"/>
            <a:ext cx="1047657" cy="1102659"/>
          </a:xfrm>
          <a:prstGeom prst="rect">
            <a:avLst/>
          </a:prstGeom>
        </p:spPr>
      </p:pic>
      <p:pic>
        <p:nvPicPr>
          <p:cNvPr id="8" name="Picture 7"/>
          <p:cNvPicPr>
            <a:picLocks noChangeAspect="1"/>
          </p:cNvPicPr>
          <p:nvPr userDrawn="1"/>
        </p:nvPicPr>
        <p:blipFill>
          <a:blip r:embed="rId14" cstate="print">
            <a:lum bright="70000" contrast="-70000"/>
            <a:extLst>
              <a:ext uri="{28A0092B-C50C-407E-A947-70E740481C1C}">
                <a14:useLocalDpi xmlns:a14="http://schemas.microsoft.com/office/drawing/2010/main" val="0"/>
              </a:ext>
            </a:extLst>
          </a:blip>
          <a:stretch>
            <a:fillRect/>
          </a:stretch>
        </p:blipFill>
        <p:spPr>
          <a:xfrm>
            <a:off x="4710953" y="67235"/>
            <a:ext cx="1972236" cy="1035424"/>
          </a:xfrm>
          <a:prstGeom prst="rect">
            <a:avLst/>
          </a:prstGeom>
        </p:spPr>
      </p:pic>
      <p:pic>
        <p:nvPicPr>
          <p:cNvPr id="9" name="Picture 8"/>
          <p:cNvPicPr>
            <a:picLocks noChangeAspect="1"/>
          </p:cNvPicPr>
          <p:nvPr userDrawn="1"/>
        </p:nvPicPr>
        <p:blipFill rotWithShape="1">
          <a:blip r:embed="rId15">
            <a:lum bright="70000" contrast="-70000"/>
            <a:extLst>
              <a:ext uri="{28A0092B-C50C-407E-A947-70E740481C1C}">
                <a14:useLocalDpi xmlns:a14="http://schemas.microsoft.com/office/drawing/2010/main" val="0"/>
              </a:ext>
            </a:extLst>
          </a:blip>
          <a:srcRect l="14761" t="20208" r="13139" b="19227"/>
          <a:stretch/>
        </p:blipFill>
        <p:spPr>
          <a:xfrm>
            <a:off x="11037204" y="67235"/>
            <a:ext cx="1008530" cy="847165"/>
          </a:xfrm>
          <a:prstGeom prst="rect">
            <a:avLst/>
          </a:prstGeom>
        </p:spPr>
      </p:pic>
      <p:sp>
        <p:nvSpPr>
          <p:cNvPr id="10" name="Footer Placeholder 9"/>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Pembelajaran Daring </a:t>
            </a:r>
            <a:r>
              <a:rPr lang="en-US" dirty="0" err="1" smtClean="0"/>
              <a:t>Kolaboratif</a:t>
            </a:r>
            <a:endParaRPr lang="en-US" dirty="0" smtClean="0"/>
          </a:p>
          <a:p>
            <a:endParaRPr lang="en-US" dirty="0"/>
          </a:p>
        </p:txBody>
      </p:sp>
    </p:spTree>
    <p:extLst>
      <p:ext uri="{BB962C8B-B14F-4D97-AF65-F5344CB8AC3E}">
        <p14:creationId xmlns:p14="http://schemas.microsoft.com/office/powerpoint/2010/main" val="1325451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7.xml"/><Relationship Id="rId6" Type="http://schemas.openxmlformats.org/officeDocument/2006/relationships/image" Target="../media/image7.wmf"/><Relationship Id="rId5" Type="http://schemas.openxmlformats.org/officeDocument/2006/relationships/image" Target="../media/image16.wmf"/><Relationship Id="rId4" Type="http://schemas.openxmlformats.org/officeDocument/2006/relationships/image" Target="../media/image15.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10436"/>
            <a:ext cx="9144000" cy="930535"/>
          </a:xfrm>
        </p:spPr>
        <p:style>
          <a:lnRef idx="1">
            <a:schemeClr val="accent3"/>
          </a:lnRef>
          <a:fillRef idx="2">
            <a:schemeClr val="accent3"/>
          </a:fillRef>
          <a:effectRef idx="1">
            <a:schemeClr val="accent3"/>
          </a:effectRef>
          <a:fontRef idx="minor">
            <a:schemeClr val="dk1"/>
          </a:fontRef>
        </p:style>
        <p:txBody>
          <a:bodyPr>
            <a:normAutofit/>
          </a:bodyPr>
          <a:lstStyle/>
          <a:p>
            <a:r>
              <a:rPr lang="en-US" dirty="0"/>
              <a:t>Recruitment</a:t>
            </a:r>
            <a:endParaRPr lang="en-US" dirty="0"/>
          </a:p>
        </p:txBody>
      </p:sp>
      <p:sp>
        <p:nvSpPr>
          <p:cNvPr id="3" name="Subtitle 2"/>
          <p:cNvSpPr>
            <a:spLocks noGrp="1"/>
          </p:cNvSpPr>
          <p:nvPr>
            <p:ph type="subTitle" idx="1"/>
          </p:nvPr>
        </p:nvSpPr>
        <p:spPr>
          <a:xfrm>
            <a:off x="1524000" y="2769524"/>
            <a:ext cx="9144000" cy="492290"/>
          </a:xfrm>
        </p:spPr>
        <p:txBody>
          <a:bodyPr/>
          <a:lstStyle/>
          <a:p>
            <a:r>
              <a:rPr lang="en-US" altLang="en-US" dirty="0" err="1"/>
              <a:t>Elperida</a:t>
            </a:r>
            <a:r>
              <a:rPr lang="en-US" altLang="en-US" dirty="0"/>
              <a:t> </a:t>
            </a:r>
            <a:r>
              <a:rPr lang="en-US" altLang="en-US" dirty="0" err="1"/>
              <a:t>Sinurat</a:t>
            </a:r>
            <a:endParaRPr lang="en-US" altLang="en-US" dirty="0"/>
          </a:p>
          <a:p>
            <a:endParaRPr lang="en-US" dirty="0"/>
          </a:p>
        </p:txBody>
      </p:sp>
      <p:sp>
        <p:nvSpPr>
          <p:cNvPr id="4" name="Rectangle 3"/>
          <p:cNvSpPr/>
          <p:nvPr/>
        </p:nvSpPr>
        <p:spPr>
          <a:xfrm>
            <a:off x="5613977" y="3305701"/>
            <a:ext cx="964046" cy="369332"/>
          </a:xfrm>
          <a:prstGeom prst="rect">
            <a:avLst/>
          </a:prstGeom>
        </p:spPr>
        <p:txBody>
          <a:bodyPr wrap="none">
            <a:spAutoFit/>
          </a:bodyPr>
          <a:lstStyle/>
          <a:p>
            <a:r>
              <a:rPr lang="en-US" dirty="0">
                <a:solidFill>
                  <a:srgbClr val="000000"/>
                </a:solidFill>
              </a:rPr>
              <a:t>T</a:t>
            </a:r>
            <a:r>
              <a:rPr lang="en-US" dirty="0" smtClean="0">
                <a:solidFill>
                  <a:srgbClr val="000000"/>
                </a:solidFill>
              </a:rPr>
              <a:t>opic </a:t>
            </a:r>
            <a:r>
              <a:rPr lang="en-US" dirty="0">
                <a:solidFill>
                  <a:srgbClr val="000000"/>
                </a:solidFill>
              </a:rPr>
              <a:t>- 2</a:t>
            </a:r>
            <a:endParaRPr lang="en-US" dirty="0"/>
          </a:p>
        </p:txBody>
      </p:sp>
    </p:spTree>
    <p:extLst>
      <p:ext uri="{BB962C8B-B14F-4D97-AF65-F5344CB8AC3E}">
        <p14:creationId xmlns:p14="http://schemas.microsoft.com/office/powerpoint/2010/main" val="1903917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TextShape 1"/>
          <p:cNvSpPr txBox="1"/>
          <p:nvPr/>
        </p:nvSpPr>
        <p:spPr>
          <a:xfrm>
            <a:off x="2358120" y="834120"/>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pc="-1">
                <a:solidFill>
                  <a:srgbClr val="006666"/>
                </a:solidFill>
                <a:latin typeface="Arial"/>
              </a:rPr>
              <a:t>External Recruitment Methods</a:t>
            </a:r>
            <a:r>
              <a:t/>
            </a:r>
            <a:br/>
            <a:r>
              <a:rPr lang="en-US" sz="2400" b="1" spc="-1">
                <a:solidFill>
                  <a:srgbClr val="006666"/>
                </a:solidFill>
                <a:latin typeface="Arial"/>
              </a:rPr>
              <a:t>(Werther &amp; Davis 1996, Schuler &amp; Jackson 2006)</a:t>
            </a:r>
          </a:p>
        </p:txBody>
      </p:sp>
      <p:sp>
        <p:nvSpPr>
          <p:cNvPr id="309" name="TextShape 2"/>
          <p:cNvSpPr txBox="1"/>
          <p:nvPr/>
        </p:nvSpPr>
        <p:spPr>
          <a:xfrm>
            <a:off x="2358120" y="2075357"/>
            <a:ext cx="6758280" cy="3724200"/>
          </a:xfrm>
          <a:prstGeom prst="rect">
            <a:avLst/>
          </a:prstGeom>
          <a:noFill/>
          <a:ln w="0">
            <a:noFill/>
          </a:ln>
        </p:spPr>
        <p:txBody>
          <a:bodyPr>
            <a:normAutofit/>
          </a:bodyPr>
          <a:lstStyle/>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Applicants who come</a:t>
            </a:r>
            <a:r>
              <a:rPr lang="en-US" sz="2000" i="1" spc="-1" dirty="0">
                <a:solidFill>
                  <a:srgbClr val="003366"/>
                </a:solidFill>
                <a:latin typeface="Arial"/>
              </a:rPr>
              <a:t>(walk-ins)</a:t>
            </a:r>
            <a:r>
              <a:rPr lang="en-US" sz="2000" spc="-1" dirty="0">
                <a:solidFill>
                  <a:srgbClr val="003366"/>
                </a:solidFill>
                <a:latin typeface="Arial"/>
              </a:rPr>
              <a:t>and incoming application letters</a:t>
            </a:r>
            <a:r>
              <a:rPr lang="en-US" sz="2000" i="1" spc="-1" dirty="0">
                <a:solidFill>
                  <a:srgbClr val="003366"/>
                </a:solidFill>
                <a:latin typeface="Arial"/>
              </a:rPr>
              <a:t>(Write-ins).</a:t>
            </a:r>
            <a:endParaRPr lang="en-US" sz="2000" spc="-1" dirty="0">
              <a:solidFill>
                <a:srgbClr val="003366"/>
              </a:solidFill>
              <a:latin typeface="Arial"/>
            </a:endParaRPr>
          </a:p>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Employee recommendations</a:t>
            </a:r>
          </a:p>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Advertisement</a:t>
            </a:r>
          </a:p>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Employment agency/recruitment service company</a:t>
            </a:r>
          </a:p>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Educational institutions</a:t>
            </a:r>
          </a:p>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Professional associations/Employment organizations</a:t>
            </a:r>
          </a:p>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Open house/job fair</a:t>
            </a:r>
          </a:p>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Internet</a:t>
            </a:r>
          </a:p>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Mergers and acquisitions</a:t>
            </a:r>
          </a:p>
          <a:p>
            <a:pPr marL="342720" indent="-342720">
              <a:lnSpc>
                <a:spcPct val="9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dirty="0">
                <a:solidFill>
                  <a:srgbClr val="003366"/>
                </a:solidFill>
                <a:latin typeface="Arial"/>
              </a:rPr>
              <a:t>International recruitment</a:t>
            </a:r>
          </a:p>
        </p:txBody>
      </p:sp>
      <p:pic>
        <p:nvPicPr>
          <p:cNvPr id="310" name="Picture 4" descr="j0335112"/>
          <p:cNvPicPr/>
          <p:nvPr/>
        </p:nvPicPr>
        <p:blipFill>
          <a:blip r:embed="rId2"/>
          <a:stretch/>
        </p:blipFill>
        <p:spPr>
          <a:xfrm>
            <a:off x="8688360" y="4521240"/>
            <a:ext cx="1513080" cy="1395360"/>
          </a:xfrm>
          <a:prstGeom prst="rect">
            <a:avLst/>
          </a:prstGeom>
          <a:ln w="0">
            <a:noFill/>
          </a:ln>
        </p:spPr>
      </p:pic>
      <p:pic>
        <p:nvPicPr>
          <p:cNvPr id="311" name="Picture 6" descr="j0233018"/>
          <p:cNvPicPr/>
          <p:nvPr/>
        </p:nvPicPr>
        <p:blipFill>
          <a:blip r:embed="rId3"/>
          <a:stretch/>
        </p:blipFill>
        <p:spPr>
          <a:xfrm>
            <a:off x="8727960" y="2665440"/>
            <a:ext cx="1460520" cy="1482840"/>
          </a:xfrm>
          <a:prstGeom prst="rect">
            <a:avLst/>
          </a:prstGeom>
          <a:ln w="0">
            <a:noFill/>
          </a:ln>
        </p:spPr>
      </p:pic>
    </p:spTree>
    <p:extLst>
      <p:ext uri="{BB962C8B-B14F-4D97-AF65-F5344CB8AC3E}">
        <p14:creationId xmlns:p14="http://schemas.microsoft.com/office/powerpoint/2010/main" val="289080697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extShape 1"/>
          <p:cNvSpPr txBox="1"/>
          <p:nvPr/>
        </p:nvSpPr>
        <p:spPr>
          <a:xfrm>
            <a:off x="2358120" y="834120"/>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spc="-1" dirty="0">
                <a:solidFill>
                  <a:srgbClr val="006666"/>
                </a:solidFill>
                <a:latin typeface="Arial"/>
              </a:rPr>
              <a:t>Online Recruitment Method</a:t>
            </a:r>
            <a:endParaRPr lang="en-US" sz="3600" b="1" spc="-1" dirty="0">
              <a:solidFill>
                <a:srgbClr val="006666"/>
              </a:solidFill>
              <a:latin typeface="Arial"/>
            </a:endParaRPr>
          </a:p>
        </p:txBody>
      </p:sp>
      <p:sp>
        <p:nvSpPr>
          <p:cNvPr id="313" name="TextShape 2"/>
          <p:cNvSpPr txBox="1"/>
          <p:nvPr/>
        </p:nvSpPr>
        <p:spPr>
          <a:xfrm>
            <a:off x="2358120" y="2184539"/>
            <a:ext cx="7693200" cy="3724200"/>
          </a:xfrm>
          <a:prstGeom prst="rect">
            <a:avLst/>
          </a:prstGeom>
          <a:noFill/>
          <a:ln w="0">
            <a:noFill/>
          </a:ln>
        </p:spPr>
        <p:txBody>
          <a:bodyPr>
            <a:normAutofit/>
          </a:bodyPr>
          <a:lstStyle/>
          <a:p>
            <a:pPr marL="342720" indent="-342720" algn="just">
              <a:lnSpc>
                <a:spcPct val="8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pc="-1" dirty="0">
                <a:solidFill>
                  <a:srgbClr val="003366"/>
                </a:solidFill>
                <a:latin typeface="Arial"/>
              </a:rPr>
              <a:t>Internet Recruiter</a:t>
            </a:r>
            <a:r>
              <a:rPr lang="en-US" sz="2000" b="1" i="1" spc="-1" dirty="0">
                <a:solidFill>
                  <a:srgbClr val="003366"/>
                </a:solidFill>
                <a:latin typeface="Arial"/>
              </a:rPr>
              <a:t>(Internet recruiter)</a:t>
            </a:r>
            <a:r>
              <a:rPr lang="en-US" sz="2000" b="1" spc="-1" dirty="0">
                <a:solidFill>
                  <a:srgbClr val="003366"/>
                </a:solidFill>
                <a:latin typeface="Arial"/>
              </a:rPr>
              <a:t>:</a:t>
            </a:r>
            <a:r>
              <a:rPr lang="en-US" sz="2000" spc="-1" dirty="0">
                <a:solidFill>
                  <a:srgbClr val="003366"/>
                </a:solidFill>
                <a:latin typeface="Arial"/>
              </a:rPr>
              <a:t>People whose main job is carrying out the recruitment process via the Internet, are also called virtual recruiters</a:t>
            </a:r>
            <a:r>
              <a:rPr lang="en-US" sz="2000" i="1" spc="-1" dirty="0">
                <a:solidFill>
                  <a:srgbClr val="003366"/>
                </a:solidFill>
                <a:latin typeface="Arial"/>
              </a:rPr>
              <a:t>(cyber recruiter)</a:t>
            </a:r>
            <a:endParaRPr lang="en-US" sz="2000" spc="-1" dirty="0">
              <a:solidFill>
                <a:srgbClr val="003366"/>
              </a:solidFill>
              <a:latin typeface="Arial"/>
            </a:endParaRPr>
          </a:p>
          <a:p>
            <a:pPr marL="342720" indent="-342720" algn="just">
              <a:lnSpc>
                <a:spcPct val="8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pc="-1" dirty="0">
                <a:solidFill>
                  <a:srgbClr val="003366"/>
                </a:solidFill>
                <a:latin typeface="Arial"/>
              </a:rPr>
              <a:t>Virtual job fair</a:t>
            </a:r>
            <a:r>
              <a:rPr lang="en-US" sz="2000" b="1" i="1" spc="-1" dirty="0">
                <a:solidFill>
                  <a:srgbClr val="003366"/>
                </a:solidFill>
                <a:latin typeface="Arial"/>
              </a:rPr>
              <a:t>(virtual job fair)</a:t>
            </a:r>
            <a:r>
              <a:rPr lang="en-US" sz="2000" b="1" spc="-1" dirty="0">
                <a:solidFill>
                  <a:srgbClr val="003366"/>
                </a:solidFill>
                <a:latin typeface="Arial"/>
              </a:rPr>
              <a:t>:</a:t>
            </a:r>
            <a:r>
              <a:rPr lang="en-US" sz="2000" spc="-1" dirty="0">
                <a:solidFill>
                  <a:srgbClr val="003366"/>
                </a:solidFill>
                <a:latin typeface="Arial"/>
              </a:rPr>
              <a:t>An online recruiting method used by a single employer or group of employers to attract a large number of applicants.</a:t>
            </a:r>
          </a:p>
          <a:p>
            <a:pPr marL="342720" indent="-342720" algn="just">
              <a:lnSpc>
                <a:spcPct val="8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pc="-1" dirty="0">
                <a:solidFill>
                  <a:srgbClr val="003366"/>
                </a:solidFill>
                <a:latin typeface="Arial"/>
              </a:rPr>
              <a:t>Company career website</a:t>
            </a:r>
            <a:r>
              <a:rPr lang="en-US" sz="2000" b="1" i="1" spc="-1" dirty="0">
                <a:solidFill>
                  <a:srgbClr val="003366"/>
                </a:solidFill>
                <a:latin typeface="Arial"/>
              </a:rPr>
              <a:t>(corporate career Websites)</a:t>
            </a:r>
            <a:r>
              <a:rPr lang="en-US" sz="2000" b="1" spc="-1" dirty="0">
                <a:solidFill>
                  <a:srgbClr val="003366"/>
                </a:solidFill>
                <a:latin typeface="Arial"/>
              </a:rPr>
              <a:t>:</a:t>
            </a:r>
            <a:r>
              <a:rPr lang="en-US" sz="2000" spc="-1" dirty="0">
                <a:solidFill>
                  <a:srgbClr val="003366"/>
                </a:solidFill>
                <a:latin typeface="Arial"/>
              </a:rPr>
              <a:t>A job site that can be accessed from the company homepage which displays a list of positions available at the company and facilitates applicants to apply for work in certain positions.</a:t>
            </a:r>
          </a:p>
          <a:p>
            <a:pPr marL="342720" indent="-342720" algn="just">
              <a:lnSpc>
                <a:spcPct val="8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pc="-1" dirty="0">
                <a:solidFill>
                  <a:srgbClr val="003366"/>
                </a:solidFill>
                <a:latin typeface="Arial"/>
              </a:rPr>
              <a:t>Weblogs (abbreviated as blogs)</a:t>
            </a:r>
            <a:r>
              <a:rPr lang="en-US" sz="2000" spc="-1" dirty="0">
                <a:solidFill>
                  <a:srgbClr val="003366"/>
                </a:solidFill>
                <a:latin typeface="Arial"/>
              </a:rPr>
              <a:t> </a:t>
            </a:r>
          </a:p>
          <a:p>
            <a:pPr marL="342720" indent="-342720" algn="just">
              <a:lnSpc>
                <a:spcPct val="80000"/>
              </a:lnSpc>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pc="-1" dirty="0">
                <a:solidFill>
                  <a:srgbClr val="003366"/>
                </a:solidFill>
                <a:latin typeface="Arial"/>
              </a:rPr>
              <a:t>General Employment Website</a:t>
            </a:r>
            <a:r>
              <a:rPr lang="en-US" sz="2000" spc="-1" dirty="0">
                <a:solidFill>
                  <a:srgbClr val="003366"/>
                </a:solidFill>
                <a:latin typeface="Arial"/>
              </a:rPr>
              <a:t> </a:t>
            </a:r>
          </a:p>
        </p:txBody>
      </p:sp>
    </p:spTree>
    <p:extLst>
      <p:ext uri="{BB962C8B-B14F-4D97-AF65-F5344CB8AC3E}">
        <p14:creationId xmlns:p14="http://schemas.microsoft.com/office/powerpoint/2010/main" val="22424828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TextShape 1"/>
          <p:cNvSpPr txBox="1"/>
          <p:nvPr/>
        </p:nvSpPr>
        <p:spPr>
          <a:xfrm>
            <a:off x="1970185" y="2088226"/>
            <a:ext cx="7671600" cy="1346760"/>
          </a:xfrm>
          <a:prstGeom prst="rect">
            <a:avLst/>
          </a:prstGeom>
          <a:noFill/>
          <a:ln w="0">
            <a:noFill/>
          </a:ln>
        </p:spPr>
        <p:txBody>
          <a:bodyPr anchor="ctr">
            <a:no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dirty="0"/>
              <a:t/>
            </a:r>
            <a:br>
              <a:rPr dirty="0"/>
            </a:br>
            <a:r>
              <a:rPr lang="en-US" sz="4400" b="1" spc="-1" dirty="0">
                <a:solidFill>
                  <a:srgbClr val="003366"/>
                </a:solidFill>
                <a:latin typeface="Arial"/>
              </a:rPr>
              <a:t> </a:t>
            </a:r>
            <a:r>
              <a:rPr dirty="0"/>
              <a:t/>
            </a:r>
            <a:br>
              <a:rPr dirty="0"/>
            </a:br>
            <a:r>
              <a:rPr lang="en-US" sz="4400" b="1" spc="-1" dirty="0">
                <a:solidFill>
                  <a:srgbClr val="003366"/>
                </a:solidFill>
                <a:latin typeface="Arial"/>
              </a:rPr>
              <a:t>Selection</a:t>
            </a:r>
            <a:endParaRPr lang="en-US" sz="4400" b="1" spc="-1" dirty="0">
              <a:solidFill>
                <a:srgbClr val="006666"/>
              </a:solidFill>
              <a:latin typeface="Arial"/>
            </a:endParaRPr>
          </a:p>
        </p:txBody>
      </p:sp>
    </p:spTree>
    <p:extLst>
      <p:ext uri="{BB962C8B-B14F-4D97-AF65-F5344CB8AC3E}">
        <p14:creationId xmlns:p14="http://schemas.microsoft.com/office/powerpoint/2010/main" val="2206073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TextShape 1"/>
          <p:cNvSpPr txBox="1"/>
          <p:nvPr/>
        </p:nvSpPr>
        <p:spPr>
          <a:xfrm>
            <a:off x="3060212" y="1154074"/>
            <a:ext cx="7822440" cy="70740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dirty="0">
                <a:solidFill>
                  <a:srgbClr val="006666"/>
                </a:solidFill>
                <a:latin typeface="Arial"/>
              </a:rPr>
              <a:t>Definition of Selection</a:t>
            </a:r>
          </a:p>
        </p:txBody>
      </p:sp>
      <p:sp>
        <p:nvSpPr>
          <p:cNvPr id="316" name="TextShape 2"/>
          <p:cNvSpPr txBox="1"/>
          <p:nvPr/>
        </p:nvSpPr>
        <p:spPr>
          <a:xfrm>
            <a:off x="1351128" y="2285640"/>
            <a:ext cx="6649992" cy="4357800"/>
          </a:xfrm>
          <a:prstGeom prst="rect">
            <a:avLst/>
          </a:prstGeom>
          <a:noFill/>
          <a:ln w="0">
            <a:noFill/>
          </a:ln>
        </p:spPr>
        <p:txBody>
          <a:bodyPr>
            <a:normAutofit/>
          </a:bodyPr>
          <a:lstStyle/>
          <a:p>
            <a:pPr marL="342720" indent="-342720">
              <a:lnSpc>
                <a:spcPct val="80000"/>
              </a:lnSpc>
              <a:spcBef>
                <a:spcPts val="59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smtClean="0">
                <a:solidFill>
                  <a:srgbClr val="33CC33"/>
                </a:solidFill>
                <a:latin typeface="Arial"/>
              </a:rPr>
              <a:t>Selection </a:t>
            </a:r>
            <a:r>
              <a:rPr lang="en-US" sz="2400" spc="-1" dirty="0" smtClean="0">
                <a:solidFill>
                  <a:srgbClr val="003366"/>
                </a:solidFill>
                <a:latin typeface="Arial"/>
              </a:rPr>
              <a:t>is </a:t>
            </a:r>
            <a:r>
              <a:rPr lang="en-US" sz="2400" b="1" spc="-1" dirty="0" smtClean="0">
                <a:solidFill>
                  <a:srgbClr val="000099"/>
                </a:solidFill>
                <a:latin typeface="Arial"/>
              </a:rPr>
              <a:t>gradual process </a:t>
            </a:r>
            <a:r>
              <a:rPr lang="en-US" sz="2400" spc="-1" dirty="0" smtClean="0">
                <a:solidFill>
                  <a:srgbClr val="003366"/>
                </a:solidFill>
                <a:latin typeface="Arial"/>
              </a:rPr>
              <a:t>For </a:t>
            </a:r>
            <a:r>
              <a:rPr lang="en-US" sz="2400" b="1" spc="-1" dirty="0" smtClean="0">
                <a:solidFill>
                  <a:srgbClr val="00FF00"/>
                </a:solidFill>
                <a:latin typeface="Arial"/>
              </a:rPr>
              <a:t>Obtain </a:t>
            </a:r>
            <a:r>
              <a:rPr lang="en-US" sz="2400" b="1" spc="-1" dirty="0">
                <a:solidFill>
                  <a:srgbClr val="00FF00"/>
                </a:solidFill>
                <a:latin typeface="Arial"/>
              </a:rPr>
              <a:t>and utilize various information about job </a:t>
            </a:r>
            <a:r>
              <a:rPr lang="en-US" sz="2400" b="1" spc="-1" dirty="0" smtClean="0">
                <a:solidFill>
                  <a:srgbClr val="00FF00"/>
                </a:solidFill>
                <a:latin typeface="Arial"/>
              </a:rPr>
              <a:t>applicants </a:t>
            </a:r>
            <a:r>
              <a:rPr lang="en-US" sz="2400" spc="-1" dirty="0" smtClean="0">
                <a:solidFill>
                  <a:srgbClr val="003366"/>
                </a:solidFill>
                <a:latin typeface="Arial"/>
              </a:rPr>
              <a:t>use </a:t>
            </a:r>
            <a:r>
              <a:rPr lang="en-US" sz="2400" b="1" spc="-1" dirty="0" smtClean="0">
                <a:solidFill>
                  <a:srgbClr val="0066FF"/>
                </a:solidFill>
                <a:latin typeface="Arial"/>
              </a:rPr>
              <a:t>determine </a:t>
            </a:r>
            <a:r>
              <a:rPr lang="en-US" sz="2400" b="1" spc="-1" dirty="0">
                <a:solidFill>
                  <a:srgbClr val="0066FF"/>
                </a:solidFill>
                <a:latin typeface="Arial"/>
              </a:rPr>
              <a:t>who will be attracted as employees</a:t>
            </a:r>
            <a:r>
              <a:rPr lang="en-US" sz="2400" b="1" spc="-1" dirty="0">
                <a:solidFill>
                  <a:srgbClr val="000099"/>
                </a:solidFill>
                <a:latin typeface="Arial"/>
              </a:rPr>
              <a:t> </a:t>
            </a:r>
            <a:r>
              <a:rPr lang="en-US" sz="2400" spc="-1" dirty="0">
                <a:solidFill>
                  <a:srgbClr val="003366"/>
                </a:solidFill>
                <a:latin typeface="Arial"/>
              </a:rPr>
              <a:t>For</a:t>
            </a:r>
            <a:r>
              <a:rPr lang="en-US" sz="2400" spc="-1" dirty="0">
                <a:solidFill>
                  <a:srgbClr val="000099"/>
                </a:solidFill>
                <a:latin typeface="Arial"/>
              </a:rPr>
              <a:t> </a:t>
            </a:r>
            <a:r>
              <a:rPr lang="en-US" sz="2400" spc="-1" dirty="0">
                <a:solidFill>
                  <a:srgbClr val="003366"/>
                </a:solidFill>
                <a:latin typeface="Arial"/>
              </a:rPr>
              <a:t>fill in</a:t>
            </a:r>
            <a:r>
              <a:rPr lang="en-US" sz="2400" b="1" spc="-1" dirty="0">
                <a:solidFill>
                  <a:srgbClr val="000099"/>
                </a:solidFill>
                <a:latin typeface="Arial"/>
              </a:rPr>
              <a:t> </a:t>
            </a:r>
            <a:r>
              <a:rPr lang="en-US" sz="2400" b="1" spc="-1" dirty="0">
                <a:solidFill>
                  <a:srgbClr val="FF6600"/>
                </a:solidFill>
                <a:latin typeface="Arial"/>
              </a:rPr>
              <a:t>vacancies for long-term or short-term positions</a:t>
            </a:r>
            <a:r>
              <a:rPr lang="en-US" sz="2400" b="1" spc="-1" dirty="0">
                <a:solidFill>
                  <a:srgbClr val="000099"/>
                </a:solidFill>
                <a:latin typeface="Arial"/>
              </a:rPr>
              <a:t> </a:t>
            </a:r>
            <a:r>
              <a:rPr lang="en-US" spc="-1" dirty="0">
                <a:solidFill>
                  <a:srgbClr val="003366"/>
                </a:solidFill>
                <a:latin typeface="Arial"/>
              </a:rPr>
              <a:t>(</a:t>
            </a:r>
            <a:r>
              <a:rPr lang="en-US" spc="-1" dirty="0" err="1">
                <a:solidFill>
                  <a:srgbClr val="003366"/>
                </a:solidFill>
                <a:latin typeface="Arial"/>
              </a:rPr>
              <a:t>Werther</a:t>
            </a:r>
            <a:r>
              <a:rPr lang="en-US" spc="-1" dirty="0">
                <a:solidFill>
                  <a:srgbClr val="003366"/>
                </a:solidFill>
                <a:latin typeface="Arial"/>
              </a:rPr>
              <a:t> &amp; Davis 1996, Schuler &amp; Jackson 2006)</a:t>
            </a:r>
            <a:r>
              <a:rPr lang="en-US" sz="2400" spc="-1" dirty="0">
                <a:solidFill>
                  <a:srgbClr val="003366"/>
                </a:solidFill>
                <a:latin typeface="Arial"/>
              </a:rPr>
              <a:t>.</a:t>
            </a:r>
          </a:p>
          <a:p>
            <a:pPr marL="342720" indent="-342720">
              <a:lnSpc>
                <a:spcPct val="80000"/>
              </a:lnSpc>
              <a:spcBef>
                <a:spcPts val="59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spc="-1" dirty="0">
                <a:solidFill>
                  <a:srgbClr val="003366"/>
                </a:solidFill>
                <a:latin typeface="Arial"/>
              </a:rPr>
              <a:t>Selection </a:t>
            </a:r>
            <a:r>
              <a:rPr lang="en-US" sz="2400" spc="-1" dirty="0" smtClean="0">
                <a:solidFill>
                  <a:srgbClr val="003366"/>
                </a:solidFill>
                <a:latin typeface="Arial"/>
              </a:rPr>
              <a:t>process </a:t>
            </a:r>
            <a:r>
              <a:rPr lang="en-US" sz="2400" b="1" spc="-1" dirty="0" smtClean="0">
                <a:solidFill>
                  <a:srgbClr val="000099"/>
                </a:solidFill>
                <a:latin typeface="Arial"/>
              </a:rPr>
              <a:t>starting </a:t>
            </a:r>
            <a:r>
              <a:rPr lang="en-US" sz="2400" b="1" spc="-1" dirty="0">
                <a:solidFill>
                  <a:srgbClr val="000099"/>
                </a:solidFill>
                <a:latin typeface="Arial"/>
              </a:rPr>
              <a:t>from the submission of the application </a:t>
            </a:r>
            <a:r>
              <a:rPr lang="en-US" sz="2400" b="1" spc="-1" dirty="0" smtClean="0">
                <a:solidFill>
                  <a:srgbClr val="000099"/>
                </a:solidFill>
                <a:latin typeface="Arial"/>
              </a:rPr>
              <a:t>letter </a:t>
            </a:r>
            <a:r>
              <a:rPr lang="en-US" sz="2400" spc="-1" dirty="0" smtClean="0">
                <a:solidFill>
                  <a:srgbClr val="003366"/>
                </a:solidFill>
                <a:latin typeface="Arial"/>
              </a:rPr>
              <a:t>And </a:t>
            </a:r>
            <a:r>
              <a:rPr lang="en-US" sz="2400" b="1" spc="-1" dirty="0" smtClean="0">
                <a:solidFill>
                  <a:srgbClr val="FF6600"/>
                </a:solidFill>
                <a:latin typeface="Arial"/>
              </a:rPr>
              <a:t>ends </a:t>
            </a:r>
            <a:r>
              <a:rPr lang="en-US" sz="2400" b="1" spc="-1" dirty="0">
                <a:solidFill>
                  <a:srgbClr val="FF6600"/>
                </a:solidFill>
                <a:latin typeface="Arial"/>
              </a:rPr>
              <a:t>with the decision to attract new employees</a:t>
            </a:r>
            <a:r>
              <a:rPr lang="en-US" sz="2400" spc="-1" dirty="0">
                <a:solidFill>
                  <a:srgbClr val="003366"/>
                </a:solidFill>
                <a:latin typeface="Arial"/>
              </a:rPr>
              <a:t>.</a:t>
            </a:r>
          </a:p>
          <a:p>
            <a:pPr marL="342720" indent="-342720">
              <a:lnSpc>
                <a:spcPct val="80000"/>
              </a:lnSpc>
              <a:spcBef>
                <a:spcPts val="59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spc="-1" dirty="0">
              <a:solidFill>
                <a:srgbClr val="003366"/>
              </a:solidFill>
              <a:latin typeface="Arial"/>
            </a:endParaRPr>
          </a:p>
        </p:txBody>
      </p:sp>
      <p:pic>
        <p:nvPicPr>
          <p:cNvPr id="317" name="Picture 4" descr="j0299171"/>
          <p:cNvPicPr/>
          <p:nvPr/>
        </p:nvPicPr>
        <p:blipFill>
          <a:blip r:embed="rId2"/>
          <a:stretch/>
        </p:blipFill>
        <p:spPr>
          <a:xfrm>
            <a:off x="8377320" y="2638440"/>
            <a:ext cx="1828800" cy="2209680"/>
          </a:xfrm>
          <a:prstGeom prst="rect">
            <a:avLst/>
          </a:prstGeom>
          <a:ln w="0">
            <a:noFill/>
          </a:ln>
        </p:spPr>
      </p:pic>
    </p:spTree>
    <p:extLst>
      <p:ext uri="{BB962C8B-B14F-4D97-AF65-F5344CB8AC3E}">
        <p14:creationId xmlns:p14="http://schemas.microsoft.com/office/powerpoint/2010/main" val="153590413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extShape 1"/>
          <p:cNvSpPr txBox="1"/>
          <p:nvPr/>
        </p:nvSpPr>
        <p:spPr>
          <a:xfrm>
            <a:off x="2262586" y="1079779"/>
            <a:ext cx="9065056"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800" b="1" spc="-1" dirty="0">
                <a:solidFill>
                  <a:srgbClr val="006666"/>
                </a:solidFill>
                <a:latin typeface="Arial"/>
              </a:rPr>
              <a:t>Basic Steps of the Selection Process</a:t>
            </a:r>
            <a:r>
              <a:rPr dirty="0"/>
              <a:t/>
            </a:r>
            <a:br>
              <a:rPr dirty="0"/>
            </a:br>
            <a:r>
              <a:rPr lang="en-US" sz="3800" b="1" spc="-1" dirty="0">
                <a:solidFill>
                  <a:srgbClr val="006666"/>
                </a:solidFill>
                <a:latin typeface="Arial"/>
              </a:rPr>
              <a:t>(</a:t>
            </a:r>
            <a:r>
              <a:rPr lang="en-US" sz="3000" b="1" spc="-1" dirty="0">
                <a:solidFill>
                  <a:srgbClr val="006666"/>
                </a:solidFill>
                <a:latin typeface="Arial"/>
              </a:rPr>
              <a:t>Schuler &amp; Jackson 2006)</a:t>
            </a:r>
          </a:p>
        </p:txBody>
      </p:sp>
      <p:sp>
        <p:nvSpPr>
          <p:cNvPr id="319" name="TextShape 2"/>
          <p:cNvSpPr txBox="1"/>
          <p:nvPr/>
        </p:nvSpPr>
        <p:spPr>
          <a:xfrm>
            <a:off x="2362080" y="2361960"/>
            <a:ext cx="7693200" cy="3724200"/>
          </a:xfrm>
          <a:prstGeom prst="rect">
            <a:avLst/>
          </a:prstGeom>
          <a:noFill/>
          <a:ln w="0">
            <a:noFill/>
          </a:ln>
        </p:spPr>
        <p:txBody>
          <a:bodyPr>
            <a:normAutofit fontScale="97000"/>
          </a:bodyPr>
          <a:lstStyle/>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Determine the desired criteria.</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Select various predictors (a variety of information needed to make a selection) and assessment techniques.</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Determine the appropriate time to measure each predictor.</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Process the collected information and make selection decisions.</a:t>
            </a:r>
          </a:p>
        </p:txBody>
      </p:sp>
    </p:spTree>
    <p:extLst>
      <p:ext uri="{BB962C8B-B14F-4D97-AF65-F5344CB8AC3E}">
        <p14:creationId xmlns:p14="http://schemas.microsoft.com/office/powerpoint/2010/main" val="1199044188"/>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TextShape 1"/>
          <p:cNvSpPr txBox="1"/>
          <p:nvPr/>
        </p:nvSpPr>
        <p:spPr>
          <a:xfrm>
            <a:off x="2248937" y="1175314"/>
            <a:ext cx="8901283"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800" b="1" spc="-1" dirty="0">
                <a:solidFill>
                  <a:srgbClr val="006666"/>
                </a:solidFill>
                <a:latin typeface="Arial"/>
              </a:rPr>
              <a:t>Techniques for Assessing Applicants </a:t>
            </a:r>
            <a:endParaRPr lang="en-US" sz="3800" b="1" spc="-1" dirty="0" smtClean="0">
              <a:solidFill>
                <a:srgbClr val="006666"/>
              </a:solidFill>
              <a:latin typeface="Arial"/>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800" b="1" spc="-1" dirty="0" smtClean="0">
                <a:solidFill>
                  <a:srgbClr val="006666"/>
                </a:solidFill>
                <a:latin typeface="Arial"/>
              </a:rPr>
              <a:t>(</a:t>
            </a:r>
            <a:r>
              <a:rPr lang="en-US" sz="3000" b="1" spc="-1" dirty="0">
                <a:solidFill>
                  <a:srgbClr val="006666"/>
                </a:solidFill>
                <a:latin typeface="Arial"/>
              </a:rPr>
              <a:t>Schuler &amp; Jackson 2006)</a:t>
            </a:r>
          </a:p>
        </p:txBody>
      </p:sp>
      <p:sp>
        <p:nvSpPr>
          <p:cNvPr id="321" name="TextShape 2"/>
          <p:cNvSpPr txBox="1"/>
          <p:nvPr/>
        </p:nvSpPr>
        <p:spPr>
          <a:xfrm>
            <a:off x="2362080" y="2361960"/>
            <a:ext cx="7693200" cy="3724200"/>
          </a:xfrm>
          <a:prstGeom prst="rect">
            <a:avLst/>
          </a:prstGeom>
          <a:noFill/>
          <a:ln w="0">
            <a:noFill/>
          </a:ln>
        </p:spPr>
        <p:txBody>
          <a:bodyPr>
            <a:normAutofit/>
          </a:bodyPr>
          <a:lstStyle/>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Applicant's personal history</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Reference and background checks</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Written test</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Work simulation</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Assessment center</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Interview</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Health test</a:t>
            </a:r>
          </a:p>
        </p:txBody>
      </p:sp>
    </p:spTree>
    <p:extLst>
      <p:ext uri="{BB962C8B-B14F-4D97-AF65-F5344CB8AC3E}">
        <p14:creationId xmlns:p14="http://schemas.microsoft.com/office/powerpoint/2010/main" val="335948090"/>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 name="CustomShape 1"/>
          <p:cNvSpPr/>
          <p:nvPr/>
        </p:nvSpPr>
        <p:spPr>
          <a:xfrm>
            <a:off x="1374444" y="2959718"/>
            <a:ext cx="3063174" cy="710067"/>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square" lIns="90000" tIns="46800" rIns="90000" bIns="46800">
            <a:spAutoFit/>
          </a:bodyPr>
          <a:lstStyle/>
          <a:p>
            <a:pPr algn="ctr">
              <a:spcBef>
                <a:spcPts val="124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pc="-1" dirty="0">
                <a:latin typeface="Arial"/>
              </a:rPr>
              <a:t>SELECTION PROCESS (</a:t>
            </a:r>
            <a:r>
              <a:rPr lang="en-US" sz="2000" b="1" spc="-1" dirty="0" err="1">
                <a:latin typeface="Arial"/>
              </a:rPr>
              <a:t>Mondy</a:t>
            </a:r>
            <a:r>
              <a:rPr lang="en-US" sz="2000" b="1" spc="-1" dirty="0">
                <a:latin typeface="Arial"/>
              </a:rPr>
              <a:t> 2008)</a:t>
            </a:r>
            <a:endParaRPr lang="en-US" sz="2000" spc="-1" dirty="0">
              <a:latin typeface="Arial"/>
            </a:endParaRPr>
          </a:p>
        </p:txBody>
      </p:sp>
      <p:pic>
        <p:nvPicPr>
          <p:cNvPr id="2" name="Picture 1"/>
          <p:cNvPicPr>
            <a:picLocks noChangeAspect="1"/>
          </p:cNvPicPr>
          <p:nvPr/>
        </p:nvPicPr>
        <p:blipFill>
          <a:blip r:embed="rId2"/>
          <a:stretch>
            <a:fillRect/>
          </a:stretch>
        </p:blipFill>
        <p:spPr>
          <a:xfrm>
            <a:off x="5340468" y="881906"/>
            <a:ext cx="5018183" cy="5575759"/>
          </a:xfrm>
          <a:prstGeom prst="rect">
            <a:avLst/>
          </a:prstGeom>
        </p:spPr>
      </p:pic>
    </p:spTree>
    <p:extLst>
      <p:ext uri="{BB962C8B-B14F-4D97-AF65-F5344CB8AC3E}">
        <p14:creationId xmlns:p14="http://schemas.microsoft.com/office/powerpoint/2010/main" val="270228534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TextShape 1"/>
          <p:cNvSpPr txBox="1"/>
          <p:nvPr/>
        </p:nvSpPr>
        <p:spPr>
          <a:xfrm>
            <a:off x="2388000" y="1023840"/>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dirty="0">
                <a:solidFill>
                  <a:srgbClr val="006666"/>
                </a:solidFill>
                <a:latin typeface="Arial"/>
              </a:rPr>
              <a:t>Selection Stages</a:t>
            </a:r>
            <a:r>
              <a:rPr dirty="0"/>
              <a:t/>
            </a:r>
            <a:br>
              <a:rPr dirty="0"/>
            </a:br>
            <a:r>
              <a:rPr lang="en-US" sz="2400" b="1" spc="-1" dirty="0">
                <a:solidFill>
                  <a:srgbClr val="006666"/>
                </a:solidFill>
                <a:latin typeface="Arial"/>
              </a:rPr>
              <a:t>(</a:t>
            </a:r>
            <a:r>
              <a:rPr lang="en-US" sz="2400" b="1" spc="-1" dirty="0" err="1">
                <a:solidFill>
                  <a:srgbClr val="006666"/>
                </a:solidFill>
                <a:latin typeface="Arial"/>
              </a:rPr>
              <a:t>Werther</a:t>
            </a:r>
            <a:r>
              <a:rPr lang="en-US" sz="2400" b="1" spc="-1" dirty="0">
                <a:solidFill>
                  <a:srgbClr val="006666"/>
                </a:solidFill>
                <a:latin typeface="Arial"/>
              </a:rPr>
              <a:t> &amp; Davis 1996)</a:t>
            </a:r>
          </a:p>
        </p:txBody>
      </p:sp>
      <p:sp>
        <p:nvSpPr>
          <p:cNvPr id="325" name="TextShape 2"/>
          <p:cNvSpPr txBox="1"/>
          <p:nvPr/>
        </p:nvSpPr>
        <p:spPr>
          <a:xfrm>
            <a:off x="3738360" y="2285640"/>
            <a:ext cx="4724280" cy="4202280"/>
          </a:xfrm>
          <a:prstGeom prst="rect">
            <a:avLst/>
          </a:prstGeom>
          <a:noFill/>
          <a:ln w="0">
            <a:noFill/>
          </a:ln>
        </p:spPr>
        <p:txBody>
          <a:bodyPr>
            <a:normAutofit/>
          </a:bodyPr>
          <a:lstStyle/>
          <a:p>
            <a:pPr marL="342720" indent="-342720">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a:solidFill>
                  <a:srgbClr val="003366"/>
                </a:solidFill>
                <a:latin typeface="Arial"/>
              </a:rPr>
              <a:t>Initial interview</a:t>
            </a:r>
          </a:p>
          <a:p>
            <a:pPr marL="342720" indent="-342720">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a:solidFill>
                  <a:srgbClr val="003366"/>
                </a:solidFill>
                <a:latin typeface="Arial"/>
              </a:rPr>
              <a:t>Job test</a:t>
            </a:r>
          </a:p>
          <a:p>
            <a:pPr marL="342720" indent="-342720">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a:solidFill>
                  <a:srgbClr val="003366"/>
                </a:solidFill>
                <a:latin typeface="Arial"/>
              </a:rPr>
              <a:t>Selection interview</a:t>
            </a:r>
          </a:p>
          <a:p>
            <a:pPr marL="342720" indent="-342720">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a:solidFill>
                  <a:srgbClr val="003366"/>
                </a:solidFill>
                <a:latin typeface="Arial"/>
              </a:rPr>
              <a:t>Reference and background checks</a:t>
            </a:r>
          </a:p>
          <a:p>
            <a:pPr marL="342720" indent="-342720">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a:solidFill>
                  <a:srgbClr val="003366"/>
                </a:solidFill>
                <a:latin typeface="Arial"/>
              </a:rPr>
              <a:t>Medical examination</a:t>
            </a:r>
          </a:p>
          <a:p>
            <a:pPr marL="342720" indent="-342720">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a:solidFill>
                  <a:srgbClr val="003366"/>
                </a:solidFill>
                <a:latin typeface="Arial"/>
              </a:rPr>
              <a:t>Interview with potential superiors</a:t>
            </a:r>
          </a:p>
          <a:p>
            <a:pPr marL="342720" indent="-342720">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a:solidFill>
                  <a:srgbClr val="003366"/>
                </a:solidFill>
                <a:latin typeface="Arial"/>
              </a:rPr>
              <a:t>Real work review</a:t>
            </a:r>
          </a:p>
          <a:p>
            <a:pPr marL="342720" indent="-342720">
              <a:spcBef>
                <a:spcPts val="4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spc="-1">
                <a:solidFill>
                  <a:srgbClr val="003366"/>
                </a:solidFill>
                <a:latin typeface="Arial"/>
              </a:rPr>
              <a:t>Decision to withdraw new employees</a:t>
            </a:r>
          </a:p>
          <a:p>
            <a:pPr marL="342720" indent="-342720">
              <a:spcBef>
                <a:spcPts val="59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spc="-1">
              <a:solidFill>
                <a:srgbClr val="003366"/>
              </a:solidFill>
              <a:latin typeface="Arial"/>
            </a:endParaRPr>
          </a:p>
          <a:p>
            <a:pPr marL="342720" indent="-34272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spc="-1">
              <a:solidFill>
                <a:srgbClr val="003366"/>
              </a:solidFill>
              <a:latin typeface="Arial"/>
            </a:endParaRPr>
          </a:p>
          <a:p>
            <a:pPr marL="342720" indent="-342720">
              <a:spcBef>
                <a:spcPts val="598"/>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000" spc="-1">
              <a:solidFill>
                <a:srgbClr val="003366"/>
              </a:solidFill>
              <a:latin typeface="Arial"/>
            </a:endParaRPr>
          </a:p>
        </p:txBody>
      </p:sp>
      <p:pic>
        <p:nvPicPr>
          <p:cNvPr id="326" name="Picture 36" descr="j0235241"/>
          <p:cNvPicPr/>
          <p:nvPr/>
        </p:nvPicPr>
        <p:blipFill>
          <a:blip r:embed="rId2"/>
          <a:stretch/>
        </p:blipFill>
        <p:spPr>
          <a:xfrm>
            <a:off x="1752600" y="5072040"/>
            <a:ext cx="1811160" cy="1246320"/>
          </a:xfrm>
          <a:prstGeom prst="rect">
            <a:avLst/>
          </a:prstGeom>
          <a:ln w="0">
            <a:noFill/>
          </a:ln>
        </p:spPr>
      </p:pic>
      <p:pic>
        <p:nvPicPr>
          <p:cNvPr id="327" name="Picture 38" descr="j0240695"/>
          <p:cNvPicPr/>
          <p:nvPr/>
        </p:nvPicPr>
        <p:blipFill>
          <a:blip r:embed="rId3"/>
          <a:stretch/>
        </p:blipFill>
        <p:spPr>
          <a:xfrm>
            <a:off x="8404320" y="2109960"/>
            <a:ext cx="1825560" cy="1461960"/>
          </a:xfrm>
          <a:prstGeom prst="rect">
            <a:avLst/>
          </a:prstGeom>
          <a:ln w="0">
            <a:noFill/>
          </a:ln>
        </p:spPr>
      </p:pic>
      <p:pic>
        <p:nvPicPr>
          <p:cNvPr id="328" name="Picture 40" descr="j0186348"/>
          <p:cNvPicPr/>
          <p:nvPr/>
        </p:nvPicPr>
        <p:blipFill>
          <a:blip r:embed="rId4"/>
          <a:stretch/>
        </p:blipFill>
        <p:spPr>
          <a:xfrm>
            <a:off x="2595720" y="2286000"/>
            <a:ext cx="900000" cy="885960"/>
          </a:xfrm>
          <a:prstGeom prst="rect">
            <a:avLst/>
          </a:prstGeom>
          <a:ln w="0">
            <a:noFill/>
          </a:ln>
        </p:spPr>
      </p:pic>
      <p:pic>
        <p:nvPicPr>
          <p:cNvPr id="329" name="Picture 42" descr="j0305257"/>
          <p:cNvPicPr/>
          <p:nvPr/>
        </p:nvPicPr>
        <p:blipFill>
          <a:blip r:embed="rId5"/>
          <a:stretch/>
        </p:blipFill>
        <p:spPr>
          <a:xfrm>
            <a:off x="2560800" y="3305160"/>
            <a:ext cx="949320" cy="1371600"/>
          </a:xfrm>
          <a:prstGeom prst="rect">
            <a:avLst/>
          </a:prstGeom>
          <a:ln w="0">
            <a:noFill/>
          </a:ln>
        </p:spPr>
      </p:pic>
      <p:pic>
        <p:nvPicPr>
          <p:cNvPr id="330" name="Picture 44" descr="j0195812"/>
          <p:cNvPicPr/>
          <p:nvPr/>
        </p:nvPicPr>
        <p:blipFill>
          <a:blip r:embed="rId6"/>
          <a:stretch/>
        </p:blipFill>
        <p:spPr>
          <a:xfrm>
            <a:off x="8394600" y="4334040"/>
            <a:ext cx="1773360" cy="1823760"/>
          </a:xfrm>
          <a:prstGeom prst="rect">
            <a:avLst/>
          </a:prstGeom>
          <a:ln w="0">
            <a:noFill/>
          </a:ln>
        </p:spPr>
      </p:pic>
    </p:spTree>
    <p:extLst>
      <p:ext uri="{BB962C8B-B14F-4D97-AF65-F5344CB8AC3E}">
        <p14:creationId xmlns:p14="http://schemas.microsoft.com/office/powerpoint/2010/main" val="175689420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TextShape 1"/>
          <p:cNvSpPr txBox="1"/>
          <p:nvPr/>
        </p:nvSpPr>
        <p:spPr>
          <a:xfrm>
            <a:off x="2358120" y="834120"/>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a:solidFill>
                  <a:srgbClr val="006666"/>
                </a:solidFill>
                <a:latin typeface="Arial"/>
              </a:rPr>
              <a:t>Types of Job Tests</a:t>
            </a:r>
          </a:p>
        </p:txBody>
      </p:sp>
      <p:sp>
        <p:nvSpPr>
          <p:cNvPr id="332" name="TextShape 2"/>
          <p:cNvSpPr txBox="1"/>
          <p:nvPr/>
        </p:nvSpPr>
        <p:spPr>
          <a:xfrm>
            <a:off x="2362080" y="2361960"/>
            <a:ext cx="7693200" cy="3724200"/>
          </a:xfrm>
          <a:prstGeom prst="rect">
            <a:avLst/>
          </a:prstGeom>
          <a:noFill/>
          <a:ln w="0">
            <a:noFill/>
          </a:ln>
        </p:spPr>
        <p:txBody>
          <a:bodyPr>
            <a:normAutofit fontScale="89500" lnSpcReduction="10000"/>
          </a:bodyPr>
          <a:lstStyle/>
          <a:p>
            <a:pPr marL="342720" indent="-342720" algn="just">
              <a:lnSpc>
                <a:spcPct val="90000"/>
              </a:lnSpc>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Psychological Tests</a:t>
            </a:r>
            <a:r>
              <a:rPr lang="en-US" sz="2800" b="1" spc="-1" dirty="0" smtClean="0">
                <a:solidFill>
                  <a:srgbClr val="003366"/>
                </a:solidFill>
                <a:latin typeface="Arial"/>
              </a:rPr>
              <a:t>: </a:t>
            </a:r>
            <a:r>
              <a:rPr lang="en-US" sz="2800" spc="-1" dirty="0" smtClean="0">
                <a:solidFill>
                  <a:srgbClr val="003366"/>
                </a:solidFill>
                <a:latin typeface="Arial"/>
              </a:rPr>
              <a:t>Measuring </a:t>
            </a:r>
            <a:r>
              <a:rPr lang="en-US" sz="2800" spc="-1" dirty="0">
                <a:solidFill>
                  <a:srgbClr val="003366"/>
                </a:solidFill>
                <a:latin typeface="Arial"/>
              </a:rPr>
              <a:t>personality, logical reasoning, and creativity.</a:t>
            </a:r>
          </a:p>
          <a:p>
            <a:pPr marL="342720" indent="-342720" algn="just">
              <a:lnSpc>
                <a:spcPct val="90000"/>
              </a:lnSpc>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Knowledge Test</a:t>
            </a:r>
            <a:r>
              <a:rPr lang="en-US" sz="2800" b="1" spc="-1" dirty="0" smtClean="0">
                <a:solidFill>
                  <a:srgbClr val="003366"/>
                </a:solidFill>
                <a:latin typeface="Arial"/>
              </a:rPr>
              <a:t>: </a:t>
            </a:r>
            <a:r>
              <a:rPr lang="en-US" sz="2800" spc="-1" dirty="0" smtClean="0">
                <a:solidFill>
                  <a:srgbClr val="003366"/>
                </a:solidFill>
                <a:latin typeface="Arial"/>
              </a:rPr>
              <a:t>Measures </a:t>
            </a:r>
            <a:r>
              <a:rPr lang="en-US" sz="2800" spc="-1" dirty="0">
                <a:solidFill>
                  <a:srgbClr val="003366"/>
                </a:solidFill>
                <a:latin typeface="Arial"/>
              </a:rPr>
              <a:t>verbal, numerical, and leadership abilities.</a:t>
            </a:r>
          </a:p>
          <a:p>
            <a:pPr marL="342720" indent="-342720" algn="just">
              <a:lnSpc>
                <a:spcPct val="90000"/>
              </a:lnSpc>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Performance Test</a:t>
            </a:r>
            <a:r>
              <a:rPr lang="en-US" sz="2800" b="1" spc="-1" dirty="0" smtClean="0">
                <a:solidFill>
                  <a:srgbClr val="003366"/>
                </a:solidFill>
                <a:latin typeface="Arial"/>
              </a:rPr>
              <a:t>: </a:t>
            </a:r>
            <a:r>
              <a:rPr lang="en-US" sz="2800" spc="-1" dirty="0" smtClean="0">
                <a:solidFill>
                  <a:srgbClr val="003366"/>
                </a:solidFill>
                <a:latin typeface="Arial"/>
              </a:rPr>
              <a:t>Measures </a:t>
            </a:r>
            <a:r>
              <a:rPr lang="en-US" sz="2800" spc="-1" dirty="0">
                <a:solidFill>
                  <a:srgbClr val="003366"/>
                </a:solidFill>
                <a:latin typeface="Arial"/>
              </a:rPr>
              <a:t>physical coordination, visualization of space, ability to work with numbers and names, </a:t>
            </a:r>
            <a:r>
              <a:rPr lang="en-US" sz="2800" spc="-1" dirty="0" smtClean="0">
                <a:solidFill>
                  <a:srgbClr val="003366"/>
                </a:solidFill>
                <a:latin typeface="Arial"/>
              </a:rPr>
              <a:t>and fulfillment </a:t>
            </a:r>
            <a:r>
              <a:rPr lang="en-US" sz="2800" spc="-1" dirty="0">
                <a:solidFill>
                  <a:srgbClr val="003366"/>
                </a:solidFill>
                <a:latin typeface="Arial"/>
              </a:rPr>
              <a:t>of work demands.</a:t>
            </a:r>
          </a:p>
          <a:p>
            <a:pPr marL="342720" indent="-342720" algn="just">
              <a:lnSpc>
                <a:spcPct val="90000"/>
              </a:lnSpc>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Attitude </a:t>
            </a:r>
            <a:r>
              <a:rPr lang="en-US" sz="2800" b="1" spc="-1" dirty="0" smtClean="0">
                <a:solidFill>
                  <a:srgbClr val="003366"/>
                </a:solidFill>
                <a:latin typeface="Arial"/>
              </a:rPr>
              <a:t>Test :</a:t>
            </a:r>
            <a:r>
              <a:rPr lang="en-US" sz="2800" spc="-1" dirty="0">
                <a:solidFill>
                  <a:srgbClr val="003366"/>
                </a:solidFill>
                <a:latin typeface="Arial"/>
              </a:rPr>
              <a:t>Measures honesty as well as attitudes towards work and values.</a:t>
            </a:r>
          </a:p>
        </p:txBody>
      </p:sp>
    </p:spTree>
    <p:extLst>
      <p:ext uri="{BB962C8B-B14F-4D97-AF65-F5344CB8AC3E}">
        <p14:creationId xmlns:p14="http://schemas.microsoft.com/office/powerpoint/2010/main" val="1970945050"/>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TextShape 1"/>
          <p:cNvSpPr txBox="1"/>
          <p:nvPr/>
        </p:nvSpPr>
        <p:spPr>
          <a:xfrm>
            <a:off x="2358120" y="834120"/>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800" b="1" spc="-1">
                <a:solidFill>
                  <a:srgbClr val="006666"/>
                </a:solidFill>
                <a:latin typeface="Arial"/>
              </a:rPr>
              <a:t>Types of Interviews</a:t>
            </a:r>
            <a:r>
              <a:t/>
            </a:r>
            <a:br/>
            <a:r>
              <a:rPr lang="en-US" sz="2400" b="1" spc="-1">
                <a:solidFill>
                  <a:srgbClr val="006666"/>
                </a:solidFill>
                <a:latin typeface="Arial"/>
              </a:rPr>
              <a:t>(Werther &amp; Davis 1996)</a:t>
            </a:r>
          </a:p>
        </p:txBody>
      </p:sp>
      <p:sp>
        <p:nvSpPr>
          <p:cNvPr id="334" name="TextShape 2"/>
          <p:cNvSpPr txBox="1"/>
          <p:nvPr/>
        </p:nvSpPr>
        <p:spPr>
          <a:xfrm>
            <a:off x="2271720" y="2286000"/>
            <a:ext cx="8229600" cy="4386240"/>
          </a:xfrm>
          <a:prstGeom prst="rect">
            <a:avLst/>
          </a:prstGeom>
          <a:noFill/>
          <a:ln w="0">
            <a:noFill/>
          </a:ln>
        </p:spPr>
        <p:txBody>
          <a:bodyPr>
            <a:normAutofit/>
          </a:bodyPr>
          <a:lstStyle/>
          <a:p>
            <a:pPr marL="342720" indent="-342720" algn="just">
              <a:lnSpc>
                <a:spcPct val="80000"/>
              </a:lnSpc>
              <a:spcBef>
                <a:spcPts val="44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b="1" spc="-1" dirty="0">
                <a:solidFill>
                  <a:srgbClr val="0066FF"/>
                </a:solidFill>
                <a:latin typeface="Arial"/>
              </a:rPr>
              <a:t>Unstructured </a:t>
            </a:r>
            <a:r>
              <a:rPr lang="en-US" b="1" spc="-1" dirty="0" err="1">
                <a:solidFill>
                  <a:srgbClr val="0066FF"/>
                </a:solidFill>
                <a:latin typeface="Arial"/>
              </a:rPr>
              <a:t>interview:</a:t>
            </a:r>
            <a:r>
              <a:rPr lang="en-US" spc="-1" dirty="0" err="1">
                <a:solidFill>
                  <a:srgbClr val="003366"/>
                </a:solidFill>
                <a:latin typeface="Arial"/>
              </a:rPr>
              <a:t>The</a:t>
            </a:r>
            <a:r>
              <a:rPr lang="en-US" spc="-1" dirty="0">
                <a:solidFill>
                  <a:srgbClr val="003366"/>
                </a:solidFill>
                <a:latin typeface="Arial"/>
              </a:rPr>
              <a:t> questions are spontaneous (not planned in advance). Useful for assessing an applicant's suitability for the job.</a:t>
            </a:r>
          </a:p>
          <a:p>
            <a:pPr marL="342720" indent="-342720" algn="just">
              <a:lnSpc>
                <a:spcPct val="80000"/>
              </a:lnSpc>
              <a:spcBef>
                <a:spcPts val="44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b="1" spc="-1" dirty="0">
                <a:solidFill>
                  <a:srgbClr val="0066FF"/>
                </a:solidFill>
                <a:latin typeface="Arial"/>
              </a:rPr>
              <a:t>Structured </a:t>
            </a:r>
            <a:r>
              <a:rPr lang="en-US" b="1" spc="-1" dirty="0" err="1">
                <a:solidFill>
                  <a:srgbClr val="0066FF"/>
                </a:solidFill>
                <a:latin typeface="Arial"/>
              </a:rPr>
              <a:t>interview:</a:t>
            </a:r>
            <a:r>
              <a:rPr lang="en-US" spc="-1" dirty="0" err="1">
                <a:solidFill>
                  <a:srgbClr val="003366"/>
                </a:solidFill>
                <a:latin typeface="Arial"/>
              </a:rPr>
              <a:t>Use</a:t>
            </a:r>
            <a:r>
              <a:rPr lang="en-US" spc="-1" dirty="0">
                <a:solidFill>
                  <a:srgbClr val="003366"/>
                </a:solidFill>
                <a:latin typeface="Arial"/>
              </a:rPr>
              <a:t> a standard list of questions. Useful for getting valid results, especially if the number of applicants is large enough.</a:t>
            </a:r>
          </a:p>
          <a:p>
            <a:pPr marL="342720" indent="-342720" algn="just">
              <a:lnSpc>
                <a:spcPct val="80000"/>
              </a:lnSpc>
              <a:spcBef>
                <a:spcPts val="44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b="1" spc="-1" dirty="0">
                <a:solidFill>
                  <a:srgbClr val="0066FF"/>
                </a:solidFill>
                <a:latin typeface="Arial"/>
              </a:rPr>
              <a:t>Mixed </a:t>
            </a:r>
            <a:r>
              <a:rPr lang="en-US" b="1" spc="-1" dirty="0" err="1">
                <a:solidFill>
                  <a:srgbClr val="0066FF"/>
                </a:solidFill>
                <a:latin typeface="Arial"/>
              </a:rPr>
              <a:t>interview:</a:t>
            </a:r>
            <a:r>
              <a:rPr lang="en-US" spc="-1" dirty="0" err="1">
                <a:solidFill>
                  <a:srgbClr val="003366"/>
                </a:solidFill>
                <a:latin typeface="Arial"/>
              </a:rPr>
              <a:t>A</a:t>
            </a:r>
            <a:r>
              <a:rPr lang="en-US" spc="-1" dirty="0">
                <a:solidFill>
                  <a:srgbClr val="003366"/>
                </a:solidFill>
                <a:latin typeface="Arial"/>
              </a:rPr>
              <a:t> combination of structured and unstructured interviews. Useful for getting answers that can be compared with each other, but also provide quite in-depth information.</a:t>
            </a:r>
          </a:p>
          <a:p>
            <a:pPr marL="342720" indent="-342720" algn="just">
              <a:lnSpc>
                <a:spcPct val="80000"/>
              </a:lnSpc>
              <a:spcBef>
                <a:spcPts val="44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b="1" spc="-1" dirty="0">
                <a:solidFill>
                  <a:srgbClr val="0066FF"/>
                </a:solidFill>
                <a:latin typeface="Arial"/>
              </a:rPr>
              <a:t>Behavioral </a:t>
            </a:r>
            <a:r>
              <a:rPr lang="en-US" b="1" spc="-1" dirty="0" err="1">
                <a:solidFill>
                  <a:srgbClr val="0066FF"/>
                </a:solidFill>
                <a:latin typeface="Arial"/>
              </a:rPr>
              <a:t>interview:</a:t>
            </a:r>
            <a:r>
              <a:rPr lang="en-US" spc="-1" dirty="0" err="1">
                <a:solidFill>
                  <a:srgbClr val="003366"/>
                </a:solidFill>
                <a:latin typeface="Arial"/>
              </a:rPr>
              <a:t>The</a:t>
            </a:r>
            <a:r>
              <a:rPr lang="en-US" spc="-1" dirty="0">
                <a:solidFill>
                  <a:srgbClr val="003366"/>
                </a:solidFill>
                <a:latin typeface="Arial"/>
              </a:rPr>
              <a:t> questions are based on hypothetical situations (based on real situations) to see how the applicant solves problems. Useful for assessing an applicant's reasoning and analytical abilities in fairly stressful situations.</a:t>
            </a:r>
          </a:p>
          <a:p>
            <a:pPr marL="342720" indent="-342720" algn="just">
              <a:lnSpc>
                <a:spcPct val="80000"/>
              </a:lnSpc>
              <a:spcBef>
                <a:spcPts val="44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b="1" spc="-1" dirty="0">
                <a:solidFill>
                  <a:srgbClr val="0066FF"/>
                </a:solidFill>
                <a:latin typeface="Arial"/>
              </a:rPr>
              <a:t>Stress </a:t>
            </a:r>
            <a:r>
              <a:rPr lang="en-US" b="1" spc="-1" dirty="0" err="1">
                <a:solidFill>
                  <a:srgbClr val="0066FF"/>
                </a:solidFill>
                <a:latin typeface="Arial"/>
              </a:rPr>
              <a:t>interview:</a:t>
            </a:r>
            <a:r>
              <a:rPr lang="en-US" spc="-1" dirty="0" err="1">
                <a:solidFill>
                  <a:srgbClr val="003366"/>
                </a:solidFill>
                <a:latin typeface="Arial"/>
              </a:rPr>
              <a:t>A</a:t>
            </a:r>
            <a:r>
              <a:rPr lang="en-US" spc="-1" dirty="0">
                <a:solidFill>
                  <a:srgbClr val="003366"/>
                </a:solidFill>
                <a:latin typeface="Arial"/>
              </a:rPr>
              <a:t> series of loud and consecutive questions that are deliberately given to make the applicant angry. Useful for finding the right employees for stressful jobs, such as handling complaints.</a:t>
            </a:r>
          </a:p>
        </p:txBody>
      </p:sp>
    </p:spTree>
    <p:extLst>
      <p:ext uri="{BB962C8B-B14F-4D97-AF65-F5344CB8AC3E}">
        <p14:creationId xmlns:p14="http://schemas.microsoft.com/office/powerpoint/2010/main" val="3618827532"/>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5501"/>
            <a:ext cx="10515600" cy="1325563"/>
          </a:xfrm>
        </p:spPr>
        <p:txBody>
          <a:bodyPr/>
          <a:lstStyle/>
          <a:p>
            <a:r>
              <a:rPr lang="en-US" b="1" dirty="0"/>
              <a:t>Definition of Recruitment </a:t>
            </a:r>
          </a:p>
        </p:txBody>
      </p:sp>
      <p:sp>
        <p:nvSpPr>
          <p:cNvPr id="3" name="Content Placeholder 2"/>
          <p:cNvSpPr>
            <a:spLocks noGrp="1"/>
          </p:cNvSpPr>
          <p:nvPr>
            <p:ph idx="1"/>
          </p:nvPr>
        </p:nvSpPr>
        <p:spPr>
          <a:xfrm>
            <a:off x="838200" y="2506662"/>
            <a:ext cx="10515600" cy="4351338"/>
          </a:xfrm>
        </p:spPr>
        <p:txBody>
          <a:bodyPr>
            <a:normAutofit/>
          </a:bodyPr>
          <a:lstStyle/>
          <a:p>
            <a:r>
              <a:rPr lang="en-US" sz="3600" dirty="0"/>
              <a:t>Recruitment is the process of finding and attracting qualified applicants for employment.</a:t>
            </a:r>
            <a:endParaRPr lang="en-US" sz="3600" dirty="0"/>
          </a:p>
          <a:p>
            <a:r>
              <a:rPr lang="en-US" sz="3600" dirty="0"/>
              <a:t>The recruitment process begins with the search for applicants and ends with the submission of applications from the applicants.</a:t>
            </a:r>
            <a:endParaRPr lang="en-US" sz="3600" dirty="0"/>
          </a:p>
          <a:p>
            <a:r>
              <a:rPr lang="en-US" sz="3600" dirty="0"/>
              <a:t>The result of the recruitment process is a pool of applicants ready for selection.</a:t>
            </a:r>
            <a:endParaRPr lang="en-US" sz="3600" dirty="0"/>
          </a:p>
          <a:p>
            <a:pPr marL="0" indent="0">
              <a:buNone/>
            </a:pPr>
            <a:endParaRPr lang="en-US" sz="3600" dirty="0"/>
          </a:p>
        </p:txBody>
      </p:sp>
    </p:spTree>
    <p:extLst>
      <p:ext uri="{BB962C8B-B14F-4D97-AF65-F5344CB8AC3E}">
        <p14:creationId xmlns:p14="http://schemas.microsoft.com/office/powerpoint/2010/main" val="3508101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TextShape 1"/>
          <p:cNvSpPr txBox="1"/>
          <p:nvPr/>
        </p:nvSpPr>
        <p:spPr>
          <a:xfrm>
            <a:off x="2358120" y="834120"/>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a:solidFill>
                  <a:srgbClr val="006666"/>
                </a:solidFill>
                <a:latin typeface="Arial"/>
              </a:rPr>
              <a:t>Interview Process</a:t>
            </a:r>
          </a:p>
        </p:txBody>
      </p:sp>
      <p:sp>
        <p:nvSpPr>
          <p:cNvPr id="336" name="TextShape 2"/>
          <p:cNvSpPr txBox="1"/>
          <p:nvPr/>
        </p:nvSpPr>
        <p:spPr>
          <a:xfrm>
            <a:off x="2362080" y="2361960"/>
            <a:ext cx="7693200" cy="3724200"/>
          </a:xfrm>
          <a:prstGeom prst="rect">
            <a:avLst/>
          </a:prstGeom>
          <a:noFill/>
          <a:ln w="0">
            <a:noFill/>
          </a:ln>
        </p:spPr>
        <p:txBody>
          <a:bodyPr>
            <a:normAutofit/>
          </a:bodyPr>
          <a:lstStyle/>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Interviewer preparation</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Creation of familiarity</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Information exchange</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Closing</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Evaluation</a:t>
            </a:r>
          </a:p>
        </p:txBody>
      </p:sp>
    </p:spTree>
    <p:extLst>
      <p:ext uri="{BB962C8B-B14F-4D97-AF65-F5344CB8AC3E}">
        <p14:creationId xmlns:p14="http://schemas.microsoft.com/office/powerpoint/2010/main" val="763150135"/>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TextShape 1"/>
          <p:cNvSpPr txBox="1"/>
          <p:nvPr/>
        </p:nvSpPr>
        <p:spPr>
          <a:xfrm>
            <a:off x="2323200" y="799200"/>
            <a:ext cx="7849800" cy="52020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a:solidFill>
                  <a:srgbClr val="006666"/>
                </a:solidFill>
                <a:latin typeface="Arial"/>
              </a:rPr>
              <a:t>Interviewer Mistakes</a:t>
            </a:r>
          </a:p>
        </p:txBody>
      </p:sp>
      <p:sp>
        <p:nvSpPr>
          <p:cNvPr id="338" name="TextShape 2"/>
          <p:cNvSpPr txBox="1"/>
          <p:nvPr/>
        </p:nvSpPr>
        <p:spPr>
          <a:xfrm>
            <a:off x="2438400" y="2286000"/>
            <a:ext cx="7772400" cy="4286160"/>
          </a:xfrm>
          <a:prstGeom prst="rect">
            <a:avLst/>
          </a:prstGeom>
          <a:noFill/>
          <a:ln w="0">
            <a:noFill/>
          </a:ln>
        </p:spPr>
        <p:txBody>
          <a:bodyPr>
            <a:normAutofit/>
          </a:bodyPr>
          <a:lstStyle/>
          <a:p>
            <a:pPr marL="342720" indent="-342720" algn="just">
              <a:lnSpc>
                <a:spcPct val="80000"/>
              </a:lnSpc>
              <a:spcBef>
                <a:spcPts val="44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b="1" spc="-1" dirty="0">
                <a:solidFill>
                  <a:srgbClr val="FF6600"/>
                </a:solidFill>
                <a:latin typeface="Arial"/>
              </a:rPr>
              <a:t>Halo Effect</a:t>
            </a:r>
            <a:r>
              <a:rPr lang="en-US" b="1" spc="-1" dirty="0" smtClean="0">
                <a:solidFill>
                  <a:srgbClr val="FF6600"/>
                </a:solidFill>
                <a:latin typeface="Arial"/>
              </a:rPr>
              <a:t>: </a:t>
            </a:r>
            <a:r>
              <a:rPr lang="en-US" spc="-1" dirty="0" smtClean="0">
                <a:solidFill>
                  <a:srgbClr val="003366"/>
                </a:solidFill>
                <a:latin typeface="Arial"/>
              </a:rPr>
              <a:t>Drawing </a:t>
            </a:r>
            <a:r>
              <a:rPr lang="en-US" spc="-1" dirty="0">
                <a:solidFill>
                  <a:srgbClr val="003366"/>
                </a:solidFill>
                <a:latin typeface="Arial"/>
              </a:rPr>
              <a:t>conclusions based only on limited information, without considering various other characteristics of the applicant. For example, they tend to accept people who smile and reject people who wear jeans without looking at their true abilities.</a:t>
            </a:r>
          </a:p>
          <a:p>
            <a:pPr marL="342720" indent="-342720" algn="just">
              <a:lnSpc>
                <a:spcPct val="80000"/>
              </a:lnSpc>
              <a:spcBef>
                <a:spcPts val="44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b="1" spc="-1" dirty="0">
                <a:solidFill>
                  <a:srgbClr val="FF6600"/>
                </a:solidFill>
                <a:latin typeface="Arial"/>
              </a:rPr>
              <a:t>Directing Questions</a:t>
            </a:r>
            <a:r>
              <a:rPr lang="en-US" b="1" spc="-1" dirty="0" smtClean="0">
                <a:solidFill>
                  <a:srgbClr val="FF6600"/>
                </a:solidFill>
                <a:latin typeface="Arial"/>
              </a:rPr>
              <a:t>: </a:t>
            </a:r>
            <a:r>
              <a:rPr lang="en-US" spc="-1" dirty="0" smtClean="0">
                <a:solidFill>
                  <a:srgbClr val="003366"/>
                </a:solidFill>
                <a:latin typeface="Arial"/>
              </a:rPr>
              <a:t>Tendency </a:t>
            </a:r>
            <a:r>
              <a:rPr lang="en-US" spc="-1" dirty="0">
                <a:solidFill>
                  <a:srgbClr val="003366"/>
                </a:solidFill>
                <a:latin typeface="Arial"/>
              </a:rPr>
              <a:t>to dictate to applicants to give certain answers. For example: “Do you like…?”, “Do you think… is important?”, etc.</a:t>
            </a:r>
          </a:p>
          <a:p>
            <a:pPr marL="342720" indent="-342720" algn="just">
              <a:lnSpc>
                <a:spcPct val="80000"/>
              </a:lnSpc>
              <a:spcBef>
                <a:spcPts val="44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b="1" spc="-1" dirty="0">
                <a:solidFill>
                  <a:srgbClr val="FF6600"/>
                </a:solidFill>
                <a:latin typeface="Arial"/>
              </a:rPr>
              <a:t>Personal Bias</a:t>
            </a:r>
            <a:r>
              <a:rPr lang="en-US" b="1" spc="-1" dirty="0" smtClean="0">
                <a:solidFill>
                  <a:srgbClr val="FF6600"/>
                </a:solidFill>
                <a:latin typeface="Arial"/>
              </a:rPr>
              <a:t>: </a:t>
            </a:r>
            <a:r>
              <a:rPr lang="en-US" spc="-1" dirty="0" smtClean="0">
                <a:solidFill>
                  <a:srgbClr val="003366"/>
                </a:solidFill>
                <a:latin typeface="Arial"/>
              </a:rPr>
              <a:t>Interviewers </a:t>
            </a:r>
            <a:r>
              <a:rPr lang="en-US" spc="-1" dirty="0">
                <a:solidFill>
                  <a:srgbClr val="003366"/>
                </a:solidFill>
                <a:latin typeface="Arial"/>
              </a:rPr>
              <a:t>base their judgments on personal prejudices against certain groups. For example, thinking that a good salesperson must be tall, or thinking that certain jobs are more suitable for men and other jobs for women.</a:t>
            </a:r>
          </a:p>
          <a:p>
            <a:pPr marL="342720" indent="-342720" algn="just">
              <a:lnSpc>
                <a:spcPct val="80000"/>
              </a:lnSpc>
              <a:spcBef>
                <a:spcPts val="44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b="1" spc="-1" dirty="0">
                <a:solidFill>
                  <a:srgbClr val="FF6600"/>
                </a:solidFill>
                <a:latin typeface="Arial"/>
              </a:rPr>
              <a:t>Interviewer Dominance</a:t>
            </a:r>
            <a:r>
              <a:rPr lang="en-US" b="1" spc="-1" dirty="0" smtClean="0">
                <a:solidFill>
                  <a:srgbClr val="FF6600"/>
                </a:solidFill>
                <a:latin typeface="Arial"/>
              </a:rPr>
              <a:t>: </a:t>
            </a:r>
            <a:r>
              <a:rPr lang="en-US" spc="-1" dirty="0" smtClean="0">
                <a:solidFill>
                  <a:srgbClr val="003366"/>
                </a:solidFill>
                <a:latin typeface="Arial"/>
              </a:rPr>
              <a:t>Interviewers </a:t>
            </a:r>
            <a:r>
              <a:rPr lang="en-US" spc="-1" dirty="0">
                <a:solidFill>
                  <a:srgbClr val="003366"/>
                </a:solidFill>
                <a:latin typeface="Arial"/>
              </a:rPr>
              <a:t>talk more about their own strengths or invite applicants to chat about something that is not relevant to the purpose of the interview.</a:t>
            </a:r>
          </a:p>
        </p:txBody>
      </p:sp>
      <p:pic>
        <p:nvPicPr>
          <p:cNvPr id="339" name="Picture 5" descr="j0286034"/>
          <p:cNvPicPr/>
          <p:nvPr/>
        </p:nvPicPr>
        <p:blipFill>
          <a:blip r:embed="rId2"/>
          <a:stretch/>
        </p:blipFill>
        <p:spPr>
          <a:xfrm>
            <a:off x="8839200" y="380880"/>
            <a:ext cx="919080" cy="885960"/>
          </a:xfrm>
          <a:prstGeom prst="rect">
            <a:avLst/>
          </a:prstGeom>
          <a:ln w="0">
            <a:noFill/>
          </a:ln>
        </p:spPr>
      </p:pic>
    </p:spTree>
    <p:extLst>
      <p:ext uri="{BB962C8B-B14F-4D97-AF65-F5344CB8AC3E}">
        <p14:creationId xmlns:p14="http://schemas.microsoft.com/office/powerpoint/2010/main" val="84326646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TextShape 1"/>
          <p:cNvSpPr txBox="1"/>
          <p:nvPr/>
        </p:nvSpPr>
        <p:spPr>
          <a:xfrm>
            <a:off x="2358120" y="834120"/>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a:solidFill>
                  <a:srgbClr val="006666"/>
                </a:solidFill>
                <a:latin typeface="Arial"/>
              </a:rPr>
              <a:t>Interview Participant Mistakes</a:t>
            </a:r>
          </a:p>
        </p:txBody>
      </p:sp>
      <p:sp>
        <p:nvSpPr>
          <p:cNvPr id="341" name="TextShape 2"/>
          <p:cNvSpPr txBox="1"/>
          <p:nvPr/>
        </p:nvSpPr>
        <p:spPr>
          <a:xfrm>
            <a:off x="2362080" y="2361960"/>
            <a:ext cx="7693200" cy="3724200"/>
          </a:xfrm>
          <a:prstGeom prst="rect">
            <a:avLst/>
          </a:prstGeom>
          <a:noFill/>
          <a:ln w="0">
            <a:noFill/>
          </a:ln>
        </p:spPr>
        <p:txBody>
          <a:bodyPr>
            <a:normAutofit/>
          </a:bodyPr>
          <a:lstStyle/>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Not serious</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Talking too much</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Bragging</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Not listening</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Not preparing yourself</a:t>
            </a:r>
          </a:p>
        </p:txBody>
      </p:sp>
    </p:spTree>
    <p:extLst>
      <p:ext uri="{BB962C8B-B14F-4D97-AF65-F5344CB8AC3E}">
        <p14:creationId xmlns:p14="http://schemas.microsoft.com/office/powerpoint/2010/main" val="999410790"/>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0871" y="1704900"/>
            <a:ext cx="6168879" cy="3719471"/>
          </a:xfrm>
          <a:prstGeom prst="rect">
            <a:avLst/>
          </a:prstGeom>
        </p:spPr>
      </p:pic>
    </p:spTree>
    <p:extLst>
      <p:ext uri="{BB962C8B-B14F-4D97-AF65-F5344CB8AC3E}">
        <p14:creationId xmlns:p14="http://schemas.microsoft.com/office/powerpoint/2010/main" val="3622234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TextShape 1"/>
          <p:cNvSpPr txBox="1"/>
          <p:nvPr/>
        </p:nvSpPr>
        <p:spPr>
          <a:xfrm>
            <a:off x="1716675" y="1120723"/>
            <a:ext cx="9092352"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dirty="0">
                <a:solidFill>
                  <a:srgbClr val="006666"/>
                </a:solidFill>
                <a:latin typeface="Arial"/>
              </a:rPr>
              <a:t>Strategic Issues in </a:t>
            </a:r>
            <a:r>
              <a:rPr lang="en-US" sz="3600" b="1" spc="-1" dirty="0" smtClean="0">
                <a:solidFill>
                  <a:srgbClr val="006666"/>
                </a:solidFill>
                <a:latin typeface="Arial"/>
              </a:rPr>
              <a:t>Recruitment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b="1" spc="-1" dirty="0" smtClean="0">
                <a:solidFill>
                  <a:srgbClr val="006666"/>
                </a:solidFill>
                <a:latin typeface="Arial"/>
              </a:rPr>
              <a:t>(</a:t>
            </a:r>
            <a:r>
              <a:rPr lang="en-US" sz="2000" b="1" spc="-1" dirty="0">
                <a:solidFill>
                  <a:srgbClr val="006666"/>
                </a:solidFill>
                <a:latin typeface="Arial"/>
              </a:rPr>
              <a:t>Schuler &amp; Jackson 2006)</a:t>
            </a:r>
          </a:p>
        </p:txBody>
      </p:sp>
      <p:sp>
        <p:nvSpPr>
          <p:cNvPr id="292" name="TextShape 2"/>
          <p:cNvSpPr txBox="1"/>
          <p:nvPr/>
        </p:nvSpPr>
        <p:spPr>
          <a:xfrm>
            <a:off x="1515919" y="2280074"/>
            <a:ext cx="8706254" cy="3724200"/>
          </a:xfrm>
          <a:prstGeom prst="rect">
            <a:avLst/>
          </a:prstGeom>
          <a:noFill/>
          <a:ln w="0">
            <a:noFill/>
          </a:ln>
        </p:spPr>
        <p:txBody>
          <a:bodyPr>
            <a:normAutofit/>
          </a:bodyPr>
          <a:lstStyle/>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dirty="0">
                <a:solidFill>
                  <a:srgbClr val="003366"/>
                </a:solidFill>
                <a:latin typeface="Arial"/>
              </a:rPr>
              <a:t>The recruitment process must be consistent with the organization's strategy, vision and values.</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dirty="0">
                <a:solidFill>
                  <a:srgbClr val="003366"/>
                </a:solidFill>
                <a:latin typeface="Arial"/>
              </a:rPr>
              <a:t>The recruitment process must be carried out efficiently and effectively.</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dirty="0">
                <a:solidFill>
                  <a:srgbClr val="003366"/>
                </a:solidFill>
                <a:latin typeface="Arial"/>
              </a:rPr>
              <a:t>The recruitment process must be accompanied by the organization's ability to retain the best employees.</a:t>
            </a:r>
          </a:p>
        </p:txBody>
      </p:sp>
    </p:spTree>
    <p:extLst>
      <p:ext uri="{BB962C8B-B14F-4D97-AF65-F5344CB8AC3E}">
        <p14:creationId xmlns:p14="http://schemas.microsoft.com/office/powerpoint/2010/main" val="51553459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CustomShape 1"/>
          <p:cNvSpPr/>
          <p:nvPr/>
        </p:nvSpPr>
        <p:spPr>
          <a:xfrm>
            <a:off x="3407971" y="1102810"/>
            <a:ext cx="5111640" cy="956288"/>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spAutoFit/>
          </a:bodyPr>
          <a:lstStyle/>
          <a:p>
            <a:pPr algn="ctr">
              <a:spcBef>
                <a:spcPts val="1123"/>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latin typeface="Arial"/>
              </a:rPr>
              <a:t>RECRUITMENT PROCESS (</a:t>
            </a:r>
            <a:r>
              <a:rPr lang="en-US" sz="2800" b="1" spc="-1" dirty="0" err="1">
                <a:latin typeface="Arial"/>
              </a:rPr>
              <a:t>Mondy</a:t>
            </a:r>
            <a:r>
              <a:rPr lang="en-US" sz="2800" b="1" spc="-1" dirty="0">
                <a:latin typeface="Arial"/>
              </a:rPr>
              <a:t> 2008)</a:t>
            </a:r>
            <a:endParaRPr lang="en-US" sz="2800" spc="-1" dirty="0">
              <a:latin typeface="Arial"/>
            </a:endParaRPr>
          </a:p>
        </p:txBody>
      </p:sp>
      <p:pic>
        <p:nvPicPr>
          <p:cNvPr id="2" name="Picture 1"/>
          <p:cNvPicPr>
            <a:picLocks noChangeAspect="1"/>
          </p:cNvPicPr>
          <p:nvPr/>
        </p:nvPicPr>
        <p:blipFill>
          <a:blip r:embed="rId2"/>
          <a:stretch>
            <a:fillRect/>
          </a:stretch>
        </p:blipFill>
        <p:spPr>
          <a:xfrm>
            <a:off x="3463869" y="2059098"/>
            <a:ext cx="4999844" cy="4563721"/>
          </a:xfrm>
          <a:prstGeom prst="rect">
            <a:avLst/>
          </a:prstGeom>
        </p:spPr>
      </p:pic>
    </p:spTree>
    <p:extLst>
      <p:ext uri="{BB962C8B-B14F-4D97-AF65-F5344CB8AC3E}">
        <p14:creationId xmlns:p14="http://schemas.microsoft.com/office/powerpoint/2010/main" val="298934326"/>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TextShape 1"/>
          <p:cNvSpPr txBox="1"/>
          <p:nvPr/>
        </p:nvSpPr>
        <p:spPr>
          <a:xfrm>
            <a:off x="993344" y="970598"/>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dirty="0">
                <a:solidFill>
                  <a:srgbClr val="006666"/>
                </a:solidFill>
                <a:latin typeface="Arial"/>
              </a:rPr>
              <a:t>Recruitment Sources and Methods</a:t>
            </a:r>
          </a:p>
        </p:txBody>
      </p:sp>
      <p:sp>
        <p:nvSpPr>
          <p:cNvPr id="296" name="TextShape 2"/>
          <p:cNvSpPr txBox="1"/>
          <p:nvPr/>
        </p:nvSpPr>
        <p:spPr>
          <a:xfrm>
            <a:off x="2362080" y="2361960"/>
            <a:ext cx="7693200" cy="3724200"/>
          </a:xfrm>
          <a:prstGeom prst="rect">
            <a:avLst/>
          </a:prstGeom>
          <a:noFill/>
          <a:ln w="0">
            <a:noFill/>
          </a:ln>
        </p:spPr>
        <p:txBody>
          <a:bodyPr>
            <a:normAutofit/>
          </a:bodyPr>
          <a:lstStyle/>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a:solidFill>
                  <a:srgbClr val="003366"/>
                </a:solidFill>
                <a:latin typeface="Arial"/>
              </a:rPr>
              <a:t>Recruitment sources</a:t>
            </a:r>
            <a:r>
              <a:rPr lang="en-US" sz="2800" spc="-1">
                <a:solidFill>
                  <a:srgbClr val="003366"/>
                </a:solidFill>
                <a:latin typeface="Arial"/>
              </a:rPr>
              <a:t>are places where qualified candidates are located, such as universities and competing companies.</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a:solidFill>
                  <a:srgbClr val="003366"/>
                </a:solidFill>
                <a:latin typeface="Arial"/>
              </a:rPr>
              <a:t>Recruitment methods</a:t>
            </a:r>
            <a:r>
              <a:rPr lang="en-US" sz="2800" spc="-1">
                <a:solidFill>
                  <a:srgbClr val="003366"/>
                </a:solidFill>
                <a:latin typeface="Arial"/>
              </a:rPr>
              <a:t>are specific methods used to attract potential employees to the company, such as online recruitment.</a:t>
            </a:r>
          </a:p>
        </p:txBody>
      </p:sp>
    </p:spTree>
    <p:extLst>
      <p:ext uri="{BB962C8B-B14F-4D97-AF65-F5344CB8AC3E}">
        <p14:creationId xmlns:p14="http://schemas.microsoft.com/office/powerpoint/2010/main" val="1362809620"/>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TextShape 1"/>
          <p:cNvSpPr txBox="1"/>
          <p:nvPr/>
        </p:nvSpPr>
        <p:spPr>
          <a:xfrm>
            <a:off x="2098812" y="1232785"/>
            <a:ext cx="8587384"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pc="-1" dirty="0">
                <a:solidFill>
                  <a:srgbClr val="006666"/>
                </a:solidFill>
                <a:latin typeface="Arial"/>
              </a:rPr>
              <a:t>Internal Recruitment Sources and </a:t>
            </a:r>
            <a:r>
              <a:rPr lang="en-US" sz="3200" b="1" spc="-1" dirty="0" smtClean="0">
                <a:solidFill>
                  <a:srgbClr val="006666"/>
                </a:solidFill>
                <a:latin typeface="Arial"/>
              </a:rPr>
              <a:t>Methods</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1" spc="-1" dirty="0" smtClean="0">
                <a:solidFill>
                  <a:srgbClr val="006666"/>
                </a:solidFill>
                <a:latin typeface="Arial"/>
              </a:rPr>
              <a:t>(</a:t>
            </a:r>
            <a:r>
              <a:rPr lang="en-US" sz="2400" b="1" spc="-1" dirty="0">
                <a:solidFill>
                  <a:srgbClr val="006666"/>
                </a:solidFill>
                <a:latin typeface="Arial"/>
              </a:rPr>
              <a:t>Schuler &amp; Jackson 2006)</a:t>
            </a:r>
          </a:p>
        </p:txBody>
      </p:sp>
      <p:sp>
        <p:nvSpPr>
          <p:cNvPr id="298" name="TextShape 2"/>
          <p:cNvSpPr txBox="1"/>
          <p:nvPr/>
        </p:nvSpPr>
        <p:spPr>
          <a:xfrm>
            <a:off x="4825920" y="2657160"/>
            <a:ext cx="5678640" cy="3724200"/>
          </a:xfrm>
          <a:prstGeom prst="rect">
            <a:avLst/>
          </a:prstGeom>
          <a:noFill/>
          <a:ln w="0">
            <a:noFill/>
          </a:ln>
        </p:spPr>
        <p:txBody>
          <a:bodyPr>
            <a:normAutofit/>
          </a:bodyPr>
          <a:lstStyle/>
          <a:p>
            <a:pPr marL="342720" indent="-342720">
              <a:lnSpc>
                <a:spcPct val="90000"/>
              </a:lnSpc>
              <a:spcBef>
                <a:spcPts val="899"/>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spc="-1">
                <a:solidFill>
                  <a:srgbClr val="003366"/>
                </a:solidFill>
                <a:latin typeface="Arial"/>
              </a:rPr>
              <a:t>Internal Sources</a:t>
            </a:r>
          </a:p>
          <a:p>
            <a:pPr marL="742680" lvl="1" indent="-285480">
              <a:lnSpc>
                <a:spcPct val="90000"/>
              </a:lnSpc>
              <a:spcBef>
                <a:spcPts val="799"/>
              </a:spcBef>
              <a:buClr>
                <a:srgbClr val="003366"/>
              </a:buClr>
              <a:buSzPct val="75000"/>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spc="-1">
                <a:solidFill>
                  <a:srgbClr val="003366"/>
                </a:solidFill>
                <a:latin typeface="Arial"/>
              </a:rPr>
              <a:t>Promotion</a:t>
            </a:r>
          </a:p>
          <a:p>
            <a:pPr marL="742680" lvl="1" indent="-285480">
              <a:lnSpc>
                <a:spcPct val="90000"/>
              </a:lnSpc>
              <a:spcBef>
                <a:spcPts val="799"/>
              </a:spcBef>
              <a:buClr>
                <a:srgbClr val="003366"/>
              </a:buClr>
              <a:buSzPct val="75000"/>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spc="-1">
                <a:solidFill>
                  <a:srgbClr val="003366"/>
                </a:solidFill>
                <a:latin typeface="Arial"/>
              </a:rPr>
              <a:t>Transfer</a:t>
            </a:r>
          </a:p>
          <a:p>
            <a:pPr marL="742680" lvl="1" indent="-285480">
              <a:lnSpc>
                <a:spcPct val="90000"/>
              </a:lnSpc>
              <a:spcBef>
                <a:spcPts val="799"/>
              </a:spcBef>
              <a:buClr>
                <a:srgbClr val="003366"/>
              </a:buClr>
              <a:buSzPct val="75000"/>
              <a:buFont typeface="Arial"/>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spc="-1">
                <a:solidFill>
                  <a:srgbClr val="003366"/>
                </a:solidFill>
                <a:latin typeface="Arial"/>
              </a:rPr>
              <a:t>Recall</a:t>
            </a:r>
            <a:r>
              <a:rPr lang="en-US" sz="3200" i="1" spc="-1">
                <a:solidFill>
                  <a:srgbClr val="003366"/>
                </a:solidFill>
                <a:latin typeface="Arial"/>
              </a:rPr>
              <a:t>(Rehire)</a:t>
            </a:r>
            <a:endParaRPr lang="en-US" sz="3200" spc="-1">
              <a:solidFill>
                <a:srgbClr val="003366"/>
              </a:solidFill>
              <a:latin typeface="Arial"/>
            </a:endParaRPr>
          </a:p>
        </p:txBody>
      </p:sp>
      <p:pic>
        <p:nvPicPr>
          <p:cNvPr id="299" name="Picture 6" descr="j0285410"/>
          <p:cNvPicPr/>
          <p:nvPr/>
        </p:nvPicPr>
        <p:blipFill>
          <a:blip r:embed="rId2"/>
          <a:stretch/>
        </p:blipFill>
        <p:spPr>
          <a:xfrm>
            <a:off x="2509680" y="3195720"/>
            <a:ext cx="2087640" cy="2232000"/>
          </a:xfrm>
          <a:prstGeom prst="rect">
            <a:avLst/>
          </a:prstGeom>
          <a:ln w="0">
            <a:noFill/>
          </a:ln>
        </p:spPr>
      </p:pic>
    </p:spTree>
    <p:extLst>
      <p:ext uri="{BB962C8B-B14F-4D97-AF65-F5344CB8AC3E}">
        <p14:creationId xmlns:p14="http://schemas.microsoft.com/office/powerpoint/2010/main" val="346218929"/>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TextShape 1"/>
          <p:cNvSpPr txBox="1"/>
          <p:nvPr/>
        </p:nvSpPr>
        <p:spPr>
          <a:xfrm>
            <a:off x="2362080" y="1093427"/>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dirty="0">
                <a:solidFill>
                  <a:srgbClr val="006666"/>
                </a:solidFill>
                <a:latin typeface="Arial"/>
              </a:rPr>
              <a:t>Internal Recruitment Methods</a:t>
            </a:r>
            <a:r>
              <a:rPr dirty="0"/>
              <a:t/>
            </a:r>
            <a:br>
              <a:rPr dirty="0"/>
            </a:br>
            <a:r>
              <a:rPr lang="en-US" sz="2800" b="1" spc="-1" dirty="0">
                <a:solidFill>
                  <a:srgbClr val="006666"/>
                </a:solidFill>
                <a:latin typeface="Arial"/>
              </a:rPr>
              <a:t>(</a:t>
            </a:r>
            <a:r>
              <a:rPr lang="en-US" sz="2800" b="1" spc="-1" dirty="0" err="1">
                <a:solidFill>
                  <a:srgbClr val="006666"/>
                </a:solidFill>
                <a:latin typeface="Arial"/>
              </a:rPr>
              <a:t>Mondy</a:t>
            </a:r>
            <a:r>
              <a:rPr lang="en-US" sz="2800" b="1" spc="-1" dirty="0">
                <a:solidFill>
                  <a:srgbClr val="006666"/>
                </a:solidFill>
                <a:latin typeface="Arial"/>
              </a:rPr>
              <a:t> 2008)</a:t>
            </a:r>
          </a:p>
        </p:txBody>
      </p:sp>
      <p:sp>
        <p:nvSpPr>
          <p:cNvPr id="301" name="TextShape 2"/>
          <p:cNvSpPr txBox="1"/>
          <p:nvPr/>
        </p:nvSpPr>
        <p:spPr>
          <a:xfrm>
            <a:off x="2362080" y="2361960"/>
            <a:ext cx="7693200" cy="3724200"/>
          </a:xfrm>
          <a:prstGeom prst="rect">
            <a:avLst/>
          </a:prstGeom>
          <a:noFill/>
          <a:ln w="0">
            <a:noFill/>
          </a:ln>
        </p:spPr>
        <p:txBody>
          <a:bodyPr>
            <a:normAutofit/>
          </a:bodyPr>
          <a:lstStyle/>
          <a:p>
            <a:pPr marL="342720" indent="-342720">
              <a:lnSpc>
                <a:spcPct val="80000"/>
              </a:lnSpc>
              <a:spcBef>
                <a:spcPts val="59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1" spc="-1">
                <a:solidFill>
                  <a:srgbClr val="003366"/>
                </a:solidFill>
                <a:latin typeface="Arial"/>
              </a:rPr>
              <a:t>Announcement of position vacancies</a:t>
            </a:r>
            <a:r>
              <a:rPr lang="en-US" sz="2400" b="1" i="1" spc="-1">
                <a:solidFill>
                  <a:srgbClr val="003366"/>
                </a:solidFill>
                <a:latin typeface="Arial"/>
              </a:rPr>
              <a:t>(job posting)</a:t>
            </a:r>
            <a:r>
              <a:rPr lang="en-US" sz="2400" b="1" spc="-1">
                <a:solidFill>
                  <a:srgbClr val="003366"/>
                </a:solidFill>
                <a:latin typeface="Arial"/>
              </a:rPr>
              <a:t>:</a:t>
            </a:r>
            <a:r>
              <a:rPr lang="en-US" sz="2400" spc="-1">
                <a:solidFill>
                  <a:srgbClr val="003366"/>
                </a:solidFill>
                <a:latin typeface="Arial"/>
              </a:rPr>
              <a:t>Procedures for providing information to employees regarding job vacancies.</a:t>
            </a:r>
          </a:p>
          <a:p>
            <a:pPr marL="342720" indent="-342720">
              <a:lnSpc>
                <a:spcPct val="80000"/>
              </a:lnSpc>
              <a:spcBef>
                <a:spcPts val="59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1" spc="-1">
                <a:solidFill>
                  <a:srgbClr val="003366"/>
                </a:solidFill>
                <a:latin typeface="Arial"/>
              </a:rPr>
              <a:t>Submission of job applications</a:t>
            </a:r>
            <a:r>
              <a:rPr lang="en-US" sz="2400" b="1" i="1" spc="-1">
                <a:solidFill>
                  <a:srgbClr val="003366"/>
                </a:solidFill>
                <a:latin typeface="Arial"/>
              </a:rPr>
              <a:t>(job bidding)</a:t>
            </a:r>
            <a:r>
              <a:rPr lang="en-US" sz="2400" b="1" spc="-1">
                <a:solidFill>
                  <a:srgbClr val="003366"/>
                </a:solidFill>
                <a:latin typeface="Arial"/>
              </a:rPr>
              <a:t>:</a:t>
            </a:r>
            <a:r>
              <a:rPr lang="en-US" sz="2400" spc="-1">
                <a:solidFill>
                  <a:srgbClr val="003366"/>
                </a:solidFill>
                <a:latin typeface="Arial"/>
              </a:rPr>
              <a:t>Procedures that allow employees who meet the requirements to apply for jobs in announced positions.</a:t>
            </a:r>
          </a:p>
          <a:p>
            <a:pPr marL="342720" indent="-342720">
              <a:lnSpc>
                <a:spcPct val="80000"/>
              </a:lnSpc>
              <a:spcBef>
                <a:spcPts val="598"/>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b="1" spc="-1">
                <a:solidFill>
                  <a:srgbClr val="003366"/>
                </a:solidFill>
                <a:latin typeface="Arial"/>
              </a:rPr>
              <a:t>Employee Reference:</a:t>
            </a:r>
            <a:r>
              <a:rPr lang="en-US" sz="2400" spc="-1">
                <a:solidFill>
                  <a:srgbClr val="003366"/>
                </a:solidFill>
                <a:latin typeface="Arial"/>
              </a:rPr>
              <a:t>Employees actively invite friends and colleagues they consider potential to submit applications.</a:t>
            </a:r>
          </a:p>
        </p:txBody>
      </p:sp>
    </p:spTree>
    <p:extLst>
      <p:ext uri="{BB962C8B-B14F-4D97-AF65-F5344CB8AC3E}">
        <p14:creationId xmlns:p14="http://schemas.microsoft.com/office/powerpoint/2010/main" val="675322997"/>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TextShape 1"/>
          <p:cNvSpPr txBox="1"/>
          <p:nvPr/>
        </p:nvSpPr>
        <p:spPr>
          <a:xfrm>
            <a:off x="2361720" y="1083960"/>
            <a:ext cx="7779960"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dirty="0">
                <a:solidFill>
                  <a:srgbClr val="006666"/>
                </a:solidFill>
                <a:latin typeface="Arial"/>
              </a:rPr>
              <a:t>External Recruitment Objectives</a:t>
            </a:r>
            <a:r>
              <a:rPr dirty="0"/>
              <a:t/>
            </a:r>
            <a:br>
              <a:rPr dirty="0"/>
            </a:br>
            <a:r>
              <a:rPr lang="en-US" sz="2800" b="1" spc="-1" dirty="0">
                <a:solidFill>
                  <a:srgbClr val="006666"/>
                </a:solidFill>
                <a:latin typeface="Arial"/>
              </a:rPr>
              <a:t>(</a:t>
            </a:r>
            <a:r>
              <a:rPr lang="en-US" sz="2800" b="1" spc="-1" dirty="0" err="1">
                <a:solidFill>
                  <a:srgbClr val="006666"/>
                </a:solidFill>
                <a:latin typeface="Arial"/>
              </a:rPr>
              <a:t>Mondy</a:t>
            </a:r>
            <a:r>
              <a:rPr lang="en-US" sz="2800" b="1" spc="-1" dirty="0">
                <a:solidFill>
                  <a:srgbClr val="006666"/>
                </a:solidFill>
                <a:latin typeface="Arial"/>
              </a:rPr>
              <a:t> 2008)</a:t>
            </a:r>
          </a:p>
        </p:txBody>
      </p:sp>
      <p:sp>
        <p:nvSpPr>
          <p:cNvPr id="303" name="TextShape 2"/>
          <p:cNvSpPr txBox="1"/>
          <p:nvPr/>
        </p:nvSpPr>
        <p:spPr>
          <a:xfrm>
            <a:off x="2361720" y="2361960"/>
            <a:ext cx="6829560" cy="3724200"/>
          </a:xfrm>
          <a:prstGeom prst="rect">
            <a:avLst/>
          </a:prstGeom>
          <a:noFill/>
          <a:ln w="0">
            <a:noFill/>
          </a:ln>
        </p:spPr>
        <p:txBody>
          <a:bodyPr>
            <a:normAutofit/>
          </a:bodyPr>
          <a:lstStyle/>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Fill entry-level positions</a:t>
            </a:r>
            <a:r>
              <a:rPr lang="en-US" sz="2800" i="1" spc="-1">
                <a:solidFill>
                  <a:srgbClr val="003366"/>
                </a:solidFill>
                <a:latin typeface="Arial"/>
              </a:rPr>
              <a:t>(entry-level)</a:t>
            </a:r>
            <a:r>
              <a:rPr lang="en-US" sz="2800" spc="-1">
                <a:solidFill>
                  <a:srgbClr val="003366"/>
                </a:solidFill>
                <a:latin typeface="Arial"/>
              </a:rPr>
              <a:t> </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Obtain skills that current employees do not yet have</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spc="-1">
                <a:solidFill>
                  <a:srgbClr val="003366"/>
                </a:solidFill>
                <a:latin typeface="Arial"/>
              </a:rPr>
              <a:t>Get employees with different backgrounds to provide a diversity of ideas.</a:t>
            </a:r>
          </a:p>
        </p:txBody>
      </p:sp>
      <p:pic>
        <p:nvPicPr>
          <p:cNvPr id="304" name="Picture 5" descr="j0195812"/>
          <p:cNvPicPr/>
          <p:nvPr/>
        </p:nvPicPr>
        <p:blipFill>
          <a:blip r:embed="rId2"/>
          <a:stretch/>
        </p:blipFill>
        <p:spPr>
          <a:xfrm>
            <a:off x="8652000" y="3919680"/>
            <a:ext cx="1773000" cy="1823760"/>
          </a:xfrm>
          <a:prstGeom prst="rect">
            <a:avLst/>
          </a:prstGeom>
          <a:ln w="0">
            <a:noFill/>
          </a:ln>
        </p:spPr>
      </p:pic>
    </p:spTree>
    <p:extLst>
      <p:ext uri="{BB962C8B-B14F-4D97-AF65-F5344CB8AC3E}">
        <p14:creationId xmlns:p14="http://schemas.microsoft.com/office/powerpoint/2010/main" val="1781191484"/>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TextShape 1"/>
          <p:cNvSpPr txBox="1"/>
          <p:nvPr/>
        </p:nvSpPr>
        <p:spPr>
          <a:xfrm>
            <a:off x="2362079" y="1202610"/>
            <a:ext cx="8788141" cy="998280"/>
          </a:xfrm>
          <a:prstGeom prst="rect">
            <a:avLst/>
          </a:prstGeom>
          <a:noFill/>
          <a:ln w="0">
            <a:noFill/>
          </a:ln>
        </p:spPr>
        <p:txBody>
          <a:bodyPr anchor="b">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dirty="0">
                <a:solidFill>
                  <a:srgbClr val="006666"/>
                </a:solidFill>
                <a:latin typeface="Arial"/>
              </a:rPr>
              <a:t>External Recruitment </a:t>
            </a:r>
            <a:r>
              <a:rPr lang="en-US" sz="3600" b="1" spc="-1" dirty="0" smtClean="0">
                <a:solidFill>
                  <a:srgbClr val="006666"/>
                </a:solidFill>
                <a:latin typeface="Arial"/>
              </a:rPr>
              <a:t>Sources</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smtClean="0">
                <a:solidFill>
                  <a:srgbClr val="006666"/>
                </a:solidFill>
                <a:latin typeface="Arial"/>
              </a:rPr>
              <a:t>(</a:t>
            </a:r>
            <a:r>
              <a:rPr lang="en-US" sz="2800" b="1" spc="-1" dirty="0" err="1">
                <a:solidFill>
                  <a:srgbClr val="006666"/>
                </a:solidFill>
                <a:latin typeface="Arial"/>
              </a:rPr>
              <a:t>Mondy</a:t>
            </a:r>
            <a:r>
              <a:rPr lang="en-US" sz="2800" b="1" spc="-1" dirty="0">
                <a:solidFill>
                  <a:srgbClr val="006666"/>
                </a:solidFill>
                <a:latin typeface="Arial"/>
              </a:rPr>
              <a:t> 2008)</a:t>
            </a:r>
          </a:p>
        </p:txBody>
      </p:sp>
      <p:sp>
        <p:nvSpPr>
          <p:cNvPr id="306" name="TextShape 2"/>
          <p:cNvSpPr txBox="1"/>
          <p:nvPr/>
        </p:nvSpPr>
        <p:spPr>
          <a:xfrm>
            <a:off x="2362080" y="2361960"/>
            <a:ext cx="7405920" cy="3724200"/>
          </a:xfrm>
          <a:prstGeom prst="rect">
            <a:avLst/>
          </a:prstGeom>
          <a:noFill/>
          <a:ln w="0">
            <a:noFill/>
          </a:ln>
        </p:spPr>
        <p:txBody>
          <a:bodyPr>
            <a:normAutofit/>
          </a:bodyPr>
          <a:lstStyle/>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General High Schools and Vocational Schools</a:t>
            </a:r>
            <a:endParaRPr lang="en-US" sz="2800" spc="-1" dirty="0">
              <a:solidFill>
                <a:srgbClr val="003366"/>
              </a:solidFill>
              <a:latin typeface="Arial"/>
            </a:endParaRP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Colleges and Universities</a:t>
            </a:r>
            <a:r>
              <a:rPr lang="en-US" sz="2800" spc="-1" dirty="0">
                <a:solidFill>
                  <a:srgbClr val="003366"/>
                </a:solidFill>
                <a:latin typeface="Arial"/>
              </a:rPr>
              <a:t> </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Competitors in the Labor Market</a:t>
            </a:r>
            <a:endParaRPr lang="en-US" sz="2800" spc="-1" dirty="0">
              <a:solidFill>
                <a:srgbClr val="003366"/>
              </a:solidFill>
              <a:latin typeface="Arial"/>
            </a:endParaRP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Former Employee</a:t>
            </a:r>
            <a:r>
              <a:rPr lang="en-US" sz="2800" spc="-1" dirty="0">
                <a:solidFill>
                  <a:srgbClr val="003366"/>
                </a:solidFill>
                <a:latin typeface="Arial"/>
              </a:rPr>
              <a:t> </a:t>
            </a: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Unemployment</a:t>
            </a:r>
            <a:endParaRPr lang="en-US" sz="2800" spc="-1" dirty="0">
              <a:solidFill>
                <a:srgbClr val="003366"/>
              </a:solidFill>
              <a:latin typeface="Arial"/>
            </a:endParaRPr>
          </a:p>
          <a:p>
            <a:pPr marL="342720" indent="-342720">
              <a:spcBef>
                <a:spcPts val="697"/>
              </a:spcBef>
              <a:buClr>
                <a:srgbClr val="003366"/>
              </a:buClr>
              <a:buSzPct val="75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spc="-1" dirty="0">
                <a:solidFill>
                  <a:srgbClr val="003366"/>
                </a:solidFill>
                <a:latin typeface="Arial"/>
              </a:rPr>
              <a:t>Entrepreneur</a:t>
            </a:r>
            <a:endParaRPr lang="en-US" sz="2800" spc="-1" dirty="0">
              <a:solidFill>
                <a:srgbClr val="003366"/>
              </a:solidFill>
              <a:latin typeface="Arial"/>
            </a:endParaRPr>
          </a:p>
          <a:p>
            <a:pPr marL="342720" indent="-342720">
              <a:spcBef>
                <a:spcPts val="697"/>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800" spc="-1" dirty="0">
              <a:solidFill>
                <a:srgbClr val="003366"/>
              </a:solidFill>
              <a:latin typeface="Arial"/>
            </a:endParaRPr>
          </a:p>
        </p:txBody>
      </p:sp>
      <p:pic>
        <p:nvPicPr>
          <p:cNvPr id="307" name="Picture 6" descr="j0235319"/>
          <p:cNvPicPr/>
          <p:nvPr/>
        </p:nvPicPr>
        <p:blipFill>
          <a:blip r:embed="rId2"/>
          <a:stretch/>
        </p:blipFill>
        <p:spPr>
          <a:xfrm>
            <a:off x="8401080" y="4549680"/>
            <a:ext cx="1784160" cy="1822680"/>
          </a:xfrm>
          <a:prstGeom prst="rect">
            <a:avLst/>
          </a:prstGeom>
          <a:ln w="0">
            <a:noFill/>
          </a:ln>
        </p:spPr>
      </p:pic>
    </p:spTree>
    <p:extLst>
      <p:ext uri="{BB962C8B-B14F-4D97-AF65-F5344CB8AC3E}">
        <p14:creationId xmlns:p14="http://schemas.microsoft.com/office/powerpoint/2010/main" val="3448803982"/>
      </p:ext>
    </p:extLst>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152</TotalTime>
  <Words>963</Words>
  <Application>Microsoft Office PowerPoint</Application>
  <PresentationFormat>Widescreen</PresentationFormat>
  <Paragraphs>112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Office Theme</vt:lpstr>
      <vt:lpstr>Recruitment</vt:lpstr>
      <vt:lpstr>Definition of Recruitment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Litka Tiadoraria Br Ginting</dc:creator>
  <cp:lastModifiedBy>Litka Tiadoraria Br Ginting</cp:lastModifiedBy>
  <cp:revision>18</cp:revision>
  <dcterms:created xsi:type="dcterms:W3CDTF">2024-08-12T07:57:50Z</dcterms:created>
  <dcterms:modified xsi:type="dcterms:W3CDTF">2024-08-20T05:04:14Z</dcterms:modified>
</cp:coreProperties>
</file>