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326" r:id="rId4"/>
    <p:sldId id="327" r:id="rId5"/>
    <p:sldId id="334" r:id="rId6"/>
    <p:sldId id="346" r:id="rId7"/>
    <p:sldId id="333" r:id="rId8"/>
    <p:sldId id="328" r:id="rId9"/>
    <p:sldId id="329" r:id="rId10"/>
    <p:sldId id="330" r:id="rId11"/>
    <p:sldId id="331" r:id="rId12"/>
    <p:sldId id="332" r:id="rId13"/>
    <p:sldId id="339" r:id="rId14"/>
    <p:sldId id="347" r:id="rId15"/>
    <p:sldId id="340" r:id="rId16"/>
    <p:sldId id="341" r:id="rId17"/>
    <p:sldId id="342" r:id="rId18"/>
    <p:sldId id="343" r:id="rId19"/>
    <p:sldId id="344" r:id="rId20"/>
    <p:sldId id="345" r:id="rId21"/>
    <p:sldId id="26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12BED07-6713-92AA-40AF-AE58F4F83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4701464"/>
            <a:ext cx="8952782" cy="1204036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9EF77-BF49-E4C1-0FC7-56335477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D5853-25AA-1C3D-EAD2-49667479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0DAD-5850-CAAE-CD25-4D6DDDFF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851B1-0B20-9549-0D70-886AA9D04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952500"/>
            <a:ext cx="8952781" cy="3748824"/>
          </a:xfrm>
          <a:noFill/>
        </p:spPr>
        <p:txBody>
          <a:bodyPr anchor="b">
            <a:normAutofit/>
          </a:bodyPr>
          <a:lstStyle>
            <a:lvl1pPr algn="l">
              <a:defRPr sz="3200" spc="53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690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2C3AB-851A-0D2F-B3AE-5B161CFF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9FD6B-3621-3904-7878-A2825C692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08AE9-D8ED-ED5D-D7B0-A4381177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F98B-AC81-D122-3D05-9C4E2FE4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FB543-B138-6627-3714-12105D17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8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DE16D-F1A0-DDB5-A98C-A9055C93D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8334" y="952499"/>
            <a:ext cx="2051165" cy="4953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A548F-8DA7-C53C-1BFE-7C720CB20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952499"/>
            <a:ext cx="8235834" cy="49530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A2C8-1C90-25D0-8B0A-30B73CFD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F1A4-0404-DA2D-1EA4-828091C0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57155-0F4A-F7B7-C4A8-755572E9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8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8F26-B5E3-8A90-51FC-8520D1D7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4D95-10F3-6212-8302-5610C43E3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1BE7-A53D-441E-0393-0E59412C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F10F0-B23F-BF4B-DB66-9BCF734D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5DDEC-13A7-D988-D082-03076F80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7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0CFA-45ED-71B0-EE3E-CCE6D5C19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618211"/>
            <a:ext cx="8412190" cy="3944389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7BECA-A01D-7D7A-F2A6-891EC9D22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908858"/>
            <a:ext cx="8412192" cy="676102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16478-6FAF-D420-0B87-6EABB81E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289B-CB0D-8AFC-7C02-F755C0DC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971E4-8A9E-2A30-D7FE-B3505124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5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F941-C3A7-545F-8046-C7A9AC803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D4277-CFAE-EEF6-3346-61F06D5A3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1" y="2260121"/>
            <a:ext cx="4350026" cy="36568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43384-699D-84FC-C8B5-7BDE49BB4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6574" y="2260120"/>
            <a:ext cx="4350025" cy="36568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49386-AFC8-03DA-4563-07B0A011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ED60A-7704-31D9-7D4D-65C635ED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927DA-3B5E-13B8-0BA8-5DCFF001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0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7B55A-280B-BDCB-F966-8578DDE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66788"/>
            <a:ext cx="10059988" cy="10517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6EA03-7008-14AB-547B-E66EA4EC9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018581"/>
            <a:ext cx="4350027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29F56-D2C8-71FE-FA59-002819D5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5400" y="2774756"/>
            <a:ext cx="4350027" cy="31507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524D2-CA8D-75F3-D089-C2F0E20D4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6572" y="2018581"/>
            <a:ext cx="4350028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9B0E3-5AE5-0516-27BF-9F246137F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46572" y="2774756"/>
            <a:ext cx="4350028" cy="31507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319A7-6048-4735-B2AC-6D6043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5F875-F23E-D0D2-9115-CD494FDA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4F88F-F488-D9D5-CF99-AA1750AA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094593-EFC2-EEEF-74CD-BD00F4132A94}"/>
              </a:ext>
            </a:extLst>
          </p:cNvPr>
          <p:cNvCxnSpPr>
            <a:cxnSpLocks/>
          </p:cNvCxnSpPr>
          <p:nvPr/>
        </p:nvCxnSpPr>
        <p:spPr>
          <a:xfrm>
            <a:off x="6657975" y="2625552"/>
            <a:ext cx="42386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851F6D-436C-FA47-8CD1-2C10E735764A}"/>
              </a:ext>
            </a:extLst>
          </p:cNvPr>
          <p:cNvCxnSpPr>
            <a:cxnSpLocks/>
          </p:cNvCxnSpPr>
          <p:nvPr/>
        </p:nvCxnSpPr>
        <p:spPr>
          <a:xfrm>
            <a:off x="1403684" y="2625552"/>
            <a:ext cx="42417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1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91B86-9261-4E82-EF65-30F78154E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A5E84-E43B-20AE-E80D-47CB0B07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F5797-14F1-9FEB-247C-0E325AF7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5D7AF-1489-8F93-4828-0AE784B8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5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CAF1C-8901-AE05-E52C-D5B95941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4F90-2973-4FE2-6C2C-5C2AC5C5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0414B-A7EC-0C14-EFD2-29C5582C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2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78C7-A764-C5E4-A6A4-DC5B1B35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6484"/>
            <a:ext cx="3932237" cy="2122516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E178-4B5D-413B-6583-AB81E8D0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12026"/>
            <a:ext cx="5143500" cy="45656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92F6D-71AB-9630-9DBE-46041C50C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EAAD1-C919-6E2E-32D2-E199025F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8B5D8-E15B-BE38-2A89-BD0F02E1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ECC26-B78C-4CBD-6883-97E80D3E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0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4EAA-30F7-390A-C77C-2E5BD821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7185"/>
            <a:ext cx="3932237" cy="2121813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3A1C34-81AC-D534-67B1-427212289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57702" y="1307186"/>
            <a:ext cx="5038898" cy="45983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1012D-3524-26C6-64C1-8CE6E7A9A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FA6D7-1BE0-F14D-A2F7-4836180B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6B5AC-3F20-FDC1-D579-7C4C6B4E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74ACA-1D54-81FA-70B1-31AB3011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0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92104-6F24-CD50-F55E-22A55084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842963"/>
            <a:ext cx="9601200" cy="1309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059CB-D00E-398D-E4D9-59792FC40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262188"/>
            <a:ext cx="9601200" cy="3643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FBC38-D897-7CBE-AC89-A95A2222D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7726" y="6199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5DBDDF98-C922-483F-97E9-3E76B0201B4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28008-2A03-D518-4A75-30816EB0D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86625" y="6199188"/>
            <a:ext cx="3409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1D49-2BD8-1C36-B43A-CF2F91777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28107" y="6199188"/>
            <a:ext cx="619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1B8B3671-A306-4A69-8480-FA9BE8392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3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kern="1200" cap="all" spc="5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949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7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9.png"/><Relationship Id="rId7" Type="http://schemas.microsoft.com/office/2007/relationships/hdphoto" Target="../media/hdphoto1.wdp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1">
            <a:extLst>
              <a:ext uri="{FF2B5EF4-FFF2-40B4-BE49-F238E27FC236}">
                <a16:creationId xmlns:a16="http://schemas.microsoft.com/office/drawing/2014/main" id="{A31384CA-BBDF-78EA-C1B6-7C26234E0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97081EE3-B6BE-9584-F5AF-E5F6484DA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1A03FE5-7938-1573-2D18-E168CC7C0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6782305" y="952500"/>
            <a:ext cx="4457195" cy="4953000"/>
          </a:xfrm>
          <a:custGeom>
            <a:avLst/>
            <a:gdLst>
              <a:gd name="connsiteX0" fmla="*/ 0 w 9985794"/>
              <a:gd name="connsiteY0" fmla="*/ 0 h 4920343"/>
              <a:gd name="connsiteX1" fmla="*/ 9985794 w 9985794"/>
              <a:gd name="connsiteY1" fmla="*/ 0 h 4920343"/>
              <a:gd name="connsiteX2" fmla="*/ 9985794 w 9985794"/>
              <a:gd name="connsiteY2" fmla="*/ 4920343 h 4920343"/>
              <a:gd name="connsiteX3" fmla="*/ 0 w 9985794"/>
              <a:gd name="connsiteY3" fmla="*/ 4920343 h 4920343"/>
              <a:gd name="connsiteX4" fmla="*/ 0 w 9985794"/>
              <a:gd name="connsiteY4" fmla="*/ 4119525 h 4920343"/>
              <a:gd name="connsiteX5" fmla="*/ 4905554 w 9985794"/>
              <a:gd name="connsiteY5" fmla="*/ 4119525 h 4920343"/>
              <a:gd name="connsiteX6" fmla="*/ 4905554 w 9985794"/>
              <a:gd name="connsiteY6" fmla="*/ 1451087 h 4920343"/>
              <a:gd name="connsiteX7" fmla="*/ 0 w 9985794"/>
              <a:gd name="connsiteY7" fmla="*/ 1451087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8" fmla="*/ 4996994 w 9985794"/>
              <a:gd name="connsiteY8" fmla="*/ 4210965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0" fmla="*/ 4905554 w 9985794"/>
              <a:gd name="connsiteY0" fmla="*/ 1451087 h 4920343"/>
              <a:gd name="connsiteX1" fmla="*/ 0 w 9985794"/>
              <a:gd name="connsiteY1" fmla="*/ 1451087 h 4920343"/>
              <a:gd name="connsiteX2" fmla="*/ 0 w 9985794"/>
              <a:gd name="connsiteY2" fmla="*/ 0 h 4920343"/>
              <a:gd name="connsiteX3" fmla="*/ 9985794 w 9985794"/>
              <a:gd name="connsiteY3" fmla="*/ 0 h 4920343"/>
              <a:gd name="connsiteX4" fmla="*/ 9985794 w 9985794"/>
              <a:gd name="connsiteY4" fmla="*/ 4920343 h 4920343"/>
              <a:gd name="connsiteX5" fmla="*/ 0 w 9985794"/>
              <a:gd name="connsiteY5" fmla="*/ 4920343 h 4920343"/>
              <a:gd name="connsiteX6" fmla="*/ 0 w 9985794"/>
              <a:gd name="connsiteY6" fmla="*/ 4119525 h 4920343"/>
              <a:gd name="connsiteX0" fmla="*/ 0 w 9985794"/>
              <a:gd name="connsiteY0" fmla="*/ 1451087 h 4920343"/>
              <a:gd name="connsiteX1" fmla="*/ 0 w 9985794"/>
              <a:gd name="connsiteY1" fmla="*/ 0 h 4920343"/>
              <a:gd name="connsiteX2" fmla="*/ 9985794 w 9985794"/>
              <a:gd name="connsiteY2" fmla="*/ 0 h 4920343"/>
              <a:gd name="connsiteX3" fmla="*/ 9985794 w 9985794"/>
              <a:gd name="connsiteY3" fmla="*/ 4920343 h 4920343"/>
              <a:gd name="connsiteX4" fmla="*/ 0 w 9985794"/>
              <a:gd name="connsiteY4" fmla="*/ 4920343 h 4920343"/>
              <a:gd name="connsiteX5" fmla="*/ 0 w 9985794"/>
              <a:gd name="connsiteY5" fmla="*/ 4119525 h 492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5794" h="4920343">
                <a:moveTo>
                  <a:pt x="0" y="1451087"/>
                </a:moveTo>
                <a:lnTo>
                  <a:pt x="0" y="0"/>
                </a:lnTo>
                <a:lnTo>
                  <a:pt x="9985794" y="0"/>
                </a:lnTo>
                <a:lnTo>
                  <a:pt x="9985794" y="4920343"/>
                </a:lnTo>
                <a:lnTo>
                  <a:pt x="0" y="4920343"/>
                </a:lnTo>
                <a:lnTo>
                  <a:pt x="0" y="4119525"/>
                </a:lnTo>
              </a:path>
            </a:pathLst>
          </a:cu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1DA89A-1FDE-40E5-9758-50117C458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5712" y="2033018"/>
            <a:ext cx="4115702" cy="2116348"/>
          </a:xfrm>
          <a:noFill/>
        </p:spPr>
        <p:txBody>
          <a:bodyPr anchor="ctr">
            <a:noAutofit/>
          </a:bodyPr>
          <a:lstStyle/>
          <a:p>
            <a:pPr algn="r"/>
            <a:r>
              <a:rPr lang="en-US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MATERI </a:t>
            </a:r>
            <a:br>
              <a:rPr lang="en-US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</a:br>
            <a:r>
              <a:rPr lang="en-US" b="1" cap="none" spc="0" dirty="0" err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Pecahan</a:t>
            </a:r>
            <a:endParaRPr lang="en-US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4EB960-5B2C-4C74-ABCC-6FAC1CEFB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5713" y="4497355"/>
            <a:ext cx="3354752" cy="945063"/>
          </a:xfrm>
          <a:noFill/>
        </p:spPr>
        <p:txBody>
          <a:bodyPr anchor="b">
            <a:normAutofit/>
          </a:bodyPr>
          <a:lstStyle/>
          <a:p>
            <a:pPr algn="r"/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PGSD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33F99A7-E0B3-4761-86BA-E9E2AE868255}"/>
              </a:ext>
            </a:extLst>
          </p:cNvPr>
          <p:cNvGrpSpPr/>
          <p:nvPr/>
        </p:nvGrpSpPr>
        <p:grpSpPr>
          <a:xfrm>
            <a:off x="462273" y="1273363"/>
            <a:ext cx="6212855" cy="2359025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71EE76A-6BEA-44DF-9B14-1D47563BCD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E73472A-F9BD-4013-9B9B-B779B25BFB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A20D7A7-BB1E-469A-A2FA-E12137E360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F0586968-F9F9-49AA-9643-A95CE31D5EE4}"/>
              </a:ext>
            </a:extLst>
          </p:cNvPr>
          <p:cNvSpPr txBox="1">
            <a:spLocks/>
          </p:cNvSpPr>
          <p:nvPr/>
        </p:nvSpPr>
        <p:spPr>
          <a:xfrm>
            <a:off x="1130620" y="3468289"/>
            <a:ext cx="4699187" cy="21163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3200" kern="1200" cap="all" spc="5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A578FEF-972F-42CA-BA10-6D025D15427E}"/>
              </a:ext>
            </a:extLst>
          </p:cNvPr>
          <p:cNvSpPr txBox="1">
            <a:spLocks/>
          </p:cNvSpPr>
          <p:nvPr/>
        </p:nvSpPr>
        <p:spPr>
          <a:xfrm>
            <a:off x="1305754" y="3444638"/>
            <a:ext cx="4115702" cy="21163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3200" kern="1200" cap="all" spc="5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MK PENDIDIKAN MATEMATIKA KELAS TINGGI</a:t>
            </a:r>
          </a:p>
        </p:txBody>
      </p:sp>
      <p:grpSp>
        <p:nvGrpSpPr>
          <p:cNvPr id="19" name="Group 12">
            <a:extLst>
              <a:ext uri="{FF2B5EF4-FFF2-40B4-BE49-F238E27FC236}">
                <a16:creationId xmlns:a16="http://schemas.microsoft.com/office/drawing/2014/main" id="{7044E313-E580-45EE-9755-7B245FBCEEF7}"/>
              </a:ext>
            </a:extLst>
          </p:cNvPr>
          <p:cNvGrpSpPr/>
          <p:nvPr/>
        </p:nvGrpSpPr>
        <p:grpSpPr>
          <a:xfrm>
            <a:off x="10020680" y="239575"/>
            <a:ext cx="1566153" cy="1284446"/>
            <a:chOff x="0" y="0"/>
            <a:chExt cx="812800" cy="812800"/>
          </a:xfrm>
        </p:grpSpPr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F24B0DC3-13E7-4844-A7B9-11CEB56D5E9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6182A8"/>
            </a:solidFill>
          </p:spPr>
        </p:sp>
        <p:sp>
          <p:nvSpPr>
            <p:cNvPr id="21" name="TextBox 14">
              <a:extLst>
                <a:ext uri="{FF2B5EF4-FFF2-40B4-BE49-F238E27FC236}">
                  <a16:creationId xmlns:a16="http://schemas.microsoft.com/office/drawing/2014/main" id="{7DD1D6E3-A913-4D94-83B1-D92D56909AD4}"/>
                </a:ext>
              </a:extLst>
            </p:cNvPr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100"/>
                </a:lnSpc>
              </a:pPr>
              <a:endParaRPr/>
            </a:p>
          </p:txBody>
        </p:sp>
      </p:grpSp>
      <p:sp>
        <p:nvSpPr>
          <p:cNvPr id="17" name="Freeform 15">
            <a:extLst>
              <a:ext uri="{FF2B5EF4-FFF2-40B4-BE49-F238E27FC236}">
                <a16:creationId xmlns:a16="http://schemas.microsoft.com/office/drawing/2014/main" id="{010FB6A9-38B2-4D9C-92A1-EE53A7E0641F}"/>
              </a:ext>
            </a:extLst>
          </p:cNvPr>
          <p:cNvSpPr/>
          <p:nvPr/>
        </p:nvSpPr>
        <p:spPr>
          <a:xfrm>
            <a:off x="10764496" y="18272"/>
            <a:ext cx="1427502" cy="1397311"/>
          </a:xfrm>
          <a:custGeom>
            <a:avLst/>
            <a:gdLst/>
            <a:ahLst/>
            <a:cxnLst/>
            <a:rect l="l" t="t" r="r" b="b"/>
            <a:pathLst>
              <a:path w="1427502" h="1397311">
                <a:moveTo>
                  <a:pt x="0" y="0"/>
                </a:moveTo>
                <a:lnTo>
                  <a:pt x="1427503" y="0"/>
                </a:lnTo>
                <a:lnTo>
                  <a:pt x="1427503" y="1397311"/>
                </a:lnTo>
                <a:lnTo>
                  <a:pt x="0" y="139731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196617"/>
            </a:stretch>
          </a:blipFill>
        </p:spPr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59151DB5-6097-4404-A775-B63A3500F09A}"/>
              </a:ext>
            </a:extLst>
          </p:cNvPr>
          <p:cNvSpPr/>
          <p:nvPr/>
        </p:nvSpPr>
        <p:spPr>
          <a:xfrm>
            <a:off x="9340531" y="380432"/>
            <a:ext cx="1427502" cy="1397311"/>
          </a:xfrm>
          <a:custGeom>
            <a:avLst/>
            <a:gdLst/>
            <a:ahLst/>
            <a:cxnLst/>
            <a:rect l="l" t="t" r="r" b="b"/>
            <a:pathLst>
              <a:path w="1427502" h="1397311">
                <a:moveTo>
                  <a:pt x="0" y="0"/>
                </a:moveTo>
                <a:lnTo>
                  <a:pt x="1427502" y="0"/>
                </a:lnTo>
                <a:lnTo>
                  <a:pt x="1427502" y="1397310"/>
                </a:lnTo>
                <a:lnTo>
                  <a:pt x="0" y="139731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196617"/>
            </a:stretch>
          </a:blipFill>
        </p:spPr>
      </p:sp>
      <p:sp>
        <p:nvSpPr>
          <p:cNvPr id="26" name="Freeform 30">
            <a:extLst>
              <a:ext uri="{FF2B5EF4-FFF2-40B4-BE49-F238E27FC236}">
                <a16:creationId xmlns:a16="http://schemas.microsoft.com/office/drawing/2014/main" id="{2CC12027-6A6B-4230-AF57-74814C86B466}"/>
              </a:ext>
            </a:extLst>
          </p:cNvPr>
          <p:cNvSpPr/>
          <p:nvPr/>
        </p:nvSpPr>
        <p:spPr>
          <a:xfrm flipH="1">
            <a:off x="-278286" y="4024851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45" name="Freeform 30">
            <a:extLst>
              <a:ext uri="{FF2B5EF4-FFF2-40B4-BE49-F238E27FC236}">
                <a16:creationId xmlns:a16="http://schemas.microsoft.com/office/drawing/2014/main" id="{74A4A060-F32D-43B7-A520-C467EE19CB1D}"/>
              </a:ext>
            </a:extLst>
          </p:cNvPr>
          <p:cNvSpPr/>
          <p:nvPr/>
        </p:nvSpPr>
        <p:spPr>
          <a:xfrm flipH="1">
            <a:off x="-357974" y="5163145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46" name="Freeform 30">
            <a:extLst>
              <a:ext uri="{FF2B5EF4-FFF2-40B4-BE49-F238E27FC236}">
                <a16:creationId xmlns:a16="http://schemas.microsoft.com/office/drawing/2014/main" id="{78A972A7-602E-43AE-A1E3-623DFE1B4C10}"/>
              </a:ext>
            </a:extLst>
          </p:cNvPr>
          <p:cNvSpPr/>
          <p:nvPr/>
        </p:nvSpPr>
        <p:spPr>
          <a:xfrm rot="20985463" flipH="1">
            <a:off x="668309" y="5115462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47" name="Freeform 30">
            <a:extLst>
              <a:ext uri="{FF2B5EF4-FFF2-40B4-BE49-F238E27FC236}">
                <a16:creationId xmlns:a16="http://schemas.microsoft.com/office/drawing/2014/main" id="{AA947592-47F1-4DCB-AD8E-BE34EFD740CA}"/>
              </a:ext>
            </a:extLst>
          </p:cNvPr>
          <p:cNvSpPr/>
          <p:nvPr/>
        </p:nvSpPr>
        <p:spPr>
          <a:xfrm rot="20297341" flipH="1">
            <a:off x="1820550" y="5344139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687059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351817"/>
            <a:ext cx="9753600" cy="636145"/>
          </a:xfrm>
        </p:spPr>
        <p:txBody>
          <a:bodyPr>
            <a:noAutofit/>
          </a:bodyPr>
          <a:lstStyle/>
          <a:p>
            <a:r>
              <a:rPr lang="en-ID" sz="2667" b="1" dirty="0" err="1"/>
              <a:t>Operasi</a:t>
            </a:r>
            <a:r>
              <a:rPr lang="en-ID" sz="2667" b="1" dirty="0"/>
              <a:t> </a:t>
            </a:r>
            <a:r>
              <a:rPr lang="en-ID" sz="2667" b="1" dirty="0" err="1"/>
              <a:t>Perkalian</a:t>
            </a:r>
            <a:endParaRPr lang="en-US" sz="266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2276873"/>
                <a:ext cx="9581323" cy="4032489"/>
              </a:xfrm>
            </p:spPr>
            <p:txBody>
              <a:bodyPr>
                <a:normAutofit/>
              </a:bodyPr>
              <a:lstStyle/>
              <a:p>
                <a:pPr marL="518147" indent="-457189">
                  <a:buFont typeface="+mj-lt"/>
                  <a:buAutoNum type="arabicPeriod"/>
                </a:pPr>
                <a:r>
                  <a:rPr lang="en-ID" sz="2133" dirty="0"/>
                  <a:t>Perkalian </a:t>
                </a:r>
                <a:r>
                  <a:rPr lang="en-ID" sz="2133" dirty="0" err="1"/>
                  <a:t>bilangan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asli</a:t>
                </a:r>
                <a:r>
                  <a:rPr lang="en-ID" sz="2133" dirty="0"/>
                  <a:t> </a:t>
                </a:r>
                <a:r>
                  <a:rPr lang="en-ID" sz="2133" dirty="0" err="1"/>
                  <a:t>dan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pecahan</a:t>
                </a:r>
                <a:endParaRPr lang="en-ID" sz="2133" dirty="0"/>
              </a:p>
              <a:p>
                <a:pPr marL="518147" indent="-457189">
                  <a:buFont typeface="+mj-lt"/>
                  <a:buAutoNum type="arabicPeriod"/>
                </a:pPr>
                <a:endParaRPr lang="en-ID" sz="1067" dirty="0"/>
              </a:p>
              <a:p>
                <a:pPr marL="6095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33" i="1">
                          <a:latin typeface="Cambria Math"/>
                        </a:rPr>
                        <m:t>𝑎</m:t>
                      </m:r>
                      <m:r>
                        <a:rPr lang="en-US" sz="2133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ID" sz="2133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133" i="1"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133" i="1">
                              <a:latin typeface="Cambria Math"/>
                              <a:ea typeface="Cambria Math"/>
                            </a:rPr>
                            <m:t>𝑞</m:t>
                          </m:r>
                        </m:den>
                      </m:f>
                      <m:r>
                        <a:rPr lang="en-US" sz="2133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133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133" i="1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sz="2133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2133" i="1"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133" i="1">
                              <a:latin typeface="Cambria Math"/>
                              <a:ea typeface="Cambria Math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n-ID" sz="2133" dirty="0"/>
              </a:p>
              <a:p>
                <a:pPr marL="60958" indent="0">
                  <a:buNone/>
                </a:pPr>
                <a:endParaRPr lang="en-ID" sz="2133" dirty="0"/>
              </a:p>
              <a:p>
                <a:pPr marL="518147" indent="-457189">
                  <a:buFont typeface="+mj-lt"/>
                  <a:buAutoNum type="arabicPeriod" startAt="2"/>
                </a:pPr>
                <a:r>
                  <a:rPr lang="en-ID" sz="2133" dirty="0" err="1"/>
                  <a:t>Perkalian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pecahan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dengan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pecahan</a:t>
                </a:r>
                <a:endParaRPr lang="en-ID" sz="2133" dirty="0"/>
              </a:p>
              <a:p>
                <a:pPr marL="60958" indent="0">
                  <a:buNone/>
                </a:pPr>
                <a:endParaRPr lang="en-ID" sz="1067" dirty="0"/>
              </a:p>
              <a:p>
                <a:pPr marL="6095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D" sz="2133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33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133" i="1"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a:rPr lang="en-ID" sz="2133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ID" sz="2133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133" i="1"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133" i="1">
                              <a:latin typeface="Cambria Math"/>
                              <a:ea typeface="Cambria Math"/>
                            </a:rPr>
                            <m:t>𝑞</m:t>
                          </m:r>
                        </m:den>
                      </m:f>
                      <m:r>
                        <a:rPr lang="en-US" sz="2133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133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133" i="1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sz="2133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2133" i="1"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133" i="1">
                              <a:latin typeface="Cambria Math"/>
                              <a:ea typeface="Cambria Math"/>
                            </a:rPr>
                            <m:t>𝑝𝑞</m:t>
                          </m:r>
                        </m:den>
                      </m:f>
                    </m:oMath>
                  </m:oMathPara>
                </a14:m>
                <a:endParaRPr lang="en-ID" sz="2133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2276873"/>
                <a:ext cx="9581323" cy="4032489"/>
              </a:xfrm>
              <a:blipFill>
                <a:blip r:embed="rId2"/>
                <a:stretch>
                  <a:fillRect l="-191" t="-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C98E53E0-23AC-4C84-A636-E565FC1E84E6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782B693-31BB-4B5F-8D6A-BE89DE6E37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8B8E8B6-5296-429D-A4A2-4A326B0A43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0C149FF-7D2D-4CDB-AF99-83CCEFA292C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8898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159796"/>
            <a:ext cx="9753600" cy="636145"/>
          </a:xfrm>
        </p:spPr>
        <p:txBody>
          <a:bodyPr>
            <a:noAutofit/>
          </a:bodyPr>
          <a:lstStyle/>
          <a:p>
            <a:r>
              <a:rPr lang="en-ID" sz="2667" b="1" dirty="0" err="1"/>
              <a:t>Sifat-sifat</a:t>
            </a:r>
            <a:r>
              <a:rPr lang="en-ID" sz="2667" b="1" dirty="0"/>
              <a:t> </a:t>
            </a:r>
            <a:r>
              <a:rPr lang="en-ID" sz="2667" b="1" dirty="0" err="1"/>
              <a:t>Perkalian</a:t>
            </a:r>
            <a:r>
              <a:rPr lang="en-ID" sz="2667" b="1" dirty="0"/>
              <a:t> </a:t>
            </a:r>
            <a:r>
              <a:rPr lang="en-ID" sz="2667" b="1" dirty="0" err="1"/>
              <a:t>Pecahan</a:t>
            </a:r>
            <a:endParaRPr lang="en-US" sz="266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1988841"/>
                <a:ext cx="5740896" cy="4320521"/>
              </a:xfrm>
            </p:spPr>
            <p:txBody>
              <a:bodyPr>
                <a:noAutofit/>
              </a:bodyPr>
              <a:lstStyle/>
              <a:p>
                <a:pPr marL="518147" indent="-457189">
                  <a:buFont typeface="+mj-lt"/>
                  <a:buAutoNum type="arabicPeriod"/>
                </a:pPr>
                <a:r>
                  <a:rPr lang="en-ID" sz="2000" dirty="0"/>
                  <a:t>Komutatif (</a:t>
                </a:r>
                <a:r>
                  <a:rPr lang="en-ID" sz="2000" dirty="0" err="1"/>
                  <a:t>Pertukaran</a:t>
                </a:r>
                <a:r>
                  <a:rPr lang="en-ID" sz="2000" dirty="0"/>
                  <a:t>)</a:t>
                </a:r>
                <a:endParaRPr lang="en-ID" sz="700" dirty="0"/>
              </a:p>
              <a:p>
                <a:pPr marL="60958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D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a:rPr lang="en-ID" sz="2000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ID" sz="2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𝑞</m:t>
                          </m:r>
                        </m:den>
                      </m:f>
                      <m:r>
                        <a:rPr lang="en-US" sz="20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ID" sz="2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𝑞</m:t>
                          </m:r>
                        </m:den>
                      </m:f>
                      <m:r>
                        <a:rPr lang="en-ID" sz="2000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ID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ID" sz="2000" dirty="0"/>
              </a:p>
              <a:p>
                <a:pPr marL="518147" indent="-457189">
                  <a:buFont typeface="+mj-lt"/>
                  <a:buAutoNum type="arabicPeriod" startAt="2"/>
                </a:pPr>
                <a:r>
                  <a:rPr lang="en-ID" sz="2000" dirty="0" err="1"/>
                  <a:t>Asosiatif</a:t>
                </a:r>
                <a:r>
                  <a:rPr lang="en-ID" sz="2000" dirty="0"/>
                  <a:t> (</a:t>
                </a:r>
                <a:r>
                  <a:rPr lang="en-ID" sz="2000" dirty="0" err="1"/>
                  <a:t>Pengelompokan</a:t>
                </a:r>
                <a:r>
                  <a:rPr lang="en-ID" sz="2000" dirty="0"/>
                  <a:t>)</a:t>
                </a:r>
              </a:p>
              <a:p>
                <a:pPr marL="60958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D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D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𝑝</m:t>
                              </m:r>
                            </m:den>
                          </m:f>
                          <m:r>
                            <a:rPr lang="en-ID" sz="2000" i="1">
                              <a:latin typeface="Cambria Math"/>
                              <a:ea typeface="Cambria Math"/>
                            </a:rPr>
                            <m:t>×</m:t>
                          </m:r>
                          <m:f>
                            <m:fPr>
                              <m:ctrlPr>
                                <a:rPr lang="en-ID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den>
                          </m:f>
                        </m:e>
                      </m:d>
                      <m:r>
                        <a:rPr lang="en-ID" sz="2000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ID" sz="2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  <m:r>
                        <a:rPr lang="en-US" sz="20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ID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a:rPr lang="en-US" sz="2000" i="1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D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den>
                          </m:f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×</m:t>
                          </m:r>
                          <m:f>
                            <m:fPr>
                              <m:ctrlPr>
                                <a:rPr lang="en-ID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ID" sz="2000" dirty="0"/>
              </a:p>
              <a:p>
                <a:pPr marL="518147" indent="-457189">
                  <a:buFont typeface="+mj-lt"/>
                  <a:buAutoNum type="arabicPeriod" startAt="3"/>
                </a:pPr>
                <a:r>
                  <a:rPr lang="en-ID" sz="2000" dirty="0"/>
                  <a:t>Distributif </a:t>
                </a:r>
                <a:r>
                  <a:rPr lang="en-ID" sz="2000" dirty="0" err="1"/>
                  <a:t>Perkalian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terhadap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Penjumlahan</a:t>
                </a:r>
                <a:endParaRPr lang="en-ID" sz="2000" dirty="0"/>
              </a:p>
              <a:p>
                <a:pPr marL="60958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D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𝑝</m:t>
                        </m:r>
                      </m:den>
                    </m:f>
                    <m:r>
                      <a:rPr lang="en-US" sz="2000" i="1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ID" sz="2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𝑞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ID" sz="2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ID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ID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𝑝</m:t>
                            </m:r>
                          </m:den>
                        </m:f>
                        <m:r>
                          <a:rPr lang="en-ID" sz="2000" i="1">
                            <a:latin typeface="Cambria Math"/>
                            <a:ea typeface="Cambria Math"/>
                          </a:rPr>
                          <m:t>×</m:t>
                        </m:r>
                        <m:f>
                          <m:fPr>
                            <m:ctrlPr>
                              <a:rPr lang="en-ID" sz="2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𝑞</m:t>
                            </m:r>
                          </m:den>
                        </m:f>
                      </m:e>
                    </m:d>
                  </m:oMath>
                </a14:m>
                <a:r>
                  <a:rPr lang="en-ID" sz="2000" dirty="0"/>
                  <a:t>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ID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𝑝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×</m:t>
                        </m:r>
                        <m:f>
                          <m:fPr>
                            <m:ctrlPr>
                              <a:rPr lang="en-ID" sz="2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den>
                        </m:f>
                      </m:e>
                    </m:d>
                  </m:oMath>
                </a14:m>
                <a:endParaRPr lang="en-ID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1988841"/>
                <a:ext cx="5740896" cy="4320521"/>
              </a:xfrm>
              <a:blipFill>
                <a:blip r:embed="rId2"/>
                <a:stretch>
                  <a:fillRect l="-212" t="-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6867141" y="1988841"/>
                <a:ext cx="5184576" cy="4224511"/>
              </a:xfrm>
              <a:prstGeom prst="rect">
                <a:avLst/>
              </a:prstGeom>
            </p:spPr>
            <p:txBody>
              <a:bodyPr vert="horz" lIns="121920" tIns="60960" rIns="121920" bIns="60960" rtlCol="0">
                <a:normAutofit/>
              </a:bodyPr>
              <a:lstStyle>
                <a:lvl1pPr marL="2286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292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00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8288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0574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8147" indent="-457189">
                  <a:buFont typeface="+mj-lt"/>
                  <a:buAutoNum type="arabicPeriod" startAt="4"/>
                </a:pPr>
                <a:r>
                  <a:rPr lang="en-ID" sz="2133" dirty="0"/>
                  <a:t>Distributif </a:t>
                </a:r>
                <a:r>
                  <a:rPr lang="en-ID" sz="2133" dirty="0" err="1"/>
                  <a:t>Perkalian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terhadap</a:t>
                </a:r>
                <a:r>
                  <a:rPr lang="en-ID" sz="2133" dirty="0"/>
                  <a:t> </a:t>
                </a:r>
                <a:r>
                  <a:rPr lang="en-ID" sz="2133" dirty="0" err="1"/>
                  <a:t>Pengurangan</a:t>
                </a:r>
                <a:endParaRPr lang="en-ID" sz="2133" dirty="0"/>
              </a:p>
              <a:p>
                <a:pPr marL="60958" indent="0">
                  <a:buNone/>
                </a:pPr>
                <a:endParaRPr lang="en-ID" sz="1067" dirty="0"/>
              </a:p>
              <a:p>
                <a:pPr marL="60958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𝑝</m:t>
                        </m:r>
                      </m:den>
                    </m:f>
                    <m:r>
                      <a:rPr lang="en-US" sz="2133" i="1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US" sz="2133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ID" sz="2133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133" i="1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133" i="1">
                                <a:latin typeface="Cambria Math"/>
                                <a:ea typeface="Cambria Math"/>
                              </a:rPr>
                              <m:t>𝑞</m:t>
                            </m:r>
                          </m:den>
                        </m:f>
                        <m:r>
                          <a:rPr lang="en-US" sz="2133" i="1"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ID" sz="2133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133" i="1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num>
                          <m:den>
                            <m:r>
                              <a:rPr lang="en-US" sz="2133" i="1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den>
                        </m:f>
                      </m:e>
                    </m:d>
                    <m:r>
                      <a:rPr lang="en-US" sz="2133" i="1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ID" sz="2133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133" i="1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133" i="1">
                                <a:latin typeface="Cambria Math"/>
                              </a:rPr>
                              <m:t>𝑝</m:t>
                            </m:r>
                          </m:den>
                        </m:f>
                        <m:r>
                          <a:rPr lang="en-ID" sz="2133" i="1">
                            <a:latin typeface="Cambria Math"/>
                            <a:ea typeface="Cambria Math"/>
                          </a:rPr>
                          <m:t>×</m:t>
                        </m:r>
                        <m:f>
                          <m:fPr>
                            <m:ctrlPr>
                              <a:rPr lang="en-ID" sz="2133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133" i="1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133" i="1">
                                <a:latin typeface="Cambria Math"/>
                                <a:ea typeface="Cambria Math"/>
                              </a:rPr>
                              <m:t>𝑞</m:t>
                            </m:r>
                          </m:den>
                        </m:f>
                      </m:e>
                    </m:d>
                    <m:r>
                      <a:rPr lang="en-US" sz="2133"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en-ID" sz="2133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133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ID" sz="2133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133" i="1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133" i="1">
                                <a:latin typeface="Cambria Math"/>
                              </a:rPr>
                              <m:t>𝑝</m:t>
                            </m:r>
                          </m:den>
                        </m:f>
                        <m:r>
                          <a:rPr lang="en-US" sz="2133" i="1">
                            <a:latin typeface="Cambria Math"/>
                            <a:ea typeface="Cambria Math"/>
                          </a:rPr>
                          <m:t>×</m:t>
                        </m:r>
                        <m:f>
                          <m:fPr>
                            <m:ctrlPr>
                              <a:rPr lang="en-ID" sz="2133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133" i="1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num>
                          <m:den>
                            <m:r>
                              <a:rPr lang="en-US" sz="2133" i="1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den>
                        </m:f>
                      </m:e>
                    </m:d>
                  </m:oMath>
                </a14:m>
                <a:endParaRPr lang="en-ID" sz="2133" dirty="0"/>
              </a:p>
              <a:p>
                <a:pPr marL="60958" indent="0">
                  <a:buNone/>
                </a:pPr>
                <a:endParaRPr lang="en-ID" sz="2133" dirty="0"/>
              </a:p>
              <a:p>
                <a:pPr marL="518147" indent="-457189">
                  <a:buFont typeface="+mj-lt"/>
                  <a:buAutoNum type="arabicPeriod" startAt="5"/>
                </a:pPr>
                <a:r>
                  <a:rPr lang="en-ID" sz="2133" dirty="0" err="1"/>
                  <a:t>Identitas</a:t>
                </a:r>
                <a:endParaRPr lang="en-ID" sz="2133" dirty="0"/>
              </a:p>
              <a:p>
                <a:pPr marL="6095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D" sz="2133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33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133" i="1"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a:rPr lang="en-US" sz="2133" i="1">
                          <a:latin typeface="Cambria Math"/>
                          <a:ea typeface="Cambria Math"/>
                        </a:rPr>
                        <m:t>×1=</m:t>
                      </m:r>
                      <m:f>
                        <m:fPr>
                          <m:ctrlPr>
                            <a:rPr lang="en-ID" sz="2133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33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133" i="1">
                              <a:latin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ID" sz="2133" dirty="0"/>
              </a:p>
              <a:p>
                <a:pPr marL="60958" indent="0">
                  <a:buNone/>
                </a:pPr>
                <a:endParaRPr lang="en-ID" sz="1067" dirty="0"/>
              </a:p>
              <a:p>
                <a:pPr marL="60958" indent="0">
                  <a:buNone/>
                </a:pPr>
                <a:r>
                  <a:rPr lang="en-ID" sz="2133" dirty="0"/>
                  <a:t>      </a:t>
                </a:r>
                <a:r>
                  <a:rPr lang="en-ID" sz="2133" dirty="0" err="1"/>
                  <a:t>Jadi</a:t>
                </a:r>
                <a:r>
                  <a:rPr lang="en-ID" sz="2133" dirty="0"/>
                  <a:t>, 1 </a:t>
                </a:r>
                <a:r>
                  <a:rPr lang="en-ID" sz="2133" dirty="0" err="1"/>
                  <a:t>adalah</a:t>
                </a:r>
                <a:r>
                  <a:rPr lang="en-ID" sz="2133" dirty="0"/>
                  <a:t> </a:t>
                </a:r>
                <a:r>
                  <a:rPr lang="en-ID" sz="2133" dirty="0" err="1"/>
                  <a:t>identitas</a:t>
                </a:r>
                <a:r>
                  <a:rPr lang="en-ID" sz="2133" dirty="0"/>
                  <a:t> </a:t>
                </a:r>
                <a:r>
                  <a:rPr lang="en-ID" sz="2133" dirty="0" err="1"/>
                  <a:t>perkalian</a:t>
                </a:r>
                <a:endParaRPr lang="en-ID" sz="2133" dirty="0"/>
              </a:p>
              <a:p>
                <a:pPr marL="60958" indent="0">
                  <a:buNone/>
                </a:pPr>
                <a:endParaRPr lang="en-ID" sz="2133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141" y="1988841"/>
                <a:ext cx="5184576" cy="4224511"/>
              </a:xfrm>
              <a:prstGeom prst="rect">
                <a:avLst/>
              </a:prstGeom>
              <a:blipFill>
                <a:blip r:embed="rId3"/>
                <a:stretch>
                  <a:fillRect t="-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7AD9182C-967C-48BD-8F0B-DAD9972A1D5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368BA15-7F4E-45C1-A04D-49D3F0214C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E89241A-6B40-4454-BB4E-BE7B914963D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53B91BB-90A5-4011-8217-C991684E068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77248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078516"/>
            <a:ext cx="9753600" cy="636145"/>
          </a:xfrm>
        </p:spPr>
        <p:txBody>
          <a:bodyPr>
            <a:noAutofit/>
          </a:bodyPr>
          <a:lstStyle/>
          <a:p>
            <a:r>
              <a:rPr lang="en-ID" sz="2667" b="1" dirty="0" err="1"/>
              <a:t>Operasi</a:t>
            </a:r>
            <a:r>
              <a:rPr lang="en-ID" sz="2667" b="1" dirty="0"/>
              <a:t> </a:t>
            </a:r>
            <a:r>
              <a:rPr lang="en-ID" sz="2667" b="1" dirty="0" err="1"/>
              <a:t>Pembagian</a:t>
            </a:r>
            <a:r>
              <a:rPr lang="en-ID" sz="2667" b="1" dirty="0"/>
              <a:t> </a:t>
            </a:r>
            <a:r>
              <a:rPr lang="en-ID" sz="2667" b="1" dirty="0" err="1"/>
              <a:t>Pecahan</a:t>
            </a:r>
            <a:endParaRPr lang="en-US" sz="266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1960881"/>
                <a:ext cx="9581323" cy="4348482"/>
              </a:xfrm>
            </p:spPr>
            <p:txBody>
              <a:bodyPr>
                <a:noAutofit/>
              </a:bodyPr>
              <a:lstStyle/>
              <a:p>
                <a:pPr marL="518147" indent="-457189">
                  <a:buFont typeface="+mj-lt"/>
                  <a:buAutoNum type="arabicPeriod"/>
                </a:pPr>
                <a:r>
                  <a:rPr lang="en-ID" sz="2000" dirty="0"/>
                  <a:t>Pembagian </a:t>
                </a:r>
                <a:r>
                  <a:rPr lang="en-ID" sz="2000" dirty="0" err="1"/>
                  <a:t>bilangan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asli</a:t>
                </a:r>
                <a:r>
                  <a:rPr lang="en-ID" sz="2000" dirty="0"/>
                  <a:t> </a:t>
                </a:r>
                <a:r>
                  <a:rPr lang="en-ID" sz="2000" dirty="0" err="1"/>
                  <a:t>dengan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bilangan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asli</a:t>
                </a:r>
                <a:r>
                  <a:rPr lang="en-ID" sz="2000" dirty="0"/>
                  <a:t> yang </a:t>
                </a:r>
                <a:r>
                  <a:rPr lang="en-ID" sz="2000" dirty="0" err="1"/>
                  <a:t>menghasilkan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pecahan</a:t>
                </a:r>
                <a:endParaRPr lang="en-ID" sz="2000" dirty="0"/>
              </a:p>
              <a:p>
                <a:pPr marL="60958" indent="0">
                  <a:buNone/>
                </a:pPr>
                <a:r>
                  <a:rPr lang="en-ID" sz="2000" dirty="0" err="1"/>
                  <a:t>Contoh</a:t>
                </a:r>
                <a:r>
                  <a:rPr lang="en-ID" sz="2000" dirty="0"/>
                  <a:t>:</a:t>
                </a:r>
              </a:p>
              <a:p>
                <a:pPr marL="60958" indent="0">
                  <a:buNone/>
                </a:pPr>
                <a:r>
                  <a:rPr lang="en-ID" sz="2000" dirty="0" err="1"/>
                  <a:t>Tuti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punya</a:t>
                </a:r>
                <a:r>
                  <a:rPr lang="en-ID" sz="2000" dirty="0"/>
                  <a:t> 1 roti </a:t>
                </a:r>
                <a:r>
                  <a:rPr lang="en-ID" sz="2000" dirty="0" err="1"/>
                  <a:t>akan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dibagi</a:t>
                </a:r>
                <a:r>
                  <a:rPr lang="en-ID" sz="2000" dirty="0"/>
                  <a:t> </a:t>
                </a:r>
                <a:r>
                  <a:rPr lang="en-ID" sz="2000" dirty="0" err="1"/>
                  <a:t>dua</a:t>
                </a:r>
                <a:r>
                  <a:rPr lang="en-ID" sz="2000" dirty="0"/>
                  <a:t> </a:t>
                </a:r>
                <a:r>
                  <a:rPr lang="en-ID" sz="2000" dirty="0" err="1"/>
                  <a:t>sama</a:t>
                </a:r>
                <a:r>
                  <a:rPr lang="en-ID" sz="2000" dirty="0"/>
                  <a:t> </a:t>
                </a:r>
                <a:r>
                  <a:rPr lang="en-ID" sz="2000" dirty="0" err="1"/>
                  <a:t>besar</a:t>
                </a:r>
                <a:r>
                  <a:rPr lang="en-ID" sz="2000" dirty="0"/>
                  <a:t> </a:t>
                </a:r>
                <a:r>
                  <a:rPr lang="en-ID" sz="2000" dirty="0" err="1"/>
                  <a:t>dengan</a:t>
                </a:r>
                <a:r>
                  <a:rPr lang="en-ID" sz="2000" dirty="0"/>
                  <a:t> Yeti, </a:t>
                </a:r>
                <a:r>
                  <a:rPr lang="en-ID" sz="2000" dirty="0" err="1"/>
                  <a:t>dapat</a:t>
                </a:r>
                <a:r>
                  <a:rPr lang="en-ID" sz="2000" dirty="0"/>
                  <a:t> </a:t>
                </a:r>
                <a:r>
                  <a:rPr lang="en-ID" sz="2000" dirty="0" err="1"/>
                  <a:t>ditulis</a:t>
                </a:r>
                <a:r>
                  <a:rPr lang="en-ID" sz="2000" dirty="0"/>
                  <a:t> 1 : 2</a:t>
                </a:r>
              </a:p>
              <a:p>
                <a:pPr marL="60958" indent="0">
                  <a:buNone/>
                </a:pPr>
                <a:r>
                  <a:rPr lang="en-ID" sz="2000" dirty="0" err="1"/>
                  <a:t>Maka</a:t>
                </a:r>
                <a:r>
                  <a:rPr lang="en-ID" sz="2000" dirty="0"/>
                  <a:t>, 1 : 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ID" sz="2000" dirty="0"/>
              </a:p>
              <a:p>
                <a:pPr marL="518147" indent="-457189">
                  <a:buFont typeface="+mj-lt"/>
                  <a:buAutoNum type="arabicPeriod" startAt="2"/>
                </a:pPr>
                <a:r>
                  <a:rPr lang="en-ID" sz="2000" dirty="0" err="1"/>
                  <a:t>Pembagian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bilangan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asli</a:t>
                </a:r>
                <a:r>
                  <a:rPr lang="en-ID" sz="2000" dirty="0"/>
                  <a:t> </a:t>
                </a:r>
                <a:r>
                  <a:rPr lang="en-ID" sz="2000" dirty="0" err="1"/>
                  <a:t>dengan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pecahan</a:t>
                </a:r>
                <a:endParaRPr lang="en-ID" sz="2000" dirty="0"/>
              </a:p>
              <a:p>
                <a:pPr marL="6095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𝑎</m:t>
                      </m:r>
                      <m:r>
                        <a:rPr lang="en-US" sz="2000" i="1">
                          <a:latin typeface="Cambria Math"/>
                        </a:rPr>
                        <m:t>: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𝑎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𝑝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ID" sz="2000" dirty="0"/>
              </a:p>
              <a:p>
                <a:pPr marL="518147" indent="-457189">
                  <a:buFont typeface="+mj-lt"/>
                  <a:buAutoNum type="arabicPeriod" startAt="3"/>
                </a:pPr>
                <a:r>
                  <a:rPr lang="en-ID" sz="2000" dirty="0" err="1"/>
                  <a:t>Pembagian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bilangan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pecahan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dengan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pecahan</a:t>
                </a:r>
                <a:endParaRPr lang="en-ID" sz="2000" dirty="0"/>
              </a:p>
              <a:p>
                <a:pPr marL="6095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𝑝</m:t>
                          </m:r>
                        </m:den>
                      </m:f>
                      <m:r>
                        <a:rPr lang="en-US" sz="2000" i="1">
                          <a:latin typeface="Cambria Math"/>
                          <a:ea typeface="Cambria Math"/>
                        </a:rPr>
                        <m:t>: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𝑞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𝑝</m:t>
                          </m:r>
                        </m:den>
                      </m:f>
                      <m:r>
                        <a:rPr lang="en-US" sz="2000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𝑞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ID" sz="2000" dirty="0"/>
              </a:p>
              <a:p>
                <a:pPr marL="518147" indent="-457189">
                  <a:buFont typeface="+mj-lt"/>
                  <a:buAutoNum type="arabicPeriod" startAt="3"/>
                </a:pPr>
                <a:endParaRPr lang="en-ID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1960881"/>
                <a:ext cx="9581323" cy="4348482"/>
              </a:xfrm>
              <a:blipFill>
                <a:blip r:embed="rId2"/>
                <a:stretch>
                  <a:fillRect l="-127" t="-561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4C3F2C4B-2BD1-494B-9ED4-DA4B2728738E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D32E7DA-C223-4C0A-96BE-6072C24C98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F2634B1-980B-468F-B43B-29A1FEC22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4BAC7C1-1B23-43F8-8279-55E9E0DF54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89904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063784"/>
            <a:ext cx="9753600" cy="960107"/>
          </a:xfrm>
        </p:spPr>
        <p:txBody>
          <a:bodyPr>
            <a:noAutofit/>
          </a:bodyPr>
          <a:lstStyle/>
          <a:p>
            <a:r>
              <a:rPr lang="en-ID" sz="3733" b="1" dirty="0"/>
              <a:t>PECAHAN DESIMAL</a:t>
            </a:r>
            <a:endParaRPr lang="en-US" sz="3733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2090441"/>
                <a:ext cx="9753600" cy="4218920"/>
              </a:xfrm>
            </p:spPr>
            <p:txBody>
              <a:bodyPr>
                <a:noAutofit/>
              </a:bodyPr>
              <a:lstStyle/>
              <a:p>
                <a:r>
                  <a:rPr lang="en-US" sz="2133" dirty="0"/>
                  <a:t>Pecahan </a:t>
                </a:r>
                <a:r>
                  <a:rPr lang="en-US" sz="2133" dirty="0" err="1"/>
                  <a:t>desimal</a:t>
                </a:r>
                <a:r>
                  <a:rPr lang="en-US" sz="2133" dirty="0"/>
                  <a:t> </a:t>
                </a:r>
                <a:r>
                  <a:rPr lang="en-US" sz="2133" dirty="0" err="1"/>
                  <a:t>menyatakan</a:t>
                </a:r>
                <a:r>
                  <a:rPr lang="en-US" sz="2133" dirty="0"/>
                  <a:t> </a:t>
                </a:r>
                <a:r>
                  <a:rPr lang="en-US" sz="2133" dirty="0" err="1"/>
                  <a:t>nilai</a:t>
                </a:r>
                <a:r>
                  <a:rPr lang="en-US" sz="2133" dirty="0"/>
                  <a:t> </a:t>
                </a:r>
                <a:r>
                  <a:rPr lang="en-US" sz="2133" dirty="0" err="1"/>
                  <a:t>tempat</a:t>
                </a:r>
                <a:r>
                  <a:rPr lang="en-US" sz="2133" dirty="0"/>
                  <a:t>:</a:t>
                </a:r>
              </a:p>
              <a:p>
                <a:pPr marL="353475" indent="0">
                  <a:buNone/>
                </a:pPr>
                <a:r>
                  <a:rPr lang="en-US" sz="2133" dirty="0"/>
                  <a:t>per-</a:t>
                </a:r>
                <a:r>
                  <a:rPr lang="en-US" sz="2133" dirty="0" err="1"/>
                  <a:t>sepuluhan</a:t>
                </a:r>
                <a:r>
                  <a:rPr lang="en-US" sz="2133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133" dirty="0"/>
                  <a:t> = 0,1</a:t>
                </a:r>
              </a:p>
              <a:p>
                <a:pPr marL="353475" indent="0">
                  <a:buNone/>
                </a:pPr>
                <a:r>
                  <a:rPr lang="en-US" sz="2133" dirty="0"/>
                  <a:t>per-</a:t>
                </a:r>
                <a:r>
                  <a:rPr lang="en-US" sz="2133" dirty="0" err="1"/>
                  <a:t>seratusan</a:t>
                </a:r>
                <a:r>
                  <a:rPr lang="en-US" sz="2133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133" dirty="0"/>
                  <a:t> = 0,01</a:t>
                </a:r>
              </a:p>
              <a:p>
                <a:pPr marL="353475" indent="0">
                  <a:buNone/>
                </a:pPr>
                <a:r>
                  <a:rPr lang="en-US" sz="2133" dirty="0"/>
                  <a:t>per-</a:t>
                </a:r>
                <a:r>
                  <a:rPr lang="en-US" sz="2133" dirty="0" err="1"/>
                  <a:t>ribuan</a:t>
                </a:r>
                <a:r>
                  <a:rPr lang="en-US" sz="2133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US" sz="2133" dirty="0"/>
                  <a:t> = 0,001</a:t>
                </a:r>
              </a:p>
              <a:p>
                <a:pPr marL="353475" indent="0">
                  <a:buNone/>
                </a:pPr>
                <a:r>
                  <a:rPr lang="en-US" sz="2133" dirty="0" err="1"/>
                  <a:t>Dst</a:t>
                </a:r>
                <a:r>
                  <a:rPr lang="en-US" sz="2133" dirty="0"/>
                  <a:t>…..</a:t>
                </a: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2090441"/>
                <a:ext cx="9753600" cy="4218920"/>
              </a:xfrm>
              <a:blipFill>
                <a:blip r:embed="rId2"/>
                <a:stretch>
                  <a:fillRect l="-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83F07AB5-AAD8-48E3-852E-6A0D013F0365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DCB09D5-8B56-4081-B033-3DA4C0CF70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1483197-D26D-4867-AD1F-A13FE1DC29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222292B-4AED-4DB5-A3FD-B094B5C4633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67654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063784"/>
            <a:ext cx="9753600" cy="960107"/>
          </a:xfrm>
        </p:spPr>
        <p:txBody>
          <a:bodyPr>
            <a:noAutofit/>
          </a:bodyPr>
          <a:lstStyle/>
          <a:p>
            <a:r>
              <a:rPr lang="en-ID" sz="3733" b="1" dirty="0"/>
              <a:t>PECAHAN DESIMAL</a:t>
            </a:r>
            <a:endParaRPr lang="en-US" sz="3733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0" y="2090441"/>
            <a:ext cx="9753600" cy="4218920"/>
          </a:xfrm>
        </p:spPr>
        <p:txBody>
          <a:bodyPr>
            <a:noAutofit/>
          </a:bodyPr>
          <a:lstStyle/>
          <a:p>
            <a:pPr marL="353475" indent="-353475">
              <a:buFont typeface="Wingdings" pitchFamily="2" charset="2"/>
              <a:buChar char="§"/>
            </a:pPr>
            <a:r>
              <a:rPr lang="en-US" sz="2133" dirty="0" err="1"/>
              <a:t>Pecahan</a:t>
            </a:r>
            <a:r>
              <a:rPr lang="en-US" sz="2133" dirty="0"/>
              <a:t> </a:t>
            </a:r>
            <a:r>
              <a:rPr lang="en-US" sz="2133" dirty="0" err="1"/>
              <a:t>desimal</a:t>
            </a:r>
            <a:r>
              <a:rPr lang="en-US" sz="2133" dirty="0"/>
              <a:t> </a:t>
            </a:r>
            <a:r>
              <a:rPr lang="en-US" sz="2133" dirty="0" err="1"/>
              <a:t>mempunyai</a:t>
            </a:r>
            <a:r>
              <a:rPr lang="en-US" sz="2133" dirty="0"/>
              <a:t> </a:t>
            </a:r>
            <a:r>
              <a:rPr lang="en-US" sz="2133" dirty="0" err="1"/>
              <a:t>tiga</a:t>
            </a:r>
            <a:r>
              <a:rPr lang="en-US" sz="2133" dirty="0"/>
              <a:t> </a:t>
            </a:r>
            <a:r>
              <a:rPr lang="en-US" sz="2133" dirty="0" err="1"/>
              <a:t>bagian</a:t>
            </a:r>
            <a:r>
              <a:rPr lang="en-US" sz="2133" dirty="0"/>
              <a:t> </a:t>
            </a:r>
            <a:r>
              <a:rPr lang="en-US" sz="2133" dirty="0" err="1"/>
              <a:t>dalam</a:t>
            </a:r>
            <a:r>
              <a:rPr lang="en-US" sz="2133" dirty="0"/>
              <a:t> </a:t>
            </a:r>
            <a:r>
              <a:rPr lang="en-US" sz="2133" dirty="0" err="1"/>
              <a:t>cara</a:t>
            </a:r>
            <a:r>
              <a:rPr lang="en-US" sz="2133" dirty="0"/>
              <a:t> </a:t>
            </a:r>
            <a:r>
              <a:rPr lang="en-US" sz="2133" dirty="0" err="1"/>
              <a:t>penulisannya</a:t>
            </a:r>
            <a:r>
              <a:rPr lang="en-US" sz="2133" dirty="0"/>
              <a:t>, </a:t>
            </a:r>
            <a:r>
              <a:rPr lang="en-US" sz="2133" dirty="0" err="1"/>
              <a:t>yaitu</a:t>
            </a:r>
            <a:r>
              <a:rPr lang="en-US" sz="2133" dirty="0"/>
              <a:t>:</a:t>
            </a:r>
          </a:p>
          <a:p>
            <a:pPr marL="954593" indent="-457189">
              <a:buFont typeface="+mj-lt"/>
              <a:buAutoNum type="alphaLcPeriod"/>
            </a:pPr>
            <a:r>
              <a:rPr lang="en-US" sz="2133" dirty="0" err="1"/>
              <a:t>Bilangan</a:t>
            </a:r>
            <a:r>
              <a:rPr lang="en-US" sz="2133" dirty="0"/>
              <a:t> di </a:t>
            </a:r>
            <a:r>
              <a:rPr lang="en-US" sz="2133" dirty="0" err="1"/>
              <a:t>sebelah</a:t>
            </a:r>
            <a:r>
              <a:rPr lang="en-US" sz="2133" dirty="0"/>
              <a:t> </a:t>
            </a:r>
            <a:r>
              <a:rPr lang="en-US" sz="2133" dirty="0" err="1"/>
              <a:t>kiri</a:t>
            </a:r>
            <a:r>
              <a:rPr lang="en-US" sz="2133" dirty="0"/>
              <a:t> </a:t>
            </a:r>
            <a:r>
              <a:rPr lang="en-US" sz="2133" dirty="0" err="1"/>
              <a:t>tanda</a:t>
            </a:r>
            <a:r>
              <a:rPr lang="en-US" sz="2133" dirty="0"/>
              <a:t> </a:t>
            </a:r>
            <a:r>
              <a:rPr lang="en-US" sz="2133" dirty="0" err="1"/>
              <a:t>koma</a:t>
            </a:r>
            <a:r>
              <a:rPr lang="en-US" sz="2133" dirty="0"/>
              <a:t> </a:t>
            </a:r>
            <a:r>
              <a:rPr lang="en-US" sz="2133" dirty="0" err="1"/>
              <a:t>menyatakan</a:t>
            </a:r>
            <a:r>
              <a:rPr lang="en-US" sz="2133" dirty="0"/>
              <a:t> </a:t>
            </a:r>
            <a:r>
              <a:rPr lang="en-US" sz="2133" dirty="0" err="1"/>
              <a:t>bilangan</a:t>
            </a:r>
            <a:r>
              <a:rPr lang="en-US" sz="2133" dirty="0"/>
              <a:t> </a:t>
            </a:r>
            <a:r>
              <a:rPr lang="en-US" sz="2133" dirty="0" err="1"/>
              <a:t>bulatnya</a:t>
            </a:r>
            <a:endParaRPr lang="en-US" sz="2133" dirty="0"/>
          </a:p>
          <a:p>
            <a:pPr marL="954593" indent="-457189">
              <a:buFont typeface="+mj-lt"/>
              <a:buAutoNum type="alphaLcPeriod"/>
            </a:pPr>
            <a:r>
              <a:rPr lang="en-US" sz="2133" dirty="0" err="1"/>
              <a:t>Tanda</a:t>
            </a:r>
            <a:r>
              <a:rPr lang="en-US" sz="2133" dirty="0"/>
              <a:t> </a:t>
            </a:r>
            <a:r>
              <a:rPr lang="en-US" sz="2133" dirty="0" err="1"/>
              <a:t>koma</a:t>
            </a:r>
            <a:r>
              <a:rPr lang="en-US" sz="2133" dirty="0"/>
              <a:t> </a:t>
            </a:r>
            <a:r>
              <a:rPr lang="en-US" sz="2133" dirty="0" err="1"/>
              <a:t>sebagai</a:t>
            </a:r>
            <a:r>
              <a:rPr lang="en-US" sz="2133" dirty="0"/>
              <a:t> </a:t>
            </a:r>
            <a:r>
              <a:rPr lang="en-US" sz="2133" dirty="0" err="1"/>
              <a:t>pembatas</a:t>
            </a:r>
            <a:endParaRPr lang="en-US" sz="2133" dirty="0"/>
          </a:p>
          <a:p>
            <a:pPr marL="954593" indent="-457189">
              <a:buFont typeface="+mj-lt"/>
              <a:buAutoNum type="alphaLcPeriod"/>
            </a:pPr>
            <a:r>
              <a:rPr lang="en-US" sz="2133" dirty="0" err="1"/>
              <a:t>Bilangan</a:t>
            </a:r>
            <a:r>
              <a:rPr lang="en-US" sz="2133" dirty="0"/>
              <a:t> di </a:t>
            </a:r>
            <a:r>
              <a:rPr lang="en-US" sz="2133" dirty="0" err="1"/>
              <a:t>belakang</a:t>
            </a:r>
            <a:r>
              <a:rPr lang="en-US" sz="2133" dirty="0"/>
              <a:t> </a:t>
            </a:r>
            <a:r>
              <a:rPr lang="en-US" sz="2133" dirty="0" err="1"/>
              <a:t>koma</a:t>
            </a:r>
            <a:r>
              <a:rPr lang="en-US" sz="2133" dirty="0"/>
              <a:t>, </a:t>
            </a:r>
            <a:r>
              <a:rPr lang="en-US" sz="2133" dirty="0" err="1"/>
              <a:t>menyatakan</a:t>
            </a:r>
            <a:r>
              <a:rPr lang="en-US" sz="2133" dirty="0"/>
              <a:t> </a:t>
            </a:r>
            <a:r>
              <a:rPr lang="en-US" sz="2133" dirty="0" err="1"/>
              <a:t>pecahannya</a:t>
            </a:r>
            <a:endParaRPr lang="en-US" sz="2133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3F07AB5-AAD8-48E3-852E-6A0D013F0365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DCB09D5-8B56-4081-B033-3DA4C0CF70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1483197-D26D-4867-AD1F-A13FE1DC29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222292B-4AED-4DB5-A3FD-B094B5C463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6006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20756"/>
            <a:ext cx="9753600" cy="636145"/>
          </a:xfrm>
        </p:spPr>
        <p:txBody>
          <a:bodyPr>
            <a:noAutofit/>
          </a:bodyPr>
          <a:lstStyle/>
          <a:p>
            <a:r>
              <a:rPr lang="en-ID" sz="2667" b="1" dirty="0" err="1"/>
              <a:t>Mengenal</a:t>
            </a:r>
            <a:r>
              <a:rPr lang="en-ID" sz="2667" b="1" dirty="0"/>
              <a:t> </a:t>
            </a:r>
            <a:r>
              <a:rPr lang="en-ID" sz="2667" b="1" dirty="0" err="1"/>
              <a:t>Tempat</a:t>
            </a:r>
            <a:r>
              <a:rPr lang="en-ID" sz="2667" b="1" dirty="0"/>
              <a:t> </a:t>
            </a:r>
            <a:r>
              <a:rPr lang="en-ID" sz="2667" b="1" dirty="0" err="1"/>
              <a:t>Desimal</a:t>
            </a:r>
            <a:endParaRPr lang="en-US" sz="2667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84851"/>
            <a:ext cx="9581323" cy="4224511"/>
          </a:xfrm>
        </p:spPr>
        <p:txBody>
          <a:bodyPr>
            <a:normAutofit/>
          </a:bodyPr>
          <a:lstStyle/>
          <a:p>
            <a:pPr marL="60958" indent="0">
              <a:buNone/>
            </a:pPr>
            <a:r>
              <a:rPr lang="en-US" sz="2133" dirty="0" err="1"/>
              <a:t>Banyak</a:t>
            </a:r>
            <a:r>
              <a:rPr lang="en-US" sz="2133" dirty="0"/>
              <a:t> </a:t>
            </a:r>
            <a:r>
              <a:rPr lang="en-US" sz="2133" dirty="0" err="1"/>
              <a:t>angka</a:t>
            </a:r>
            <a:r>
              <a:rPr lang="en-US" sz="2133" dirty="0"/>
              <a:t> di </a:t>
            </a:r>
            <a:r>
              <a:rPr lang="en-US" sz="2133" dirty="0" err="1"/>
              <a:t>belakang</a:t>
            </a:r>
            <a:r>
              <a:rPr lang="en-US" sz="2133" dirty="0"/>
              <a:t> </a:t>
            </a:r>
            <a:r>
              <a:rPr lang="en-US" sz="2133" dirty="0" err="1"/>
              <a:t>koma</a:t>
            </a:r>
            <a:r>
              <a:rPr lang="en-US" sz="2133" dirty="0"/>
              <a:t> </a:t>
            </a:r>
            <a:r>
              <a:rPr lang="en-US" sz="2133" dirty="0" err="1"/>
              <a:t>pada</a:t>
            </a:r>
            <a:r>
              <a:rPr lang="en-US" sz="2133" dirty="0"/>
              <a:t> </a:t>
            </a:r>
            <a:r>
              <a:rPr lang="en-US" sz="2133" dirty="0" err="1"/>
              <a:t>pecahan</a:t>
            </a:r>
            <a:r>
              <a:rPr lang="en-US" sz="2133" dirty="0"/>
              <a:t> </a:t>
            </a:r>
            <a:r>
              <a:rPr lang="en-US" sz="2133" dirty="0" err="1"/>
              <a:t>desimal</a:t>
            </a:r>
            <a:r>
              <a:rPr lang="en-US" sz="2133" dirty="0"/>
              <a:t> </a:t>
            </a:r>
            <a:r>
              <a:rPr lang="en-US" sz="2133" dirty="0" err="1"/>
              <a:t>menunjukkan</a:t>
            </a:r>
            <a:r>
              <a:rPr lang="en-US" sz="2133" dirty="0"/>
              <a:t> </a:t>
            </a:r>
            <a:r>
              <a:rPr lang="en-US" sz="2133" dirty="0" err="1"/>
              <a:t>tempat</a:t>
            </a:r>
            <a:r>
              <a:rPr lang="en-US" sz="2133" dirty="0"/>
              <a:t> </a:t>
            </a:r>
            <a:r>
              <a:rPr lang="en-US" sz="2133" dirty="0" err="1"/>
              <a:t>desimal</a:t>
            </a:r>
            <a:endParaRPr lang="en-US" sz="2133" dirty="0"/>
          </a:p>
          <a:p>
            <a:pPr marL="60958" indent="0">
              <a:buNone/>
            </a:pPr>
            <a:endParaRPr lang="en-US" sz="2133" dirty="0"/>
          </a:p>
          <a:p>
            <a:pPr marL="60958" indent="0">
              <a:buNone/>
            </a:pPr>
            <a:r>
              <a:rPr lang="en-US" sz="2133" dirty="0" err="1"/>
              <a:t>Contoh</a:t>
            </a:r>
            <a:r>
              <a:rPr lang="en-US" sz="2133" dirty="0"/>
              <a:t>: </a:t>
            </a:r>
          </a:p>
          <a:p>
            <a:pPr marL="60958" indent="0">
              <a:buNone/>
            </a:pPr>
            <a:r>
              <a:rPr lang="en-US" sz="2133" dirty="0"/>
              <a:t>1, 24		: </a:t>
            </a:r>
            <a:r>
              <a:rPr lang="en-US" sz="2133" dirty="0" err="1"/>
              <a:t>pecahan</a:t>
            </a:r>
            <a:r>
              <a:rPr lang="en-US" sz="2133" dirty="0"/>
              <a:t> </a:t>
            </a:r>
            <a:r>
              <a:rPr lang="en-US" sz="2133" dirty="0" err="1"/>
              <a:t>dalam</a:t>
            </a:r>
            <a:r>
              <a:rPr lang="en-US" sz="2133" dirty="0"/>
              <a:t> </a:t>
            </a:r>
            <a:r>
              <a:rPr lang="en-US" sz="2133" dirty="0" err="1"/>
              <a:t>dua</a:t>
            </a:r>
            <a:r>
              <a:rPr lang="en-US" sz="2133" dirty="0"/>
              <a:t> </a:t>
            </a:r>
            <a:r>
              <a:rPr lang="en-US" sz="2133" dirty="0" err="1"/>
              <a:t>angka</a:t>
            </a:r>
            <a:r>
              <a:rPr lang="en-US" sz="2133" dirty="0"/>
              <a:t> di </a:t>
            </a:r>
            <a:r>
              <a:rPr lang="en-US" sz="2133" dirty="0" err="1"/>
              <a:t>belakang</a:t>
            </a:r>
            <a:r>
              <a:rPr lang="en-US" sz="2133" dirty="0"/>
              <a:t> </a:t>
            </a:r>
            <a:r>
              <a:rPr lang="en-US" sz="2133" dirty="0" err="1"/>
              <a:t>koma</a:t>
            </a:r>
            <a:endParaRPr lang="en-US" sz="2133" dirty="0"/>
          </a:p>
          <a:p>
            <a:pPr marL="60958" indent="0">
              <a:buNone/>
            </a:pPr>
            <a:r>
              <a:rPr lang="en-US" sz="2133" dirty="0"/>
              <a:t>32, 103	: </a:t>
            </a:r>
            <a:r>
              <a:rPr lang="en-US" sz="2133" dirty="0" err="1"/>
              <a:t>pecahan</a:t>
            </a:r>
            <a:r>
              <a:rPr lang="en-US" sz="2133" dirty="0"/>
              <a:t> </a:t>
            </a:r>
            <a:r>
              <a:rPr lang="en-US" sz="2133" dirty="0" err="1"/>
              <a:t>dalam</a:t>
            </a:r>
            <a:r>
              <a:rPr lang="en-US" sz="2133" dirty="0"/>
              <a:t> </a:t>
            </a:r>
            <a:r>
              <a:rPr lang="en-US" sz="2133" dirty="0" err="1"/>
              <a:t>tiga</a:t>
            </a:r>
            <a:r>
              <a:rPr lang="en-US" sz="2133" dirty="0"/>
              <a:t> </a:t>
            </a:r>
            <a:r>
              <a:rPr lang="en-US" sz="2133" dirty="0" err="1"/>
              <a:t>angka</a:t>
            </a:r>
            <a:r>
              <a:rPr lang="en-US" sz="2133" dirty="0"/>
              <a:t> di </a:t>
            </a:r>
            <a:r>
              <a:rPr lang="en-US" sz="2133" dirty="0" err="1"/>
              <a:t>belakang</a:t>
            </a:r>
            <a:r>
              <a:rPr lang="en-US" sz="2133" dirty="0"/>
              <a:t> </a:t>
            </a:r>
            <a:r>
              <a:rPr lang="en-US" sz="2133" dirty="0" err="1"/>
              <a:t>koma</a:t>
            </a:r>
            <a:endParaRPr lang="en-ID" sz="2133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739B767-42F7-4218-B465-DDE75461ADD6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A9D49E4-C81D-4484-A69A-80DE57FB14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00C8E9E-2928-4205-BFA5-4953E34200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BDC5528-A107-44BC-AA46-99DA17E328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1053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20756"/>
            <a:ext cx="9753600" cy="636145"/>
          </a:xfrm>
        </p:spPr>
        <p:txBody>
          <a:bodyPr>
            <a:noAutofit/>
          </a:bodyPr>
          <a:lstStyle/>
          <a:p>
            <a:r>
              <a:rPr lang="en-ID" sz="2667" b="1" dirty="0" err="1"/>
              <a:t>Mengubah</a:t>
            </a:r>
            <a:r>
              <a:rPr lang="en-ID" sz="2667" b="1" dirty="0"/>
              <a:t> </a:t>
            </a:r>
            <a:r>
              <a:rPr lang="en-ID" sz="2667" b="1" dirty="0" err="1"/>
              <a:t>Pecahan</a:t>
            </a:r>
            <a:r>
              <a:rPr lang="en-ID" sz="2667" b="1" dirty="0"/>
              <a:t> </a:t>
            </a:r>
            <a:r>
              <a:rPr lang="en-ID" sz="2667" b="1" dirty="0" err="1"/>
              <a:t>Desimal</a:t>
            </a:r>
            <a:r>
              <a:rPr lang="en-ID" sz="2667" b="1" dirty="0"/>
              <a:t> </a:t>
            </a:r>
            <a:r>
              <a:rPr lang="en-ID" sz="2667" b="1" dirty="0" err="1"/>
              <a:t>ke</a:t>
            </a:r>
            <a:r>
              <a:rPr lang="en-ID" sz="2667" b="1" dirty="0"/>
              <a:t> </a:t>
            </a:r>
            <a:r>
              <a:rPr lang="en-ID" sz="2667" b="1" dirty="0" err="1"/>
              <a:t>Pecahan</a:t>
            </a:r>
            <a:r>
              <a:rPr lang="en-ID" sz="2667" b="1" dirty="0"/>
              <a:t> </a:t>
            </a:r>
            <a:r>
              <a:rPr lang="en-ID" sz="2667" b="1" dirty="0" err="1"/>
              <a:t>Biasa</a:t>
            </a:r>
            <a:endParaRPr lang="en-US" sz="266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2316480"/>
                <a:ext cx="9581323" cy="3992882"/>
              </a:xfrm>
            </p:spPr>
            <p:txBody>
              <a:bodyPr>
                <a:normAutofit/>
              </a:bodyPr>
              <a:lstStyle/>
              <a:p>
                <a:pPr>
                  <a:buFont typeface="Wingdings" pitchFamily="2" charset="2"/>
                  <a:buChar char="v"/>
                </a:pPr>
                <a:r>
                  <a:rPr lang="en-US" sz="2133" dirty="0"/>
                  <a:t>Angka di </a:t>
                </a:r>
                <a:r>
                  <a:rPr lang="en-US" sz="2133" dirty="0" err="1"/>
                  <a:t>belakang</a:t>
                </a:r>
                <a:r>
                  <a:rPr lang="en-US" sz="2133" dirty="0"/>
                  <a:t> </a:t>
                </a:r>
                <a:r>
                  <a:rPr lang="en-US" sz="2133" dirty="0" err="1"/>
                  <a:t>koma</a:t>
                </a:r>
                <a:r>
                  <a:rPr lang="en-US" sz="2133" dirty="0"/>
                  <a:t> </a:t>
                </a:r>
                <a:r>
                  <a:rPr lang="en-US" sz="2133" dirty="0" err="1"/>
                  <a:t>menunjukkan</a:t>
                </a:r>
                <a:r>
                  <a:rPr lang="en-US" sz="2133" dirty="0"/>
                  <a:t> </a:t>
                </a:r>
                <a:r>
                  <a:rPr lang="en-US" sz="2133" dirty="0" err="1"/>
                  <a:t>banyaknya</a:t>
                </a:r>
                <a:r>
                  <a:rPr lang="en-US" sz="2133" dirty="0"/>
                  <a:t> </a:t>
                </a:r>
                <a:r>
                  <a:rPr lang="en-US" sz="2133" dirty="0" err="1"/>
                  <a:t>angka</a:t>
                </a:r>
                <a:r>
                  <a:rPr lang="en-US" sz="2133" dirty="0"/>
                  <a:t> </a:t>
                </a:r>
                <a:r>
                  <a:rPr lang="en-US" sz="2133" dirty="0" err="1"/>
                  <a:t>nol</a:t>
                </a:r>
                <a:r>
                  <a:rPr lang="en-US" sz="2133" dirty="0"/>
                  <a:t> </a:t>
                </a:r>
                <a:r>
                  <a:rPr lang="en-US" sz="2133" dirty="0" err="1"/>
                  <a:t>pada</a:t>
                </a:r>
                <a:r>
                  <a:rPr lang="en-US" sz="2133" dirty="0"/>
                  <a:t> </a:t>
                </a:r>
                <a:r>
                  <a:rPr lang="en-US" sz="2133" dirty="0" err="1"/>
                  <a:t>pecahan</a:t>
                </a:r>
                <a:r>
                  <a:rPr lang="en-US" sz="2133" dirty="0"/>
                  <a:t> </a:t>
                </a:r>
                <a:r>
                  <a:rPr lang="en-US" sz="2133" dirty="0" err="1"/>
                  <a:t>biasa</a:t>
                </a:r>
                <a:endParaRPr lang="en-US" sz="2133" dirty="0"/>
              </a:p>
              <a:p>
                <a:pPr marL="60958" indent="0">
                  <a:buNone/>
                </a:pPr>
                <a:endParaRPr lang="en-US" sz="800" dirty="0"/>
              </a:p>
              <a:p>
                <a:pPr marL="60958" indent="0">
                  <a:buNone/>
                </a:pPr>
                <a:r>
                  <a:rPr lang="en-US" sz="2133" dirty="0" err="1"/>
                  <a:t>Contoh</a:t>
                </a:r>
                <a:r>
                  <a:rPr lang="en-US" sz="2133" dirty="0"/>
                  <a:t>:</a:t>
                </a:r>
              </a:p>
              <a:p>
                <a:pPr marL="60958" indent="0">
                  <a:buNone/>
                </a:pPr>
                <a:r>
                  <a:rPr lang="en-US" sz="2133" dirty="0"/>
                  <a:t>0,5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ID" sz="2133" dirty="0"/>
              </a:p>
              <a:p>
                <a:pPr marL="60958" indent="0">
                  <a:buNone/>
                </a:pPr>
                <a:r>
                  <a:rPr lang="en-ID" sz="2133" dirty="0"/>
                  <a:t>0,31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31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endParaRPr lang="en-ID" sz="2133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2316480"/>
                <a:ext cx="9581323" cy="3992882"/>
              </a:xfrm>
              <a:blipFill>
                <a:blip r:embed="rId2"/>
                <a:stretch>
                  <a:fillRect l="-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3C06CDFC-A0B6-4AAD-B9DD-4E0A6B0C85C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DF3C4B3-3E85-4A20-90EA-64A1D0D372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69D1E94-ACE8-490F-8076-B1D83AFBCF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09BCB7A-AEE0-44AA-BAAD-44FC9D2290F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79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20756"/>
            <a:ext cx="9753600" cy="636145"/>
          </a:xfrm>
        </p:spPr>
        <p:txBody>
          <a:bodyPr>
            <a:noAutofit/>
          </a:bodyPr>
          <a:lstStyle/>
          <a:p>
            <a:r>
              <a:rPr lang="en-ID" sz="2667" b="1" dirty="0" err="1"/>
              <a:t>Mengubah</a:t>
            </a:r>
            <a:r>
              <a:rPr lang="en-ID" sz="2667" b="1" dirty="0"/>
              <a:t> </a:t>
            </a:r>
            <a:r>
              <a:rPr lang="en-ID" sz="2667" b="1" dirty="0" err="1"/>
              <a:t>Pecahan</a:t>
            </a:r>
            <a:r>
              <a:rPr lang="en-ID" sz="2667" b="1" dirty="0"/>
              <a:t> </a:t>
            </a:r>
            <a:r>
              <a:rPr lang="en-ID" sz="2667" b="1" dirty="0" err="1"/>
              <a:t>Biasa</a:t>
            </a:r>
            <a:r>
              <a:rPr lang="en-ID" sz="2667" b="1" dirty="0"/>
              <a:t> </a:t>
            </a:r>
            <a:r>
              <a:rPr lang="en-ID" sz="2667" b="1" dirty="0" err="1"/>
              <a:t>ke</a:t>
            </a:r>
            <a:r>
              <a:rPr lang="en-ID" sz="2667" b="1" dirty="0"/>
              <a:t> </a:t>
            </a:r>
            <a:r>
              <a:rPr lang="en-ID" sz="2667" b="1" dirty="0" err="1"/>
              <a:t>Pecahan</a:t>
            </a:r>
            <a:r>
              <a:rPr lang="en-ID" sz="2667" b="1" dirty="0"/>
              <a:t> </a:t>
            </a:r>
            <a:r>
              <a:rPr lang="en-ID" sz="2667" b="1" dirty="0" err="1"/>
              <a:t>Desimal</a:t>
            </a:r>
            <a:endParaRPr lang="en-US" sz="266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2225040"/>
                <a:ext cx="4012704" cy="4084322"/>
              </a:xfrm>
            </p:spPr>
            <p:txBody>
              <a:bodyPr>
                <a:normAutofit/>
              </a:bodyPr>
              <a:lstStyle/>
              <a:p>
                <a:pPr marL="518147" indent="-457189">
                  <a:buFont typeface="+mj-lt"/>
                  <a:buAutoNum type="arabicPeriod"/>
                </a:pPr>
                <a:r>
                  <a:rPr lang="en-ID" sz="2133" dirty="0"/>
                  <a:t>Mengubah </a:t>
                </a:r>
                <a:r>
                  <a:rPr lang="en-ID" sz="2133" dirty="0" err="1"/>
                  <a:t>pecahan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menjadi</a:t>
                </a:r>
                <a:r>
                  <a:rPr lang="en-ID" sz="2133" dirty="0"/>
                  <a:t> </a:t>
                </a:r>
                <a:r>
                  <a:rPr lang="en-ID" sz="2133" dirty="0" err="1"/>
                  <a:t>kelipatan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sepuluh</a:t>
                </a:r>
                <a:endParaRPr lang="en-ID" sz="2133" dirty="0"/>
              </a:p>
              <a:p>
                <a:pPr marL="60958" indent="0">
                  <a:buNone/>
                </a:pPr>
                <a:endParaRPr lang="en-ID" sz="2133" dirty="0"/>
              </a:p>
              <a:p>
                <a:pPr marL="60958" indent="0">
                  <a:buNone/>
                </a:pPr>
                <a:r>
                  <a:rPr lang="en-ID" sz="2133" dirty="0" err="1"/>
                  <a:t>Misal</a:t>
                </a:r>
                <a:r>
                  <a:rPr lang="en-ID" sz="2133" dirty="0"/>
                  <a:t>:</a:t>
                </a:r>
              </a:p>
              <a:p>
                <a:pPr marL="60958" indent="0">
                  <a:buNone/>
                </a:pPr>
                <a:endParaRPr lang="en-ID" sz="2133" dirty="0"/>
              </a:p>
              <a:p>
                <a:pPr marL="6095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133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33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133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133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33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33" i="1">
                              <a:latin typeface="Cambria Math"/>
                            </a:rPr>
                            <m:t>2</m:t>
                          </m:r>
                          <m:r>
                            <a:rPr lang="en-US" sz="2133" i="1">
                              <a:latin typeface="Cambria Math"/>
                              <a:ea typeface="Cambria Math"/>
                            </a:rPr>
                            <m:t>×2</m:t>
                          </m:r>
                        </m:num>
                        <m:den>
                          <m:r>
                            <a:rPr lang="en-US" sz="2133" i="1">
                              <a:latin typeface="Cambria Math"/>
                            </a:rPr>
                            <m:t>5</m:t>
                          </m:r>
                          <m:r>
                            <a:rPr lang="en-US" sz="2133" i="1">
                              <a:latin typeface="Cambria Math"/>
                              <a:ea typeface="Cambria Math"/>
                            </a:rPr>
                            <m:t>×2</m:t>
                          </m:r>
                        </m:den>
                      </m:f>
                      <m:r>
                        <a:rPr lang="en-US" sz="2133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33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33" i="1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133" i="1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US" sz="2133" i="1">
                          <a:latin typeface="Cambria Math"/>
                        </a:rPr>
                        <m:t>=0,4</m:t>
                      </m:r>
                    </m:oMath>
                  </m:oMathPara>
                </a14:m>
                <a:endParaRPr lang="en-ID" sz="2133" dirty="0"/>
              </a:p>
              <a:p>
                <a:pPr marL="60958" indent="0">
                  <a:buNone/>
                </a:pPr>
                <a:endParaRPr lang="en-ID" sz="1067" dirty="0"/>
              </a:p>
              <a:p>
                <a:pPr marL="60958" indent="0">
                  <a:buNone/>
                </a:pPr>
                <a:endParaRPr lang="en-ID" sz="2133" dirty="0"/>
              </a:p>
              <a:p>
                <a:pPr marL="60958" indent="0">
                  <a:buNone/>
                </a:pPr>
                <a:endParaRPr lang="en-ID" sz="2133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2225040"/>
                <a:ext cx="4012704" cy="4084322"/>
              </a:xfrm>
              <a:blipFill>
                <a:blip r:embed="rId2"/>
                <a:stretch>
                  <a:fillRect l="-456" t="-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4" name="Picture 4" descr="Bilangan Desimal dan Pecahan Desimal | Mengubah Pecahan ke Desima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3" t="50896" r="35456" b="2092"/>
          <a:stretch/>
        </p:blipFill>
        <p:spPr bwMode="auto">
          <a:xfrm>
            <a:off x="8605208" y="2889331"/>
            <a:ext cx="1538379" cy="3687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6115744" y="2220103"/>
                <a:ext cx="4012704" cy="3993249"/>
              </a:xfrm>
              <a:prstGeom prst="rect">
                <a:avLst/>
              </a:prstGeom>
            </p:spPr>
            <p:txBody>
              <a:bodyPr vert="horz" lIns="121920" tIns="60960" rIns="121920" bIns="60960" rtlCol="0">
                <a:normAutofit/>
              </a:bodyPr>
              <a:lstStyle>
                <a:lvl1pPr marL="2286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292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00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8288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0574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8147" indent="-457189">
                  <a:buFont typeface="+mj-lt"/>
                  <a:buAutoNum type="arabicPeriod" startAt="2"/>
                </a:pPr>
                <a:r>
                  <a:rPr lang="en-ID" sz="2133" dirty="0"/>
                  <a:t>Cara </a:t>
                </a:r>
                <a:r>
                  <a:rPr lang="en-ID" sz="2133" dirty="0" err="1"/>
                  <a:t>bersusun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ke</a:t>
                </a:r>
                <a:r>
                  <a:rPr lang="en-ID" sz="2133" dirty="0"/>
                  <a:t> </a:t>
                </a:r>
                <a:r>
                  <a:rPr lang="en-ID" sz="2133" dirty="0" err="1"/>
                  <a:t>bawah</a:t>
                </a:r>
                <a:endParaRPr lang="en-ID" sz="2133" dirty="0"/>
              </a:p>
              <a:p>
                <a:pPr marL="60958" indent="0">
                  <a:buNone/>
                </a:pPr>
                <a:r>
                  <a:rPr lang="en-ID" sz="2133" dirty="0" err="1"/>
                  <a:t>Misal</a:t>
                </a:r>
                <a:r>
                  <a:rPr lang="en-ID" sz="2133" dirty="0"/>
                  <a:t>:</a:t>
                </a:r>
              </a:p>
              <a:p>
                <a:pPr marL="60958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ID" sz="2133" dirty="0"/>
                  <a:t> = ….</a:t>
                </a:r>
              </a:p>
              <a:p>
                <a:pPr marL="60958" indent="0">
                  <a:buNone/>
                </a:pPr>
                <a:r>
                  <a:rPr lang="en-ID" sz="2133" dirty="0" err="1"/>
                  <a:t>Maka</a:t>
                </a:r>
                <a:r>
                  <a:rPr lang="en-ID" sz="2133" dirty="0"/>
                  <a:t>: </a:t>
                </a:r>
              </a:p>
              <a:p>
                <a:pPr marL="60958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D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ID" sz="2133" dirty="0"/>
                  <a:t> = 0, 125</a:t>
                </a:r>
              </a:p>
              <a:p>
                <a:pPr marL="60958" indent="0">
                  <a:buNone/>
                </a:pPr>
                <a:endParaRPr lang="en-ID" sz="2133" dirty="0"/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744" y="2220103"/>
                <a:ext cx="4012704" cy="3993249"/>
              </a:xfrm>
              <a:prstGeom prst="rect">
                <a:avLst/>
              </a:prstGeom>
              <a:blipFill>
                <a:blip r:embed="rId4"/>
                <a:stretch>
                  <a:fillRect t="-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69A1BE0A-5C52-47D8-89C7-E61319131EA5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8E258BE-E624-4DA4-8D22-90CDFB6F20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37373D7-5F97-432C-ABA5-A2884D5784B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7143B54-769F-41FF-9B9D-1702CFFC064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1517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20756"/>
            <a:ext cx="9753600" cy="636145"/>
          </a:xfrm>
        </p:spPr>
        <p:txBody>
          <a:bodyPr>
            <a:noAutofit/>
          </a:bodyPr>
          <a:lstStyle/>
          <a:p>
            <a:r>
              <a:rPr lang="en-ID" sz="2667" b="1" dirty="0" err="1"/>
              <a:t>Pembulatan</a:t>
            </a:r>
            <a:r>
              <a:rPr lang="en-ID" sz="2667" b="1" dirty="0"/>
              <a:t> 2 </a:t>
            </a:r>
            <a:r>
              <a:rPr lang="en-ID" sz="2667" b="1" dirty="0" err="1"/>
              <a:t>Angka</a:t>
            </a:r>
            <a:r>
              <a:rPr lang="en-ID" sz="2667" b="1" dirty="0"/>
              <a:t> di </a:t>
            </a:r>
            <a:r>
              <a:rPr lang="en-ID" sz="2667" b="1" dirty="0" err="1"/>
              <a:t>Belakang</a:t>
            </a:r>
            <a:r>
              <a:rPr lang="en-ID" sz="2667" b="1" dirty="0"/>
              <a:t> </a:t>
            </a:r>
            <a:r>
              <a:rPr lang="en-ID" sz="2667" b="1" dirty="0" err="1"/>
              <a:t>Koma</a:t>
            </a:r>
            <a:endParaRPr lang="en-US" sz="2667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96160"/>
            <a:ext cx="9581323" cy="4013202"/>
          </a:xfrm>
        </p:spPr>
        <p:txBody>
          <a:bodyPr>
            <a:normAutofit/>
          </a:bodyPr>
          <a:lstStyle/>
          <a:p>
            <a:pPr marL="518147" indent="-457189">
              <a:lnSpc>
                <a:spcPct val="150000"/>
              </a:lnSpc>
              <a:buFont typeface="+mj-lt"/>
              <a:buAutoNum type="arabicPeriod"/>
            </a:pPr>
            <a:r>
              <a:rPr lang="en-US" sz="2133" dirty="0" err="1"/>
              <a:t>Jika</a:t>
            </a:r>
            <a:r>
              <a:rPr lang="en-US" sz="2133" dirty="0"/>
              <a:t> </a:t>
            </a:r>
            <a:r>
              <a:rPr lang="en-US" sz="2133" dirty="0" err="1"/>
              <a:t>angka</a:t>
            </a:r>
            <a:r>
              <a:rPr lang="en-US" sz="2133" dirty="0"/>
              <a:t> </a:t>
            </a:r>
            <a:r>
              <a:rPr lang="en-US" sz="2133" dirty="0" err="1"/>
              <a:t>ketiga</a:t>
            </a:r>
            <a:r>
              <a:rPr lang="en-US" sz="2133" dirty="0"/>
              <a:t> di </a:t>
            </a:r>
            <a:r>
              <a:rPr lang="en-US" sz="2133" dirty="0" err="1"/>
              <a:t>belakang</a:t>
            </a:r>
            <a:r>
              <a:rPr lang="en-US" sz="2133" dirty="0"/>
              <a:t> </a:t>
            </a:r>
            <a:r>
              <a:rPr lang="en-US" sz="2133" dirty="0" err="1"/>
              <a:t>koma</a:t>
            </a:r>
            <a:r>
              <a:rPr lang="en-US" sz="2133" dirty="0"/>
              <a:t> </a:t>
            </a:r>
            <a:r>
              <a:rPr lang="en-US" sz="2133" dirty="0" err="1"/>
              <a:t>lebih</a:t>
            </a:r>
            <a:r>
              <a:rPr lang="en-US" sz="2133" dirty="0"/>
              <a:t> </a:t>
            </a:r>
            <a:r>
              <a:rPr lang="en-US" sz="2133" dirty="0" err="1"/>
              <a:t>kecil</a:t>
            </a:r>
            <a:r>
              <a:rPr lang="en-US" sz="2133" dirty="0"/>
              <a:t> </a:t>
            </a:r>
            <a:r>
              <a:rPr lang="en-US" sz="2133" dirty="0" err="1"/>
              <a:t>dari</a:t>
            </a:r>
            <a:r>
              <a:rPr lang="en-US" sz="2133" dirty="0"/>
              <a:t> 5, </a:t>
            </a:r>
            <a:r>
              <a:rPr lang="en-US" sz="2133" dirty="0" err="1"/>
              <a:t>maka</a:t>
            </a:r>
            <a:r>
              <a:rPr lang="en-US" sz="2133" dirty="0"/>
              <a:t> </a:t>
            </a:r>
            <a:r>
              <a:rPr lang="en-US" sz="2133" dirty="0" err="1"/>
              <a:t>angka</a:t>
            </a:r>
            <a:r>
              <a:rPr lang="en-US" sz="2133" dirty="0"/>
              <a:t> </a:t>
            </a:r>
            <a:r>
              <a:rPr lang="en-US" sz="2133" dirty="0" err="1"/>
              <a:t>kedua</a:t>
            </a:r>
            <a:r>
              <a:rPr lang="en-US" sz="2133" dirty="0"/>
              <a:t> di </a:t>
            </a:r>
            <a:r>
              <a:rPr lang="en-US" sz="2133" dirty="0" err="1"/>
              <a:t>belakang</a:t>
            </a:r>
            <a:r>
              <a:rPr lang="en-US" sz="2133" dirty="0"/>
              <a:t> </a:t>
            </a:r>
            <a:r>
              <a:rPr lang="en-US" sz="2133" dirty="0" err="1"/>
              <a:t>koma</a:t>
            </a:r>
            <a:r>
              <a:rPr lang="en-US" sz="2133" dirty="0"/>
              <a:t> </a:t>
            </a:r>
            <a:r>
              <a:rPr lang="en-US" sz="2133" dirty="0" err="1"/>
              <a:t>tidak</a:t>
            </a:r>
            <a:r>
              <a:rPr lang="en-US" sz="2133" dirty="0"/>
              <a:t> </a:t>
            </a:r>
            <a:r>
              <a:rPr lang="en-US" sz="2133" dirty="0" err="1"/>
              <a:t>ditambahkan</a:t>
            </a:r>
            <a:r>
              <a:rPr lang="en-US" sz="2133" dirty="0"/>
              <a:t> </a:t>
            </a:r>
            <a:r>
              <a:rPr lang="en-US" sz="2133" dirty="0" err="1"/>
              <a:t>satu</a:t>
            </a:r>
            <a:r>
              <a:rPr lang="en-US" sz="2133" dirty="0"/>
              <a:t> (</a:t>
            </a:r>
            <a:r>
              <a:rPr lang="en-US" sz="2133" dirty="0" err="1"/>
              <a:t>tetap</a:t>
            </a:r>
            <a:r>
              <a:rPr lang="en-US" sz="2133" dirty="0"/>
              <a:t>)</a:t>
            </a:r>
          </a:p>
          <a:p>
            <a:pPr marL="518147" indent="-457189">
              <a:lnSpc>
                <a:spcPct val="150000"/>
              </a:lnSpc>
              <a:buFont typeface="+mj-lt"/>
              <a:buAutoNum type="arabicPeriod"/>
            </a:pPr>
            <a:r>
              <a:rPr lang="en-US" sz="2133" dirty="0" err="1"/>
              <a:t>Jika</a:t>
            </a:r>
            <a:r>
              <a:rPr lang="en-US" sz="2133" dirty="0"/>
              <a:t> </a:t>
            </a:r>
            <a:r>
              <a:rPr lang="en-US" sz="2133" dirty="0" err="1"/>
              <a:t>angka</a:t>
            </a:r>
            <a:r>
              <a:rPr lang="en-US" sz="2133" dirty="0"/>
              <a:t> </a:t>
            </a:r>
            <a:r>
              <a:rPr lang="en-US" sz="2133" dirty="0" err="1"/>
              <a:t>ketiga</a:t>
            </a:r>
            <a:r>
              <a:rPr lang="en-US" sz="2133" dirty="0"/>
              <a:t> di </a:t>
            </a:r>
            <a:r>
              <a:rPr lang="en-US" sz="2133" dirty="0" err="1"/>
              <a:t>belakang</a:t>
            </a:r>
            <a:r>
              <a:rPr lang="en-US" sz="2133" dirty="0"/>
              <a:t> </a:t>
            </a:r>
            <a:r>
              <a:rPr lang="en-US" sz="2133" dirty="0" err="1"/>
              <a:t>koma</a:t>
            </a:r>
            <a:r>
              <a:rPr lang="en-US" sz="2133" dirty="0"/>
              <a:t> </a:t>
            </a:r>
            <a:r>
              <a:rPr lang="en-US" sz="2133" dirty="0" err="1"/>
              <a:t>lebih</a:t>
            </a:r>
            <a:r>
              <a:rPr lang="en-US" sz="2133" dirty="0"/>
              <a:t> </a:t>
            </a:r>
            <a:r>
              <a:rPr lang="en-US" sz="2133" dirty="0" err="1"/>
              <a:t>besar</a:t>
            </a:r>
            <a:r>
              <a:rPr lang="en-US" sz="2133" dirty="0"/>
              <a:t> </a:t>
            </a:r>
            <a:r>
              <a:rPr lang="en-US" sz="2133" dirty="0" err="1"/>
              <a:t>atau</a:t>
            </a:r>
            <a:r>
              <a:rPr lang="en-US" sz="2133" dirty="0"/>
              <a:t> </a:t>
            </a:r>
            <a:r>
              <a:rPr lang="en-US" sz="2133" dirty="0" err="1"/>
              <a:t>sama</a:t>
            </a:r>
            <a:r>
              <a:rPr lang="en-US" sz="2133" dirty="0"/>
              <a:t> </a:t>
            </a:r>
            <a:r>
              <a:rPr lang="en-US" sz="2133" dirty="0" err="1"/>
              <a:t>dengan</a:t>
            </a:r>
            <a:r>
              <a:rPr lang="en-US" sz="2133" dirty="0"/>
              <a:t> 5 </a:t>
            </a:r>
            <a:r>
              <a:rPr lang="en-US" sz="2133" dirty="0" err="1"/>
              <a:t>maka</a:t>
            </a:r>
            <a:r>
              <a:rPr lang="en-US" sz="2133" dirty="0"/>
              <a:t> </a:t>
            </a:r>
            <a:r>
              <a:rPr lang="en-US" sz="2133" dirty="0" err="1"/>
              <a:t>angka</a:t>
            </a:r>
            <a:r>
              <a:rPr lang="en-US" sz="2133" dirty="0"/>
              <a:t> </a:t>
            </a:r>
            <a:r>
              <a:rPr lang="en-US" sz="2133" dirty="0" err="1"/>
              <a:t>kedua</a:t>
            </a:r>
            <a:r>
              <a:rPr lang="en-US" sz="2133" dirty="0"/>
              <a:t> di </a:t>
            </a:r>
            <a:r>
              <a:rPr lang="en-US" sz="2133" dirty="0" err="1"/>
              <a:t>belakang</a:t>
            </a:r>
            <a:r>
              <a:rPr lang="en-US" sz="2133" dirty="0"/>
              <a:t> </a:t>
            </a:r>
            <a:r>
              <a:rPr lang="en-US" sz="2133" dirty="0" err="1"/>
              <a:t>koma</a:t>
            </a:r>
            <a:r>
              <a:rPr lang="en-US" sz="2133" dirty="0"/>
              <a:t> </a:t>
            </a:r>
            <a:r>
              <a:rPr lang="en-US" sz="2133" dirty="0" err="1"/>
              <a:t>ditambah</a:t>
            </a:r>
            <a:r>
              <a:rPr lang="en-US" sz="2133" dirty="0"/>
              <a:t> 1</a:t>
            </a:r>
            <a:endParaRPr lang="en-ID" sz="2133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0601B1D-7E64-4838-B176-7FDBA74C2563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5FA0A92-0E63-41AD-98C2-CC9A90942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60F029A-900C-409D-A1DF-CD317D1D3B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BCC6C8C-D042-42E0-9BB1-2FC1C710C4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25101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037876"/>
            <a:ext cx="9753600" cy="636145"/>
          </a:xfrm>
        </p:spPr>
        <p:txBody>
          <a:bodyPr>
            <a:noAutofit/>
          </a:bodyPr>
          <a:lstStyle/>
          <a:p>
            <a:r>
              <a:rPr lang="en-ID" sz="2667" b="1" dirty="0" err="1"/>
              <a:t>Pecahan</a:t>
            </a:r>
            <a:r>
              <a:rPr lang="en-ID" sz="2667" b="1" dirty="0"/>
              <a:t> </a:t>
            </a:r>
            <a:r>
              <a:rPr lang="en-ID" sz="2667" b="1" dirty="0" err="1"/>
              <a:t>Desimal</a:t>
            </a:r>
            <a:r>
              <a:rPr lang="en-ID" sz="2667" b="1" dirty="0"/>
              <a:t> </a:t>
            </a:r>
            <a:r>
              <a:rPr lang="en-ID" sz="2667" b="1" dirty="0" err="1"/>
              <a:t>Senama</a:t>
            </a:r>
            <a:endParaRPr lang="en-US" sz="266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1757680"/>
                <a:ext cx="9581323" cy="4551683"/>
              </a:xfrm>
            </p:spPr>
            <p:txBody>
              <a:bodyPr>
                <a:noAutofit/>
              </a:bodyPr>
              <a:lstStyle/>
              <a:p>
                <a:pPr marL="60958" indent="0">
                  <a:buNone/>
                </a:pPr>
                <a:r>
                  <a:rPr lang="en-US" sz="2000" dirty="0"/>
                  <a:t>Dua </a:t>
                </a:r>
                <a:r>
                  <a:rPr lang="en-US" sz="2000" dirty="0" err="1"/>
                  <a:t>buah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pecahan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desimal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dikatakan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senama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apabila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kedua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pecahan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tersebut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akan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menghasilkan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nilai</a:t>
                </a:r>
                <a:r>
                  <a:rPr lang="en-US" sz="2000" dirty="0"/>
                  <a:t> yang </a:t>
                </a:r>
                <a:r>
                  <a:rPr lang="en-US" sz="2000" dirty="0" err="1"/>
                  <a:t>sama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jika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pecahan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tersebut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diubah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menjadi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pecahan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biasa</a:t>
                </a:r>
                <a:r>
                  <a:rPr lang="en-US" sz="2000" dirty="0"/>
                  <a:t>.</a:t>
                </a:r>
              </a:p>
              <a:p>
                <a:pPr marL="60958" indent="0">
                  <a:buNone/>
                </a:pPr>
                <a:r>
                  <a:rPr lang="en-US" sz="2000" b="1" dirty="0" err="1"/>
                  <a:t>Contoh</a:t>
                </a:r>
                <a:r>
                  <a:rPr lang="en-US" sz="2000" b="1" dirty="0"/>
                  <a:t>:</a:t>
                </a:r>
              </a:p>
              <a:p>
                <a:pPr marL="60958" indent="0">
                  <a:buNone/>
                </a:pPr>
                <a:r>
                  <a:rPr lang="en-US" sz="2000" dirty="0"/>
                  <a:t>0,4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ID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ID" sz="2000" dirty="0"/>
              </a:p>
              <a:p>
                <a:pPr marL="60958" indent="0">
                  <a:buNone/>
                </a:pPr>
                <a:r>
                  <a:rPr lang="en-ID" sz="2000" dirty="0"/>
                  <a:t>0,400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400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ID" sz="2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ID" sz="2000" dirty="0"/>
              </a:p>
              <a:p>
                <a:pPr marL="60958" indent="0">
                  <a:buNone/>
                </a:pPr>
                <a:r>
                  <a:rPr lang="en-ID" sz="2000" dirty="0" err="1"/>
                  <a:t>Maka</a:t>
                </a:r>
                <a:r>
                  <a:rPr lang="en-ID" sz="2000" dirty="0"/>
                  <a:t> 0,4 </a:t>
                </a:r>
                <a:r>
                  <a:rPr lang="en-ID" sz="2000" dirty="0" err="1"/>
                  <a:t>senama</a:t>
                </a:r>
                <a:r>
                  <a:rPr lang="en-ID" sz="2000" dirty="0"/>
                  <a:t> </a:t>
                </a:r>
                <a:r>
                  <a:rPr lang="en-ID" sz="2000" dirty="0" err="1"/>
                  <a:t>dengan</a:t>
                </a:r>
                <a:r>
                  <a:rPr lang="en-ID" sz="2000" dirty="0"/>
                  <a:t> 0,400 </a:t>
                </a:r>
                <a:r>
                  <a:rPr lang="en-ID" sz="2000" dirty="0" err="1"/>
                  <a:t>atau</a:t>
                </a:r>
                <a:r>
                  <a:rPr lang="en-ID" sz="2000" dirty="0"/>
                  <a:t> 0,4 = 0,400</a:t>
                </a:r>
              </a:p>
              <a:p>
                <a:pPr marL="60958" indent="0">
                  <a:buNone/>
                </a:pPr>
                <a:r>
                  <a:rPr lang="en-ID" sz="2000" b="1" dirty="0" err="1"/>
                  <a:t>Fungsi</a:t>
                </a:r>
                <a:r>
                  <a:rPr lang="en-ID" sz="2000" b="1" dirty="0"/>
                  <a:t>:</a:t>
                </a:r>
              </a:p>
              <a:p>
                <a:pPr marL="60958" indent="0">
                  <a:buNone/>
                </a:pPr>
                <a:r>
                  <a:rPr lang="en-ID" sz="2000" dirty="0" err="1"/>
                  <a:t>Untuk</a:t>
                </a:r>
                <a:r>
                  <a:rPr lang="en-ID" sz="2000" dirty="0"/>
                  <a:t> </a:t>
                </a:r>
                <a:r>
                  <a:rPr lang="en-ID" sz="2000" dirty="0" err="1"/>
                  <a:t>membandingkan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pecahan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dan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untuk</a:t>
                </a:r>
                <a:r>
                  <a:rPr lang="en-ID" sz="2000" dirty="0"/>
                  <a:t> </a:t>
                </a:r>
                <a:r>
                  <a:rPr lang="en-ID" sz="2000" dirty="0" err="1"/>
                  <a:t>melakukan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operasi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penjumlahan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atau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pengurangan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pada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pecahan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desimal</a:t>
                </a:r>
                <a:endParaRPr lang="en-ID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1757680"/>
                <a:ext cx="9581323" cy="4551683"/>
              </a:xfrm>
              <a:blipFill>
                <a:blip r:embed="rId2"/>
                <a:stretch>
                  <a:fillRect b="-7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AD36FC57-DBC5-4CEC-9ECC-2ABC16648155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4C52470-9A0E-40BD-BFB6-9059F6B962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FBFE9C1-7D76-4CE2-AD6E-DBE02803CC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D7BEF14-D11B-42CD-B7AB-E2097B714ED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588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CAPAIAN PEMBELAJARAN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pecahan</a:t>
            </a:r>
            <a:r>
              <a:rPr lang="en-US" sz="2400" dirty="0"/>
              <a:t> </a:t>
            </a:r>
            <a:r>
              <a:rPr lang="en-US" sz="2400" dirty="0" err="1"/>
              <a:t>biasa</a:t>
            </a:r>
            <a:r>
              <a:rPr lang="en-US" sz="2400" dirty="0"/>
              <a:t>, </a:t>
            </a:r>
            <a:r>
              <a:rPr lang="en-US" sz="2400" dirty="0" err="1"/>
              <a:t>campuran</a:t>
            </a:r>
            <a:r>
              <a:rPr lang="en-US" sz="2400" dirty="0"/>
              <a:t>, decimal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mengoperasikan</a:t>
            </a:r>
            <a:r>
              <a:rPr lang="en-US" sz="2400" dirty="0"/>
              <a:t> </a:t>
            </a:r>
            <a:r>
              <a:rPr lang="en-US" sz="2400" dirty="0" err="1"/>
              <a:t>pecahan</a:t>
            </a:r>
            <a:r>
              <a:rPr lang="en-US" sz="2400" dirty="0"/>
              <a:t> </a:t>
            </a:r>
            <a:r>
              <a:rPr lang="en-US" sz="2400" dirty="0" err="1"/>
              <a:t>biasa</a:t>
            </a:r>
            <a:r>
              <a:rPr lang="en-US" sz="2400" dirty="0"/>
              <a:t>, </a:t>
            </a:r>
            <a:r>
              <a:rPr lang="en-US" sz="2400" dirty="0" err="1"/>
              <a:t>campuran</a:t>
            </a:r>
            <a:r>
              <a:rPr lang="en-US" sz="2400" dirty="0"/>
              <a:t>, decimal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1347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028734"/>
            <a:ext cx="9753600" cy="636145"/>
          </a:xfrm>
        </p:spPr>
        <p:txBody>
          <a:bodyPr>
            <a:noAutofit/>
          </a:bodyPr>
          <a:lstStyle/>
          <a:p>
            <a:r>
              <a:rPr lang="en-ID" sz="2667" b="1" dirty="0" err="1"/>
              <a:t>Pecahan</a:t>
            </a:r>
            <a:r>
              <a:rPr lang="en-ID" sz="2667" b="1" dirty="0"/>
              <a:t> </a:t>
            </a:r>
            <a:r>
              <a:rPr lang="en-ID" sz="2667" b="1" dirty="0" err="1"/>
              <a:t>Desimal</a:t>
            </a:r>
            <a:r>
              <a:rPr lang="en-ID" sz="2667" b="1" dirty="0"/>
              <a:t> </a:t>
            </a:r>
            <a:r>
              <a:rPr lang="en-ID" sz="2667" b="1" dirty="0" err="1"/>
              <a:t>Senama</a:t>
            </a:r>
            <a:endParaRPr lang="en-US" sz="2667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96819"/>
            <a:ext cx="9946640" cy="4512543"/>
          </a:xfrm>
        </p:spPr>
        <p:txBody>
          <a:bodyPr>
            <a:noAutofit/>
          </a:bodyPr>
          <a:lstStyle/>
          <a:p>
            <a:pPr marL="60958" indent="0">
              <a:buNone/>
            </a:pPr>
            <a:r>
              <a:rPr lang="en-ID" b="1" dirty="0" err="1"/>
              <a:t>Contoh</a:t>
            </a:r>
            <a:r>
              <a:rPr lang="en-ID" b="1" dirty="0"/>
              <a:t>:</a:t>
            </a:r>
          </a:p>
          <a:p>
            <a:pPr marL="60958" indent="0">
              <a:buNone/>
            </a:pPr>
            <a:r>
              <a:rPr lang="en-ID" dirty="0" err="1"/>
              <a:t>Urutkan</a:t>
            </a:r>
            <a:r>
              <a:rPr lang="en-ID" dirty="0"/>
              <a:t> </a:t>
            </a:r>
            <a:r>
              <a:rPr lang="en-ID" dirty="0" err="1"/>
              <a:t>bilangan</a:t>
            </a:r>
            <a:r>
              <a:rPr lang="en-ID" dirty="0"/>
              <a:t> </a:t>
            </a:r>
            <a:r>
              <a:rPr lang="en-ID" dirty="0" err="1"/>
              <a:t>desimal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yang </a:t>
            </a:r>
            <a:r>
              <a:rPr lang="en-ID" dirty="0" err="1"/>
              <a:t>terkecil</a:t>
            </a:r>
            <a:r>
              <a:rPr lang="en-ID" dirty="0"/>
              <a:t> </a:t>
            </a:r>
            <a:r>
              <a:rPr lang="en-ID" dirty="0" err="1"/>
              <a:t>sampai</a:t>
            </a:r>
            <a:r>
              <a:rPr lang="en-ID" dirty="0"/>
              <a:t> yang </a:t>
            </a:r>
            <a:r>
              <a:rPr lang="en-ID" dirty="0" err="1"/>
              <a:t>terbesar</a:t>
            </a:r>
            <a:r>
              <a:rPr lang="en-ID" dirty="0"/>
              <a:t>:</a:t>
            </a:r>
          </a:p>
          <a:p>
            <a:pPr marL="60958" indent="0">
              <a:buNone/>
            </a:pPr>
            <a:r>
              <a:rPr lang="en-ID" dirty="0"/>
              <a:t>0,16	0,4	0,375</a:t>
            </a:r>
          </a:p>
          <a:p>
            <a:pPr marL="60958" indent="0">
              <a:buNone/>
            </a:pPr>
            <a:r>
              <a:rPr lang="en-ID" b="1" dirty="0" err="1"/>
              <a:t>Karena</a:t>
            </a:r>
            <a:r>
              <a:rPr lang="en-ID" b="1" dirty="0"/>
              <a:t> </a:t>
            </a:r>
            <a:r>
              <a:rPr lang="en-ID" b="1" dirty="0" err="1"/>
              <a:t>banyaknya</a:t>
            </a:r>
            <a:r>
              <a:rPr lang="en-ID" b="1" dirty="0"/>
              <a:t> </a:t>
            </a:r>
            <a:r>
              <a:rPr lang="en-ID" b="1" dirty="0" err="1"/>
              <a:t>angka</a:t>
            </a:r>
            <a:r>
              <a:rPr lang="en-ID" b="1" dirty="0"/>
              <a:t> di </a:t>
            </a:r>
            <a:r>
              <a:rPr lang="en-ID" b="1" dirty="0" err="1"/>
              <a:t>belakang</a:t>
            </a:r>
            <a:r>
              <a:rPr lang="en-ID" b="1" dirty="0"/>
              <a:t> </a:t>
            </a:r>
            <a:r>
              <a:rPr lang="en-ID" b="1" dirty="0" err="1"/>
              <a:t>koma</a:t>
            </a:r>
            <a:r>
              <a:rPr lang="en-ID" b="1" dirty="0"/>
              <a:t> </a:t>
            </a:r>
            <a:r>
              <a:rPr lang="en-ID" b="1" dirty="0" err="1"/>
              <a:t>terbanyak</a:t>
            </a:r>
            <a:r>
              <a:rPr lang="en-ID" b="1" dirty="0"/>
              <a:t> </a:t>
            </a:r>
            <a:r>
              <a:rPr lang="en-ID" b="1" dirty="0" err="1"/>
              <a:t>adalah</a:t>
            </a:r>
            <a:r>
              <a:rPr lang="en-ID" b="1" dirty="0"/>
              <a:t> 3, </a:t>
            </a:r>
            <a:r>
              <a:rPr lang="en-ID" b="1" dirty="0" err="1"/>
              <a:t>maka</a:t>
            </a:r>
            <a:r>
              <a:rPr lang="en-ID" b="1" dirty="0"/>
              <a:t> </a:t>
            </a:r>
            <a:r>
              <a:rPr lang="en-ID" b="1" dirty="0" err="1"/>
              <a:t>ubah</a:t>
            </a:r>
            <a:r>
              <a:rPr lang="en-ID" b="1" dirty="0"/>
              <a:t> </a:t>
            </a:r>
            <a:r>
              <a:rPr lang="en-ID" b="1" dirty="0" err="1"/>
              <a:t>semuanya</a:t>
            </a:r>
            <a:r>
              <a:rPr lang="en-ID" b="1" dirty="0"/>
              <a:t> </a:t>
            </a:r>
            <a:r>
              <a:rPr lang="en-ID" b="1" dirty="0" err="1"/>
              <a:t>sampai</a:t>
            </a:r>
            <a:r>
              <a:rPr lang="en-ID" b="1" dirty="0"/>
              <a:t> </a:t>
            </a:r>
            <a:r>
              <a:rPr lang="en-ID" b="1" dirty="0" err="1"/>
              <a:t>menjadi</a:t>
            </a:r>
            <a:r>
              <a:rPr lang="en-ID" b="1" dirty="0"/>
              <a:t> 3 </a:t>
            </a:r>
            <a:r>
              <a:rPr lang="en-ID" b="1" dirty="0" err="1"/>
              <a:t>angka</a:t>
            </a:r>
            <a:r>
              <a:rPr lang="en-ID" b="1" dirty="0"/>
              <a:t> di </a:t>
            </a:r>
            <a:r>
              <a:rPr lang="en-ID" b="1" dirty="0" err="1"/>
              <a:t>belakang</a:t>
            </a:r>
            <a:r>
              <a:rPr lang="en-ID" b="1" dirty="0"/>
              <a:t> </a:t>
            </a:r>
            <a:r>
              <a:rPr lang="en-ID" b="1" dirty="0" err="1"/>
              <a:t>koma</a:t>
            </a:r>
            <a:endParaRPr lang="en-ID" b="1" dirty="0"/>
          </a:p>
          <a:p>
            <a:pPr marL="60958" indent="0">
              <a:buNone/>
            </a:pPr>
            <a:r>
              <a:rPr lang="en-ID" dirty="0"/>
              <a:t>0,16 	= 0,160 (</a:t>
            </a:r>
            <a:r>
              <a:rPr lang="en-ID" dirty="0" err="1"/>
              <a:t>konsep</a:t>
            </a:r>
            <a:r>
              <a:rPr lang="en-ID" dirty="0"/>
              <a:t> </a:t>
            </a:r>
            <a:r>
              <a:rPr lang="en-ID" dirty="0" err="1"/>
              <a:t>pecahan</a:t>
            </a:r>
            <a:r>
              <a:rPr lang="en-ID" dirty="0"/>
              <a:t> </a:t>
            </a:r>
            <a:r>
              <a:rPr lang="en-ID" dirty="0" err="1"/>
              <a:t>senama</a:t>
            </a:r>
            <a:r>
              <a:rPr lang="en-ID" dirty="0"/>
              <a:t>)</a:t>
            </a:r>
          </a:p>
          <a:p>
            <a:pPr marL="60958" indent="0">
              <a:buNone/>
            </a:pPr>
            <a:r>
              <a:rPr lang="en-ID" dirty="0"/>
              <a:t>0,4 	= 0,400 (</a:t>
            </a:r>
            <a:r>
              <a:rPr lang="en-ID" dirty="0" err="1"/>
              <a:t>konsep</a:t>
            </a:r>
            <a:r>
              <a:rPr lang="en-ID" dirty="0"/>
              <a:t> </a:t>
            </a:r>
            <a:r>
              <a:rPr lang="en-ID" dirty="0" err="1"/>
              <a:t>pecahan</a:t>
            </a:r>
            <a:r>
              <a:rPr lang="en-ID" dirty="0"/>
              <a:t> </a:t>
            </a:r>
            <a:r>
              <a:rPr lang="en-ID" dirty="0" err="1"/>
              <a:t>senama</a:t>
            </a:r>
            <a:r>
              <a:rPr lang="en-ID" dirty="0"/>
              <a:t>)</a:t>
            </a:r>
          </a:p>
          <a:p>
            <a:pPr marL="60958" indent="0">
              <a:buNone/>
            </a:pPr>
            <a:r>
              <a:rPr lang="en-ID" dirty="0"/>
              <a:t>0,375	= 0,375</a:t>
            </a:r>
          </a:p>
          <a:p>
            <a:pPr marL="60958" indent="0">
              <a:buNone/>
            </a:pPr>
            <a:r>
              <a:rPr lang="en-ID" b="1" dirty="0" err="1"/>
              <a:t>Kemudian</a:t>
            </a:r>
            <a:r>
              <a:rPr lang="en-ID" b="1" dirty="0"/>
              <a:t> </a:t>
            </a:r>
            <a:r>
              <a:rPr lang="en-ID" b="1" dirty="0" err="1"/>
              <a:t>Urutkan</a:t>
            </a:r>
            <a:endParaRPr lang="en-ID" b="1" dirty="0"/>
          </a:p>
          <a:p>
            <a:pPr marL="60958" indent="0">
              <a:buNone/>
            </a:pPr>
            <a:r>
              <a:rPr lang="en-ID" dirty="0"/>
              <a:t>0,160	0, 400	0,375	ATAU</a:t>
            </a:r>
          </a:p>
          <a:p>
            <a:pPr marL="60958" indent="0">
              <a:buNone/>
            </a:pPr>
            <a:r>
              <a:rPr lang="en-ID" dirty="0"/>
              <a:t>0,16	0,4	0,375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0C8A4E8-89CF-46DB-A0E8-D9CC8BFA8789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EC79A29-3960-4F6A-AC70-A2D82D90E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0FE5985-A360-4D95-9905-C398E5EFF7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ADFAE48-92C9-4B62-AAF6-92BB67971C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7339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1">
            <a:extLst>
              <a:ext uri="{FF2B5EF4-FFF2-40B4-BE49-F238E27FC236}">
                <a16:creationId xmlns:a16="http://schemas.microsoft.com/office/drawing/2014/main" id="{A31384CA-BBDF-78EA-C1B6-7C26234E0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97081EE3-B6BE-9584-F5AF-E5F6484DA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1A03FE5-7938-1573-2D18-E168CC7C0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6782305" y="952500"/>
            <a:ext cx="4457195" cy="4953000"/>
          </a:xfrm>
          <a:custGeom>
            <a:avLst/>
            <a:gdLst>
              <a:gd name="connsiteX0" fmla="*/ 0 w 9985794"/>
              <a:gd name="connsiteY0" fmla="*/ 0 h 4920343"/>
              <a:gd name="connsiteX1" fmla="*/ 9985794 w 9985794"/>
              <a:gd name="connsiteY1" fmla="*/ 0 h 4920343"/>
              <a:gd name="connsiteX2" fmla="*/ 9985794 w 9985794"/>
              <a:gd name="connsiteY2" fmla="*/ 4920343 h 4920343"/>
              <a:gd name="connsiteX3" fmla="*/ 0 w 9985794"/>
              <a:gd name="connsiteY3" fmla="*/ 4920343 h 4920343"/>
              <a:gd name="connsiteX4" fmla="*/ 0 w 9985794"/>
              <a:gd name="connsiteY4" fmla="*/ 4119525 h 4920343"/>
              <a:gd name="connsiteX5" fmla="*/ 4905554 w 9985794"/>
              <a:gd name="connsiteY5" fmla="*/ 4119525 h 4920343"/>
              <a:gd name="connsiteX6" fmla="*/ 4905554 w 9985794"/>
              <a:gd name="connsiteY6" fmla="*/ 1451087 h 4920343"/>
              <a:gd name="connsiteX7" fmla="*/ 0 w 9985794"/>
              <a:gd name="connsiteY7" fmla="*/ 1451087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8" fmla="*/ 4996994 w 9985794"/>
              <a:gd name="connsiteY8" fmla="*/ 4210965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0" fmla="*/ 4905554 w 9985794"/>
              <a:gd name="connsiteY0" fmla="*/ 1451087 h 4920343"/>
              <a:gd name="connsiteX1" fmla="*/ 0 w 9985794"/>
              <a:gd name="connsiteY1" fmla="*/ 1451087 h 4920343"/>
              <a:gd name="connsiteX2" fmla="*/ 0 w 9985794"/>
              <a:gd name="connsiteY2" fmla="*/ 0 h 4920343"/>
              <a:gd name="connsiteX3" fmla="*/ 9985794 w 9985794"/>
              <a:gd name="connsiteY3" fmla="*/ 0 h 4920343"/>
              <a:gd name="connsiteX4" fmla="*/ 9985794 w 9985794"/>
              <a:gd name="connsiteY4" fmla="*/ 4920343 h 4920343"/>
              <a:gd name="connsiteX5" fmla="*/ 0 w 9985794"/>
              <a:gd name="connsiteY5" fmla="*/ 4920343 h 4920343"/>
              <a:gd name="connsiteX6" fmla="*/ 0 w 9985794"/>
              <a:gd name="connsiteY6" fmla="*/ 4119525 h 4920343"/>
              <a:gd name="connsiteX0" fmla="*/ 0 w 9985794"/>
              <a:gd name="connsiteY0" fmla="*/ 1451087 h 4920343"/>
              <a:gd name="connsiteX1" fmla="*/ 0 w 9985794"/>
              <a:gd name="connsiteY1" fmla="*/ 0 h 4920343"/>
              <a:gd name="connsiteX2" fmla="*/ 9985794 w 9985794"/>
              <a:gd name="connsiteY2" fmla="*/ 0 h 4920343"/>
              <a:gd name="connsiteX3" fmla="*/ 9985794 w 9985794"/>
              <a:gd name="connsiteY3" fmla="*/ 4920343 h 4920343"/>
              <a:gd name="connsiteX4" fmla="*/ 0 w 9985794"/>
              <a:gd name="connsiteY4" fmla="*/ 4920343 h 4920343"/>
              <a:gd name="connsiteX5" fmla="*/ 0 w 9985794"/>
              <a:gd name="connsiteY5" fmla="*/ 4119525 h 492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5794" h="4920343">
                <a:moveTo>
                  <a:pt x="0" y="1451087"/>
                </a:moveTo>
                <a:lnTo>
                  <a:pt x="0" y="0"/>
                </a:lnTo>
                <a:lnTo>
                  <a:pt x="9985794" y="0"/>
                </a:lnTo>
                <a:lnTo>
                  <a:pt x="9985794" y="4920343"/>
                </a:lnTo>
                <a:lnTo>
                  <a:pt x="0" y="4920343"/>
                </a:lnTo>
                <a:lnTo>
                  <a:pt x="0" y="4119525"/>
                </a:lnTo>
              </a:path>
            </a:pathLst>
          </a:cu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1DA89A-1FDE-40E5-9758-50117C458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5712" y="2033018"/>
            <a:ext cx="4115702" cy="2116348"/>
          </a:xfrm>
          <a:noFill/>
        </p:spPr>
        <p:txBody>
          <a:bodyPr anchor="ctr">
            <a:noAutofit/>
          </a:bodyPr>
          <a:lstStyle/>
          <a:p>
            <a:pPr algn="r"/>
            <a:r>
              <a:rPr lang="en-US" sz="4000" dirty="0" err="1">
                <a:solidFill>
                  <a:srgbClr val="FFFFFF"/>
                </a:solidFill>
              </a:rPr>
              <a:t>Terima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kasih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  <a:sym typeface="Wingdings" panose="05000000000000000000" pitchFamily="2" charset="2"/>
              </a:rPr>
              <a:t>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8D40C07-50B6-42B6-9F40-22FC5F9B39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E98D45-20A0-4F81-AE96-5CEF406EA968}"/>
              </a:ext>
            </a:extLst>
          </p:cNvPr>
          <p:cNvGrpSpPr/>
          <p:nvPr/>
        </p:nvGrpSpPr>
        <p:grpSpPr>
          <a:xfrm>
            <a:off x="445466" y="2138330"/>
            <a:ext cx="6212855" cy="2359025"/>
            <a:chOff x="445466" y="2138330"/>
            <a:chExt cx="6212855" cy="2359025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423F3EFD-A404-4B8B-BD0F-0DDE01071B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2FBCEE9-3578-4AFD-872A-E1873E31F7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598CC0C-49B4-417B-AD6B-6380642385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5681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316767"/>
            <a:ext cx="9753600" cy="768084"/>
          </a:xfrm>
        </p:spPr>
        <p:txBody>
          <a:bodyPr>
            <a:noAutofit/>
          </a:bodyPr>
          <a:lstStyle/>
          <a:p>
            <a:r>
              <a:rPr lang="en-ID" sz="3200" b="1" dirty="0"/>
              <a:t>OPERASI PECAHAN</a:t>
            </a:r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2600960"/>
                <a:ext cx="9753600" cy="3708401"/>
              </a:xfrm>
            </p:spPr>
            <p:txBody>
              <a:bodyPr>
                <a:normAutofit/>
              </a:bodyPr>
              <a:lstStyle/>
              <a:p>
                <a:pPr marL="60958" indent="0">
                  <a:buNone/>
                </a:pPr>
                <a:r>
                  <a:rPr lang="en-US" sz="2133" dirty="0"/>
                  <a:t>Pecahan </a:t>
                </a:r>
                <a:r>
                  <a:rPr lang="en-US" sz="2133" dirty="0" err="1"/>
                  <a:t>maksudnya</a:t>
                </a:r>
                <a:r>
                  <a:rPr lang="en-US" sz="2133" dirty="0"/>
                  <a:t> </a:t>
                </a:r>
                <a:r>
                  <a:rPr lang="en-US" sz="2133" dirty="0" err="1"/>
                  <a:t>adalah</a:t>
                </a:r>
                <a:r>
                  <a:rPr lang="en-US" sz="2133" dirty="0"/>
                  <a:t> </a:t>
                </a:r>
                <a:r>
                  <a:rPr lang="en-US" sz="2133" dirty="0" err="1"/>
                  <a:t>pecahan</a:t>
                </a:r>
                <a:r>
                  <a:rPr lang="en-US" sz="2133" dirty="0"/>
                  <a:t> </a:t>
                </a:r>
                <a:r>
                  <a:rPr lang="en-US" sz="2133" dirty="0" err="1"/>
                  <a:t>biasa</a:t>
                </a:r>
                <a:r>
                  <a:rPr lang="en-US" sz="2133" dirty="0"/>
                  <a:t>, </a:t>
                </a:r>
                <a:r>
                  <a:rPr lang="en-US" sz="2133" dirty="0" err="1"/>
                  <a:t>yaitu</a:t>
                </a:r>
                <a:r>
                  <a:rPr lang="en-US" sz="2133" dirty="0"/>
                  <a:t> </a:t>
                </a:r>
                <a:r>
                  <a:rPr lang="en-US" sz="2133" dirty="0" err="1"/>
                  <a:t>pecahan</a:t>
                </a:r>
                <a:r>
                  <a:rPr lang="en-US" sz="2133" dirty="0"/>
                  <a:t> yang </a:t>
                </a:r>
                <a:r>
                  <a:rPr lang="en-US" sz="2133" dirty="0" err="1"/>
                  <a:t>dilambangkan</a:t>
                </a:r>
                <a:r>
                  <a:rPr lang="en-US" sz="2133" dirty="0"/>
                  <a:t> </a:t>
                </a:r>
                <a:r>
                  <a:rPr lang="en-US" sz="2133" dirty="0" err="1"/>
                  <a:t>sebagai</a:t>
                </a:r>
                <a:r>
                  <a:rPr lang="en-US" sz="2133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33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133" i="1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133" dirty="0"/>
                  <a:t> </a:t>
                </a:r>
                <a:r>
                  <a:rPr lang="en-US" sz="2133" dirty="0" err="1"/>
                  <a:t>dengan</a:t>
                </a:r>
                <a:r>
                  <a:rPr lang="en-US" sz="2133" dirty="0"/>
                  <a:t> a </a:t>
                </a:r>
                <a:r>
                  <a:rPr lang="en-US" sz="2133" dirty="0" err="1"/>
                  <a:t>dan</a:t>
                </a:r>
                <a:r>
                  <a:rPr lang="en-US" sz="2133" dirty="0"/>
                  <a:t> b </a:t>
                </a:r>
                <a:r>
                  <a:rPr lang="en-US" sz="2133" dirty="0" err="1"/>
                  <a:t>bilangan</a:t>
                </a:r>
                <a:r>
                  <a:rPr lang="en-US" sz="2133" dirty="0"/>
                  <a:t> </a:t>
                </a:r>
                <a:r>
                  <a:rPr lang="en-US" sz="2133" dirty="0" err="1"/>
                  <a:t>bulat</a:t>
                </a:r>
                <a:r>
                  <a:rPr lang="en-US" sz="2133" dirty="0"/>
                  <a:t>, b </a:t>
                </a:r>
                <a:r>
                  <a:rPr lang="en-US" sz="2133" dirty="0">
                    <a:latin typeface="Arial"/>
                    <a:cs typeface="Arial"/>
                  </a:rPr>
                  <a:t>≠ 0 </a:t>
                </a:r>
                <a:r>
                  <a:rPr lang="en-US" sz="2133" dirty="0" err="1">
                    <a:latin typeface="Arial"/>
                    <a:cs typeface="Arial"/>
                  </a:rPr>
                  <a:t>dan</a:t>
                </a:r>
                <a:r>
                  <a:rPr lang="en-US" sz="2133" dirty="0">
                    <a:latin typeface="Arial"/>
                    <a:cs typeface="Arial"/>
                  </a:rPr>
                  <a:t> │a</a:t>
                </a:r>
                <a:r>
                  <a:rPr lang="en-US" sz="2133" dirty="0">
                    <a:cs typeface="Arial"/>
                  </a:rPr>
                  <a:t> │&lt; │b │</a:t>
                </a:r>
                <a:endParaRPr lang="en-US" sz="2133" dirty="0"/>
              </a:p>
              <a:p>
                <a:pPr marL="60958" indent="0">
                  <a:buNone/>
                </a:pPr>
                <a:endParaRPr lang="en-US" sz="2133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2600960"/>
                <a:ext cx="9753600" cy="3708401"/>
              </a:xfrm>
              <a:blipFill>
                <a:blip r:embed="rId2"/>
                <a:stretch>
                  <a:fillRect l="-125" t="-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806059FA-A017-4B93-8AE7-AF57461733B8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4BBE5FC-19D5-46BE-8AFD-B479ABF07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B0076D2-4DDF-4475-8019-A25A9B654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3D8C9B3-C845-4CB1-838B-F08EE2FC60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024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149434"/>
            <a:ext cx="9753600" cy="707467"/>
          </a:xfrm>
        </p:spPr>
        <p:txBody>
          <a:bodyPr>
            <a:noAutofit/>
          </a:bodyPr>
          <a:lstStyle/>
          <a:p>
            <a:r>
              <a:rPr lang="en-ID" sz="2667" b="1" dirty="0" err="1"/>
              <a:t>Operasi</a:t>
            </a:r>
            <a:r>
              <a:rPr lang="en-ID" sz="2667" b="1" dirty="0"/>
              <a:t> </a:t>
            </a:r>
            <a:r>
              <a:rPr lang="en-ID" sz="2667" b="1" dirty="0" err="1"/>
              <a:t>Penjumlahan</a:t>
            </a:r>
            <a:endParaRPr lang="en-US" sz="266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1967603"/>
                <a:ext cx="9581323" cy="4341759"/>
              </a:xfrm>
            </p:spPr>
            <p:txBody>
              <a:bodyPr>
                <a:noAutofit/>
              </a:bodyPr>
              <a:lstStyle/>
              <a:p>
                <a:pPr marL="518147" indent="-457189">
                  <a:buFont typeface="+mj-lt"/>
                  <a:buAutoNum type="arabicPeriod"/>
                </a:pPr>
                <a:r>
                  <a:rPr lang="en-ID" sz="2000" dirty="0"/>
                  <a:t>Penjumlahan </a:t>
                </a:r>
                <a:r>
                  <a:rPr lang="en-ID" sz="2000" dirty="0" err="1"/>
                  <a:t>pecahan</a:t>
                </a:r>
                <a:r>
                  <a:rPr lang="en-ID" sz="2000" dirty="0"/>
                  <a:t> yang </a:t>
                </a:r>
                <a:r>
                  <a:rPr lang="en-ID" sz="2000" dirty="0" err="1"/>
                  <a:t>penyebutnya</a:t>
                </a:r>
                <a:r>
                  <a:rPr lang="en-ID" sz="2000" dirty="0"/>
                  <a:t> </a:t>
                </a:r>
                <a:r>
                  <a:rPr lang="en-ID" sz="2000" dirty="0" err="1"/>
                  <a:t>sama</a:t>
                </a:r>
                <a:endParaRPr lang="en-ID" sz="2000" dirty="0"/>
              </a:p>
              <a:p>
                <a:pPr marL="831830" indent="-243411">
                  <a:buFont typeface="Wingdings" pitchFamily="2" charset="2"/>
                  <a:buChar char="v"/>
                </a:pPr>
                <a:r>
                  <a:rPr lang="en-ID" sz="2000" dirty="0" err="1"/>
                  <a:t>Peragakan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penjumlahan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pecahan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dengan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benda</a:t>
                </a:r>
                <a:r>
                  <a:rPr lang="en-ID" sz="2000" dirty="0"/>
                  <a:t> </a:t>
                </a:r>
                <a:r>
                  <a:rPr lang="en-ID" sz="2000" dirty="0" err="1"/>
                  <a:t>konkret</a:t>
                </a:r>
                <a:endParaRPr lang="en-ID" sz="2000" dirty="0"/>
              </a:p>
              <a:p>
                <a:pPr marL="588419" indent="0">
                  <a:buNone/>
                </a:pPr>
                <a:endParaRPr lang="en-ID" sz="2000" dirty="0"/>
              </a:p>
              <a:p>
                <a:pPr marL="588419" indent="0">
                  <a:buNone/>
                </a:pPr>
                <a:endParaRPr lang="en-ID" sz="2000" dirty="0"/>
              </a:p>
              <a:p>
                <a:pPr marL="588419" indent="0">
                  <a:buNone/>
                </a:pPr>
                <a:endParaRPr lang="en-ID" sz="2000" dirty="0"/>
              </a:p>
              <a:p>
                <a:pPr marL="831830" indent="-243411">
                  <a:buFont typeface="Wingdings" pitchFamily="2" charset="2"/>
                  <a:buChar char="v"/>
                </a:pPr>
                <a:r>
                  <a:rPr lang="en-ID" sz="2000" dirty="0" err="1"/>
                  <a:t>Penjumlahan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pecahan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dengan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benda</a:t>
                </a:r>
                <a:r>
                  <a:rPr lang="en-ID" sz="2000" dirty="0"/>
                  <a:t> </a:t>
                </a:r>
                <a:r>
                  <a:rPr lang="en-ID" sz="2000" dirty="0" err="1"/>
                  <a:t>semikonkret</a:t>
                </a:r>
                <a:endParaRPr lang="en-ID" sz="2000" dirty="0"/>
              </a:p>
              <a:p>
                <a:pPr marL="1310185" indent="-457189" defTabSz="1308067">
                  <a:buFont typeface="+mj-lt"/>
                  <a:buAutoNum type="alphaLcPeriod"/>
                </a:pPr>
                <a:r>
                  <a:rPr lang="en-ID" sz="2000" dirty="0" err="1"/>
                  <a:t>Menggunakan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gambar</a:t>
                </a:r>
                <a:r>
                  <a:rPr lang="en-ID" sz="2000" dirty="0"/>
                  <a:t> model </a:t>
                </a:r>
                <a:r>
                  <a:rPr lang="en-ID" sz="2000" dirty="0" err="1"/>
                  <a:t>bangun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datar</a:t>
                </a:r>
                <a:endParaRPr lang="en-ID" sz="2000" dirty="0"/>
              </a:p>
              <a:p>
                <a:pPr marL="1310185" indent="-457189" defTabSz="1308067">
                  <a:buFont typeface="+mj-lt"/>
                  <a:buAutoNum type="alphaLcPeriod"/>
                </a:pPr>
                <a:r>
                  <a:rPr lang="en-ID" sz="2000" dirty="0" err="1"/>
                  <a:t>Menggunakan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garis</a:t>
                </a:r>
                <a:r>
                  <a:rPr lang="en-ID" sz="2000" dirty="0"/>
                  <a:t> </a:t>
                </a:r>
                <a:r>
                  <a:rPr lang="en-ID" sz="2000" dirty="0" err="1"/>
                  <a:t>bilangan</a:t>
                </a:r>
                <a:endParaRPr lang="en-ID" sz="2000" dirty="0"/>
              </a:p>
              <a:p>
                <a:pPr marL="852996" indent="0" defTabSz="1308067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D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ID" sz="2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𝑐</m:t>
                          </m:r>
                        </m:den>
                      </m:f>
                      <m:r>
                        <a:rPr lang="en-US" sz="20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ID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1967603"/>
                <a:ext cx="9581323" cy="4341759"/>
              </a:xfrm>
              <a:blipFill>
                <a:blip r:embed="rId2"/>
                <a:stretch>
                  <a:fillRect l="-127" t="-421" b="-43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99" t="47000" r="50587" b="35781"/>
          <a:stretch/>
        </p:blipFill>
        <p:spPr bwMode="auto">
          <a:xfrm>
            <a:off x="3695733" y="2953898"/>
            <a:ext cx="3456384" cy="143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3B957DFA-4760-4310-B018-1CC131987A28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BEC3938-8E00-4225-907A-F4C73822D98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83CF406-7238-4D10-AC8F-C9DAF3C607B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9A2D71B-BEB6-4147-9937-B6F18DBA5F4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338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56685"/>
            <a:ext cx="9753600" cy="636145"/>
          </a:xfrm>
        </p:spPr>
        <p:txBody>
          <a:bodyPr>
            <a:noAutofit/>
          </a:bodyPr>
          <a:lstStyle/>
          <a:p>
            <a:r>
              <a:rPr lang="en-ID" sz="2667" b="1" dirty="0" err="1"/>
              <a:t>Operasi</a:t>
            </a:r>
            <a:r>
              <a:rPr lang="en-ID" sz="2667" b="1" dirty="0"/>
              <a:t> </a:t>
            </a:r>
            <a:r>
              <a:rPr lang="en-ID" sz="2667" b="1" dirty="0" err="1"/>
              <a:t>Penjumlahan</a:t>
            </a:r>
            <a:endParaRPr lang="en-US" sz="266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2084851"/>
                <a:ext cx="9581323" cy="4224511"/>
              </a:xfrm>
            </p:spPr>
            <p:txBody>
              <a:bodyPr>
                <a:noAutofit/>
              </a:bodyPr>
              <a:lstStyle/>
              <a:p>
                <a:pPr marL="518147" indent="-457189">
                  <a:buFont typeface="+mj-lt"/>
                  <a:buAutoNum type="arabicPeriod" startAt="2"/>
                </a:pPr>
                <a:r>
                  <a:rPr lang="en-ID" sz="2000" dirty="0" err="1"/>
                  <a:t>Penjumlahan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pecahan</a:t>
                </a:r>
                <a:r>
                  <a:rPr lang="en-ID" sz="2000" dirty="0"/>
                  <a:t> yang </a:t>
                </a:r>
                <a:r>
                  <a:rPr lang="en-ID" sz="2000" dirty="0" err="1"/>
                  <a:t>penyebutnya</a:t>
                </a:r>
                <a:r>
                  <a:rPr lang="en-ID" sz="2000" dirty="0"/>
                  <a:t> </a:t>
                </a:r>
                <a:r>
                  <a:rPr lang="en-ID" sz="2000" dirty="0" err="1"/>
                  <a:t>tidak</a:t>
                </a:r>
                <a:r>
                  <a:rPr lang="en-ID" sz="2000" dirty="0"/>
                  <a:t> </a:t>
                </a:r>
                <a:r>
                  <a:rPr lang="en-ID" sz="2000" dirty="0" err="1"/>
                  <a:t>sama</a:t>
                </a:r>
                <a:endParaRPr lang="en-ID" sz="2000" dirty="0"/>
              </a:p>
              <a:p>
                <a:pPr marL="60958" indent="0">
                  <a:buNone/>
                </a:pPr>
                <a:r>
                  <a:rPr lang="en-ID" sz="2000" dirty="0" err="1"/>
                  <a:t>Caranya</a:t>
                </a:r>
                <a:r>
                  <a:rPr lang="en-ID" sz="2000" dirty="0"/>
                  <a:t>:</a:t>
                </a:r>
              </a:p>
              <a:p>
                <a:pPr marL="956709" indent="-457189">
                  <a:buFont typeface="+mj-lt"/>
                  <a:buAutoNum type="alphaLcPeriod"/>
                </a:pPr>
                <a:r>
                  <a:rPr lang="en-ID" sz="2000" dirty="0" err="1"/>
                  <a:t>Penyebutnya</a:t>
                </a:r>
                <a:r>
                  <a:rPr lang="en-ID" sz="2000" dirty="0"/>
                  <a:t> </a:t>
                </a:r>
                <a:r>
                  <a:rPr lang="en-ID" sz="2000" dirty="0" err="1"/>
                  <a:t>disamakan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dahulu</a:t>
                </a:r>
                <a:endParaRPr lang="en-ID" sz="2000" dirty="0"/>
              </a:p>
              <a:p>
                <a:pPr marL="956709" indent="-457189">
                  <a:buFont typeface="+mj-lt"/>
                  <a:buAutoNum type="alphaLcPeriod"/>
                </a:pPr>
                <a:r>
                  <a:rPr lang="en-ID" sz="2000" dirty="0" err="1"/>
                  <a:t>Jumlahkan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pembilangnya</a:t>
                </a:r>
                <a:r>
                  <a:rPr lang="en-ID" sz="2000" dirty="0"/>
                  <a:t> dan </a:t>
                </a:r>
                <a:r>
                  <a:rPr lang="en-ID" sz="2000" dirty="0" err="1"/>
                  <a:t>penyebutnya</a:t>
                </a:r>
                <a:r>
                  <a:rPr lang="en-ID" sz="2000" dirty="0"/>
                  <a:t> </a:t>
                </a:r>
                <a:r>
                  <a:rPr lang="en-ID" sz="2000" dirty="0" err="1"/>
                  <a:t>tetap</a:t>
                </a:r>
                <a:endParaRPr lang="en-ID" sz="2000" dirty="0"/>
              </a:p>
              <a:p>
                <a:pPr marL="49952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D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ID" sz="2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𝑞</m:t>
                          </m:r>
                        </m:den>
                      </m:f>
                      <m:r>
                        <a:rPr lang="en-US" sz="20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𝑝𝑞</m:t>
                          </m:r>
                        </m:den>
                      </m:f>
                    </m:oMath>
                  </m:oMathPara>
                </a14:m>
                <a:endParaRPr lang="en-ID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2084851"/>
                <a:ext cx="9581323" cy="4224511"/>
              </a:xfrm>
              <a:blipFill>
                <a:blip r:embed="rId2"/>
                <a:stretch>
                  <a:fillRect l="-127" t="-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3C250676-D168-4F62-AB04-65A259661619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1C4FDC-7C37-473B-A9F0-B65717915F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4D27CAC-7371-4D5C-8ABA-3D34016E47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0170590-CB58-4BE0-BB93-6835B40D9E0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6391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56685"/>
            <a:ext cx="9753600" cy="636145"/>
          </a:xfrm>
        </p:spPr>
        <p:txBody>
          <a:bodyPr>
            <a:noAutofit/>
          </a:bodyPr>
          <a:lstStyle/>
          <a:p>
            <a:r>
              <a:rPr lang="en-ID" sz="2667" b="1" dirty="0" err="1"/>
              <a:t>Operasi</a:t>
            </a:r>
            <a:r>
              <a:rPr lang="en-ID" sz="2667" b="1" dirty="0"/>
              <a:t> </a:t>
            </a:r>
            <a:r>
              <a:rPr lang="en-ID" sz="2667" b="1" dirty="0" err="1"/>
              <a:t>Penjumlahan</a:t>
            </a:r>
            <a:endParaRPr lang="en-US" sz="2667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84851"/>
            <a:ext cx="9581323" cy="4224511"/>
          </a:xfrm>
        </p:spPr>
        <p:txBody>
          <a:bodyPr>
            <a:noAutofit/>
          </a:bodyPr>
          <a:lstStyle/>
          <a:p>
            <a:pPr marL="518147" indent="-457189">
              <a:buFont typeface="+mj-lt"/>
              <a:buAutoNum type="arabicPeriod" startAt="3"/>
            </a:pPr>
            <a:r>
              <a:rPr lang="en-ID" sz="2000" dirty="0" err="1"/>
              <a:t>Penjumlahan</a:t>
            </a:r>
            <a:r>
              <a:rPr lang="en-ID" sz="2000" dirty="0"/>
              <a:t> </a:t>
            </a:r>
            <a:r>
              <a:rPr lang="en-ID" sz="2000" dirty="0" err="1"/>
              <a:t>pecahan</a:t>
            </a:r>
            <a:r>
              <a:rPr lang="en-ID" sz="2000" dirty="0"/>
              <a:t> </a:t>
            </a:r>
            <a:r>
              <a:rPr lang="en-ID" sz="2000" dirty="0" err="1"/>
              <a:t>biasa</a:t>
            </a:r>
            <a:r>
              <a:rPr lang="en-ID" sz="2000" dirty="0"/>
              <a:t> dan </a:t>
            </a:r>
            <a:r>
              <a:rPr lang="en-ID" sz="2000" dirty="0" err="1"/>
              <a:t>pecahan</a:t>
            </a:r>
            <a:r>
              <a:rPr lang="en-ID" sz="2000" dirty="0"/>
              <a:t> </a:t>
            </a:r>
            <a:r>
              <a:rPr lang="en-ID" sz="2000" dirty="0" err="1"/>
              <a:t>campuran</a:t>
            </a:r>
            <a:endParaRPr lang="en-ID" sz="2000" dirty="0"/>
          </a:p>
          <a:p>
            <a:pPr marL="60958" indent="0">
              <a:buNone/>
            </a:pPr>
            <a:r>
              <a:rPr lang="en-ID" sz="2000" dirty="0" err="1"/>
              <a:t>Caranya</a:t>
            </a:r>
            <a:r>
              <a:rPr lang="en-ID" sz="2000" dirty="0"/>
              <a:t>:</a:t>
            </a:r>
          </a:p>
          <a:p>
            <a:pPr marL="956709" indent="-457189">
              <a:buFont typeface="+mj-lt"/>
              <a:buAutoNum type="alphaLcPeriod"/>
            </a:pPr>
            <a:r>
              <a:rPr lang="en-ID" sz="2000" dirty="0" err="1"/>
              <a:t>Pecahan</a:t>
            </a:r>
            <a:r>
              <a:rPr lang="en-ID" sz="2000" dirty="0"/>
              <a:t> </a:t>
            </a:r>
            <a:r>
              <a:rPr lang="en-ID" sz="2000" dirty="0" err="1"/>
              <a:t>campuran</a:t>
            </a:r>
            <a:r>
              <a:rPr lang="en-ID" sz="2000" dirty="0"/>
              <a:t> </a:t>
            </a:r>
            <a:r>
              <a:rPr lang="en-ID" sz="2000" dirty="0" err="1"/>
              <a:t>diubah</a:t>
            </a:r>
            <a:r>
              <a:rPr lang="en-ID" sz="2000" dirty="0"/>
              <a:t> </a:t>
            </a:r>
            <a:r>
              <a:rPr lang="en-ID" sz="2000" dirty="0" err="1"/>
              <a:t>menjadi</a:t>
            </a:r>
            <a:r>
              <a:rPr lang="en-ID" sz="2000" dirty="0"/>
              <a:t> </a:t>
            </a:r>
            <a:r>
              <a:rPr lang="en-ID" sz="2000" dirty="0" err="1"/>
              <a:t>pecahan</a:t>
            </a:r>
            <a:r>
              <a:rPr lang="en-ID" sz="2000" dirty="0"/>
              <a:t> </a:t>
            </a:r>
            <a:r>
              <a:rPr lang="en-ID" sz="2000" dirty="0" err="1"/>
              <a:t>biasa</a:t>
            </a:r>
            <a:endParaRPr lang="en-ID" sz="2000" dirty="0"/>
          </a:p>
          <a:p>
            <a:pPr marL="956709" indent="-457189">
              <a:buFont typeface="+mj-lt"/>
              <a:buAutoNum type="alphaLcPeriod"/>
            </a:pPr>
            <a:r>
              <a:rPr lang="en-ID" sz="2000" dirty="0" err="1"/>
              <a:t>Penyebutnya</a:t>
            </a:r>
            <a:r>
              <a:rPr lang="en-ID" sz="2000" dirty="0"/>
              <a:t> </a:t>
            </a:r>
            <a:r>
              <a:rPr lang="en-ID" sz="2000" dirty="0" err="1"/>
              <a:t>disamakan</a:t>
            </a:r>
            <a:r>
              <a:rPr lang="en-ID" sz="2000" dirty="0"/>
              <a:t> </a:t>
            </a:r>
            <a:r>
              <a:rPr lang="en-ID" sz="2000" dirty="0" err="1"/>
              <a:t>jika</a:t>
            </a:r>
            <a:r>
              <a:rPr lang="en-ID" sz="2000" dirty="0"/>
              <a:t> </a:t>
            </a:r>
            <a:r>
              <a:rPr lang="en-ID" sz="2000" dirty="0" err="1"/>
              <a:t>penyebutnya</a:t>
            </a:r>
            <a:r>
              <a:rPr lang="en-ID" sz="2000" dirty="0"/>
              <a:t> </a:t>
            </a:r>
            <a:r>
              <a:rPr lang="en-ID" sz="2000" dirty="0" err="1"/>
              <a:t>berbeda</a:t>
            </a:r>
            <a:endParaRPr lang="en-ID" sz="2000" dirty="0"/>
          </a:p>
          <a:p>
            <a:pPr marL="956709" indent="-457189">
              <a:buFont typeface="+mj-lt"/>
              <a:buAutoNum type="alphaLcPeriod"/>
            </a:pPr>
            <a:r>
              <a:rPr lang="en-ID" sz="2000" dirty="0" err="1"/>
              <a:t>Jumlahkan</a:t>
            </a:r>
            <a:r>
              <a:rPr lang="en-ID" sz="2000" dirty="0"/>
              <a:t> </a:t>
            </a:r>
            <a:r>
              <a:rPr lang="en-ID" sz="2000" dirty="0" err="1"/>
              <a:t>pembilangnya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penyebutnya</a:t>
            </a:r>
            <a:r>
              <a:rPr lang="en-ID" sz="2000" dirty="0"/>
              <a:t> </a:t>
            </a:r>
            <a:r>
              <a:rPr lang="en-ID" sz="2000" dirty="0" err="1"/>
              <a:t>tetap</a:t>
            </a:r>
            <a:endParaRPr lang="en-ID" sz="20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C250676-D168-4F62-AB04-65A259661619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1C4FDC-7C37-473B-A9F0-B65717915F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4D27CAC-7371-4D5C-8ABA-3D34016E47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0170590-CB58-4BE0-BB93-6835B40D9E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2761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20756"/>
            <a:ext cx="9753600" cy="636145"/>
          </a:xfrm>
        </p:spPr>
        <p:txBody>
          <a:bodyPr>
            <a:noAutofit/>
          </a:bodyPr>
          <a:lstStyle/>
          <a:p>
            <a:r>
              <a:rPr lang="en-ID" sz="2667" b="1" dirty="0" err="1"/>
              <a:t>Operasi</a:t>
            </a:r>
            <a:r>
              <a:rPr lang="en-ID" sz="2667" b="1" dirty="0"/>
              <a:t> </a:t>
            </a:r>
            <a:r>
              <a:rPr lang="en-ID" sz="2667" b="1" dirty="0" err="1"/>
              <a:t>Penjumlahan</a:t>
            </a:r>
            <a:endParaRPr lang="en-US" sz="2667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88841"/>
            <a:ext cx="9581323" cy="4320521"/>
          </a:xfrm>
        </p:spPr>
        <p:txBody>
          <a:bodyPr>
            <a:normAutofit lnSpcReduction="10000"/>
          </a:bodyPr>
          <a:lstStyle/>
          <a:p>
            <a:pPr marL="518147" indent="-457189">
              <a:buFont typeface="+mj-lt"/>
              <a:buAutoNum type="arabicPeriod" startAt="4"/>
            </a:pPr>
            <a:r>
              <a:rPr lang="en-ID" sz="2133" dirty="0" err="1"/>
              <a:t>Penjumlahan</a:t>
            </a:r>
            <a:r>
              <a:rPr lang="en-ID" sz="2133" dirty="0"/>
              <a:t> </a:t>
            </a:r>
            <a:r>
              <a:rPr lang="en-ID" sz="2133" dirty="0" err="1"/>
              <a:t>pecahan</a:t>
            </a:r>
            <a:r>
              <a:rPr lang="en-ID" sz="2133" dirty="0"/>
              <a:t> </a:t>
            </a:r>
            <a:r>
              <a:rPr lang="en-ID" sz="2133" dirty="0" err="1"/>
              <a:t>campuran</a:t>
            </a:r>
            <a:endParaRPr lang="en-ID" sz="2133" dirty="0"/>
          </a:p>
          <a:p>
            <a:pPr marL="60958" indent="0">
              <a:buNone/>
            </a:pPr>
            <a:r>
              <a:rPr lang="en-ID" sz="2133" dirty="0" err="1"/>
              <a:t>Caranya</a:t>
            </a:r>
            <a:r>
              <a:rPr lang="en-ID" sz="2133" dirty="0"/>
              <a:t>:</a:t>
            </a:r>
          </a:p>
          <a:p>
            <a:pPr marL="956709" indent="-457189">
              <a:buFont typeface="Wingdings" pitchFamily="2" charset="2"/>
              <a:buChar char="v"/>
            </a:pPr>
            <a:r>
              <a:rPr lang="en-ID" sz="2133" dirty="0" err="1"/>
              <a:t>Jika</a:t>
            </a:r>
            <a:r>
              <a:rPr lang="en-ID" sz="2133" dirty="0"/>
              <a:t> </a:t>
            </a:r>
            <a:r>
              <a:rPr lang="en-ID" sz="2133" dirty="0" err="1"/>
              <a:t>bagian</a:t>
            </a:r>
            <a:r>
              <a:rPr lang="en-ID" sz="2133" dirty="0"/>
              <a:t> </a:t>
            </a:r>
            <a:r>
              <a:rPr lang="en-ID" sz="2133" dirty="0" err="1"/>
              <a:t>pecahan</a:t>
            </a:r>
            <a:r>
              <a:rPr lang="en-ID" sz="2133" dirty="0"/>
              <a:t> </a:t>
            </a:r>
            <a:r>
              <a:rPr lang="en-ID" sz="2133" dirty="0" err="1"/>
              <a:t>dari</a:t>
            </a:r>
            <a:r>
              <a:rPr lang="en-ID" sz="2133" dirty="0"/>
              <a:t> </a:t>
            </a:r>
            <a:r>
              <a:rPr lang="en-ID" sz="2133" dirty="0" err="1"/>
              <a:t>pecahan</a:t>
            </a:r>
            <a:r>
              <a:rPr lang="en-ID" sz="2133" dirty="0"/>
              <a:t> </a:t>
            </a:r>
            <a:r>
              <a:rPr lang="en-ID" sz="2133" dirty="0" err="1"/>
              <a:t>campuran</a:t>
            </a:r>
            <a:r>
              <a:rPr lang="en-ID" sz="2133" dirty="0"/>
              <a:t> </a:t>
            </a:r>
            <a:r>
              <a:rPr lang="en-ID" sz="2133" dirty="0" err="1"/>
              <a:t>itu</a:t>
            </a:r>
            <a:r>
              <a:rPr lang="en-ID" sz="2133" dirty="0"/>
              <a:t> </a:t>
            </a:r>
            <a:r>
              <a:rPr lang="en-ID" sz="2133" dirty="0" err="1"/>
              <a:t>penyebutnya</a:t>
            </a:r>
            <a:r>
              <a:rPr lang="en-ID" sz="2133" dirty="0"/>
              <a:t> </a:t>
            </a:r>
            <a:r>
              <a:rPr lang="en-ID" sz="2133" dirty="0" err="1"/>
              <a:t>sama</a:t>
            </a:r>
            <a:r>
              <a:rPr lang="en-ID" sz="2133" dirty="0"/>
              <a:t>:</a:t>
            </a:r>
          </a:p>
          <a:p>
            <a:pPr marL="1441415" indent="-457189">
              <a:buFont typeface="+mj-lt"/>
              <a:buAutoNum type="alphaLcPeriod"/>
            </a:pPr>
            <a:r>
              <a:rPr lang="en-ID" sz="2133" dirty="0" err="1"/>
              <a:t>Bagian</a:t>
            </a:r>
            <a:r>
              <a:rPr lang="en-ID" sz="2133" dirty="0"/>
              <a:t> </a:t>
            </a:r>
            <a:r>
              <a:rPr lang="en-ID" sz="2133" dirty="0" err="1"/>
              <a:t>bilangan</a:t>
            </a:r>
            <a:r>
              <a:rPr lang="en-ID" sz="2133" dirty="0"/>
              <a:t> </a:t>
            </a:r>
            <a:r>
              <a:rPr lang="en-ID" sz="2133" dirty="0" err="1"/>
              <a:t>bulat</a:t>
            </a:r>
            <a:r>
              <a:rPr lang="en-ID" sz="2133" dirty="0"/>
              <a:t> </a:t>
            </a:r>
            <a:r>
              <a:rPr lang="en-ID" sz="2133" dirty="0" err="1"/>
              <a:t>atau</a:t>
            </a:r>
            <a:r>
              <a:rPr lang="en-ID" sz="2133" dirty="0"/>
              <a:t> </a:t>
            </a:r>
            <a:r>
              <a:rPr lang="en-ID" sz="2133" dirty="0" err="1"/>
              <a:t>cacah</a:t>
            </a:r>
            <a:r>
              <a:rPr lang="en-ID" sz="2133" dirty="0"/>
              <a:t> </a:t>
            </a:r>
            <a:r>
              <a:rPr lang="en-ID" sz="2133" dirty="0" err="1"/>
              <a:t>dijumlahkan</a:t>
            </a:r>
            <a:endParaRPr lang="en-ID" sz="2133" dirty="0"/>
          </a:p>
          <a:p>
            <a:pPr marL="1441415" indent="-457189">
              <a:buFont typeface="+mj-lt"/>
              <a:buAutoNum type="alphaLcPeriod"/>
            </a:pPr>
            <a:r>
              <a:rPr lang="en-ID" sz="2133" dirty="0" err="1"/>
              <a:t>Bagian</a:t>
            </a:r>
            <a:r>
              <a:rPr lang="en-ID" sz="2133" dirty="0"/>
              <a:t> </a:t>
            </a:r>
            <a:r>
              <a:rPr lang="en-ID" sz="2133" dirty="0" err="1"/>
              <a:t>pecahannya</a:t>
            </a:r>
            <a:r>
              <a:rPr lang="en-ID" sz="2133" dirty="0"/>
              <a:t> </a:t>
            </a:r>
            <a:r>
              <a:rPr lang="en-ID" sz="2133" dirty="0" err="1"/>
              <a:t>dijumlahkan</a:t>
            </a:r>
            <a:endParaRPr lang="en-ID" sz="2133" dirty="0"/>
          </a:p>
          <a:p>
            <a:pPr marL="956709" indent="-457189">
              <a:buFont typeface="Wingdings" pitchFamily="2" charset="2"/>
              <a:buChar char="v"/>
            </a:pPr>
            <a:r>
              <a:rPr lang="en-ID" sz="2133" dirty="0" err="1"/>
              <a:t>Jika</a:t>
            </a:r>
            <a:r>
              <a:rPr lang="en-ID" sz="2133" dirty="0"/>
              <a:t> </a:t>
            </a:r>
            <a:r>
              <a:rPr lang="en-ID" sz="2133" dirty="0" err="1"/>
              <a:t>bagian</a:t>
            </a:r>
            <a:r>
              <a:rPr lang="en-ID" sz="2133" dirty="0"/>
              <a:t> </a:t>
            </a:r>
            <a:r>
              <a:rPr lang="en-ID" sz="2133" dirty="0" err="1"/>
              <a:t>pecahan</a:t>
            </a:r>
            <a:r>
              <a:rPr lang="en-ID" sz="2133" dirty="0"/>
              <a:t> </a:t>
            </a:r>
            <a:r>
              <a:rPr lang="en-ID" sz="2133" dirty="0" err="1"/>
              <a:t>dari</a:t>
            </a:r>
            <a:r>
              <a:rPr lang="en-ID" sz="2133" dirty="0"/>
              <a:t> </a:t>
            </a:r>
            <a:r>
              <a:rPr lang="en-ID" sz="2133" dirty="0" err="1"/>
              <a:t>pecahan</a:t>
            </a:r>
            <a:r>
              <a:rPr lang="en-ID" sz="2133" dirty="0"/>
              <a:t> </a:t>
            </a:r>
            <a:r>
              <a:rPr lang="en-ID" sz="2133" dirty="0" err="1"/>
              <a:t>campuran</a:t>
            </a:r>
            <a:r>
              <a:rPr lang="en-ID" sz="2133" dirty="0"/>
              <a:t> </a:t>
            </a:r>
            <a:r>
              <a:rPr lang="en-ID" sz="2133" dirty="0" err="1"/>
              <a:t>belum</a:t>
            </a:r>
            <a:r>
              <a:rPr lang="en-ID" sz="2133" dirty="0"/>
              <a:t> </a:t>
            </a:r>
            <a:r>
              <a:rPr lang="en-ID" sz="2133" dirty="0" err="1"/>
              <a:t>sama</a:t>
            </a:r>
            <a:endParaRPr lang="en-ID" sz="2133" dirty="0"/>
          </a:p>
          <a:p>
            <a:pPr marL="1441415" indent="-457189">
              <a:buFont typeface="+mj-lt"/>
              <a:buAutoNum type="alphaLcPeriod"/>
            </a:pPr>
            <a:r>
              <a:rPr lang="en-ID" sz="2133" dirty="0" err="1"/>
              <a:t>Pecahan</a:t>
            </a:r>
            <a:r>
              <a:rPr lang="en-ID" sz="2133" dirty="0"/>
              <a:t> </a:t>
            </a:r>
            <a:r>
              <a:rPr lang="en-ID" sz="2133" dirty="0" err="1"/>
              <a:t>campuran</a:t>
            </a:r>
            <a:r>
              <a:rPr lang="en-ID" sz="2133" dirty="0"/>
              <a:t> </a:t>
            </a:r>
            <a:r>
              <a:rPr lang="en-ID" sz="2133" dirty="0" err="1"/>
              <a:t>itu</a:t>
            </a:r>
            <a:r>
              <a:rPr lang="en-ID" sz="2133" dirty="0"/>
              <a:t> </a:t>
            </a:r>
            <a:r>
              <a:rPr lang="en-ID" sz="2133" dirty="0" err="1"/>
              <a:t>harus</a:t>
            </a:r>
            <a:r>
              <a:rPr lang="en-ID" sz="2133" dirty="0"/>
              <a:t> </a:t>
            </a:r>
            <a:r>
              <a:rPr lang="en-ID" sz="2133" dirty="0" err="1"/>
              <a:t>diubah</a:t>
            </a:r>
            <a:r>
              <a:rPr lang="en-ID" sz="2133" dirty="0"/>
              <a:t> </a:t>
            </a:r>
            <a:r>
              <a:rPr lang="en-ID" sz="2133" dirty="0" err="1"/>
              <a:t>menjadi</a:t>
            </a:r>
            <a:r>
              <a:rPr lang="en-ID" sz="2133" dirty="0"/>
              <a:t> </a:t>
            </a:r>
            <a:r>
              <a:rPr lang="en-ID" sz="2133" dirty="0" err="1"/>
              <a:t>pecahan</a:t>
            </a:r>
            <a:r>
              <a:rPr lang="en-ID" sz="2133" dirty="0"/>
              <a:t> </a:t>
            </a:r>
            <a:r>
              <a:rPr lang="en-ID" sz="2133" dirty="0" err="1"/>
              <a:t>biasa</a:t>
            </a:r>
            <a:endParaRPr lang="en-ID" sz="2133" dirty="0"/>
          </a:p>
          <a:p>
            <a:pPr marL="1441415" indent="-457189">
              <a:buFont typeface="+mj-lt"/>
              <a:buAutoNum type="alphaLcPeriod"/>
            </a:pPr>
            <a:r>
              <a:rPr lang="en-ID" sz="2133" dirty="0" err="1"/>
              <a:t>Menyamakan</a:t>
            </a:r>
            <a:r>
              <a:rPr lang="en-ID" sz="2133" dirty="0"/>
              <a:t> </a:t>
            </a:r>
            <a:r>
              <a:rPr lang="en-ID" sz="2133" dirty="0" err="1"/>
              <a:t>penyebut</a:t>
            </a:r>
            <a:r>
              <a:rPr lang="en-ID" sz="2133" dirty="0"/>
              <a:t> </a:t>
            </a:r>
            <a:r>
              <a:rPr lang="en-ID" sz="2133" dirty="0" err="1"/>
              <a:t>dari</a:t>
            </a:r>
            <a:r>
              <a:rPr lang="en-ID" sz="2133" dirty="0"/>
              <a:t> </a:t>
            </a:r>
            <a:r>
              <a:rPr lang="en-ID" sz="2133" dirty="0" err="1"/>
              <a:t>bagian</a:t>
            </a:r>
            <a:r>
              <a:rPr lang="en-ID" sz="2133" dirty="0"/>
              <a:t> </a:t>
            </a:r>
            <a:r>
              <a:rPr lang="en-ID" sz="2133" dirty="0" err="1"/>
              <a:t>pecahan</a:t>
            </a:r>
            <a:endParaRPr lang="en-ID" sz="2133" dirty="0"/>
          </a:p>
          <a:p>
            <a:pPr marL="1441415" indent="-457189">
              <a:buFont typeface="+mj-lt"/>
              <a:buAutoNum type="alphaLcPeriod"/>
            </a:pPr>
            <a:r>
              <a:rPr lang="en-ID" sz="2133" dirty="0" err="1"/>
              <a:t>Jumlahkan</a:t>
            </a:r>
            <a:r>
              <a:rPr lang="en-ID" sz="2133" dirty="0"/>
              <a:t> </a:t>
            </a:r>
            <a:r>
              <a:rPr lang="en-ID" sz="2133" dirty="0" err="1"/>
              <a:t>pembilangnya</a:t>
            </a:r>
            <a:r>
              <a:rPr lang="en-ID" sz="2133" dirty="0"/>
              <a:t> </a:t>
            </a:r>
            <a:r>
              <a:rPr lang="en-ID" sz="2133" dirty="0" err="1"/>
              <a:t>dan</a:t>
            </a:r>
            <a:r>
              <a:rPr lang="en-ID" sz="2133" dirty="0"/>
              <a:t> </a:t>
            </a:r>
            <a:r>
              <a:rPr lang="en-ID" sz="2133" dirty="0" err="1"/>
              <a:t>penyebutnya</a:t>
            </a:r>
            <a:r>
              <a:rPr lang="en-ID" sz="2133" dirty="0"/>
              <a:t> </a:t>
            </a:r>
            <a:r>
              <a:rPr lang="en-ID" sz="2133" dirty="0" err="1"/>
              <a:t>tetap</a:t>
            </a:r>
            <a:endParaRPr lang="en-ID" sz="2133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CE14A58-3B16-4F54-9574-ED05BE51D9FC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6F2D2F8-7D87-461E-8E83-BDEFE26AAE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D37F160-6C5E-4768-88E9-0C629AE84C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8BE31EE-436D-44E1-9E32-4FCABC67ED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68970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19737"/>
            <a:ext cx="9753600" cy="636145"/>
          </a:xfrm>
        </p:spPr>
        <p:txBody>
          <a:bodyPr>
            <a:noAutofit/>
          </a:bodyPr>
          <a:lstStyle/>
          <a:p>
            <a:r>
              <a:rPr lang="en-ID" sz="2667" b="1" dirty="0" err="1"/>
              <a:t>Sifat-sifat</a:t>
            </a:r>
            <a:r>
              <a:rPr lang="en-ID" sz="2667" b="1" dirty="0"/>
              <a:t> </a:t>
            </a:r>
            <a:r>
              <a:rPr lang="en-ID" sz="2667" b="1" dirty="0" err="1"/>
              <a:t>Operasi</a:t>
            </a:r>
            <a:r>
              <a:rPr lang="en-ID" sz="2667" b="1" dirty="0"/>
              <a:t> </a:t>
            </a:r>
            <a:r>
              <a:rPr lang="en-ID" sz="2667" b="1" dirty="0" err="1"/>
              <a:t>Penjumlahan</a:t>
            </a:r>
            <a:endParaRPr lang="en-US" sz="266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2184399"/>
                <a:ext cx="9581323" cy="4124963"/>
              </a:xfrm>
            </p:spPr>
            <p:txBody>
              <a:bodyPr>
                <a:noAutofit/>
              </a:bodyPr>
              <a:lstStyle/>
              <a:p>
                <a:pPr marL="518147" indent="-457189">
                  <a:buFont typeface="+mj-lt"/>
                  <a:buAutoNum type="arabicPeriod"/>
                </a:pPr>
                <a:r>
                  <a:rPr lang="en-ID" sz="2000" dirty="0"/>
                  <a:t>Komutatif (</a:t>
                </a:r>
                <a:r>
                  <a:rPr lang="en-ID" sz="2000" dirty="0" err="1"/>
                  <a:t>Pertukaran</a:t>
                </a:r>
                <a:r>
                  <a:rPr lang="en-ID" sz="2000" dirty="0"/>
                  <a:t>)</a:t>
                </a:r>
              </a:p>
              <a:p>
                <a:pPr marL="6095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D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ID" sz="2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𝑞</m:t>
                          </m:r>
                        </m:den>
                      </m:f>
                      <m:r>
                        <a:rPr lang="en-US" sz="20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ID" sz="2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𝑞</m:t>
                          </m:r>
                        </m:den>
                      </m:f>
                      <m:r>
                        <a:rPr lang="en-US" sz="2000" i="1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ID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ID" sz="2000" dirty="0"/>
              </a:p>
              <a:p>
                <a:pPr marL="518147" indent="-457189">
                  <a:buFont typeface="+mj-lt"/>
                  <a:buAutoNum type="arabicPeriod" startAt="2"/>
                </a:pPr>
                <a:r>
                  <a:rPr lang="en-ID" sz="2000" dirty="0" err="1"/>
                  <a:t>Asosiatif</a:t>
                </a:r>
                <a:r>
                  <a:rPr lang="en-ID" sz="2000" dirty="0"/>
                  <a:t> (</a:t>
                </a:r>
                <a:r>
                  <a:rPr lang="en-ID" sz="2000" dirty="0" err="1"/>
                  <a:t>Pengelompokan</a:t>
                </a:r>
                <a:r>
                  <a:rPr lang="en-ID" sz="2000" dirty="0"/>
                  <a:t>)</a:t>
                </a:r>
              </a:p>
              <a:p>
                <a:pPr marL="6095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D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D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𝑝</m:t>
                              </m:r>
                            </m:den>
                          </m:f>
                          <m:r>
                            <a:rPr lang="en-US" sz="20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ID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den>
                          </m:f>
                        </m:e>
                      </m:d>
                      <m:r>
                        <a:rPr lang="en-US" sz="2000" i="1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ID" sz="2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  <m:r>
                        <a:rPr lang="en-US" sz="20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ID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D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den>
                          </m:f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ID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ID" sz="2000" dirty="0"/>
              </a:p>
              <a:p>
                <a:pPr marL="60958" indent="0">
                  <a:buNone/>
                </a:pPr>
                <a:r>
                  <a:rPr lang="en-ID" sz="2000" dirty="0" err="1"/>
                  <a:t>Bilangan</a:t>
                </a:r>
                <a:r>
                  <a:rPr lang="en-ID" sz="2000" dirty="0"/>
                  <a:t> 0 </a:t>
                </a:r>
                <a:r>
                  <a:rPr lang="en-ID" sz="2000" dirty="0" err="1"/>
                  <a:t>merupakan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bilangan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identitas</a:t>
                </a:r>
                <a:r>
                  <a:rPr lang="en-ID" sz="2000" dirty="0"/>
                  <a:t> </a:t>
                </a:r>
                <a:r>
                  <a:rPr lang="en-ID" sz="2000" dirty="0" err="1"/>
                  <a:t>dari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penjumlahan</a:t>
                </a:r>
                <a:r>
                  <a:rPr lang="en-ID" sz="2000" dirty="0"/>
                  <a:t> </a:t>
                </a:r>
                <a:r>
                  <a:rPr lang="en-ID" sz="2000" dirty="0" err="1"/>
                  <a:t>pecahan</a:t>
                </a:r>
                <a:endParaRPr lang="en-ID" sz="2000" dirty="0"/>
              </a:p>
              <a:p>
                <a:pPr marL="6095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D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+0=</m:t>
                      </m:r>
                      <m:f>
                        <m:fPr>
                          <m:ctrlPr>
                            <a:rPr lang="en-ID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ID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2184399"/>
                <a:ext cx="9581323" cy="4124963"/>
              </a:xfrm>
              <a:blipFill>
                <a:blip r:embed="rId2"/>
                <a:stretch>
                  <a:fillRect l="-127" t="-4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F3833ABC-4D53-4E83-9925-86F0DAF93493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D71A39D-F9FE-426D-98ED-7AB15314F7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5044FC8-FCF8-4378-8B72-2C31577FA5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3B30F06-ECF8-433D-8413-1CC01A42882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3667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341657"/>
            <a:ext cx="9753600" cy="636145"/>
          </a:xfrm>
        </p:spPr>
        <p:txBody>
          <a:bodyPr>
            <a:noAutofit/>
          </a:bodyPr>
          <a:lstStyle/>
          <a:p>
            <a:r>
              <a:rPr lang="en-ID" sz="2667" b="1" dirty="0" err="1"/>
              <a:t>Operasi</a:t>
            </a:r>
            <a:r>
              <a:rPr lang="en-ID" sz="2667" b="1" dirty="0"/>
              <a:t> </a:t>
            </a:r>
            <a:r>
              <a:rPr lang="en-ID" sz="2667" b="1" dirty="0" err="1"/>
              <a:t>Pengurangan</a:t>
            </a:r>
            <a:endParaRPr lang="en-US" sz="266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2276873"/>
                <a:ext cx="9581323" cy="4032489"/>
              </a:xfrm>
            </p:spPr>
            <p:txBody>
              <a:bodyPr>
                <a:normAutofit lnSpcReduction="10000"/>
              </a:bodyPr>
              <a:lstStyle/>
              <a:p>
                <a:pPr marL="518147" indent="-457189">
                  <a:buFont typeface="+mj-lt"/>
                  <a:buAutoNum type="arabicPeriod"/>
                </a:pPr>
                <a:r>
                  <a:rPr lang="en-ID" sz="2133" dirty="0"/>
                  <a:t>Pengurangan </a:t>
                </a:r>
                <a:r>
                  <a:rPr lang="en-ID" sz="2133" dirty="0" err="1"/>
                  <a:t>pecahan</a:t>
                </a:r>
                <a:r>
                  <a:rPr lang="en-ID" sz="2133" dirty="0"/>
                  <a:t> yang </a:t>
                </a:r>
                <a:r>
                  <a:rPr lang="en-ID" sz="2133" dirty="0" err="1"/>
                  <a:t>penyebutnya</a:t>
                </a:r>
                <a:r>
                  <a:rPr lang="en-ID" sz="2133" dirty="0"/>
                  <a:t> </a:t>
                </a:r>
                <a:r>
                  <a:rPr lang="en-ID" sz="2133" dirty="0" err="1"/>
                  <a:t>sama</a:t>
                </a:r>
                <a:endParaRPr lang="en-ID" sz="2133" dirty="0"/>
              </a:p>
              <a:p>
                <a:pPr marL="60958" indent="0">
                  <a:buNone/>
                </a:pPr>
                <a:r>
                  <a:rPr lang="en-ID" sz="2133" dirty="0" err="1"/>
                  <a:t>Caranya</a:t>
                </a:r>
                <a:r>
                  <a:rPr lang="en-ID" sz="2133" dirty="0"/>
                  <a:t>: </a:t>
                </a:r>
                <a:r>
                  <a:rPr lang="en-ID" sz="2133" dirty="0" err="1"/>
                  <a:t>pembilang</a:t>
                </a:r>
                <a:r>
                  <a:rPr lang="en-ID" sz="2133" dirty="0"/>
                  <a:t> </a:t>
                </a:r>
                <a:r>
                  <a:rPr lang="en-ID" sz="2133" dirty="0" err="1"/>
                  <a:t>dikurangi</a:t>
                </a:r>
                <a:r>
                  <a:rPr lang="en-ID" sz="2133" dirty="0"/>
                  <a:t> </a:t>
                </a:r>
                <a:r>
                  <a:rPr lang="en-ID" sz="2133" dirty="0" err="1"/>
                  <a:t>pembilang</a:t>
                </a:r>
                <a:r>
                  <a:rPr lang="en-ID" sz="2133" dirty="0"/>
                  <a:t>, </a:t>
                </a:r>
                <a:r>
                  <a:rPr lang="en-ID" sz="2133" dirty="0" err="1"/>
                  <a:t>dan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penyebutnya</a:t>
                </a:r>
                <a:r>
                  <a:rPr lang="en-ID" sz="2133" dirty="0"/>
                  <a:t> </a:t>
                </a:r>
                <a:r>
                  <a:rPr lang="en-ID" sz="2133" dirty="0" err="1"/>
                  <a:t>tetap</a:t>
                </a:r>
                <a:r>
                  <a:rPr lang="en-ID" sz="2133" dirty="0"/>
                  <a:t> (</a:t>
                </a:r>
                <a:r>
                  <a:rPr lang="en-ID" sz="2133" dirty="0" err="1"/>
                  <a:t>tidak</a:t>
                </a:r>
                <a:r>
                  <a:rPr lang="en-ID" sz="2133" dirty="0"/>
                  <a:t> </a:t>
                </a:r>
                <a:r>
                  <a:rPr lang="en-ID" sz="2133" dirty="0" err="1"/>
                  <a:t>ikut</a:t>
                </a:r>
                <a:r>
                  <a:rPr lang="en-ID" sz="2133" dirty="0"/>
                  <a:t> </a:t>
                </a:r>
                <a:r>
                  <a:rPr lang="en-ID" sz="2133" dirty="0" err="1"/>
                  <a:t>dikurangi</a:t>
                </a:r>
                <a:r>
                  <a:rPr lang="en-ID" sz="2133" dirty="0"/>
                  <a:t>)</a:t>
                </a:r>
              </a:p>
              <a:p>
                <a:pPr marL="6095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D" sz="2133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33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133" i="1"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a:rPr lang="en-US" sz="2133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ID" sz="2133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133" i="1"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133" i="1">
                              <a:latin typeface="Cambria Math"/>
                              <a:ea typeface="Cambria Math"/>
                            </a:rPr>
                            <m:t>𝑝</m:t>
                          </m:r>
                        </m:den>
                      </m:f>
                      <m:r>
                        <a:rPr lang="en-US" sz="2133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133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133" i="1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sz="2133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133" i="1"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133" i="1">
                              <a:latin typeface="Cambria Math"/>
                              <a:ea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ID" sz="2133" dirty="0"/>
              </a:p>
              <a:p>
                <a:pPr marL="518147" indent="-457189">
                  <a:buFont typeface="+mj-lt"/>
                  <a:buAutoNum type="arabicPeriod" startAt="2"/>
                </a:pPr>
                <a:r>
                  <a:rPr lang="en-ID" sz="2133" dirty="0" err="1"/>
                  <a:t>Pengurangan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pecahan</a:t>
                </a:r>
                <a:r>
                  <a:rPr lang="en-ID" sz="2133" dirty="0"/>
                  <a:t> yang </a:t>
                </a:r>
                <a:r>
                  <a:rPr lang="en-ID" sz="2133" dirty="0" err="1"/>
                  <a:t>penyebutnya</a:t>
                </a:r>
                <a:r>
                  <a:rPr lang="en-ID" sz="2133" dirty="0"/>
                  <a:t> </a:t>
                </a:r>
                <a:r>
                  <a:rPr lang="en-ID" sz="2133" dirty="0" err="1"/>
                  <a:t>berbeda</a:t>
                </a:r>
                <a:endParaRPr lang="en-ID" sz="2133" dirty="0"/>
              </a:p>
              <a:p>
                <a:pPr marL="60958" indent="0">
                  <a:buNone/>
                </a:pPr>
                <a:r>
                  <a:rPr lang="en-ID" sz="2133" dirty="0" err="1"/>
                  <a:t>Caranya</a:t>
                </a:r>
                <a:r>
                  <a:rPr lang="en-ID" sz="2133" dirty="0"/>
                  <a:t>: </a:t>
                </a:r>
              </a:p>
              <a:p>
                <a:pPr marL="840296" indent="-457189">
                  <a:buFont typeface="+mj-lt"/>
                  <a:buAutoNum type="alphaLcPeriod"/>
                  <a:tabLst>
                    <a:tab pos="838179" algn="l"/>
                  </a:tabLst>
                </a:pPr>
                <a:r>
                  <a:rPr lang="en-ID" sz="2133" dirty="0" err="1"/>
                  <a:t>Samakan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dahulu</a:t>
                </a:r>
                <a:r>
                  <a:rPr lang="en-ID" sz="2133" dirty="0"/>
                  <a:t> </a:t>
                </a:r>
                <a:r>
                  <a:rPr lang="en-ID" sz="2133" dirty="0" err="1"/>
                  <a:t>penyebutnya</a:t>
                </a:r>
                <a:endParaRPr lang="en-ID" sz="2133" dirty="0"/>
              </a:p>
              <a:p>
                <a:pPr marL="840296" indent="-457189">
                  <a:buFont typeface="+mj-lt"/>
                  <a:buAutoNum type="alphaLcPeriod"/>
                  <a:tabLst>
                    <a:tab pos="838179" algn="l"/>
                  </a:tabLst>
                </a:pPr>
                <a:r>
                  <a:rPr lang="en-ID" sz="2133" dirty="0" err="1"/>
                  <a:t>Kurangi</a:t>
                </a:r>
                <a:r>
                  <a:rPr lang="en-ID" sz="2133" dirty="0"/>
                  <a:t> </a:t>
                </a:r>
                <a:r>
                  <a:rPr lang="en-ID" sz="2133" dirty="0" err="1"/>
                  <a:t>pembilang</a:t>
                </a:r>
                <a:r>
                  <a:rPr lang="en-ID" sz="2133" dirty="0"/>
                  <a:t> </a:t>
                </a:r>
                <a:r>
                  <a:rPr lang="en-ID" sz="2133" dirty="0" err="1"/>
                  <a:t>dengan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pembilang</a:t>
                </a:r>
                <a:r>
                  <a:rPr lang="en-ID" sz="2133" dirty="0"/>
                  <a:t> </a:t>
                </a:r>
                <a:r>
                  <a:rPr lang="en-ID" sz="2133" dirty="0" err="1"/>
                  <a:t>dan</a:t>
                </a:r>
                <a:r>
                  <a:rPr lang="en-ID" sz="2133" dirty="0"/>
                  <a:t> </a:t>
                </a:r>
                <a:r>
                  <a:rPr lang="en-ID" sz="2133" dirty="0" err="1"/>
                  <a:t>penyebutnya</a:t>
                </a:r>
                <a:r>
                  <a:rPr lang="en-ID" sz="2133" dirty="0"/>
                  <a:t> </a:t>
                </a:r>
                <a:r>
                  <a:rPr lang="en-ID" sz="2133" dirty="0" err="1"/>
                  <a:t>tetap</a:t>
                </a:r>
                <a:endParaRPr lang="en-ID" sz="2133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2276873"/>
                <a:ext cx="9581323" cy="4032489"/>
              </a:xfrm>
              <a:blipFill>
                <a:blip r:embed="rId2"/>
                <a:stretch>
                  <a:fillRect l="-191" t="-1059" b="-25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919C395C-4E20-4AC5-BC72-C8BF66352D8A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2062CC5-FA86-4FC0-A17E-202E6AA8C7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599934E-A231-4365-B7EA-7594497822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0282FE9-EE4D-4CD0-9DF9-C8390C49B7D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3052470"/>
      </p:ext>
    </p:extLst>
  </p:cSld>
  <p:clrMapOvr>
    <a:masterClrMapping/>
  </p:clrMapOvr>
</p:sld>
</file>

<file path=ppt/theme/theme1.xml><?xml version="1.0" encoding="utf-8"?>
<a:theme xmlns:a="http://schemas.openxmlformats.org/drawingml/2006/main" name="PoiseVTI">
  <a:themeElements>
    <a:clrScheme name="Poise">
      <a:dk1>
        <a:sysClr val="windowText" lastClr="000000"/>
      </a:dk1>
      <a:lt1>
        <a:sysClr val="window" lastClr="FFFFFF"/>
      </a:lt1>
      <a:dk2>
        <a:srgbClr val="403739"/>
      </a:dk2>
      <a:lt2>
        <a:srgbClr val="F4E9E6"/>
      </a:lt2>
      <a:accent1>
        <a:srgbClr val="B18083"/>
      </a:accent1>
      <a:accent2>
        <a:srgbClr val="C17A69"/>
      </a:accent2>
      <a:accent3>
        <a:srgbClr val="CE9573"/>
      </a:accent3>
      <a:accent4>
        <a:srgbClr val="82907A"/>
      </a:accent4>
      <a:accent5>
        <a:srgbClr val="9A9966"/>
      </a:accent5>
      <a:accent6>
        <a:srgbClr val="AB9955"/>
      </a:accent6>
      <a:hlink>
        <a:srgbClr val="A97979"/>
      </a:hlink>
      <a:folHlink>
        <a:srgbClr val="BB7563"/>
      </a:folHlink>
    </a:clrScheme>
    <a:fontScheme name="Goudy Univers">
      <a:majorFont>
        <a:latin typeface="Goudy Old Style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iseVTI" id="{9843863B-6720-4231-BFE7-E604B355382A}" vid="{6C5B2780-C73E-445D-98DA-9D2BCD7897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1565</TotalTime>
  <Words>767</Words>
  <Application>Microsoft Office PowerPoint</Application>
  <PresentationFormat>Widescreen</PresentationFormat>
  <Paragraphs>145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Cambria Math</vt:lpstr>
      <vt:lpstr>Goudy Old Style</vt:lpstr>
      <vt:lpstr>Univers Light</vt:lpstr>
      <vt:lpstr>Wingdings</vt:lpstr>
      <vt:lpstr>PoiseVTI</vt:lpstr>
      <vt:lpstr>MATERI  Pecahan</vt:lpstr>
      <vt:lpstr>CAPAIAN PEMBELAJARAN</vt:lpstr>
      <vt:lpstr>OPERASI PECAHAN</vt:lpstr>
      <vt:lpstr>Operasi Penjumlahan</vt:lpstr>
      <vt:lpstr>Operasi Penjumlahan</vt:lpstr>
      <vt:lpstr>Operasi Penjumlahan</vt:lpstr>
      <vt:lpstr>Operasi Penjumlahan</vt:lpstr>
      <vt:lpstr>Sifat-sifat Operasi Penjumlahan</vt:lpstr>
      <vt:lpstr>Operasi Pengurangan</vt:lpstr>
      <vt:lpstr>Operasi Perkalian</vt:lpstr>
      <vt:lpstr>Sifat-sifat Perkalian Pecahan</vt:lpstr>
      <vt:lpstr>Operasi Pembagian Pecahan</vt:lpstr>
      <vt:lpstr>PECAHAN DESIMAL</vt:lpstr>
      <vt:lpstr>PECAHAN DESIMAL</vt:lpstr>
      <vt:lpstr>Mengenal Tempat Desimal</vt:lpstr>
      <vt:lpstr>Mengubah Pecahan Desimal ke Pecahan Biasa</vt:lpstr>
      <vt:lpstr>Mengubah Pecahan Biasa ke Pecahan Desimal</vt:lpstr>
      <vt:lpstr>Pembulatan 2 Angka di Belakang Koma</vt:lpstr>
      <vt:lpstr>Pecahan Desimal Senama</vt:lpstr>
      <vt:lpstr>Pecahan Desimal Senama</vt:lpstr>
      <vt:lpstr>Terima kasih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MK PENDIDIKAN MATEMATIKA KELAS TINGGI  MATERI 3 KELILING DAN LUAS</dc:title>
  <dc:creator>ASUS</dc:creator>
  <cp:lastModifiedBy>ASUS</cp:lastModifiedBy>
  <cp:revision>27</cp:revision>
  <dcterms:created xsi:type="dcterms:W3CDTF">2023-10-24T03:51:52Z</dcterms:created>
  <dcterms:modified xsi:type="dcterms:W3CDTF">2024-09-02T02:30:14Z</dcterms:modified>
</cp:coreProperties>
</file>