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9" r:id="rId12"/>
    <p:sldId id="272" r:id="rId13"/>
    <p:sldId id="273" r:id="rId14"/>
    <p:sldId id="285" r:id="rId15"/>
    <p:sldId id="277" r:id="rId16"/>
    <p:sldId id="271" r:id="rId17"/>
    <p:sldId id="278" r:id="rId18"/>
    <p:sldId id="282" r:id="rId19"/>
    <p:sldId id="28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6" autoAdjust="0"/>
    <p:restoredTop sz="82585" autoAdjust="0"/>
  </p:normalViewPr>
  <p:slideViewPr>
    <p:cSldViewPr>
      <p:cViewPr varScale="1">
        <p:scale>
          <a:sx n="61" d="100"/>
          <a:sy n="61" d="100"/>
        </p:scale>
        <p:origin x="20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DE7BC-6A2D-4BC5-9A5F-8343EE00BF7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10511-0A70-40DD-9F65-6D2D7B8B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17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5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1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93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4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0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8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0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2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3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1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511-0A70-40DD-9F65-6D2D7B8BA8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60020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219200" y="5715000"/>
            <a:ext cx="4038600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 smtClean="0">
                <a:solidFill>
                  <a:srgbClr val="002060"/>
                </a:solidFill>
              </a:rPr>
              <a:t>Nama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Dosen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74661" y="5715000"/>
            <a:ext cx="1120739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rgbClr val="002060"/>
                </a:solidFill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DOSEN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2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3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9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5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422-387D-4E7D-BD13-DA96FC6E0F1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74CC-6543-45BD-9478-04BA9142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1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10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1752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31DB2422-387D-4E7D-BD13-DA96FC6E0F1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553200"/>
            <a:ext cx="4953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B3F74CC-6543-45BD-9478-04BA9142D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7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3048000"/>
            <a:ext cx="2057400" cy="152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Topik</a:t>
            </a:r>
            <a:endParaRPr lang="en-US" dirty="0" smtClean="0"/>
          </a:p>
          <a:p>
            <a:pPr algn="ctr"/>
            <a:r>
              <a:rPr lang="en-US" dirty="0" err="1" smtClean="0"/>
              <a:t>Pembahasan</a:t>
            </a:r>
            <a:endParaRPr lang="en-US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914400" y="1156525"/>
            <a:ext cx="2152650" cy="887349"/>
          </a:xfrm>
          <a:prstGeom prst="wedgeRectCallout">
            <a:avLst>
              <a:gd name="adj1" fmla="val -20000"/>
              <a:gd name="adj2" fmla="val 1049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Instruksional</a:t>
            </a:r>
            <a:r>
              <a:rPr lang="en-US" dirty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822887" y="1156525"/>
            <a:ext cx="1447800" cy="1041273"/>
          </a:xfrm>
          <a:prstGeom prst="wedgeRoundRectCallout">
            <a:avLst>
              <a:gd name="adj1" fmla="val -114951"/>
              <a:gd name="adj2" fmla="val 16064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5585012" y="3237738"/>
            <a:ext cx="2438400" cy="1144524"/>
          </a:xfrm>
          <a:prstGeom prst="cloudCallout">
            <a:avLst>
              <a:gd name="adj1" fmla="val -125244"/>
              <a:gd name="adj2" fmla="val 610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Pengaruh Sosial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831541" y="4800600"/>
            <a:ext cx="1507191" cy="914400"/>
          </a:xfrm>
          <a:prstGeom prst="wedgeRectCallout">
            <a:avLst>
              <a:gd name="adj1" fmla="val -206409"/>
              <a:gd name="adj2" fmla="val -10024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Organisasi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6172200" y="1143000"/>
            <a:ext cx="1794060" cy="1178624"/>
          </a:xfrm>
          <a:prstGeom prst="cloudCallout">
            <a:avLst>
              <a:gd name="adj1" fmla="val -152450"/>
              <a:gd name="adj2" fmla="val 12334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Tipe Group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3790950" y="5486400"/>
            <a:ext cx="1543050" cy="914400"/>
          </a:xfrm>
          <a:prstGeom prst="cloudCallout">
            <a:avLst>
              <a:gd name="adj1" fmla="val -111465"/>
              <a:gd name="adj2" fmla="val -13946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Birokrasi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1143000" y="5486400"/>
            <a:ext cx="2133600" cy="841248"/>
          </a:xfrm>
          <a:prstGeom prst="wedgeEllipseCallout">
            <a:avLst>
              <a:gd name="adj1" fmla="val -23354"/>
              <a:gd name="adj2" fmla="val -11865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Keragaman</a:t>
            </a:r>
            <a:endParaRPr lang="en-US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609600" y="3048000"/>
            <a:ext cx="2152650" cy="1524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3" action="ppaction://hlinksldjump" highlightClick="1"/>
          </p:cNvPr>
          <p:cNvSpPr/>
          <p:nvPr/>
        </p:nvSpPr>
        <p:spPr>
          <a:xfrm>
            <a:off x="914400" y="1156525"/>
            <a:ext cx="2152650" cy="887349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rId4" action="ppaction://hlinksldjump" highlightClick="1"/>
          </p:cNvPr>
          <p:cNvSpPr/>
          <p:nvPr/>
        </p:nvSpPr>
        <p:spPr>
          <a:xfrm>
            <a:off x="3822887" y="1156525"/>
            <a:ext cx="1447800" cy="1041273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rId5" action="ppaction://hlinksldjump" highlightClick="1"/>
          </p:cNvPr>
          <p:cNvSpPr/>
          <p:nvPr/>
        </p:nvSpPr>
        <p:spPr>
          <a:xfrm>
            <a:off x="6172200" y="1219200"/>
            <a:ext cx="1794060" cy="1165099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5638800" y="3276600"/>
            <a:ext cx="2438400" cy="1144524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rId7" action="ppaction://hlinksldjump" highlightClick="1"/>
          </p:cNvPr>
          <p:cNvSpPr/>
          <p:nvPr/>
        </p:nvSpPr>
        <p:spPr>
          <a:xfrm>
            <a:off x="3810000" y="5486400"/>
            <a:ext cx="1511113" cy="9144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rId8" action="ppaction://hlinksldjump" highlightClick="1"/>
          </p:cNvPr>
          <p:cNvSpPr/>
          <p:nvPr/>
        </p:nvSpPr>
        <p:spPr>
          <a:xfrm>
            <a:off x="1219200" y="5486400"/>
            <a:ext cx="2133600" cy="841248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rId9" action="ppaction://hlinksldjump" highlightClick="1"/>
          </p:cNvPr>
          <p:cNvSpPr/>
          <p:nvPr/>
        </p:nvSpPr>
        <p:spPr>
          <a:xfrm>
            <a:off x="5867400" y="4800600"/>
            <a:ext cx="1524000" cy="9144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04800" y="685800"/>
            <a:ext cx="5181600" cy="7650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atribusi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: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-152400" y="1600200"/>
            <a:ext cx="5791200" cy="4800600"/>
          </a:xfrm>
          <a:prstGeom prst="verticalScroll">
            <a:avLst>
              <a:gd name="adj" fmla="val 822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dirty="0"/>
              <a:t>K</a:t>
            </a:r>
            <a:r>
              <a:rPr lang="id-ID" dirty="0"/>
              <a:t>etika penonton mengamati perilaku yang tidak tepat oleh anggota out-group, penonton cenderung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id-ID" dirty="0"/>
              <a:t>atribut </a:t>
            </a:r>
            <a:r>
              <a:rPr lang="en-US" dirty="0" err="1"/>
              <a:t>pe</a:t>
            </a:r>
            <a:r>
              <a:rPr lang="id-ID" dirty="0"/>
              <a:t>nyimpangan </a:t>
            </a:r>
            <a:r>
              <a:rPr lang="en-US" dirty="0"/>
              <a:t>sebagai</a:t>
            </a:r>
            <a:r>
              <a:rPr lang="id-ID" dirty="0"/>
              <a:t> disposisi pelaku kesalahan. Disposisi mengacu pada persepsi 'sifat sejati' atau 'sifat yang melekat' dari orang, sering dianggap ditentukan secara genetik</a:t>
            </a:r>
            <a:r>
              <a:rPr lang="en-US" dirty="0" smtClean="0"/>
              <a:t>.</a:t>
            </a:r>
          </a:p>
          <a:p>
            <a:pPr marL="514350" indent="-514350" algn="just">
              <a:buFontTx/>
              <a:buAutoNum type="arabicPeriod"/>
            </a:pPr>
            <a:r>
              <a:rPr lang="en-US" dirty="0" smtClean="0"/>
              <a:t>K</a:t>
            </a:r>
            <a:r>
              <a:rPr lang="id-ID" dirty="0"/>
              <a:t>etika perilaku yang sama dipamerkan oleh </a:t>
            </a:r>
            <a:r>
              <a:rPr lang="en-US" dirty="0" err="1"/>
              <a:t>anggota</a:t>
            </a:r>
            <a:r>
              <a:rPr lang="id-ID" dirty="0"/>
              <a:t> dalam kelompok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id-ID" dirty="0"/>
              <a:t> persepsi </a:t>
            </a:r>
            <a:r>
              <a:rPr lang="en-US" dirty="0"/>
              <a:t> </a:t>
            </a:r>
            <a:r>
              <a:rPr lang="id-ID" dirty="0"/>
              <a:t>umum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id-ID" dirty="0"/>
              <a:t> bahwa perbuatan itu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id-ID" dirty="0"/>
              <a:t>karena situasi dari pelaku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id-ID" dirty="0"/>
              <a:t>salah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id-ID" dirty="0"/>
              <a:t> bukan disposisi yang melekat dalam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id-ID" dirty="0"/>
              <a:t>kelompok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514350" indent="-514350" algn="just">
              <a:buAutoNum type="arabicPeriod"/>
            </a:pPr>
            <a:endParaRPr lang="en-US" dirty="0"/>
          </a:p>
        </p:txBody>
      </p:sp>
      <p:sp>
        <p:nvSpPr>
          <p:cNvPr id="8" name="Vertical Scroll 7"/>
          <p:cNvSpPr/>
          <p:nvPr/>
        </p:nvSpPr>
        <p:spPr>
          <a:xfrm>
            <a:off x="5715000" y="1219200"/>
            <a:ext cx="3581400" cy="4953000"/>
          </a:xfrm>
          <a:prstGeom prst="verticalScroll">
            <a:avLst>
              <a:gd name="adj" fmla="val 59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3. J</a:t>
            </a:r>
            <a:r>
              <a:rPr lang="id-ID" dirty="0"/>
              <a:t>ika anggota </a:t>
            </a:r>
            <a:r>
              <a:rPr lang="en-US" dirty="0"/>
              <a:t>out-group</a:t>
            </a:r>
            <a:r>
              <a:rPr lang="id-ID" dirty="0"/>
              <a:t> terlihat tampil dalam beberapa cara </a:t>
            </a:r>
            <a:r>
              <a:rPr lang="en-US" dirty="0"/>
              <a:t>yang </a:t>
            </a:r>
            <a:r>
              <a:rPr lang="id-ID" dirty="0"/>
              <a:t>terpuji, perilaku ini sering dikaitkan dengan berbagai keadaan khusus,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id-ID" dirty="0"/>
              <a:t> anggota out-group dipandang sebagai </a:t>
            </a:r>
            <a:r>
              <a:rPr lang="en-US" dirty="0"/>
              <a:t> </a:t>
            </a:r>
            <a:r>
              <a:rPr lang="id-ID" dirty="0"/>
              <a:t>'pengecualian‘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4.</a:t>
            </a:r>
            <a:r>
              <a:rPr lang="id-ID" dirty="0"/>
              <a:t> </a:t>
            </a:r>
            <a:r>
              <a:rPr lang="en-US" dirty="0" err="1"/>
              <a:t>Ketika</a:t>
            </a:r>
            <a:r>
              <a:rPr lang="en-US" dirty="0"/>
              <a:t> a</a:t>
            </a:r>
            <a:r>
              <a:rPr lang="id-ID" dirty="0"/>
              <a:t>nggota dalam kelompok melakukan dengan cara yang </a:t>
            </a:r>
            <a:r>
              <a:rPr lang="en-US" dirty="0" err="1"/>
              <a:t>sama-sama</a:t>
            </a:r>
            <a:r>
              <a:rPr lang="en-US" dirty="0"/>
              <a:t> </a:t>
            </a:r>
            <a:r>
              <a:rPr lang="id-ID" dirty="0"/>
              <a:t>terpuji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penilaiannya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orang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kep</a:t>
            </a:r>
            <a:r>
              <a:rPr lang="id-ID" dirty="0"/>
              <a:t>ribadian yang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>
          <a:xfrm>
            <a:off x="7696200" y="5867400"/>
            <a:ext cx="838200" cy="6858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26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J</a:t>
            </a:r>
            <a:r>
              <a:rPr lang="id-ID" dirty="0"/>
              <a:t>aringan sosial adalah </a:t>
            </a:r>
            <a:r>
              <a:rPr lang="en-US" dirty="0" err="1"/>
              <a:t>seperangkat</a:t>
            </a:r>
            <a:r>
              <a:rPr lang="en-US" dirty="0"/>
              <a:t> </a:t>
            </a:r>
            <a:r>
              <a:rPr lang="id-ID" dirty="0"/>
              <a:t>hubungan antara individu atau antara unit sosial lainnya</a:t>
            </a:r>
            <a:r>
              <a:rPr lang="en-US" dirty="0"/>
              <a:t>;</a:t>
            </a:r>
            <a:r>
              <a:rPr lang="id-ID" dirty="0"/>
              <a:t> seperti organisasi </a:t>
            </a:r>
            <a:r>
              <a:rPr lang="id-ID" dirty="0" smtClean="0"/>
              <a:t>birokrasi</a:t>
            </a:r>
            <a:r>
              <a:rPr lang="en-US" dirty="0" smtClean="0"/>
              <a:t>, 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sejenisnya</a:t>
            </a:r>
            <a:r>
              <a:rPr lang="en-US" dirty="0" smtClean="0"/>
              <a:t>. </a:t>
            </a:r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J</a:t>
            </a:r>
            <a:r>
              <a:rPr lang="id-ID" dirty="0"/>
              <a:t>aringan yang terjadi </a:t>
            </a:r>
            <a:r>
              <a:rPr lang="en-US" dirty="0"/>
              <a:t>d</a:t>
            </a:r>
            <a:r>
              <a:rPr lang="id-ID" dirty="0"/>
              <a:t>engan 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id-ID" dirty="0"/>
              <a:t> spontanitas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id-ID" dirty="0"/>
              <a:t>bentuk-bentuk lain dari interaksi manusia</a:t>
            </a:r>
            <a:r>
              <a:rPr lang="id-ID" dirty="0" smtClean="0"/>
              <a:t>.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J</a:t>
            </a:r>
            <a:r>
              <a:rPr lang="id-ID" dirty="0" smtClean="0"/>
              <a:t>aringan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id-ID" dirty="0" smtClean="0"/>
              <a:t> </a:t>
            </a:r>
            <a:r>
              <a:rPr lang="id-ID" dirty="0"/>
              <a:t>berkembang, seperti hubungan sosial dalam lingkungan, </a:t>
            </a:r>
            <a:r>
              <a:rPr lang="en-US" dirty="0" err="1"/>
              <a:t>hubungan</a:t>
            </a:r>
            <a:r>
              <a:rPr lang="id-ID" dirty="0"/>
              <a:t> profesional, dan asosiasi yang terbentuk dalam persaudaraan, agama, </a:t>
            </a:r>
            <a:r>
              <a:rPr lang="en-US" dirty="0" err="1"/>
              <a:t>pekerjaan</a:t>
            </a:r>
            <a:r>
              <a:rPr lang="id-ID" dirty="0"/>
              <a:t>, dan relawan kelompok.</a:t>
            </a:r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ras</a:t>
            </a:r>
            <a:r>
              <a:rPr lang="en-US" dirty="0"/>
              <a:t>,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gender.</a:t>
            </a:r>
            <a:endParaRPr lang="id-ID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86200" y="6248400"/>
            <a:ext cx="990600" cy="609600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/>
          <p:cNvSpPr/>
          <p:nvPr/>
        </p:nvSpPr>
        <p:spPr>
          <a:xfrm>
            <a:off x="0" y="685800"/>
            <a:ext cx="3581400" cy="914400"/>
          </a:xfrm>
          <a:prstGeom prst="wave">
            <a:avLst>
              <a:gd name="adj1" fmla="val 12500"/>
              <a:gd name="adj2" fmla="val -74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/>
              <a:t>e. Jaringan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48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Pengaruh Sosial</a:t>
            </a:r>
            <a:endParaRPr lang="en-US" dirty="0"/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8153400" y="6248400"/>
            <a:ext cx="762000" cy="6096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media5.picsearch.com/is?67WyhzMPFYJ3pyZhXMgveGxlagrOz-Bt9yrkD5ZvNak&amp;height=2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99" y="2286000"/>
            <a:ext cx="17811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Up Ribbon 4"/>
          <p:cNvSpPr/>
          <p:nvPr/>
        </p:nvSpPr>
        <p:spPr>
          <a:xfrm rot="20651821">
            <a:off x="152400" y="4724400"/>
            <a:ext cx="2286000" cy="75895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Philip </a:t>
            </a:r>
            <a:r>
              <a:rPr lang="id-ID" dirty="0"/>
              <a:t>Zimbardo</a:t>
            </a:r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3429000" y="1143000"/>
            <a:ext cx="5410200" cy="5181600"/>
          </a:xfrm>
          <a:prstGeom prst="horizontalScroll">
            <a:avLst>
              <a:gd name="adj" fmla="val 7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id-ID" dirty="0"/>
              <a:t>tahap hasil pengaruh sosial</a:t>
            </a:r>
            <a:r>
              <a:rPr lang="en-US" dirty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dirty="0"/>
              <a:t>‘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’,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id-ID" dirty="0"/>
              <a:t> ketika dihadapkan dengan deskripsi perilaku yang mengecewakan  dan tidak individualistis</a:t>
            </a:r>
            <a:r>
              <a:rPr lang="en-US" dirty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dirty="0"/>
              <a:t>S</a:t>
            </a:r>
            <a:r>
              <a:rPr lang="id-ID" dirty="0"/>
              <a:t>ebagian besar individu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id-ID" dirty="0"/>
              <a:t> melawan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id-ID" dirty="0"/>
              <a:t>bahwa beberapa orang mungkin menyesuaikan diri, tetapi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7924800" y="5562600"/>
            <a:ext cx="914400" cy="679076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media5.picsearch.com/is?D2-NoDyhNHC3VAfJDTNJcRRcvIt6JBEiQ0nBgmcZ1S0&amp;height=1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1752600"/>
            <a:ext cx="10096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Down Ribbon 1"/>
          <p:cNvSpPr/>
          <p:nvPr/>
        </p:nvSpPr>
        <p:spPr>
          <a:xfrm>
            <a:off x="0" y="3124200"/>
            <a:ext cx="2133600" cy="758952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Solomon Asch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486400" y="1447800"/>
            <a:ext cx="3505200" cy="1447800"/>
          </a:xfrm>
          <a:prstGeom prst="wedgeRoundRectCallout">
            <a:avLst>
              <a:gd name="adj1" fmla="val -65794"/>
              <a:gd name="adj2" fmla="val -3124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lembut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algn="just"/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jawaban</a:t>
            </a:r>
            <a:r>
              <a:rPr lang="en-US" dirty="0" smtClean="0"/>
              <a:t>  yang  </a:t>
            </a:r>
            <a:r>
              <a:rPr lang="en-US" dirty="0" err="1" smtClean="0"/>
              <a:t>salah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905000" y="1219200"/>
            <a:ext cx="2895600" cy="1374648"/>
          </a:xfrm>
          <a:prstGeom prst="cloudCallout">
            <a:avLst>
              <a:gd name="adj1" fmla="val -61081"/>
              <a:gd name="adj2" fmla="val 311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:</a:t>
            </a:r>
          </a:p>
        </p:txBody>
      </p:sp>
      <p:pic>
        <p:nvPicPr>
          <p:cNvPr id="3076" name="Picture 4" descr="http://media3.picsearch.com/is?b6KZt0JjfB1kJx6Dd-AjY-PTuq2Fvm6RwSL3jMILohg&amp;height=2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295400" cy="13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Ribbon 7"/>
          <p:cNvSpPr/>
          <p:nvPr/>
        </p:nvSpPr>
        <p:spPr>
          <a:xfrm rot="20903651">
            <a:off x="43517" y="6056228"/>
            <a:ext cx="2209800" cy="612648"/>
          </a:xfrm>
          <a:prstGeom prst="ribbon">
            <a:avLst>
              <a:gd name="adj1" fmla="val 0"/>
              <a:gd name="adj2" fmla="val 7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Stanley Milgram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1905000" y="4114800"/>
            <a:ext cx="2209800" cy="1219200"/>
          </a:xfrm>
          <a:prstGeom prst="wedgeEllipseCallout">
            <a:avLst>
              <a:gd name="adj1" fmla="val -58359"/>
              <a:gd name="adj2" fmla="val 2863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sebuah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id-ID" dirty="0"/>
              <a:t>t</a:t>
            </a:r>
            <a:r>
              <a:rPr lang="en-US" dirty="0" err="1"/>
              <a:t>entang</a:t>
            </a:r>
            <a:r>
              <a:rPr lang="en-US" dirty="0"/>
              <a:t> </a:t>
            </a:r>
            <a:r>
              <a:rPr lang="en-US" dirty="0" err="1"/>
              <a:t>ketaatan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4038600" y="3886200"/>
            <a:ext cx="3352800" cy="2514600"/>
          </a:xfrm>
          <a:prstGeom prst="wedgeRectCallout">
            <a:avLst>
              <a:gd name="adj1" fmla="val -53988"/>
              <a:gd name="adj2" fmla="val -1357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 </a:t>
            </a:r>
            <a:r>
              <a:rPr lang="en-US" dirty="0" err="1"/>
              <a:t>yakni</a:t>
            </a:r>
            <a:r>
              <a:rPr lang="en-US" dirty="0"/>
              <a:t> 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 smtClean="0"/>
              <a:t>i</a:t>
            </a:r>
            <a:r>
              <a:rPr lang="id-ID" dirty="0"/>
              <a:t>su-isu moral </a:t>
            </a:r>
            <a:endParaRPr lang="en-US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/>
              <a:t>batas-batas </a:t>
            </a:r>
            <a:r>
              <a:rPr lang="en-US" dirty="0" smtClean="0"/>
              <a:t> </a:t>
            </a:r>
            <a:r>
              <a:rPr lang="id-ID" dirty="0" smtClean="0"/>
              <a:t>tekanan </a:t>
            </a:r>
            <a:r>
              <a:rPr lang="en-US" dirty="0" smtClean="0"/>
              <a:t> </a:t>
            </a:r>
            <a:r>
              <a:rPr lang="id-ID" dirty="0" smtClean="0"/>
              <a:t>sosial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/>
              <a:t>psikologis </a:t>
            </a:r>
            <a:endParaRPr lang="en-US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/>
              <a:t>figur otoritas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yang </a:t>
            </a:r>
            <a:r>
              <a:rPr lang="id-ID" dirty="0">
                <a:solidFill>
                  <a:schemeClr val="tx1"/>
                </a:solidFill>
              </a:rPr>
              <a:t>menuntut ketaatan</a:t>
            </a:r>
            <a:r>
              <a:rPr lang="en-US" dirty="0">
                <a:solidFill>
                  <a:schemeClr val="tx1"/>
                </a:solidFill>
              </a:rPr>
              <a:t> sebagai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konformitas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pengaruhnya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9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2420516"/>
            <a:ext cx="2590800" cy="1541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2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:</a:t>
            </a:r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3125755" y="1066800"/>
            <a:ext cx="6022910" cy="1219201"/>
          </a:xfrm>
          <a:prstGeom prst="accentBorderCallout1">
            <a:avLst>
              <a:gd name="adj1" fmla="val 44771"/>
              <a:gd name="adj2" fmla="val -8953"/>
              <a:gd name="adj3" fmla="val 91884"/>
              <a:gd name="adj4" fmla="val -2289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1. </a:t>
            </a:r>
            <a:r>
              <a:rPr lang="en-US" dirty="0" err="1"/>
              <a:t>Organisasi</a:t>
            </a:r>
            <a:r>
              <a:rPr lang="en-US" dirty="0"/>
              <a:t> formal.</a:t>
            </a:r>
          </a:p>
          <a:p>
            <a:pPr algn="just"/>
            <a:r>
              <a:rPr lang="en-US" dirty="0"/>
              <a:t>O</a:t>
            </a:r>
            <a:r>
              <a:rPr lang="id-ID" dirty="0"/>
              <a:t>rganisasi formal adalah kelompok sekunder yang besar, sangat terorganisir untuk menyelesaikan tugas yang kompleks dan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id-ID" dirty="0"/>
              <a:t>tujuan secara efisien</a:t>
            </a:r>
            <a:r>
              <a:rPr lang="en-US" dirty="0"/>
              <a:t>.</a:t>
            </a:r>
            <a:r>
              <a:rPr lang="id-ID" dirty="0"/>
              <a:t> </a:t>
            </a:r>
            <a:endParaRPr lang="en-US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1447800" y="4495800"/>
            <a:ext cx="7010400" cy="1143000"/>
          </a:xfrm>
          <a:prstGeom prst="accentBorderCallout1">
            <a:avLst>
              <a:gd name="adj1" fmla="val 18750"/>
              <a:gd name="adj2" fmla="val -8333"/>
              <a:gd name="adj3" fmla="val -23229"/>
              <a:gd name="adj4" fmla="val -1034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Organisasi</a:t>
            </a:r>
            <a:r>
              <a:rPr lang="en-US" dirty="0">
                <a:solidFill>
                  <a:schemeClr val="tx1"/>
                </a:solidFill>
              </a:rPr>
              <a:t>  informal.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Organisasi</a:t>
            </a:r>
            <a:r>
              <a:rPr lang="en-US" dirty="0">
                <a:solidFill>
                  <a:schemeClr val="tx1"/>
                </a:solidFill>
              </a:rPr>
              <a:t> informal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kumpulan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dua</a:t>
            </a:r>
            <a:r>
              <a:rPr lang="en-US" dirty="0">
                <a:solidFill>
                  <a:schemeClr val="tx1"/>
                </a:solidFill>
              </a:rPr>
              <a:t> orang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</a:t>
            </a:r>
            <a:r>
              <a:rPr lang="id-ID" dirty="0">
                <a:solidFill>
                  <a:schemeClr val="tx1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libat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aktifitas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bersama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disadari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Organisasi</a:t>
            </a:r>
            <a:r>
              <a:rPr lang="en-US" dirty="0">
                <a:solidFill>
                  <a:schemeClr val="tx1"/>
                </a:solidFill>
              </a:rPr>
              <a:t> informal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organisasi</a:t>
            </a:r>
            <a:r>
              <a:rPr lang="en-US" dirty="0">
                <a:solidFill>
                  <a:schemeClr val="tx1"/>
                </a:solidFill>
              </a:rPr>
              <a:t> formal.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999792" y="2286000"/>
            <a:ext cx="6022910" cy="2010358"/>
          </a:xfrm>
          <a:prstGeom prst="flowChartAlternate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/>
              <a:t>organisasi formal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id-ID" dirty="0"/>
              <a:t>organisasi kerja, sekolah, partai politik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sejenisnya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/>
              <a:t>O</a:t>
            </a:r>
            <a:r>
              <a:rPr lang="id-ID" dirty="0" smtClean="0"/>
              <a:t>rganisasi </a:t>
            </a:r>
            <a:r>
              <a:rPr lang="id-ID" dirty="0"/>
              <a:t>yang dibentuk </a:t>
            </a:r>
            <a:r>
              <a:rPr lang="id-ID" dirty="0" smtClean="0"/>
              <a:t>menyelesaikan </a:t>
            </a:r>
            <a:r>
              <a:rPr lang="id-ID" dirty="0"/>
              <a:t>tugas-tugas tertentu</a:t>
            </a:r>
            <a:r>
              <a:rPr lang="en-US" dirty="0"/>
              <a:t> </a:t>
            </a:r>
            <a:r>
              <a:rPr lang="id-ID" dirty="0"/>
              <a:t>ditandai dengan ukuran</a:t>
            </a:r>
            <a:r>
              <a:rPr lang="en-US" dirty="0"/>
              <a:t> yang</a:t>
            </a:r>
            <a:r>
              <a:rPr lang="id-ID" dirty="0"/>
              <a:t> re</a:t>
            </a:r>
            <a:r>
              <a:rPr lang="en-US" dirty="0" err="1"/>
              <a:t>latif</a:t>
            </a:r>
            <a:r>
              <a:rPr lang="id-ID" dirty="0"/>
              <a:t> besar</a:t>
            </a:r>
            <a:r>
              <a:rPr lang="en-US" dirty="0"/>
              <a:t> </a:t>
            </a:r>
            <a:r>
              <a:rPr lang="id-ID" dirty="0"/>
              <a:t> dibandingkan dengan kelompok kecil</a:t>
            </a:r>
            <a:r>
              <a:rPr lang="en-US" dirty="0"/>
              <a:t>,</a:t>
            </a:r>
            <a:r>
              <a:rPr lang="id-ID" dirty="0"/>
              <a:t> seperti</a:t>
            </a:r>
            <a:r>
              <a:rPr lang="en-US" dirty="0"/>
              <a:t>;</a:t>
            </a:r>
            <a:r>
              <a:rPr lang="id-ID" dirty="0"/>
              <a:t> keluarga atau lingkaran pertemanan</a:t>
            </a:r>
            <a:r>
              <a:rPr lang="en-US" dirty="0"/>
              <a:t>.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464906" y="5668347"/>
            <a:ext cx="7010400" cy="103022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informal 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ikatan-ikatan</a:t>
            </a:r>
            <a:r>
              <a:rPr lang="en-US" dirty="0" smtClean="0"/>
              <a:t> :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persahabatan</a:t>
            </a:r>
            <a:r>
              <a:rPr lang="en-US" dirty="0"/>
              <a:t>,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persaudaraan</a:t>
            </a:r>
            <a:r>
              <a:rPr lang="en-US" dirty="0"/>
              <a:t>. </a:t>
            </a:r>
          </a:p>
        </p:txBody>
      </p:sp>
      <p:sp>
        <p:nvSpPr>
          <p:cNvPr id="9" name="Action Button: Forward or Next 8">
            <a:hlinkClick r:id="rId2" action="ppaction://hlinksldjump" highlightClick="1"/>
          </p:cNvPr>
          <p:cNvSpPr/>
          <p:nvPr/>
        </p:nvSpPr>
        <p:spPr>
          <a:xfrm>
            <a:off x="7391400" y="6400800"/>
            <a:ext cx="838200" cy="4572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4114800" y="6172200"/>
            <a:ext cx="914400" cy="658906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362200"/>
            <a:ext cx="68410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514600"/>
            <a:ext cx="6570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2362200"/>
            <a:ext cx="533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1000" y="4343400"/>
            <a:ext cx="175260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Blau</a:t>
            </a:r>
            <a:r>
              <a:rPr lang="en-US" dirty="0" smtClean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Scott;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Etzioni</a:t>
            </a:r>
            <a:r>
              <a:rPr lang="en-US" dirty="0"/>
              <a:t> </a:t>
            </a:r>
          </a:p>
        </p:txBody>
      </p:sp>
      <p:sp>
        <p:nvSpPr>
          <p:cNvPr id="7" name="Flowchart: Predefined Process 6"/>
          <p:cNvSpPr/>
          <p:nvPr/>
        </p:nvSpPr>
        <p:spPr>
          <a:xfrm>
            <a:off x="3733800" y="1371600"/>
            <a:ext cx="5410200" cy="4876800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3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smtClean="0"/>
              <a:t>formal :</a:t>
            </a:r>
            <a:endParaRPr lang="en-US" dirty="0"/>
          </a:p>
          <a:p>
            <a:r>
              <a:rPr lang="en-US" dirty="0"/>
              <a:t>1).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normatif</a:t>
            </a:r>
            <a:r>
              <a:rPr lang="en-US" dirty="0"/>
              <a:t> : 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berharga</a:t>
            </a:r>
            <a:r>
              <a:rPr lang="en-US" dirty="0"/>
              <a:t>.</a:t>
            </a:r>
          </a:p>
          <a:p>
            <a:r>
              <a:rPr lang="en-US" dirty="0"/>
              <a:t>2).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koersif</a:t>
            </a:r>
            <a:r>
              <a:rPr lang="en-US" dirty="0"/>
              <a:t> : </a:t>
            </a:r>
            <a:endParaRPr lang="en-US" dirty="0" smtClean="0"/>
          </a:p>
          <a:p>
            <a:r>
              <a:rPr lang="en-US" dirty="0" err="1" smtClean="0"/>
              <a:t>keanggotaan</a:t>
            </a:r>
            <a:r>
              <a:rPr lang="en-US" dirty="0" smtClean="0"/>
              <a:t> </a:t>
            </a:r>
            <a:r>
              <a:rPr lang="en-US" dirty="0" err="1"/>
              <a:t>sukarela</a:t>
            </a:r>
            <a:r>
              <a:rPr lang="en-US" dirty="0"/>
              <a:t>.</a:t>
            </a:r>
          </a:p>
          <a:p>
            <a:r>
              <a:rPr lang="en-US" dirty="0"/>
              <a:t>3). </a:t>
            </a:r>
            <a:r>
              <a:rPr lang="en-US" dirty="0" err="1"/>
              <a:t>Organisasi</a:t>
            </a:r>
            <a:r>
              <a:rPr lang="id-ID" dirty="0"/>
              <a:t> </a:t>
            </a:r>
            <a:r>
              <a:rPr lang="id-ID" dirty="0" smtClean="0"/>
              <a:t>utilitarian</a:t>
            </a:r>
            <a:r>
              <a:rPr lang="en-US" dirty="0" smtClean="0"/>
              <a:t> : </a:t>
            </a:r>
          </a:p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id-ID" dirty="0"/>
              <a:t>organisasi 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1).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id-ID" dirty="0"/>
              <a:t>keuntungan atau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n</a:t>
            </a:r>
            <a:r>
              <a:rPr lang="id-ID" dirty="0" smtClean="0"/>
              <a:t>irlaba</a:t>
            </a:r>
            <a:r>
              <a:rPr lang="id-ID" dirty="0"/>
              <a:t>,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2).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id-ID" dirty="0"/>
              <a:t>orang</a:t>
            </a:r>
            <a:r>
              <a:rPr lang="en-US" dirty="0"/>
              <a:t> yang</a:t>
            </a:r>
            <a:r>
              <a:rPr lang="id-ID" dirty="0"/>
              <a:t> bergabung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id-ID" dirty="0"/>
              <a:t> tujuan tertentu</a:t>
            </a:r>
            <a:r>
              <a:rPr lang="en-US" dirty="0"/>
              <a:t>;</a:t>
            </a:r>
            <a:r>
              <a:rPr lang="id-ID" dirty="0"/>
              <a:t>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id-ID" dirty="0" smtClean="0"/>
              <a:t>seperti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id-ID" dirty="0"/>
              <a:t>imbalan moneter.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Tipe-tipe</a:t>
            </a:r>
            <a:r>
              <a:rPr lang="en-US" sz="3200" b="1" dirty="0"/>
              <a:t> </a:t>
            </a:r>
            <a:r>
              <a:rPr lang="en-US" sz="3200" b="1" dirty="0" err="1"/>
              <a:t>organisasi</a:t>
            </a:r>
            <a:r>
              <a:rPr lang="en-US" sz="3200" b="1" dirty="0"/>
              <a:t>.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2286000" y="2971800"/>
            <a:ext cx="1892808" cy="14752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Birokrasi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Birokrasi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organisasi formal</a:t>
            </a:r>
            <a:r>
              <a:rPr lang="en-US" dirty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id-ID" dirty="0" smtClean="0"/>
              <a:t>oleh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id-ID" dirty="0" smtClean="0"/>
              <a:t>hirark</a:t>
            </a:r>
            <a:r>
              <a:rPr lang="en-US" dirty="0" smtClean="0"/>
              <a:t>h</a:t>
            </a:r>
            <a:r>
              <a:rPr lang="id-ID" dirty="0" smtClean="0"/>
              <a:t>i </a:t>
            </a:r>
            <a:r>
              <a:rPr lang="id-ID" dirty="0"/>
              <a:t>otoritas</a:t>
            </a:r>
            <a:r>
              <a:rPr lang="en-US" dirty="0"/>
              <a:t>,</a:t>
            </a:r>
            <a:r>
              <a:rPr lang="id-ID" dirty="0"/>
              <a:t> </a:t>
            </a:r>
            <a:r>
              <a:rPr lang="en-US" dirty="0" err="1"/>
              <a:t>adanya</a:t>
            </a:r>
            <a:r>
              <a:rPr lang="id-ID" dirty="0"/>
              <a:t> pembagian kerja yang jelas, aturan eksplisit, dan </a:t>
            </a:r>
            <a:r>
              <a:rPr lang="en-US" dirty="0" err="1"/>
              <a:t>ber</a:t>
            </a:r>
            <a:r>
              <a:rPr lang="id-ID" dirty="0"/>
              <a:t>sifat umum. 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id-ID" dirty="0" smtClean="0"/>
              <a:t>Birokrasi </a:t>
            </a:r>
            <a:r>
              <a:rPr lang="id-ID" dirty="0"/>
              <a:t>terkenal karena ukuran</a:t>
            </a:r>
            <a:r>
              <a:rPr lang="en-US" dirty="0" err="1"/>
              <a:t>nya</a:t>
            </a:r>
            <a:r>
              <a:rPr lang="id-ID" dirty="0"/>
              <a:t> </a:t>
            </a:r>
            <a:r>
              <a:rPr lang="en-US" dirty="0"/>
              <a:t>yang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id-ID" dirty="0"/>
              <a:t> dan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id-ID" dirty="0"/>
              <a:t> kompleksitas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Birokrasi</a:t>
            </a:r>
            <a:r>
              <a:rPr lang="en-US" dirty="0" smtClean="0"/>
              <a:t> :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2066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rId4" action="ppaction://hlinksldjump" highlightClick="1"/>
          </p:cNvPr>
          <p:cNvSpPr/>
          <p:nvPr/>
        </p:nvSpPr>
        <p:spPr>
          <a:xfrm>
            <a:off x="7924800" y="5829300"/>
            <a:ext cx="762000" cy="5715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Birokrasi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350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229600" y="5791200"/>
            <a:ext cx="762000" cy="7620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91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838200"/>
            <a:ext cx="7924800" cy="6019800"/>
          </a:xfrm>
          <a:prstGeom prst="cloudCallout">
            <a:avLst>
              <a:gd name="adj1" fmla="val -51580"/>
              <a:gd name="adj2" fmla="val 28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44196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Max Weber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1524000"/>
            <a:ext cx="211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/>
              <a:t>6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190500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1). T</a:t>
            </a:r>
            <a:r>
              <a:rPr lang="id-ID" dirty="0"/>
              <a:t>inggi</a:t>
            </a:r>
            <a:r>
              <a:rPr lang="en-US" dirty="0" err="1"/>
              <a:t>nya</a:t>
            </a:r>
            <a:r>
              <a:rPr lang="id-ID" dirty="0"/>
              <a:t> pembagian kerja dan </a:t>
            </a:r>
            <a:r>
              <a:rPr lang="id-ID" dirty="0" smtClean="0"/>
              <a:t>spesialisasi</a:t>
            </a:r>
            <a:r>
              <a:rPr lang="en-US" dirty="0" smtClean="0"/>
              <a:t>: </a:t>
            </a:r>
            <a:r>
              <a:rPr lang="en-US" dirty="0" err="1" smtClean="0"/>
              <a:t>mempekerjakan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handal</a:t>
            </a:r>
            <a:r>
              <a:rPr lang="id-ID" dirty="0" smtClean="0"/>
              <a:t>.</a:t>
            </a:r>
            <a:endParaRPr lang="en-US" dirty="0"/>
          </a:p>
          <a:p>
            <a:pPr algn="just"/>
            <a:r>
              <a:rPr lang="en-US" dirty="0"/>
              <a:t>2). H</a:t>
            </a:r>
            <a:r>
              <a:rPr lang="id-ID" dirty="0"/>
              <a:t>irark</a:t>
            </a:r>
            <a:r>
              <a:rPr lang="en-US" dirty="0"/>
              <a:t>h</a:t>
            </a:r>
            <a:r>
              <a:rPr lang="id-ID" dirty="0"/>
              <a:t>i </a:t>
            </a:r>
            <a:r>
              <a:rPr lang="id-ID" dirty="0" smtClean="0"/>
              <a:t>kewenangan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id-ID" dirty="0" smtClean="0"/>
              <a:t>. </a:t>
            </a:r>
            <a:endParaRPr lang="en-US" dirty="0"/>
          </a:p>
          <a:p>
            <a:pPr algn="just"/>
            <a:r>
              <a:rPr lang="en-US" dirty="0"/>
              <a:t>3). A</a:t>
            </a:r>
            <a:r>
              <a:rPr lang="id-ID" dirty="0"/>
              <a:t>turan dan </a:t>
            </a:r>
            <a:r>
              <a:rPr lang="id-ID" dirty="0" smtClean="0"/>
              <a:t>regulasi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id-ID" dirty="0" smtClean="0"/>
              <a:t>. </a:t>
            </a:r>
            <a:endParaRPr lang="en-US" dirty="0"/>
          </a:p>
          <a:p>
            <a:r>
              <a:rPr lang="en-US" dirty="0"/>
              <a:t>4).</a:t>
            </a:r>
            <a:r>
              <a:rPr lang="id-ID" dirty="0"/>
              <a:t> </a:t>
            </a:r>
            <a:r>
              <a:rPr lang="en-US" dirty="0" err="1"/>
              <a:t>Hubunga</a:t>
            </a:r>
            <a:r>
              <a:rPr lang="id-ID" dirty="0"/>
              <a:t>n </a:t>
            </a:r>
            <a:r>
              <a:rPr lang="id-ID" dirty="0" smtClean="0"/>
              <a:t>impersonal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</a:t>
            </a:r>
            <a:r>
              <a:rPr lang="en-US" dirty="0" err="1" smtClean="0"/>
              <a:t>dipandu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instrumental</a:t>
            </a:r>
            <a:r>
              <a:rPr lang="id-ID" dirty="0" smtClean="0"/>
              <a:t>. </a:t>
            </a:r>
            <a:endParaRPr lang="en-US" dirty="0"/>
          </a:p>
          <a:p>
            <a:pPr algn="just"/>
            <a:r>
              <a:rPr lang="en-US" dirty="0"/>
              <a:t>5).</a:t>
            </a:r>
            <a:r>
              <a:rPr lang="id-ID" dirty="0"/>
              <a:t> </a:t>
            </a:r>
            <a:r>
              <a:rPr lang="en-US" dirty="0"/>
              <a:t>T</a:t>
            </a:r>
            <a:r>
              <a:rPr lang="id-ID" dirty="0"/>
              <a:t>angga </a:t>
            </a:r>
            <a:r>
              <a:rPr lang="id-ID" dirty="0" smtClean="0"/>
              <a:t>karir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yang formal.</a:t>
            </a:r>
            <a:r>
              <a:rPr lang="id-ID" dirty="0" smtClean="0"/>
              <a:t> </a:t>
            </a:r>
            <a:endParaRPr lang="en-US" dirty="0"/>
          </a:p>
          <a:p>
            <a:pPr algn="just"/>
            <a:r>
              <a:rPr lang="en-US" dirty="0"/>
              <a:t>6).</a:t>
            </a:r>
            <a:r>
              <a:rPr lang="id-ID" dirty="0"/>
              <a:t> </a:t>
            </a:r>
            <a:r>
              <a:rPr lang="en-US" dirty="0"/>
              <a:t>E</a:t>
            </a:r>
            <a:r>
              <a:rPr lang="id-ID" dirty="0" smtClean="0"/>
              <a:t>fisiensi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memaksimalkan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Masalah-masalah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343400" cy="5029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  <p:pic>
        <p:nvPicPr>
          <p:cNvPr id="6" name="Picture 2" descr="C:\Users\Devi Stany\Pictures\Gambar-Animasi-Bergerak-Power-Point-Kuc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1981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505200"/>
            <a:ext cx="266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1). </a:t>
            </a:r>
            <a:r>
              <a:rPr lang="en-US" sz="2800" dirty="0" err="1" smtClean="0"/>
              <a:t>Ritualisme</a:t>
            </a:r>
            <a:r>
              <a:rPr lang="en-US" sz="2800" dirty="0" smtClean="0"/>
              <a:t> 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/>
              <a:t> </a:t>
            </a:r>
            <a:r>
              <a:rPr lang="en-US" sz="2800" dirty="0" err="1" smtClean="0"/>
              <a:t>kepatuhan</a:t>
            </a:r>
            <a:r>
              <a:rPr lang="en-US" sz="2800" dirty="0" smtClean="0"/>
              <a:t>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mengikuti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kebiasaan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371600"/>
            <a:ext cx="41148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19812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3886200" y="5715000"/>
            <a:ext cx="838200" cy="838200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29200" y="3886200"/>
            <a:ext cx="198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situasi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aturan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berlebihan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mengakibatkan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penurunan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ikatan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kekompakkan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keseluruhan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Keragaman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3886200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Rosabeth</a:t>
            </a:r>
            <a:r>
              <a:rPr lang="en-US" dirty="0" smtClean="0"/>
              <a:t> Moss </a:t>
            </a:r>
            <a:r>
              <a:rPr lang="en-US" dirty="0" err="1" smtClean="0"/>
              <a:t>Kanter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  <a:endParaRPr lang="id-ID" dirty="0"/>
          </a:p>
        </p:txBody>
      </p:sp>
      <p:pic>
        <p:nvPicPr>
          <p:cNvPr id="1026" name="Picture 2" descr="C:\Users\Devi Stany\Pictures\Beda 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13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1.picsearch.com/is?BI2U0VaeYJ9TSHhcO1I0pX-nNxerVpU7cxGPVuLupIw&amp;height=2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22098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3657600"/>
            <a:ext cx="2438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Gender: </a:t>
            </a:r>
            <a:r>
              <a:rPr lang="en-US" dirty="0" err="1" smtClean="0"/>
              <a:t>kesetaraan</a:t>
            </a:r>
            <a:r>
              <a:rPr lang="en-US" dirty="0" smtClean="0"/>
              <a:t>, </a:t>
            </a:r>
            <a:r>
              <a:rPr lang="en-US" dirty="0" err="1" smtClean="0"/>
              <a:t>keseimbangan</a:t>
            </a:r>
            <a:r>
              <a:rPr lang="en-US" dirty="0" smtClean="0"/>
              <a:t>, </a:t>
            </a: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sukarela</a:t>
            </a:r>
            <a:endParaRPr lang="en-US" dirty="0"/>
          </a:p>
        </p:txBody>
      </p:sp>
      <p:pic>
        <p:nvPicPr>
          <p:cNvPr id="1031" name="Picture 7" descr="C:\Users\Devi Stany\Pictures\ayam numpang kura kur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9050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Forward or Next 4">
            <a:hlinkClick r:id="rId6" action="ppaction://hlinksldjump" highlightClick="1"/>
          </p:cNvPr>
          <p:cNvSpPr/>
          <p:nvPr/>
        </p:nvSpPr>
        <p:spPr>
          <a:xfrm>
            <a:off x="8001000" y="6096000"/>
            <a:ext cx="762000" cy="6096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67818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hirarkhis</a:t>
            </a:r>
            <a:r>
              <a:rPr lang="en-US" dirty="0" smtClean="0"/>
              <a:t> 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 yang </a:t>
            </a:r>
            <a:r>
              <a:rPr lang="en-US" dirty="0" err="1" smtClean="0"/>
              <a:t>melahirkan</a:t>
            </a:r>
            <a:r>
              <a:rPr lang="en-US" dirty="0" smtClean="0"/>
              <a:t> </a:t>
            </a:r>
            <a:r>
              <a:rPr lang="en-US" dirty="0" err="1" smtClean="0"/>
              <a:t>penjenjangan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ketidak-setaraan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304799" y="3886200"/>
            <a:ext cx="2286001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dirty="0" err="1" smtClean="0"/>
              <a:t>Ras</a:t>
            </a:r>
            <a:r>
              <a:rPr lang="en-US" dirty="0" smtClean="0"/>
              <a:t>: </a:t>
            </a:r>
            <a:r>
              <a:rPr lang="en-US" dirty="0" err="1" smtClean="0"/>
              <a:t>perbedaan</a:t>
            </a:r>
            <a:r>
              <a:rPr lang="en-US" dirty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rambut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  <p:sp>
        <p:nvSpPr>
          <p:cNvPr id="9" name="Flowchart: Preparation 8"/>
          <p:cNvSpPr/>
          <p:nvPr/>
        </p:nvSpPr>
        <p:spPr>
          <a:xfrm>
            <a:off x="6858000" y="3810000"/>
            <a:ext cx="2590800" cy="1219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3.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: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menengah</a:t>
            </a:r>
            <a:r>
              <a:rPr lang="en-US" dirty="0" smtClean="0"/>
              <a:t>, </a:t>
            </a:r>
            <a:r>
              <a:rPr lang="en-US" dirty="0" err="1" smtClean="0"/>
              <a:t>bawah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00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Group, </a:t>
            </a:r>
            <a:r>
              <a:rPr lang="en-US" dirty="0" err="1"/>
              <a:t>Jaringan</a:t>
            </a:r>
            <a:r>
              <a:rPr lang="en-US" dirty="0"/>
              <a:t>, Dan </a:t>
            </a:r>
            <a:r>
              <a:rPr lang="en-US" dirty="0" err="1"/>
              <a:t>Organisasi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5562600" cy="20574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 smtClean="0"/>
              <a:t>•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/>
              <a:t>Group :  a).</a:t>
            </a:r>
            <a:r>
              <a:rPr lang="en-US" dirty="0" err="1"/>
              <a:t>Ukuran</a:t>
            </a:r>
            <a:r>
              <a:rPr lang="en-US" dirty="0"/>
              <a:t> Group 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       b</a:t>
            </a:r>
            <a:r>
              <a:rPr lang="en-US" dirty="0"/>
              <a:t>).Group Primer 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Group </a:t>
            </a:r>
            <a:r>
              <a:rPr lang="en-US" dirty="0" err="1"/>
              <a:t>Sekunder</a:t>
            </a:r>
            <a:r>
              <a:rPr lang="en-US" dirty="0"/>
              <a:t>   </a:t>
            </a:r>
            <a:r>
              <a:rPr lang="en-US" dirty="0" smtClean="0"/>
              <a:t>	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        c</a:t>
            </a:r>
            <a:r>
              <a:rPr lang="en-US" dirty="0"/>
              <a:t>).</a:t>
            </a:r>
            <a:r>
              <a:rPr lang="en-US" dirty="0" err="1"/>
              <a:t>Acuan</a:t>
            </a:r>
            <a:r>
              <a:rPr lang="en-US" dirty="0"/>
              <a:t> Group  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	       d</a:t>
            </a:r>
            <a:r>
              <a:rPr lang="en-US" dirty="0"/>
              <a:t>).In-Group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smtClean="0"/>
              <a:t>Out- </a:t>
            </a:r>
            <a:r>
              <a:rPr lang="en-US" dirty="0"/>
              <a:t>Group  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	       </a:t>
            </a:r>
            <a:r>
              <a:rPr lang="en-US" dirty="0"/>
              <a:t>e).</a:t>
            </a:r>
            <a:r>
              <a:rPr lang="en-US" dirty="0" err="1"/>
              <a:t>Jaringan</a:t>
            </a:r>
            <a:r>
              <a:rPr lang="en-US" dirty="0"/>
              <a:t> </a:t>
            </a:r>
          </a:p>
          <a:p>
            <a:pPr algn="l"/>
            <a:r>
              <a:rPr lang="en-US" dirty="0" smtClean="0"/>
              <a:t>•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</a:p>
          <a:p>
            <a:pPr algn="l"/>
            <a:r>
              <a:rPr lang="en-US" dirty="0" smtClean="0"/>
              <a:t>•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</a:p>
          <a:p>
            <a:pPr algn="l"/>
            <a:r>
              <a:rPr lang="en-US" dirty="0"/>
              <a:t>• </a:t>
            </a:r>
            <a:r>
              <a:rPr lang="en-US" dirty="0" err="1" smtClean="0"/>
              <a:t>Birokrasi</a:t>
            </a:r>
            <a:endParaRPr lang="en-US" dirty="0"/>
          </a:p>
          <a:p>
            <a:pPr algn="l"/>
            <a:r>
              <a:rPr lang="en-US" dirty="0" smtClean="0"/>
              <a:t>• </a:t>
            </a:r>
            <a:r>
              <a:rPr lang="en-US" dirty="0" err="1" smtClean="0"/>
              <a:t>Keragaman</a:t>
            </a:r>
            <a:endParaRPr lang="en-US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4343400" y="5638800"/>
            <a:ext cx="914400" cy="762000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91400" cy="3505200"/>
          </a:xfrm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4038600" y="5656728"/>
            <a:ext cx="1066800" cy="744071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Instruksional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 err="1"/>
              <a:t>Mahasiswa</a:t>
            </a:r>
            <a:r>
              <a:rPr lang="es-MX" dirty="0"/>
              <a:t> </a:t>
            </a:r>
            <a:r>
              <a:rPr lang="es-MX" dirty="0" err="1"/>
              <a:t>dapat</a:t>
            </a:r>
            <a:r>
              <a:rPr lang="es-MX" dirty="0"/>
              <a:t> </a:t>
            </a:r>
            <a:r>
              <a:rPr lang="es-MX" dirty="0" err="1"/>
              <a:t>memberikan</a:t>
            </a:r>
            <a:r>
              <a:rPr lang="es-MX" dirty="0"/>
              <a:t> </a:t>
            </a:r>
            <a:r>
              <a:rPr lang="es-MX" dirty="0" err="1"/>
              <a:t>perbedaan</a:t>
            </a:r>
            <a:r>
              <a:rPr lang="es-MX" dirty="0"/>
              <a:t> antara </a:t>
            </a:r>
            <a:r>
              <a:rPr lang="es-MX" dirty="0" err="1"/>
              <a:t>group</a:t>
            </a:r>
            <a:r>
              <a:rPr lang="es-MX" dirty="0"/>
              <a:t>, </a:t>
            </a:r>
            <a:r>
              <a:rPr lang="es-MX" dirty="0" err="1"/>
              <a:t>jaringan</a:t>
            </a:r>
            <a:r>
              <a:rPr lang="es-MX" dirty="0"/>
              <a:t>, dan </a:t>
            </a:r>
            <a:r>
              <a:rPr lang="es-MX" dirty="0" err="1"/>
              <a:t>organisasi</a:t>
            </a:r>
            <a:r>
              <a:rPr lang="es-MX" dirty="0"/>
              <a:t> </a:t>
            </a:r>
            <a:r>
              <a:rPr lang="es-MX" dirty="0" err="1"/>
              <a:t>dengan</a:t>
            </a:r>
            <a:r>
              <a:rPr lang="es-MX" dirty="0"/>
              <a:t> </a:t>
            </a:r>
            <a:r>
              <a:rPr lang="es-MX" dirty="0" err="1"/>
              <a:t>memberikan</a:t>
            </a:r>
            <a:r>
              <a:rPr lang="es-MX" dirty="0"/>
              <a:t> </a:t>
            </a:r>
            <a:r>
              <a:rPr lang="es-MX" dirty="0" err="1"/>
              <a:t>contoh</a:t>
            </a:r>
            <a:r>
              <a:rPr lang="es-MX" dirty="0"/>
              <a:t>.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 </a:t>
            </a:r>
            <a:endParaRPr lang="en-US" dirty="0"/>
          </a:p>
          <a:p>
            <a:r>
              <a:rPr lang="es-MX" dirty="0" err="1"/>
              <a:t>Mahasiswa</a:t>
            </a:r>
            <a:r>
              <a:rPr lang="es-MX" dirty="0"/>
              <a:t> </a:t>
            </a:r>
            <a:r>
              <a:rPr lang="es-MX" dirty="0" err="1"/>
              <a:t>dapat</a:t>
            </a:r>
            <a:r>
              <a:rPr lang="es-MX" dirty="0"/>
              <a:t> </a:t>
            </a:r>
            <a:r>
              <a:rPr lang="es-MX" dirty="0" err="1"/>
              <a:t>memberikan</a:t>
            </a:r>
            <a:r>
              <a:rPr lang="es-MX" dirty="0"/>
              <a:t> </a:t>
            </a:r>
            <a:r>
              <a:rPr lang="es-MX" dirty="0" err="1"/>
              <a:t>contoh</a:t>
            </a:r>
            <a:r>
              <a:rPr lang="es-MX" dirty="0"/>
              <a:t> </a:t>
            </a:r>
            <a:r>
              <a:rPr lang="es-MX" dirty="0" err="1"/>
              <a:t>tentang</a:t>
            </a:r>
            <a:r>
              <a:rPr lang="es-MX" dirty="0"/>
              <a:t> </a:t>
            </a:r>
            <a:r>
              <a:rPr lang="es-MX" dirty="0" err="1"/>
              <a:t>bentuk-bentuk</a:t>
            </a:r>
            <a:r>
              <a:rPr lang="es-MX" dirty="0"/>
              <a:t> </a:t>
            </a:r>
            <a:r>
              <a:rPr lang="es-MX" dirty="0" err="1"/>
              <a:t>pengaruh</a:t>
            </a:r>
            <a:r>
              <a:rPr lang="es-MX" dirty="0"/>
              <a:t> </a:t>
            </a:r>
            <a:r>
              <a:rPr lang="es-MX" dirty="0" err="1"/>
              <a:t>sosial</a:t>
            </a:r>
            <a:r>
              <a:rPr lang="es-MX" dirty="0"/>
              <a:t> yang dominan </a:t>
            </a:r>
            <a:r>
              <a:rPr lang="es-MX" dirty="0" err="1"/>
              <a:t>dalam</a:t>
            </a:r>
            <a:r>
              <a:rPr lang="es-MX" dirty="0"/>
              <a:t> </a:t>
            </a:r>
            <a:r>
              <a:rPr lang="es-MX" dirty="0" err="1"/>
              <a:t>masyarakat</a:t>
            </a:r>
            <a:r>
              <a:rPr lang="es-MX" dirty="0"/>
              <a:t>.</a:t>
            </a:r>
            <a:endParaRPr lang="en-US" dirty="0"/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685800" cy="5334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Andersen, Margaret, L; Taylor, Howard, F; </a:t>
            </a:r>
            <a:r>
              <a:rPr lang="en-US" b="1" i="1" dirty="0"/>
              <a:t>Sociology</a:t>
            </a:r>
            <a:r>
              <a:rPr lang="en-US" dirty="0"/>
              <a:t>, USA : Thomson Learning, </a:t>
            </a:r>
            <a:r>
              <a:rPr lang="en-US" dirty="0" err="1"/>
              <a:t>Inc</a:t>
            </a:r>
            <a:r>
              <a:rPr lang="en-US" dirty="0"/>
              <a:t>, </a:t>
            </a:r>
            <a:r>
              <a:rPr lang="en-US" dirty="0" smtClean="0"/>
              <a:t>2005, </a:t>
            </a:r>
            <a:r>
              <a:rPr lang="en-US" dirty="0" err="1"/>
              <a:t>hal</a:t>
            </a:r>
            <a:r>
              <a:rPr lang="en-US" dirty="0"/>
              <a:t>. 123-146,  238 - 239</a:t>
            </a:r>
          </a:p>
          <a:p>
            <a:endParaRPr lang="en-US" dirty="0"/>
          </a:p>
          <a:p>
            <a:pPr lvl="0"/>
            <a:r>
              <a:rPr lang="en-US" dirty="0" err="1"/>
              <a:t>Poythress</a:t>
            </a:r>
            <a:r>
              <a:rPr lang="en-US" dirty="0"/>
              <a:t>, Vern, Sheridan; </a:t>
            </a:r>
            <a:r>
              <a:rPr lang="en-US" b="1" i="1" dirty="0"/>
              <a:t>Redeeming Sociology</a:t>
            </a:r>
            <a:r>
              <a:rPr lang="en-US" dirty="0"/>
              <a:t>, USA : Illinois, </a:t>
            </a:r>
            <a:r>
              <a:rPr lang="en-US" dirty="0" smtClean="0"/>
              <a:t>2011, </a:t>
            </a:r>
            <a:r>
              <a:rPr lang="en-US" dirty="0" err="1"/>
              <a:t>hal</a:t>
            </a:r>
            <a:r>
              <a:rPr lang="en-US" dirty="0"/>
              <a:t>. 199 - 205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4114800" y="5715000"/>
            <a:ext cx="914400" cy="609600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Manusia</a:t>
            </a:r>
            <a:r>
              <a:rPr lang="en-US" dirty="0"/>
              <a:t> sebagai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 ‘social animal</a:t>
            </a:r>
            <a:r>
              <a:rPr lang="en-US" dirty="0" smtClean="0"/>
              <a:t>’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Group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id-ID" dirty="0"/>
              <a:t> </a:t>
            </a:r>
            <a:r>
              <a:rPr lang="en-US" dirty="0" err="1"/>
              <a:t>merupakan</a:t>
            </a:r>
            <a:r>
              <a:rPr lang="id-ID" dirty="0"/>
              <a:t> fakta eksistensi manusia  hampir</a:t>
            </a:r>
            <a:r>
              <a:rPr lang="en-US" dirty="0"/>
              <a:t> di </a:t>
            </a:r>
            <a:r>
              <a:rPr lang="id-ID" dirty="0"/>
              <a:t> setiap aspek </a:t>
            </a:r>
            <a:r>
              <a:rPr lang="id-ID" dirty="0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id-ID" dirty="0" smtClean="0"/>
              <a:t>. </a:t>
            </a:r>
            <a:endParaRPr lang="id-ID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48400" y="38862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524000" y="39624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4140993" y="5867400"/>
            <a:ext cx="757238" cy="685800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6764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676400" cy="2063951"/>
          </a:xfrm>
          <a:prstGeom prst="rect">
            <a:avLst/>
          </a:prstGeom>
        </p:spPr>
      </p:pic>
      <p:pic>
        <p:nvPicPr>
          <p:cNvPr id="29" name="Picture 2" descr="http://media2.picsearch.com/is?ppnPP47noHna5ZsSe5v228BIwDpVqXYB_mTDXMSS_Cw&amp;height=1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133600"/>
            <a:ext cx="1981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3200400" y="4267200"/>
            <a:ext cx="1676400" cy="304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</a:t>
            </a:r>
            <a:r>
              <a:rPr lang="en-US" dirty="0" err="1" smtClean="0"/>
              <a:t>idup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Tipe Group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51" y="3048000"/>
            <a:ext cx="2759449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media4.picsearch.com/is?tC4zNdosoSYeY4QEid7bBmBcSuNqTsIbVzObfls1yYk&amp;height=2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28670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3.picsearch.com/is?p-BpR4FXQqkTJuHDHb4AmU4ioowX3Y7Yl33bPgxrRos&amp;height=2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41" y="1752600"/>
            <a:ext cx="217226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Forward or Next 3">
            <a:hlinkClick r:id="rId6" action="ppaction://hlinksldjump" highlightClick="1"/>
          </p:cNvPr>
          <p:cNvSpPr/>
          <p:nvPr/>
        </p:nvSpPr>
        <p:spPr>
          <a:xfrm>
            <a:off x="8229600" y="5867400"/>
            <a:ext cx="685800" cy="6096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media2.picsearch.com/is?KW2KBBYMIT12XXrd7x96ECrkPNCodQLlO3ewSHzOBdM&amp;height=1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16002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Flowchart: Punched Tape 4"/>
          <p:cNvSpPr/>
          <p:nvPr/>
        </p:nvSpPr>
        <p:spPr>
          <a:xfrm>
            <a:off x="416767" y="914400"/>
            <a:ext cx="3505200" cy="3810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eriod"/>
            </a:pPr>
            <a:r>
              <a:rPr lang="id-ID" sz="2000" dirty="0">
                <a:solidFill>
                  <a:schemeClr val="tx1"/>
                </a:solidFill>
              </a:rPr>
              <a:t>Ukuran Group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895600"/>
            <a:ext cx="1600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Georg </a:t>
            </a:r>
            <a:r>
              <a:rPr lang="en-US" dirty="0" err="1" smtClean="0">
                <a:solidFill>
                  <a:schemeClr val="tx1"/>
                </a:solidFill>
              </a:rPr>
              <a:t>Simmel</a:t>
            </a:r>
            <a:r>
              <a:rPr lang="en-US" dirty="0" smtClean="0">
                <a:solidFill>
                  <a:schemeClr val="tx1"/>
                </a:solidFill>
              </a:rPr>
              <a:t> (1858-1918)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895600" y="2438400"/>
            <a:ext cx="2667000" cy="1905000"/>
          </a:xfrm>
          <a:prstGeom prst="cloudCallout">
            <a:avLst>
              <a:gd name="adj1" fmla="val -85060"/>
              <a:gd name="adj2" fmla="val 1589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381000" y="1371600"/>
            <a:ext cx="67056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Ukuran</a:t>
            </a:r>
            <a:r>
              <a:rPr lang="en-US" dirty="0"/>
              <a:t> group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kecilnya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63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5.picsearch.com/is?EdVAbCZdQrJmlS1w7PVGJ9tI4fMkDV70YUrracLpdC8&amp;height=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1905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3248025" cy="242887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>
          <a:xfrm>
            <a:off x="6248400" y="1752600"/>
            <a:ext cx="2209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Group Primer: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Keluarga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4724400"/>
            <a:ext cx="2133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Group </a:t>
            </a:r>
            <a:r>
              <a:rPr lang="en-US" dirty="0" err="1" smtClean="0">
                <a:solidFill>
                  <a:schemeClr val="tx1"/>
                </a:solidFill>
              </a:rPr>
              <a:t>Sekunder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Masyarakat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ction Button: Forward or Next 3">
            <a:hlinkClick r:id="rId5" action="ppaction://hlinksldjump" highlightClick="1"/>
          </p:cNvPr>
          <p:cNvSpPr/>
          <p:nvPr/>
        </p:nvSpPr>
        <p:spPr>
          <a:xfrm>
            <a:off x="1524000" y="5943600"/>
            <a:ext cx="762000" cy="542925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media2.picsearch.com/is?5li2EpseWJf7Uzg5n1Uxi9QTmuNGamYtCR9efLiR-vg&amp;height=2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2480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2514600"/>
            <a:ext cx="14478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(1854-1929</a:t>
            </a:r>
            <a:r>
              <a:rPr lang="en-US" dirty="0"/>
              <a:t>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038600" y="1066800"/>
            <a:ext cx="5105400" cy="2209800"/>
          </a:xfrm>
          <a:prstGeom prst="wedgeRectCallout">
            <a:avLst>
              <a:gd name="adj1" fmla="val -60394"/>
              <a:gd name="adj2" fmla="val 3461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3581400" y="3810000"/>
            <a:ext cx="5257800" cy="2514600"/>
          </a:xfrm>
          <a:prstGeom prst="wedgeRoundRectCallout">
            <a:avLst>
              <a:gd name="adj1" fmla="val -53131"/>
              <a:gd name="adj2" fmla="val -3803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2438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b. </a:t>
            </a:r>
            <a:r>
              <a:rPr lang="en-US" b="1" dirty="0" err="1" smtClean="0">
                <a:solidFill>
                  <a:srgbClr val="00B0F0"/>
                </a:solidFill>
              </a:rPr>
              <a:t>Bentuk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id-ID" b="1" dirty="0">
                <a:solidFill>
                  <a:srgbClr val="00B0F0"/>
                </a:solidFill>
              </a:rPr>
              <a:t>Group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7239000" y="5181600"/>
            <a:ext cx="990600" cy="6096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304800" y="304800"/>
            <a:ext cx="2895600" cy="804672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/>
              <a:t>c. </a:t>
            </a:r>
            <a:r>
              <a:rPr lang="id-ID" sz="2800" b="1" dirty="0"/>
              <a:t>Acuan Group</a:t>
            </a:r>
            <a:endParaRPr lang="en-US" sz="2800" b="1" dirty="0"/>
          </a:p>
        </p:txBody>
      </p:sp>
      <p:sp>
        <p:nvSpPr>
          <p:cNvPr id="5" name="Flowchart: Predefined Process 4"/>
          <p:cNvSpPr/>
          <p:nvPr/>
        </p:nvSpPr>
        <p:spPr>
          <a:xfrm>
            <a:off x="0" y="5105400"/>
            <a:ext cx="2514600" cy="609600"/>
          </a:xfrm>
          <a:prstGeom prst="flowChartPredefined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Merton </a:t>
            </a:r>
            <a:r>
              <a:rPr lang="en-US" b="1" dirty="0" err="1">
                <a:solidFill>
                  <a:srgbClr val="002060"/>
                </a:solidFill>
              </a:rPr>
              <a:t>dan</a:t>
            </a:r>
            <a:r>
              <a:rPr lang="en-US" b="1" dirty="0">
                <a:solidFill>
                  <a:srgbClr val="002060"/>
                </a:solidFill>
              </a:rPr>
              <a:t> Rossi</a:t>
            </a:r>
          </a:p>
        </p:txBody>
      </p:sp>
      <p:sp>
        <p:nvSpPr>
          <p:cNvPr id="6" name="Flowchart: Multidocument 5"/>
          <p:cNvSpPr/>
          <p:nvPr/>
        </p:nvSpPr>
        <p:spPr>
          <a:xfrm>
            <a:off x="152400" y="1295400"/>
            <a:ext cx="5334000" cy="113995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K</a:t>
            </a:r>
            <a:r>
              <a:rPr lang="id-ID" dirty="0"/>
              <a:t>elompok </a:t>
            </a:r>
            <a:r>
              <a:rPr lang="en-US" dirty="0" smtClean="0"/>
              <a:t> </a:t>
            </a:r>
            <a:r>
              <a:rPr lang="id-ID" dirty="0" smtClean="0"/>
              <a:t>primer 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en-US" dirty="0" smtClean="0"/>
              <a:t> </a:t>
            </a:r>
            <a:r>
              <a:rPr lang="id-ID" dirty="0" smtClean="0"/>
              <a:t>sekunder </a:t>
            </a:r>
            <a:r>
              <a:rPr lang="en-US" dirty="0" smtClean="0"/>
              <a:t> </a:t>
            </a:r>
            <a:r>
              <a:rPr lang="id-ID" dirty="0" smtClean="0"/>
              <a:t>adalah </a:t>
            </a:r>
            <a:r>
              <a:rPr lang="id-ID" dirty="0"/>
              <a:t>kelompok </a:t>
            </a:r>
            <a:r>
              <a:rPr lang="en-US" dirty="0" smtClean="0"/>
              <a:t> </a:t>
            </a:r>
            <a:r>
              <a:rPr lang="id-ID" dirty="0" smtClean="0"/>
              <a:t>yang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id-ID" dirty="0"/>
              <a:t>anggota</a:t>
            </a:r>
            <a:r>
              <a:rPr lang="en-US" dirty="0"/>
              <a:t>an.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" y="3124200"/>
            <a:ext cx="68410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3276600"/>
            <a:ext cx="68410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876800" y="2667000"/>
            <a:ext cx="3733800" cy="1752600"/>
          </a:xfrm>
          <a:prstGeom prst="wedgeRoundRectCallout">
            <a:avLst>
              <a:gd name="adj1" fmla="val -119272"/>
              <a:gd name="adj2" fmla="val 246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k</a:t>
            </a:r>
            <a:r>
              <a:rPr lang="id-ID" dirty="0"/>
              <a:t>elompok referensi adalah mereka yang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id-ID" dirty="0"/>
              <a:t>atau mungkin tidak 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id-ID" dirty="0"/>
              <a:t>, tetapi digunakan sebagai standar</a:t>
            </a:r>
            <a:r>
              <a:rPr lang="en-US" dirty="0"/>
              <a:t>d</a:t>
            </a:r>
            <a:r>
              <a:rPr lang="id-ID" dirty="0"/>
              <a:t> untuk mengevaluasi nilai-nilai, sikap, dan perilaku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36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267200"/>
            <a:ext cx="4800600" cy="2438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atribusi</a:t>
            </a:r>
            <a:r>
              <a:rPr lang="en-US" dirty="0" smtClean="0"/>
              <a:t> :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menyimpang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motif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orang lain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orang  sebagai </a:t>
            </a:r>
            <a:r>
              <a:rPr lang="en-US" dirty="0" err="1" smtClean="0"/>
              <a:t>anggota</a:t>
            </a:r>
            <a:r>
              <a:rPr lang="en-US" dirty="0" smtClean="0"/>
              <a:t> in-group </a:t>
            </a:r>
            <a:r>
              <a:rPr lang="en-US" dirty="0" err="1" smtClean="0"/>
              <a:t>atau</a:t>
            </a:r>
            <a:r>
              <a:rPr lang="en-US" dirty="0" smtClean="0"/>
              <a:t> out-group.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orang 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 smtClean="0"/>
              <a:t>,.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id-ID" dirty="0" smtClean="0"/>
              <a:t> </a:t>
            </a:r>
            <a:r>
              <a:rPr lang="id-ID" dirty="0"/>
              <a:t>menyimpulkan 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id-ID" dirty="0"/>
              <a:t> yang lain </a:t>
            </a:r>
            <a:r>
              <a:rPr lang="en-US" dirty="0" err="1"/>
              <a:t>seperti</a:t>
            </a:r>
            <a:r>
              <a:rPr lang="id-ID" dirty="0"/>
              <a:t> 'benar-benar </a:t>
            </a:r>
            <a:r>
              <a:rPr lang="en-US" dirty="0" err="1"/>
              <a:t>adanya</a:t>
            </a:r>
            <a:r>
              <a:rPr lang="id-ID" dirty="0"/>
              <a:t>‘</a:t>
            </a:r>
            <a:r>
              <a:rPr lang="en-US" dirty="0"/>
              <a:t>, </a:t>
            </a:r>
            <a:r>
              <a:rPr lang="id-ID" dirty="0"/>
              <a:t>s</a:t>
            </a:r>
            <a:r>
              <a:rPr lang="en-US" dirty="0" err="1"/>
              <a:t>ebagai</a:t>
            </a:r>
            <a:r>
              <a:rPr lang="en-US" dirty="0"/>
              <a:t>  </a:t>
            </a:r>
            <a:r>
              <a:rPr lang="id-ID" dirty="0"/>
              <a:t>anggota</a:t>
            </a:r>
            <a:r>
              <a:rPr lang="en-US" dirty="0"/>
              <a:t> </a:t>
            </a:r>
            <a:r>
              <a:rPr lang="id-ID" dirty="0" smtClean="0"/>
              <a:t>out-group</a:t>
            </a:r>
            <a:r>
              <a:rPr lang="en-US" dirty="0" smtClean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atribusi</a:t>
            </a:r>
            <a:r>
              <a:rPr lang="en-US" dirty="0"/>
              <a:t> </a:t>
            </a:r>
            <a:r>
              <a:rPr lang="en-US" dirty="0" err="1"/>
              <a:t>disposisional</a:t>
            </a:r>
            <a:r>
              <a:rPr lang="en-US" dirty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dirty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7474324" y="6221506"/>
            <a:ext cx="838200" cy="457200"/>
          </a:xfrm>
          <a:prstGeom prst="actionButtonForwardNex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ave 3"/>
          <p:cNvSpPr/>
          <p:nvPr/>
        </p:nvSpPr>
        <p:spPr>
          <a:xfrm>
            <a:off x="228600" y="152400"/>
            <a:ext cx="3429000" cy="1295400"/>
          </a:xfrm>
          <a:prstGeom prst="wave">
            <a:avLst>
              <a:gd name="adj1" fmla="val 11073"/>
              <a:gd name="adj2" fmla="val 6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/>
              <a:t>d. In-group dan out-group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1524000"/>
            <a:ext cx="457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4572000"/>
            <a:ext cx="68410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rapezoid 6"/>
          <p:cNvSpPr/>
          <p:nvPr/>
        </p:nvSpPr>
        <p:spPr>
          <a:xfrm>
            <a:off x="1295400" y="2895600"/>
            <a:ext cx="1447800" cy="987552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Menurut W. G. Summer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4495800" y="838200"/>
            <a:ext cx="3505200" cy="2667000"/>
          </a:xfrm>
          <a:prstGeom prst="cloudCallout">
            <a:avLst>
              <a:gd name="adj1" fmla="val -78445"/>
              <a:gd name="adj2" fmla="val 1129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in-group adalah kelompok sosial, 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id-ID" dirty="0"/>
              <a:t>mengidentifikasikan dirinya, sedangkan out-group adalah sebagai kelompok lain 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id-ID" dirty="0"/>
              <a:t>  lawan  dari in-group</a:t>
            </a:r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31376" y="5907741"/>
            <a:ext cx="1600200" cy="9144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Thomas F. Pettigrew </a:t>
            </a:r>
          </a:p>
        </p:txBody>
      </p:sp>
    </p:spTree>
    <p:extLst>
      <p:ext uri="{BB962C8B-B14F-4D97-AF65-F5344CB8AC3E}">
        <p14:creationId xmlns:p14="http://schemas.microsoft.com/office/powerpoint/2010/main" val="23375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1138</Words>
  <Application>Microsoft Office PowerPoint</Application>
  <PresentationFormat>On-screen Show (4:3)</PresentationFormat>
  <Paragraphs>168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Group, Jaringan, Dan Organisasi</vt:lpstr>
      <vt:lpstr>Tujuan Instruksional Khusus</vt:lpstr>
      <vt:lpstr>Referensi</vt:lpstr>
      <vt:lpstr>Manusia sebagai makhluk sosial</vt:lpstr>
      <vt:lpstr>Tipe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Pengaruh Sosial</vt:lpstr>
      <vt:lpstr>PowerPoint Presentation</vt:lpstr>
      <vt:lpstr>Organisasi</vt:lpstr>
      <vt:lpstr>PowerPoint Presentation</vt:lpstr>
      <vt:lpstr>Birokrasi</vt:lpstr>
      <vt:lpstr>Birokrasi</vt:lpstr>
      <vt:lpstr> Masalah-masalah dalam birokrasi  </vt:lpstr>
      <vt:lpstr>Keragaman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</dc:creator>
  <cp:lastModifiedBy>Devy Stany Walukau</cp:lastModifiedBy>
  <cp:revision>183</cp:revision>
  <dcterms:created xsi:type="dcterms:W3CDTF">2014-04-28T03:24:33Z</dcterms:created>
  <dcterms:modified xsi:type="dcterms:W3CDTF">2016-04-19T08:54:13Z</dcterms:modified>
</cp:coreProperties>
</file>