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72" y="55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A008B7D-F18E-4882-B2A9-D05C1964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49" y="351093"/>
            <a:ext cx="7369902" cy="2230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D37E37D-B865-4E43-A56C-B697A2D1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282" y="2744060"/>
            <a:ext cx="3565986" cy="732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B2B3BDFF-C51D-43E2-B278-15F091511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9133" y="2744062"/>
            <a:ext cx="3565986" cy="732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="" xmlns:a16="http://schemas.microsoft.com/office/drawing/2014/main" id="{9475D6DE-B5F0-497E-9AF7-742A85C66376}"/>
              </a:ext>
            </a:extLst>
          </p:cNvPr>
          <p:cNvSpPr txBox="1"/>
          <p:nvPr userDrawn="1"/>
        </p:nvSpPr>
        <p:spPr>
          <a:xfrm>
            <a:off x="197282" y="10229208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="" xmlns:a16="http://schemas.microsoft.com/office/drawing/2014/main" id="{E7580CBA-1364-43CD-924D-C99A166BC27E}"/>
              </a:ext>
            </a:extLst>
          </p:cNvPr>
          <p:cNvSpPr txBox="1"/>
          <p:nvPr userDrawn="1"/>
        </p:nvSpPr>
        <p:spPr>
          <a:xfrm>
            <a:off x="6856816" y="10229208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7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9462DA18-AEF6-4273-99B2-DEF09D73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69326"/>
            <a:ext cx="6703695" cy="20668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A15DFDE-26EE-4DE0-B9DD-68DB4DE3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846623"/>
            <a:ext cx="3303270" cy="6784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DF1F02C7-2631-463A-BFCD-4C87F0CD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846623"/>
            <a:ext cx="3303270" cy="6784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="" xmlns:a16="http://schemas.microsoft.com/office/drawing/2014/main" id="{A7B7BB2E-E133-4CA4-A7D1-101B8F7A04BE}"/>
              </a:ext>
            </a:extLst>
          </p:cNvPr>
          <p:cNvSpPr txBox="1"/>
          <p:nvPr userDrawn="1"/>
        </p:nvSpPr>
        <p:spPr>
          <a:xfrm>
            <a:off x="217863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0136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="" xmlns:a16="http://schemas.microsoft.com/office/drawing/2014/main" id="{BC866DBA-927C-48DB-9F49-752981A2DF8B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7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4139092" y="-457200"/>
            <a:ext cx="149693" cy="11607796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3811354" y="-210007"/>
            <a:ext cx="149693" cy="4271767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4524042" y="7126299"/>
            <a:ext cx="149693" cy="4271767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="" xmlns:a16="http://schemas.microsoft.com/office/drawing/2014/main" id="{EE374240-B393-42BB-9A32-4142BF566D70}"/>
              </a:ext>
            </a:extLst>
          </p:cNvPr>
          <p:cNvSpPr txBox="1"/>
          <p:nvPr userDrawn="1"/>
        </p:nvSpPr>
        <p:spPr>
          <a:xfrm>
            <a:off x="217863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F4E6020E-DA59-40F3-980B-E8673B2A7F31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591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3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3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="" xmlns:a16="http://schemas.microsoft.com/office/drawing/2014/main" id="{72B42CB9-BE78-4971-938A-E6BEC37BF121}"/>
              </a:ext>
            </a:extLst>
          </p:cNvPr>
          <p:cNvSpPr txBox="1"/>
          <p:nvPr userDrawn="1"/>
        </p:nvSpPr>
        <p:spPr>
          <a:xfrm>
            <a:off x="217863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FB595962-5060-4C00-974B-8859CA1C986F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1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="" xmlns:a16="http://schemas.microsoft.com/office/drawing/2014/main" id="{B359887E-7AFA-45E7-B934-13098E35628A}"/>
              </a:ext>
            </a:extLst>
          </p:cNvPr>
          <p:cNvSpPr txBox="1"/>
          <p:nvPr userDrawn="1"/>
        </p:nvSpPr>
        <p:spPr>
          <a:xfrm>
            <a:off x="6877396" y="1011255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4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F3660F3E-CC98-4298-B994-1F6112C6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69326"/>
            <a:ext cx="6703695" cy="2066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="" xmlns:a16="http://schemas.microsoft.com/office/drawing/2014/main" id="{32EE5C97-BF09-4B7E-B89B-2DC7EB37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2846623"/>
            <a:ext cx="6703695" cy="67848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="" xmlns:a16="http://schemas.microsoft.com/office/drawing/2014/main" id="{6899AAC2-E74E-448D-B0C8-C85ED4BCE0AE}"/>
              </a:ext>
            </a:extLst>
          </p:cNvPr>
          <p:cNvSpPr txBox="1"/>
          <p:nvPr userDrawn="1"/>
        </p:nvSpPr>
        <p:spPr>
          <a:xfrm>
            <a:off x="217863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="" xmlns:a16="http://schemas.microsoft.com/office/drawing/2014/main" id="{B57C84C1-0D98-42BD-8B07-F10677599F2A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2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0106416A-C158-4B88-826E-C061CDB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69326"/>
            <a:ext cx="6703695" cy="20668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="" xmlns:a16="http://schemas.microsoft.com/office/drawing/2014/main" id="{89C5FDCC-AC02-42FE-8155-C04F11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2846623"/>
            <a:ext cx="6703695" cy="6784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="" xmlns:a16="http://schemas.microsoft.com/office/drawing/2014/main" id="{BC4FFCFB-A60A-4100-B16F-CF61E470F94C}"/>
              </a:ext>
            </a:extLst>
          </p:cNvPr>
          <p:cNvSpPr txBox="1"/>
          <p:nvPr userDrawn="1"/>
        </p:nvSpPr>
        <p:spPr>
          <a:xfrm>
            <a:off x="217863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3282B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="" xmlns:a16="http://schemas.microsoft.com/office/drawing/2014/main" id="{8E7761A8-FF6D-44F6-8465-CF72313C2666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9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72000" r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75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838200" y="6238268"/>
            <a:ext cx="670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5400" dirty="0">
                <a:solidFill>
                  <a:prstClr val="white"/>
                </a:solidFill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TELEKOMUNIKASI</a:t>
            </a:r>
            <a:endParaRPr lang="en-US" altLang="ko-KR" sz="5400" dirty="0">
              <a:solidFill>
                <a:prstClr val="white"/>
              </a:solidFill>
              <a:latin typeface="Montserrat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4486517" y="8764256"/>
            <a:ext cx="30443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2400" smtClean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DERAU/NOISE</a:t>
            </a:r>
            <a:endParaRPr lang="ko-KR" altLang="en-US" sz="2400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9260" y="210820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389" y="0"/>
                </a:lnTo>
              </a:path>
            </a:pathLst>
          </a:custGeom>
          <a:ln w="6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9150" y="2108834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5304" y="0"/>
                </a:lnTo>
              </a:path>
            </a:pathLst>
          </a:custGeom>
          <a:ln w="6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3775" y="885045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6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3776" y="9341497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>
                <a:moveTo>
                  <a:pt x="0" y="0"/>
                </a:moveTo>
                <a:lnTo>
                  <a:pt x="547370" y="0"/>
                </a:lnTo>
              </a:path>
            </a:pathLst>
          </a:custGeom>
          <a:ln w="6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796154" y="3515995"/>
            <a:ext cx="1146810" cy="75565"/>
            <a:chOff x="4796154" y="3515995"/>
            <a:chExt cx="1146810" cy="755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6764" y="3515995"/>
              <a:ext cx="66675" cy="755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96155" y="3549027"/>
              <a:ext cx="1146810" cy="10795"/>
            </a:xfrm>
            <a:custGeom>
              <a:avLst/>
              <a:gdLst/>
              <a:ahLst/>
              <a:cxnLst/>
              <a:rect l="l" t="t" r="r" b="b"/>
              <a:pathLst>
                <a:path w="1146810" h="10795">
                  <a:moveTo>
                    <a:pt x="1070610" y="622"/>
                  </a:moveTo>
                  <a:lnTo>
                    <a:pt x="1689" y="622"/>
                  </a:lnTo>
                  <a:lnTo>
                    <a:pt x="1689" y="1892"/>
                  </a:lnTo>
                  <a:lnTo>
                    <a:pt x="0" y="1892"/>
                  </a:lnTo>
                  <a:lnTo>
                    <a:pt x="0" y="4432"/>
                  </a:lnTo>
                  <a:lnTo>
                    <a:pt x="0" y="8242"/>
                  </a:lnTo>
                  <a:lnTo>
                    <a:pt x="2743" y="8242"/>
                  </a:lnTo>
                  <a:lnTo>
                    <a:pt x="2743" y="10782"/>
                  </a:lnTo>
                  <a:lnTo>
                    <a:pt x="1070610" y="10782"/>
                  </a:lnTo>
                  <a:lnTo>
                    <a:pt x="1070610" y="8242"/>
                  </a:lnTo>
                  <a:lnTo>
                    <a:pt x="1070610" y="4432"/>
                  </a:lnTo>
                  <a:lnTo>
                    <a:pt x="1070610" y="1892"/>
                  </a:lnTo>
                  <a:lnTo>
                    <a:pt x="1070610" y="622"/>
                  </a:lnTo>
                  <a:close/>
                </a:path>
                <a:path w="1146810" h="10795">
                  <a:moveTo>
                    <a:pt x="1146810" y="4432"/>
                  </a:moveTo>
                  <a:lnTo>
                    <a:pt x="1137285" y="0"/>
                  </a:lnTo>
                  <a:lnTo>
                    <a:pt x="1083310" y="0"/>
                  </a:lnTo>
                  <a:lnTo>
                    <a:pt x="1086485" y="1892"/>
                  </a:lnTo>
                  <a:lnTo>
                    <a:pt x="1087755" y="4432"/>
                  </a:lnTo>
                  <a:lnTo>
                    <a:pt x="1086485" y="8242"/>
                  </a:lnTo>
                  <a:lnTo>
                    <a:pt x="1083310" y="10147"/>
                  </a:lnTo>
                  <a:lnTo>
                    <a:pt x="1136015" y="10147"/>
                  </a:lnTo>
                  <a:lnTo>
                    <a:pt x="1146810" y="4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81555" y="3515995"/>
            <a:ext cx="1261110" cy="75565"/>
            <a:chOff x="2281554" y="3515995"/>
            <a:chExt cx="1261110" cy="7556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6464" y="3515995"/>
              <a:ext cx="66675" cy="755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81542" y="3549027"/>
              <a:ext cx="1261745" cy="10795"/>
            </a:xfrm>
            <a:custGeom>
              <a:avLst/>
              <a:gdLst/>
              <a:ahLst/>
              <a:cxnLst/>
              <a:rect l="l" t="t" r="r" b="b"/>
              <a:pathLst>
                <a:path w="1261745" h="10795">
                  <a:moveTo>
                    <a:pt x="1184922" y="622"/>
                  </a:moveTo>
                  <a:lnTo>
                    <a:pt x="1701" y="622"/>
                  </a:lnTo>
                  <a:lnTo>
                    <a:pt x="1701" y="1892"/>
                  </a:lnTo>
                  <a:lnTo>
                    <a:pt x="0" y="1892"/>
                  </a:lnTo>
                  <a:lnTo>
                    <a:pt x="0" y="4432"/>
                  </a:lnTo>
                  <a:lnTo>
                    <a:pt x="0" y="8242"/>
                  </a:lnTo>
                  <a:lnTo>
                    <a:pt x="2755" y="8242"/>
                  </a:lnTo>
                  <a:lnTo>
                    <a:pt x="2755" y="10782"/>
                  </a:lnTo>
                  <a:lnTo>
                    <a:pt x="1184922" y="10782"/>
                  </a:lnTo>
                  <a:lnTo>
                    <a:pt x="1184922" y="8242"/>
                  </a:lnTo>
                  <a:lnTo>
                    <a:pt x="1184922" y="4432"/>
                  </a:lnTo>
                  <a:lnTo>
                    <a:pt x="1184922" y="1892"/>
                  </a:lnTo>
                  <a:lnTo>
                    <a:pt x="1184922" y="622"/>
                  </a:lnTo>
                  <a:close/>
                </a:path>
                <a:path w="1261745" h="10795">
                  <a:moveTo>
                    <a:pt x="1261122" y="4432"/>
                  </a:moveTo>
                  <a:lnTo>
                    <a:pt x="1251597" y="0"/>
                  </a:lnTo>
                  <a:lnTo>
                    <a:pt x="1197622" y="0"/>
                  </a:lnTo>
                  <a:lnTo>
                    <a:pt x="1200797" y="1892"/>
                  </a:lnTo>
                  <a:lnTo>
                    <a:pt x="1202067" y="4432"/>
                  </a:lnTo>
                  <a:lnTo>
                    <a:pt x="1200797" y="8242"/>
                  </a:lnTo>
                  <a:lnTo>
                    <a:pt x="1197622" y="10147"/>
                  </a:lnTo>
                  <a:lnTo>
                    <a:pt x="1250327" y="10147"/>
                  </a:lnTo>
                  <a:lnTo>
                    <a:pt x="1261122" y="4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44955" y="1342390"/>
            <a:ext cx="86169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Penyelesaian: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42410" y="1863598"/>
            <a:ext cx="11633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50" spc="-7" baseline="-36324" dirty="0">
                <a:latin typeface="Times New Roman"/>
                <a:cs typeface="Times New Roman"/>
              </a:rPr>
              <a:t>=</a:t>
            </a:r>
            <a:r>
              <a:rPr sz="1950" spc="-37" baseline="-36324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100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μ</a:t>
            </a:r>
            <a:r>
              <a:rPr sz="1300" spc="-5" dirty="0">
                <a:latin typeface="Times New Roman"/>
                <a:cs typeface="Times New Roman"/>
              </a:rPr>
              <a:t>W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35" dirty="0">
                <a:latin typeface="Times New Roman"/>
                <a:cs typeface="Times New Roman"/>
              </a:rPr>
              <a:t> </a:t>
            </a:r>
            <a:r>
              <a:rPr sz="1950" spc="-7" baseline="-36324" dirty="0">
                <a:latin typeface="Times New Roman"/>
                <a:cs typeface="Times New Roman"/>
              </a:rPr>
              <a:t>=</a:t>
            </a:r>
            <a:r>
              <a:rPr sz="1950" spc="-179" baseline="-36324" dirty="0">
                <a:latin typeface="Times New Roman"/>
                <a:cs typeface="Times New Roman"/>
              </a:rPr>
              <a:t> </a:t>
            </a:r>
            <a:r>
              <a:rPr sz="1950" spc="-7" baseline="-36324" dirty="0">
                <a:latin typeface="Times New Roman"/>
                <a:cs typeface="Times New Roman"/>
              </a:rPr>
              <a:t>100</a:t>
            </a:r>
            <a:endParaRPr sz="1950" baseline="-36324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1906" y="1973327"/>
            <a:ext cx="1788160" cy="3456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1290"/>
              </a:lnSpc>
              <a:spcBef>
                <a:spcPts val="95"/>
              </a:spcBef>
            </a:pPr>
            <a:r>
              <a:rPr sz="1300" spc="-10" dirty="0">
                <a:latin typeface="Times New Roman"/>
                <a:cs typeface="Times New Roman"/>
              </a:rPr>
              <a:t>SNR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input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=</a:t>
            </a:r>
            <a:r>
              <a:rPr sz="1300" spc="235" dirty="0">
                <a:latin typeface="Times New Roman"/>
                <a:cs typeface="Times New Roman"/>
              </a:rPr>
              <a:t> </a:t>
            </a:r>
            <a:r>
              <a:rPr sz="1950" spc="-37" baseline="36324" dirty="0">
                <a:latin typeface="Times New Roman"/>
                <a:cs typeface="Times New Roman"/>
              </a:rPr>
              <a:t>S</a:t>
            </a:r>
            <a:r>
              <a:rPr sz="1575" spc="-37" baseline="26455" dirty="0">
                <a:latin typeface="Times New Roman"/>
                <a:cs typeface="Times New Roman"/>
              </a:rPr>
              <a:t>i</a:t>
            </a:r>
            <a:endParaRPr sz="1575" baseline="26455">
              <a:latin typeface="Times New Roman"/>
              <a:cs typeface="Times New Roman"/>
            </a:endParaRPr>
          </a:p>
          <a:p>
            <a:pPr marL="959485">
              <a:lnSpc>
                <a:spcPts val="1290"/>
              </a:lnSpc>
              <a:tabLst>
                <a:tab pos="1398270" algn="l"/>
              </a:tabLst>
            </a:pPr>
            <a:r>
              <a:rPr sz="1300" spc="-5" dirty="0">
                <a:latin typeface="Times New Roman"/>
                <a:cs typeface="Times New Roman"/>
              </a:rPr>
              <a:t>N</a:t>
            </a:r>
            <a:r>
              <a:rPr sz="1575" spc="15" baseline="-18518" dirty="0">
                <a:latin typeface="Times New Roman"/>
                <a:cs typeface="Times New Roman"/>
              </a:rPr>
              <a:t>i</a:t>
            </a:r>
            <a:r>
              <a:rPr sz="1575" baseline="-18518" dirty="0"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Times New Roman"/>
                <a:cs typeface="Times New Roman"/>
              </a:rPr>
              <a:t>1</a:t>
            </a:r>
            <a:r>
              <a:rPr sz="1300" spc="-12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μ</a:t>
            </a:r>
            <a:r>
              <a:rPr sz="1300" spc="-35" dirty="0">
                <a:latin typeface="Times New Roman"/>
                <a:cs typeface="Times New Roman"/>
              </a:rPr>
              <a:t>W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0055" y="2869058"/>
            <a:ext cx="845819" cy="562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10"/>
              </a:spcBef>
            </a:pP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baseline="-10416" dirty="0">
                <a:latin typeface="Times New Roman"/>
                <a:cs typeface="Times New Roman"/>
              </a:rPr>
              <a:t>i</a:t>
            </a:r>
            <a:r>
              <a:rPr sz="1200" spc="112" baseline="-104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μW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10"/>
              </a:spcBef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-7" baseline="-10416" dirty="0">
                <a:latin typeface="Times New Roman"/>
                <a:cs typeface="Times New Roman"/>
              </a:rPr>
              <a:t>i</a:t>
            </a:r>
            <a:r>
              <a:rPr sz="1200" spc="120" baseline="-104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μW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3992" y="2869058"/>
            <a:ext cx="869315" cy="562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10"/>
              </a:spcBef>
            </a:pP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baseline="-10416" dirty="0">
                <a:latin typeface="Times New Roman"/>
                <a:cs typeface="Times New Roman"/>
              </a:rPr>
              <a:t>o</a:t>
            </a:r>
            <a:r>
              <a:rPr sz="1200" spc="97" baseline="-104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  <a:p>
            <a:pPr marL="403860">
              <a:lnSpc>
                <a:spcPct val="100000"/>
              </a:lnSpc>
              <a:spcBef>
                <a:spcPts val="710"/>
              </a:spcBef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-7" baseline="-10416" dirty="0">
                <a:latin typeface="Times New Roman"/>
                <a:cs typeface="Times New Roman"/>
              </a:rPr>
              <a:t>o</a:t>
            </a:r>
            <a:r>
              <a:rPr sz="1200" spc="97" baseline="-104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43300" y="2966085"/>
            <a:ext cx="1257300" cy="12759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30353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Penerima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marL="625475">
              <a:lnSpc>
                <a:spcPct val="100000"/>
              </a:lnSpc>
              <a:tabLst>
                <a:tab pos="962025" algn="l"/>
              </a:tabLst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baseline="-10416" dirty="0">
                <a:latin typeface="Arial MT"/>
                <a:cs typeface="Arial MT"/>
              </a:rPr>
              <a:t>p	</a:t>
            </a:r>
            <a:r>
              <a:rPr sz="1200" dirty="0">
                <a:latin typeface="Arial MT"/>
                <a:cs typeface="Arial MT"/>
              </a:rPr>
              <a:t>=</a:t>
            </a:r>
            <a:endParaRPr sz="1200">
              <a:latin typeface="Arial MT"/>
              <a:cs typeface="Arial MT"/>
            </a:endParaRPr>
          </a:p>
          <a:p>
            <a:pPr marL="608330" marR="198120">
              <a:lnSpc>
                <a:spcPts val="1400"/>
              </a:lnSpc>
              <a:spcBef>
                <a:spcPts val="114"/>
              </a:spcBef>
              <a:tabLst>
                <a:tab pos="960755" algn="l"/>
              </a:tabLst>
            </a:pPr>
            <a:r>
              <a:rPr sz="1200" spc="-5" dirty="0">
                <a:latin typeface="Arial MT"/>
                <a:cs typeface="Arial MT"/>
              </a:rPr>
              <a:t>20</a:t>
            </a:r>
            <a:r>
              <a:rPr sz="1200" spc="2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dB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</a:t>
            </a:r>
            <a:r>
              <a:rPr sz="1200" baseline="-10416" dirty="0">
                <a:latin typeface="Arial MT"/>
                <a:cs typeface="Arial MT"/>
              </a:rPr>
              <a:t>r	</a:t>
            </a:r>
            <a:r>
              <a:rPr sz="1200" dirty="0">
                <a:latin typeface="Arial MT"/>
                <a:cs typeface="Arial MT"/>
              </a:rPr>
              <a:t>=</a:t>
            </a:r>
            <a:endParaRPr sz="1200">
              <a:latin typeface="Arial MT"/>
              <a:cs typeface="Arial MT"/>
            </a:endParaRPr>
          </a:p>
          <a:p>
            <a:pPr marL="608330">
              <a:lnSpc>
                <a:spcPts val="1115"/>
              </a:lnSpc>
            </a:pPr>
            <a:r>
              <a:rPr sz="1200" spc="-5" dirty="0">
                <a:latin typeface="Arial MT"/>
                <a:cs typeface="Arial MT"/>
              </a:rPr>
              <a:t>80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39565" y="4244467"/>
            <a:ext cx="2533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imes New Roman"/>
                <a:cs typeface="Times New Roman"/>
              </a:rPr>
              <a:t>μ</a:t>
            </a:r>
            <a:r>
              <a:rPr sz="1200" dirty="0">
                <a:latin typeface="Arial MT"/>
                <a:cs typeface="Arial MT"/>
              </a:rPr>
              <a:t>W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94155" y="5087239"/>
            <a:ext cx="4295775" cy="192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Gambar </a:t>
            </a:r>
            <a:r>
              <a:rPr sz="1200" dirty="0">
                <a:latin typeface="Times New Roman"/>
                <a:cs typeface="Times New Roman"/>
              </a:rPr>
              <a:t>2.5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Penerima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untuk</a:t>
            </a:r>
            <a:r>
              <a:rPr sz="1200" spc="-5" dirty="0">
                <a:latin typeface="Times New Roman"/>
                <a:cs typeface="Times New Roman"/>
              </a:rPr>
              <a:t> soal </a:t>
            </a:r>
            <a:r>
              <a:rPr sz="120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Perolehan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penerima</a:t>
            </a:r>
            <a:r>
              <a:rPr sz="1200" dirty="0">
                <a:latin typeface="Times New Roman"/>
                <a:cs typeface="Times New Roman"/>
              </a:rPr>
              <a:t> sebesar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dB </a:t>
            </a:r>
            <a:r>
              <a:rPr sz="1200" dirty="0">
                <a:latin typeface="Times New Roman"/>
                <a:cs typeface="Times New Roman"/>
              </a:rPr>
              <a:t>setara </a:t>
            </a:r>
            <a:r>
              <a:rPr sz="1200" spc="-5" dirty="0">
                <a:latin typeface="Times New Roman"/>
                <a:cs typeface="Times New Roman"/>
              </a:rPr>
              <a:t>dengan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penguatan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sebesar:</a:t>
            </a:r>
            <a:endParaRPr sz="1200">
              <a:latin typeface="Times New Roman"/>
              <a:cs typeface="Times New Roman"/>
            </a:endParaRPr>
          </a:p>
          <a:p>
            <a:pPr marL="1972945">
              <a:lnSpc>
                <a:spcPct val="100000"/>
              </a:lnSpc>
              <a:spcBef>
                <a:spcPts val="755"/>
              </a:spcBef>
            </a:pPr>
            <a:r>
              <a:rPr sz="1250" spc="-5" dirty="0">
                <a:latin typeface="Times New Roman"/>
                <a:cs typeface="Times New Roman"/>
              </a:rPr>
              <a:t>20</a:t>
            </a:r>
            <a:r>
              <a:rPr sz="1250" spc="4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=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10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log</a:t>
            </a:r>
            <a:r>
              <a:rPr sz="1250" spc="80" dirty="0">
                <a:latin typeface="Times New Roman"/>
                <a:cs typeface="Times New Roman"/>
              </a:rPr>
              <a:t> </a:t>
            </a:r>
            <a:r>
              <a:rPr sz="1250" spc="65" dirty="0">
                <a:latin typeface="Times New Roman"/>
                <a:cs typeface="Times New Roman"/>
              </a:rPr>
              <a:t>A</a:t>
            </a:r>
            <a:r>
              <a:rPr sz="1575" baseline="-15873" dirty="0">
                <a:latin typeface="Times New Roman"/>
                <a:cs typeface="Times New Roman"/>
              </a:rPr>
              <a:t>p</a:t>
            </a:r>
            <a:endParaRPr sz="1575" baseline="-15873">
              <a:latin typeface="Times New Roman"/>
              <a:cs typeface="Times New Roman"/>
            </a:endParaRPr>
          </a:p>
          <a:p>
            <a:pPr marL="2053589">
              <a:lnSpc>
                <a:spcPct val="100000"/>
              </a:lnSpc>
              <a:spcBef>
                <a:spcPts val="670"/>
              </a:spcBef>
            </a:pPr>
            <a:r>
              <a:rPr sz="1250" spc="-5" dirty="0">
                <a:latin typeface="Times New Roman"/>
                <a:cs typeface="Times New Roman"/>
              </a:rPr>
              <a:t>2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=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log</a:t>
            </a:r>
            <a:r>
              <a:rPr sz="1250" spc="60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Times New Roman"/>
                <a:cs typeface="Times New Roman"/>
              </a:rPr>
              <a:t>A</a:t>
            </a:r>
            <a:r>
              <a:rPr sz="1575" spc="37" baseline="-15873" dirty="0">
                <a:latin typeface="Times New Roman"/>
                <a:cs typeface="Times New Roman"/>
              </a:rPr>
              <a:t>p</a:t>
            </a:r>
            <a:endParaRPr sz="1575" baseline="-15873">
              <a:latin typeface="Times New Roman"/>
              <a:cs typeface="Times New Roman"/>
            </a:endParaRPr>
          </a:p>
          <a:p>
            <a:pPr marL="1925955">
              <a:lnSpc>
                <a:spcPct val="100000"/>
              </a:lnSpc>
              <a:spcBef>
                <a:spcPts val="1090"/>
              </a:spcBef>
            </a:pPr>
            <a:r>
              <a:rPr sz="1250" spc="50" dirty="0">
                <a:latin typeface="Times New Roman"/>
                <a:cs typeface="Times New Roman"/>
              </a:rPr>
              <a:t>A</a:t>
            </a:r>
            <a:r>
              <a:rPr sz="1575" baseline="-15873" dirty="0">
                <a:latin typeface="Times New Roman"/>
                <a:cs typeface="Times New Roman"/>
              </a:rPr>
              <a:t>p </a:t>
            </a:r>
            <a:r>
              <a:rPr sz="1575" spc="-30" baseline="-15873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=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1</a:t>
            </a:r>
            <a:r>
              <a:rPr sz="1250" spc="15" dirty="0">
                <a:latin typeface="Times New Roman"/>
                <a:cs typeface="Times New Roman"/>
              </a:rPr>
              <a:t>0</a:t>
            </a:r>
            <a:r>
              <a:rPr sz="1575" baseline="31746" dirty="0">
                <a:latin typeface="Times New Roman"/>
                <a:cs typeface="Times New Roman"/>
              </a:rPr>
              <a:t>2</a:t>
            </a:r>
            <a:endParaRPr sz="1575" baseline="31746">
              <a:latin typeface="Times New Roman"/>
              <a:cs typeface="Times New Roman"/>
            </a:endParaRPr>
          </a:p>
          <a:p>
            <a:pPr marL="2529840">
              <a:lnSpc>
                <a:spcPct val="100000"/>
              </a:lnSpc>
              <a:spcBef>
                <a:spcPts val="675"/>
              </a:spcBef>
              <a:tabLst>
                <a:tab pos="3040380" algn="l"/>
              </a:tabLst>
            </a:pPr>
            <a:r>
              <a:rPr sz="1250" spc="-5" dirty="0">
                <a:latin typeface="Times New Roman"/>
                <a:cs typeface="Times New Roman"/>
              </a:rPr>
              <a:t>=	</a:t>
            </a:r>
            <a:r>
              <a:rPr sz="1250" dirty="0">
                <a:latin typeface="Times New Roman"/>
                <a:cs typeface="Times New Roman"/>
              </a:rPr>
              <a:t>kali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44955" y="7083932"/>
            <a:ext cx="1409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Maka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sisi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output: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1422" y="7135748"/>
            <a:ext cx="104775" cy="57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70"/>
              </a:lnSpc>
              <a:spcBef>
                <a:spcPts val="95"/>
              </a:spcBef>
            </a:pPr>
            <a:r>
              <a:rPr sz="1250" spc="-5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440"/>
              </a:lnSpc>
            </a:pPr>
            <a:r>
              <a:rPr sz="1250" spc="-5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470"/>
              </a:lnSpc>
            </a:pPr>
            <a:r>
              <a:rPr sz="1250" spc="-5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75610" y="7704583"/>
            <a:ext cx="3080385" cy="2135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187325">
              <a:lnSpc>
                <a:spcPct val="145000"/>
              </a:lnSpc>
              <a:spcBef>
                <a:spcPts val="100"/>
              </a:spcBef>
              <a:tabLst>
                <a:tab pos="496570" algn="l"/>
              </a:tabLst>
            </a:pP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baseline="-10416" dirty="0">
                <a:latin typeface="Times New Roman"/>
                <a:cs typeface="Times New Roman"/>
              </a:rPr>
              <a:t>o	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baseline="-10416" dirty="0">
                <a:latin typeface="Times New Roman"/>
                <a:cs typeface="Times New Roman"/>
              </a:rPr>
              <a:t>i</a:t>
            </a:r>
            <a:r>
              <a:rPr sz="1200" spc="179" baseline="-10416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X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7" baseline="-10416" dirty="0">
                <a:latin typeface="Times New Roman"/>
                <a:cs typeface="Times New Roman"/>
              </a:rPr>
              <a:t>p</a:t>
            </a:r>
            <a:r>
              <a:rPr sz="1200" spc="187" baseline="-104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μW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X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mW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-7" baseline="-10416" dirty="0">
                <a:latin typeface="Times New Roman"/>
                <a:cs typeface="Times New Roman"/>
              </a:rPr>
              <a:t>o	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(N</a:t>
            </a:r>
            <a:r>
              <a:rPr sz="1200" spc="-7" baseline="-10416" dirty="0">
                <a:latin typeface="Times New Roman"/>
                <a:cs typeface="Times New Roman"/>
              </a:rPr>
              <a:t>i</a:t>
            </a:r>
            <a:r>
              <a:rPr sz="1200" spc="150" baseline="-10416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X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baseline="-10416" dirty="0">
                <a:latin typeface="Times New Roman"/>
                <a:cs typeface="Times New Roman"/>
              </a:rPr>
              <a:t>p</a:t>
            </a:r>
            <a:r>
              <a:rPr sz="1200" dirty="0">
                <a:latin typeface="Times New Roman"/>
                <a:cs typeface="Times New Roman"/>
              </a:rPr>
              <a:t>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spc="-7" baseline="-10416" dirty="0">
                <a:latin typeface="Times New Roman"/>
                <a:cs typeface="Times New Roman"/>
              </a:rPr>
              <a:t>R</a:t>
            </a:r>
            <a:endParaRPr sz="1200" baseline="-10416">
              <a:latin typeface="Times New Roman"/>
              <a:cs typeface="Times New Roman"/>
            </a:endParaRPr>
          </a:p>
          <a:p>
            <a:pPr marL="496570">
              <a:lnSpc>
                <a:spcPct val="100000"/>
              </a:lnSpc>
              <a:spcBef>
                <a:spcPts val="765"/>
              </a:spcBef>
            </a:pP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μW</a:t>
            </a:r>
            <a:r>
              <a:rPr sz="1200" spc="3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X </a:t>
            </a:r>
            <a:r>
              <a:rPr sz="1200" dirty="0">
                <a:latin typeface="Times New Roman"/>
                <a:cs typeface="Times New Roman"/>
              </a:rPr>
              <a:t>100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)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80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μW</a:t>
            </a:r>
            <a:r>
              <a:rPr sz="1200" spc="3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180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μW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76200">
              <a:lnSpc>
                <a:spcPts val="1300"/>
              </a:lnSpc>
            </a:pPr>
            <a:r>
              <a:rPr sz="1300" spc="-10" dirty="0">
                <a:latin typeface="Times New Roman"/>
                <a:cs typeface="Times New Roman"/>
              </a:rPr>
              <a:t>SNR</a:t>
            </a:r>
            <a:r>
              <a:rPr sz="1300" spc="8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output</a:t>
            </a:r>
            <a:r>
              <a:rPr sz="1300" spc="100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Times New Roman"/>
                <a:cs typeface="Times New Roman"/>
              </a:rPr>
              <a:t>=</a:t>
            </a:r>
            <a:r>
              <a:rPr sz="1300" spc="175" dirty="0">
                <a:latin typeface="Times New Roman"/>
                <a:cs typeface="Times New Roman"/>
              </a:rPr>
              <a:t> </a:t>
            </a:r>
            <a:r>
              <a:rPr sz="1950" spc="-22" baseline="36324" dirty="0">
                <a:latin typeface="Times New Roman"/>
                <a:cs typeface="Times New Roman"/>
              </a:rPr>
              <a:t>S</a:t>
            </a:r>
            <a:r>
              <a:rPr sz="1650" spc="-22" baseline="25252" dirty="0">
                <a:latin typeface="Times New Roman"/>
                <a:cs typeface="Times New Roman"/>
              </a:rPr>
              <a:t>o</a:t>
            </a:r>
            <a:endParaRPr sz="1650" baseline="25252">
              <a:latin typeface="Times New Roman"/>
              <a:cs typeface="Times New Roman"/>
            </a:endParaRPr>
          </a:p>
          <a:p>
            <a:pPr marR="726440" algn="ctr">
              <a:lnSpc>
                <a:spcPts val="1300"/>
              </a:lnSpc>
            </a:pPr>
            <a:r>
              <a:rPr sz="1300" spc="25" dirty="0">
                <a:latin typeface="Times New Roman"/>
                <a:cs typeface="Times New Roman"/>
              </a:rPr>
              <a:t>N</a:t>
            </a:r>
            <a:r>
              <a:rPr sz="1650" spc="37" baseline="-15151" dirty="0">
                <a:latin typeface="Times New Roman"/>
                <a:cs typeface="Times New Roman"/>
              </a:rPr>
              <a:t>o</a:t>
            </a:r>
            <a:endParaRPr sz="1650" baseline="-15151">
              <a:latin typeface="Times New Roman"/>
              <a:cs typeface="Times New Roman"/>
            </a:endParaRPr>
          </a:p>
          <a:p>
            <a:pPr marL="932180">
              <a:lnSpc>
                <a:spcPct val="100000"/>
              </a:lnSpc>
              <a:spcBef>
                <a:spcPts val="420"/>
              </a:spcBef>
            </a:pPr>
            <a:r>
              <a:rPr sz="1950" spc="-60" baseline="-36324" dirty="0">
                <a:latin typeface="Times New Roman"/>
                <a:cs typeface="Times New Roman"/>
              </a:rPr>
              <a:t>=</a:t>
            </a:r>
            <a:r>
              <a:rPr sz="1950" spc="89" baseline="-36324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10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mW</a:t>
            </a:r>
            <a:endParaRPr sz="1300">
              <a:latin typeface="Times New Roman"/>
              <a:cs typeface="Times New Roman"/>
            </a:endParaRPr>
          </a:p>
          <a:p>
            <a:pPr marL="280670" algn="ctr">
              <a:lnSpc>
                <a:spcPct val="100000"/>
              </a:lnSpc>
              <a:spcBef>
                <a:spcPts val="370"/>
              </a:spcBef>
            </a:pPr>
            <a:r>
              <a:rPr sz="1300" spc="-5" dirty="0">
                <a:latin typeface="Times New Roman"/>
                <a:cs typeface="Times New Roman"/>
              </a:rPr>
              <a:t>180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μW</a:t>
            </a:r>
            <a:endParaRPr sz="1300">
              <a:latin typeface="Times New Roman"/>
              <a:cs typeface="Times New Roman"/>
            </a:endParaRPr>
          </a:p>
          <a:p>
            <a:pPr marL="924560">
              <a:lnSpc>
                <a:spcPct val="100000"/>
              </a:lnSpc>
              <a:spcBef>
                <a:spcPts val="355"/>
              </a:spcBef>
            </a:pPr>
            <a:r>
              <a:rPr sz="1300" spc="-5" dirty="0">
                <a:latin typeface="Times New Roman"/>
                <a:cs typeface="Times New Roman"/>
              </a:rPr>
              <a:t>=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55,6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4825" y="1842516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4826" y="2308098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75" y="0"/>
                </a:lnTo>
              </a:path>
            </a:pathLst>
          </a:custGeom>
          <a:ln w="6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6570" y="6889622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90" y="0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8784" y="787628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510" y="0"/>
                </a:lnTo>
              </a:path>
            </a:pathLst>
          </a:custGeom>
          <a:ln w="6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90955" y="1644143"/>
            <a:ext cx="4930775" cy="59810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>
              <a:lnSpc>
                <a:spcPts val="1490"/>
              </a:lnSpc>
              <a:spcBef>
                <a:spcPts val="95"/>
              </a:spcBef>
            </a:pPr>
            <a:r>
              <a:rPr sz="1250" spc="-5" dirty="0">
                <a:latin typeface="Times New Roman"/>
                <a:cs typeface="Times New Roman"/>
              </a:rPr>
              <a:t>Noi</a:t>
            </a:r>
            <a:r>
              <a:rPr sz="1250" spc="-10" dirty="0">
                <a:latin typeface="Times New Roman"/>
                <a:cs typeface="Times New Roman"/>
              </a:rPr>
              <a:t>s</a:t>
            </a:r>
            <a:r>
              <a:rPr sz="1250" spc="-5" dirty="0">
                <a:latin typeface="Times New Roman"/>
                <a:cs typeface="Times New Roman"/>
              </a:rPr>
              <a:t>e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15" dirty="0">
                <a:latin typeface="Times New Roman"/>
                <a:cs typeface="Times New Roman"/>
              </a:rPr>
              <a:t>f</a:t>
            </a:r>
            <a:r>
              <a:rPr sz="1250" spc="-5" dirty="0">
                <a:latin typeface="Times New Roman"/>
                <a:cs typeface="Times New Roman"/>
              </a:rPr>
              <a:t>a</a:t>
            </a:r>
            <a:r>
              <a:rPr sz="1250" spc="-10" dirty="0">
                <a:latin typeface="Times New Roman"/>
                <a:cs typeface="Times New Roman"/>
              </a:rPr>
              <a:t>c</a:t>
            </a:r>
            <a:r>
              <a:rPr sz="1250" spc="-5" dirty="0">
                <a:latin typeface="Times New Roman"/>
                <a:cs typeface="Times New Roman"/>
              </a:rPr>
              <a:t>tor</a:t>
            </a:r>
            <a:r>
              <a:rPr sz="1250" spc="40" dirty="0">
                <a:latin typeface="Times New Roman"/>
                <a:cs typeface="Times New Roman"/>
              </a:rPr>
              <a:t> </a:t>
            </a:r>
            <a:r>
              <a:rPr sz="1250" spc="-125" dirty="0">
                <a:latin typeface="MS Gothic"/>
                <a:cs typeface="MS Gothic"/>
              </a:rPr>
              <a:t>=</a:t>
            </a:r>
            <a:r>
              <a:rPr sz="1250" spc="-75" dirty="0">
                <a:latin typeface="MS Gothic"/>
                <a:cs typeface="MS Gothic"/>
              </a:rPr>
              <a:t> </a:t>
            </a:r>
            <a:r>
              <a:rPr sz="1875" spc="-60" baseline="13333" dirty="0">
                <a:latin typeface="Times New Roman"/>
                <a:cs typeface="Times New Roman"/>
              </a:rPr>
              <a:t>S</a:t>
            </a:r>
            <a:r>
              <a:rPr sz="1000" spc="-5" dirty="0">
                <a:latin typeface="Times New Roman"/>
                <a:cs typeface="Times New Roman"/>
              </a:rPr>
              <a:t>i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875" spc="-7" baseline="13333" dirty="0">
                <a:latin typeface="Times New Roman"/>
                <a:cs typeface="Times New Roman"/>
              </a:rPr>
              <a:t>/</a:t>
            </a:r>
            <a:r>
              <a:rPr sz="1875" spc="-127" baseline="13333" dirty="0">
                <a:latin typeface="Times New Roman"/>
                <a:cs typeface="Times New Roman"/>
              </a:rPr>
              <a:t> </a:t>
            </a:r>
            <a:r>
              <a:rPr sz="1875" spc="37" baseline="13333" dirty="0">
                <a:latin typeface="Times New Roman"/>
                <a:cs typeface="Times New Roman"/>
              </a:rPr>
              <a:t>N</a:t>
            </a:r>
            <a:r>
              <a:rPr sz="1000" spc="-5" dirty="0"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  <a:p>
            <a:pPr marL="1617345">
              <a:lnSpc>
                <a:spcPts val="1490"/>
              </a:lnSpc>
            </a:pPr>
            <a:r>
              <a:rPr sz="1250" spc="-15" dirty="0">
                <a:latin typeface="Times New Roman"/>
                <a:cs typeface="Times New Roman"/>
              </a:rPr>
              <a:t>S</a:t>
            </a:r>
            <a:r>
              <a:rPr sz="1500" spc="-7" baseline="-16666" dirty="0">
                <a:latin typeface="Times New Roman"/>
                <a:cs typeface="Times New Roman"/>
              </a:rPr>
              <a:t>o</a:t>
            </a:r>
            <a:r>
              <a:rPr sz="1500" spc="60" baseline="-16666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/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Times New Roman"/>
                <a:cs typeface="Times New Roman"/>
              </a:rPr>
              <a:t>N</a:t>
            </a:r>
            <a:r>
              <a:rPr sz="1500" spc="-7" baseline="-16666" dirty="0">
                <a:latin typeface="Times New Roman"/>
                <a:cs typeface="Times New Roman"/>
              </a:rPr>
              <a:t>o</a:t>
            </a:r>
            <a:endParaRPr sz="1500" baseline="-16666">
              <a:latin typeface="Times New Roman"/>
              <a:cs typeface="Times New Roman"/>
            </a:endParaRPr>
          </a:p>
          <a:p>
            <a:pPr marR="3413125" algn="r">
              <a:lnSpc>
                <a:spcPct val="100000"/>
              </a:lnSpc>
              <a:spcBef>
                <a:spcPts val="385"/>
              </a:spcBef>
            </a:pPr>
            <a:r>
              <a:rPr sz="1875" spc="-187" baseline="6666" dirty="0">
                <a:latin typeface="MS Gothic"/>
                <a:cs typeface="MS Gothic"/>
              </a:rPr>
              <a:t>=</a:t>
            </a:r>
            <a:r>
              <a:rPr sz="1875" spc="-330" baseline="6666" dirty="0">
                <a:latin typeface="MS Gothic"/>
                <a:cs typeface="MS Gothic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100</a:t>
            </a:r>
            <a:endParaRPr sz="1250">
              <a:latin typeface="Times New Roman"/>
              <a:cs typeface="Times New Roman"/>
            </a:endParaRPr>
          </a:p>
          <a:p>
            <a:pPr marR="3390265" algn="r">
              <a:lnSpc>
                <a:spcPct val="100000"/>
              </a:lnSpc>
              <a:spcBef>
                <a:spcPts val="325"/>
              </a:spcBef>
            </a:pPr>
            <a:r>
              <a:rPr sz="1250" spc="-15" dirty="0">
                <a:latin typeface="Times New Roman"/>
                <a:cs typeface="Times New Roman"/>
              </a:rPr>
              <a:t>55,6</a:t>
            </a:r>
            <a:endParaRPr sz="1250">
              <a:latin typeface="Times New Roman"/>
              <a:cs typeface="Times New Roman"/>
            </a:endParaRPr>
          </a:p>
          <a:p>
            <a:pPr marR="3420745" algn="r">
              <a:lnSpc>
                <a:spcPct val="100000"/>
              </a:lnSpc>
              <a:spcBef>
                <a:spcPts val="285"/>
              </a:spcBef>
            </a:pPr>
            <a:r>
              <a:rPr sz="1250" spc="-125" dirty="0">
                <a:latin typeface="MS Gothic"/>
                <a:cs typeface="MS Gothic"/>
              </a:rPr>
              <a:t>=</a:t>
            </a:r>
            <a:r>
              <a:rPr sz="1250" spc="-135" dirty="0">
                <a:latin typeface="MS Gothic"/>
                <a:cs typeface="MS Gothic"/>
              </a:rPr>
              <a:t> </a:t>
            </a:r>
            <a:r>
              <a:rPr sz="1250" spc="-140" dirty="0">
                <a:latin typeface="Times New Roman"/>
                <a:cs typeface="Times New Roman"/>
              </a:rPr>
              <a:t>1</a:t>
            </a:r>
            <a:r>
              <a:rPr sz="1250" spc="-40" dirty="0">
                <a:latin typeface="Times New Roman"/>
                <a:cs typeface="Times New Roman"/>
              </a:rPr>
              <a:t>,</a:t>
            </a:r>
            <a:r>
              <a:rPr sz="1250" spc="-20" dirty="0">
                <a:latin typeface="Times New Roman"/>
                <a:cs typeface="Times New Roman"/>
              </a:rPr>
              <a:t>80</a:t>
            </a:r>
            <a:endParaRPr sz="125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844"/>
              </a:spcBef>
            </a:pPr>
            <a:r>
              <a:rPr sz="1200" spc="-5" dirty="0">
                <a:latin typeface="Times New Roman"/>
                <a:cs typeface="Times New Roman"/>
              </a:rPr>
              <a:t>Noise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spc="3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NF</a:t>
            </a:r>
            <a:r>
              <a:rPr sz="1200" spc="5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 10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  <a:p>
            <a:pPr marL="1684020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1,80</a:t>
            </a:r>
            <a:endParaRPr sz="1200">
              <a:latin typeface="Times New Roman"/>
              <a:cs typeface="Times New Roman"/>
            </a:endParaRPr>
          </a:p>
          <a:p>
            <a:pPr marL="1682750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2,55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dB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266700" marR="43180" indent="-228600" algn="just">
              <a:lnSpc>
                <a:spcPct val="143700"/>
              </a:lnSpc>
            </a:pPr>
            <a:r>
              <a:rPr sz="1200" dirty="0">
                <a:latin typeface="Times New Roman"/>
                <a:cs typeface="Times New Roman"/>
              </a:rPr>
              <a:t>3.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Jalur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suara</a:t>
            </a:r>
            <a:r>
              <a:rPr sz="1200" dirty="0">
                <a:latin typeface="Times New Roman"/>
                <a:cs typeface="Times New Roman"/>
              </a:rPr>
              <a:t> standart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mempunyai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SNR</a:t>
            </a:r>
            <a:r>
              <a:rPr sz="1200" dirty="0">
                <a:latin typeface="Times New Roman"/>
                <a:cs typeface="Times New Roman"/>
              </a:rPr>
              <a:t> sebesar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dB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lebar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bidang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dengan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jangkauan</a:t>
            </a:r>
            <a:r>
              <a:rPr sz="1200" dirty="0">
                <a:latin typeface="Times New Roman"/>
                <a:cs typeface="Times New Roman"/>
              </a:rPr>
              <a:t> frekuensi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terendah</a:t>
            </a:r>
            <a:r>
              <a:rPr sz="1200" dirty="0">
                <a:latin typeface="Times New Roman"/>
                <a:cs typeface="Times New Roman"/>
              </a:rPr>
              <a:t> 300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sampai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dengan</a:t>
            </a:r>
            <a:r>
              <a:rPr sz="1200" dirty="0">
                <a:latin typeface="Times New Roman"/>
                <a:cs typeface="Times New Roman"/>
              </a:rPr>
              <a:t> 3400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Hz.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Tentukan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kapasitas</a:t>
            </a:r>
            <a:r>
              <a:rPr sz="1200" dirty="0">
                <a:latin typeface="Times New Roman"/>
                <a:cs typeface="Times New Roman"/>
              </a:rPr>
              <a:t> kanal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menggunakan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aturan</a:t>
            </a:r>
            <a:r>
              <a:rPr sz="1200" dirty="0">
                <a:latin typeface="Times New Roman"/>
                <a:cs typeface="Times New Roman"/>
              </a:rPr>
              <a:t> Shannon.</a:t>
            </a:r>
            <a:endParaRPr sz="120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650"/>
              </a:spcBef>
            </a:pPr>
            <a:r>
              <a:rPr sz="1200" spc="-5" dirty="0">
                <a:latin typeface="Times New Roman"/>
                <a:cs typeface="Times New Roman"/>
              </a:rPr>
              <a:t>Penyelesaian:</a:t>
            </a:r>
            <a:endParaRPr sz="12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635"/>
              </a:spcBef>
            </a:pPr>
            <a:r>
              <a:rPr sz="1200" spc="-5" dirty="0">
                <a:latin typeface="Times New Roman"/>
                <a:cs typeface="Times New Roman"/>
              </a:rPr>
              <a:t>Lebar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bidang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jalur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adalah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sebesar:</a:t>
            </a:r>
            <a:endParaRPr sz="12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BW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3400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300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3100</a:t>
            </a:r>
            <a:r>
              <a:rPr sz="1200" spc="-5" dirty="0">
                <a:latin typeface="Times New Roman"/>
                <a:cs typeface="Times New Roman"/>
              </a:rPr>
              <a:t> Hz</a:t>
            </a:r>
            <a:endParaRPr sz="12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695"/>
              </a:spcBef>
            </a:pPr>
            <a:r>
              <a:rPr sz="1200" spc="-5" dirty="0">
                <a:latin typeface="Times New Roman"/>
                <a:cs typeface="Times New Roman"/>
              </a:rPr>
              <a:t>SNR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sebesar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dB</a:t>
            </a:r>
            <a:r>
              <a:rPr sz="1200" spc="-5" dirty="0">
                <a:latin typeface="Times New Roman"/>
                <a:cs typeface="Times New Roman"/>
              </a:rPr>
              <a:t> setara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dengan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perbandingan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S/N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sebesar: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238885">
              <a:lnSpc>
                <a:spcPts val="720"/>
              </a:lnSpc>
            </a:pPr>
            <a:r>
              <a:rPr sz="1200" dirty="0">
                <a:latin typeface="Times New Roman"/>
                <a:cs typeface="Times New Roman"/>
              </a:rPr>
              <a:t>25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110" dirty="0">
                <a:latin typeface="MS Gothic"/>
                <a:cs typeface="MS Gothic"/>
              </a:rPr>
              <a:t>=</a:t>
            </a:r>
            <a:r>
              <a:rPr sz="1200" spc="-30" dirty="0">
                <a:latin typeface="MS Gothic"/>
                <a:cs typeface="MS Gothic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 </a:t>
            </a:r>
            <a:r>
              <a:rPr sz="1800" u="sng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89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7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endParaRPr sz="1800" baseline="37037">
              <a:latin typeface="Times New Roman"/>
              <a:cs typeface="Times New Roman"/>
            </a:endParaRPr>
          </a:p>
          <a:p>
            <a:pPr marR="1029335" algn="ctr">
              <a:lnSpc>
                <a:spcPts val="565"/>
              </a:lnSpc>
            </a:pPr>
            <a:r>
              <a:rPr sz="1200" dirty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  <a:p>
            <a:pPr marR="818515" algn="ctr">
              <a:lnSpc>
                <a:spcPts val="1285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205230">
              <a:lnSpc>
                <a:spcPts val="720"/>
              </a:lnSpc>
              <a:spcBef>
                <a:spcPts val="1080"/>
              </a:spcBef>
              <a:tabLst>
                <a:tab pos="1800225" algn="l"/>
              </a:tabLst>
            </a:pPr>
            <a:r>
              <a:rPr sz="1200" spc="-20" dirty="0">
                <a:latin typeface="Times New Roman"/>
                <a:cs typeface="Times New Roman"/>
              </a:rPr>
              <a:t>2,5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110" dirty="0">
                <a:latin typeface="MS Gothic"/>
                <a:cs typeface="MS Gothic"/>
              </a:rPr>
              <a:t>=	</a:t>
            </a:r>
            <a:r>
              <a:rPr sz="1800" u="sng" spc="-7" baseline="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endParaRPr sz="1800" baseline="37037">
              <a:latin typeface="Times New Roman"/>
              <a:cs typeface="Times New Roman"/>
            </a:endParaRPr>
          </a:p>
          <a:p>
            <a:pPr marL="1606550">
              <a:lnSpc>
                <a:spcPts val="560"/>
              </a:lnSpc>
            </a:pPr>
            <a:r>
              <a:rPr sz="1200" dirty="0">
                <a:latin typeface="Times New Roman"/>
                <a:cs typeface="Times New Roman"/>
              </a:rPr>
              <a:t>log</a:t>
            </a:r>
            <a:endParaRPr sz="1200">
              <a:latin typeface="Times New Roman"/>
              <a:cs typeface="Times New Roman"/>
            </a:endParaRPr>
          </a:p>
          <a:p>
            <a:pPr marR="1178560" algn="ctr">
              <a:lnSpc>
                <a:spcPts val="1280"/>
              </a:lnSpc>
            </a:pPr>
            <a:r>
              <a:rPr sz="1200" spc="-5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268095" marR="3051175" indent="5715">
              <a:lnSpc>
                <a:spcPct val="105000"/>
              </a:lnSpc>
              <a:spcBef>
                <a:spcPts val="325"/>
              </a:spcBef>
            </a:pPr>
            <a:r>
              <a:rPr sz="1800" spc="-7" baseline="9259" dirty="0">
                <a:latin typeface="Times New Roman"/>
                <a:cs typeface="Times New Roman"/>
              </a:rPr>
              <a:t>S </a:t>
            </a:r>
            <a:r>
              <a:rPr sz="1800" spc="-30" baseline="9259" dirty="0">
                <a:latin typeface="Times New Roman"/>
                <a:cs typeface="Times New Roman"/>
              </a:rPr>
              <a:t> </a:t>
            </a:r>
            <a:r>
              <a:rPr sz="1800" spc="-165" baseline="-25462" dirty="0">
                <a:latin typeface="MS Gothic"/>
                <a:cs typeface="MS Gothic"/>
              </a:rPr>
              <a:t>=</a:t>
            </a:r>
            <a:r>
              <a:rPr sz="1800" spc="-179" baseline="-25462" dirty="0">
                <a:latin typeface="MS Gothic"/>
                <a:cs typeface="MS Gothic"/>
              </a:rPr>
              <a:t> </a:t>
            </a:r>
            <a:r>
              <a:rPr sz="1800" baseline="-25462" dirty="0">
                <a:latin typeface="Times New Roman"/>
                <a:cs typeface="Times New Roman"/>
              </a:rPr>
              <a:t>1</a:t>
            </a:r>
            <a:r>
              <a:rPr sz="1800" spc="30" baseline="-25462" dirty="0">
                <a:latin typeface="Times New Roman"/>
                <a:cs typeface="Times New Roman"/>
              </a:rPr>
              <a:t>0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000" spc="-5" dirty="0">
                <a:latin typeface="Times New Roman"/>
                <a:cs typeface="Times New Roman"/>
              </a:rPr>
              <a:t>,5 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432560">
              <a:lnSpc>
                <a:spcPct val="100000"/>
              </a:lnSpc>
              <a:spcBef>
                <a:spcPts val="110"/>
              </a:spcBef>
            </a:pPr>
            <a:r>
              <a:rPr sz="1200" spc="-110" dirty="0">
                <a:latin typeface="MS Gothic"/>
                <a:cs typeface="MS Gothic"/>
              </a:rPr>
              <a:t>=</a:t>
            </a:r>
            <a:r>
              <a:rPr sz="1200" spc="-40" dirty="0">
                <a:latin typeface="MS Gothic"/>
                <a:cs typeface="MS Gothic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Times New Roman"/>
                <a:cs typeface="Times New Roman"/>
              </a:rPr>
              <a:t>Maka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kapasitas </a:t>
            </a:r>
            <a:r>
              <a:rPr sz="1200" dirty="0">
                <a:latin typeface="Times New Roman"/>
                <a:cs typeface="Times New Roman"/>
              </a:rPr>
              <a:t>kanal menurut </a:t>
            </a:r>
            <a:r>
              <a:rPr sz="1200" spc="-5" dirty="0">
                <a:latin typeface="Times New Roman"/>
                <a:cs typeface="Times New Roman"/>
              </a:rPr>
              <a:t>aturan Shannon </a:t>
            </a:r>
            <a:r>
              <a:rPr sz="1200" dirty="0">
                <a:latin typeface="Times New Roman"/>
                <a:cs typeface="Times New Roman"/>
              </a:rPr>
              <a:t>adalah: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2596" y="7681722"/>
            <a:ext cx="843915" cy="204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latin typeface="Times New Roman"/>
                <a:cs typeface="Times New Roman"/>
              </a:rPr>
              <a:t>C</a:t>
            </a:r>
            <a:r>
              <a:rPr sz="1250" spc="3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MS Gothic"/>
                <a:cs typeface="MS Gothic"/>
              </a:rPr>
              <a:t>=</a:t>
            </a:r>
            <a:r>
              <a:rPr sz="1250" spc="-100" dirty="0">
                <a:latin typeface="MS Gothic"/>
                <a:cs typeface="MS Gothic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BW</a:t>
            </a:r>
            <a:r>
              <a:rPr sz="1250" spc="8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log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5122" y="7651242"/>
            <a:ext cx="586740" cy="204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50" spc="-655" dirty="0">
                <a:latin typeface="Cambria Math"/>
                <a:cs typeface="Cambria Math"/>
              </a:rPr>
              <a:t>⎛</a:t>
            </a:r>
            <a:r>
              <a:rPr sz="1250" spc="-95" dirty="0">
                <a:latin typeface="Cambria Math"/>
                <a:cs typeface="Cambria Math"/>
              </a:rPr>
              <a:t> </a:t>
            </a:r>
            <a:r>
              <a:rPr sz="1875" spc="-7" baseline="-33333" dirty="0">
                <a:latin typeface="Times New Roman"/>
                <a:cs typeface="Times New Roman"/>
              </a:rPr>
              <a:t>1</a:t>
            </a:r>
            <a:r>
              <a:rPr sz="1875" spc="-89" baseline="-33333" dirty="0">
                <a:latin typeface="Times New Roman"/>
                <a:cs typeface="Times New Roman"/>
              </a:rPr>
              <a:t> </a:t>
            </a:r>
            <a:r>
              <a:rPr sz="1875" spc="-7" baseline="-33333" dirty="0">
                <a:latin typeface="MS Gothic"/>
                <a:cs typeface="MS Gothic"/>
              </a:rPr>
              <a:t>+</a:t>
            </a:r>
            <a:r>
              <a:rPr sz="1875" spc="52" baseline="-33333" dirty="0">
                <a:latin typeface="MS Gothic"/>
                <a:cs typeface="MS Gothic"/>
              </a:rPr>
              <a:t> </a:t>
            </a:r>
            <a:r>
              <a:rPr sz="1875" spc="-7" baseline="2222" dirty="0">
                <a:latin typeface="Times New Roman"/>
                <a:cs typeface="Times New Roman"/>
              </a:rPr>
              <a:t>S</a:t>
            </a:r>
            <a:r>
              <a:rPr sz="1875" spc="104" baseline="2222" dirty="0">
                <a:latin typeface="Times New Roman"/>
                <a:cs typeface="Times New Roman"/>
              </a:rPr>
              <a:t> </a:t>
            </a:r>
            <a:r>
              <a:rPr sz="1250" spc="-655" dirty="0">
                <a:latin typeface="Cambria Math"/>
                <a:cs typeface="Cambria Math"/>
              </a:rPr>
              <a:t>⎞</a:t>
            </a:r>
            <a:endParaRPr sz="12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1679" y="7757922"/>
            <a:ext cx="713105" cy="204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85775" algn="l"/>
              </a:tabLst>
            </a:pPr>
            <a:r>
              <a:rPr sz="1575" baseline="-13227" dirty="0">
                <a:latin typeface="Times New Roman"/>
                <a:cs typeface="Times New Roman"/>
              </a:rPr>
              <a:t>2 </a:t>
            </a:r>
            <a:r>
              <a:rPr sz="1575" spc="-142" baseline="-13227" dirty="0">
                <a:latin typeface="Times New Roman"/>
                <a:cs typeface="Times New Roman"/>
              </a:rPr>
              <a:t> </a:t>
            </a:r>
            <a:r>
              <a:rPr sz="1250" spc="-655" dirty="0">
                <a:latin typeface="Cambria Math"/>
                <a:cs typeface="Cambria Math"/>
              </a:rPr>
              <a:t>⎜</a:t>
            </a:r>
            <a:r>
              <a:rPr sz="1250" dirty="0">
                <a:latin typeface="Cambria Math"/>
                <a:cs typeface="Cambria Math"/>
              </a:rPr>
              <a:t>	</a:t>
            </a:r>
            <a:r>
              <a:rPr sz="1875" spc="-7" baseline="-42222" dirty="0">
                <a:latin typeface="Times New Roman"/>
                <a:cs typeface="Times New Roman"/>
              </a:rPr>
              <a:t>N</a:t>
            </a:r>
            <a:r>
              <a:rPr sz="1875" spc="-44" baseline="-42222" dirty="0">
                <a:latin typeface="Times New Roman"/>
                <a:cs typeface="Times New Roman"/>
              </a:rPr>
              <a:t> </a:t>
            </a:r>
            <a:r>
              <a:rPr sz="1250" spc="-655" dirty="0">
                <a:latin typeface="Cambria Math"/>
                <a:cs typeface="Cambria Math"/>
              </a:rPr>
              <a:t>⎟</a:t>
            </a:r>
            <a:endParaRPr sz="12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0798" y="7864297"/>
            <a:ext cx="1636395" cy="96821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853440">
              <a:lnSpc>
                <a:spcPct val="100000"/>
              </a:lnSpc>
              <a:spcBef>
                <a:spcPts val="350"/>
              </a:spcBef>
              <a:tabLst>
                <a:tab pos="1324610" algn="l"/>
              </a:tabLst>
            </a:pPr>
            <a:r>
              <a:rPr sz="1250" spc="-370" dirty="0">
                <a:latin typeface="Cambria Math"/>
                <a:cs typeface="Cambria Math"/>
              </a:rPr>
              <a:t>𝗁	</a:t>
            </a:r>
            <a:r>
              <a:rPr sz="1250" spc="-655" dirty="0">
                <a:latin typeface="Cambria Math"/>
                <a:cs typeface="Cambria Math"/>
              </a:rPr>
              <a:t>⎠</a:t>
            </a:r>
            <a:endParaRPr sz="125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254"/>
              </a:spcBef>
            </a:pPr>
            <a:r>
              <a:rPr sz="1250" spc="-5" dirty="0">
                <a:latin typeface="MS Gothic"/>
                <a:cs typeface="MS Gothic"/>
              </a:rPr>
              <a:t>=</a:t>
            </a:r>
            <a:r>
              <a:rPr sz="1250" spc="-100" dirty="0">
                <a:latin typeface="MS Gothic"/>
                <a:cs typeface="MS Gothic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3100</a:t>
            </a:r>
            <a:r>
              <a:rPr sz="1250" spc="7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lo</a:t>
            </a:r>
            <a:r>
              <a:rPr sz="1250" spc="55" dirty="0">
                <a:latin typeface="Times New Roman"/>
                <a:cs typeface="Times New Roman"/>
              </a:rPr>
              <a:t>g</a:t>
            </a:r>
            <a:r>
              <a:rPr sz="1575" baseline="-15873" dirty="0">
                <a:latin typeface="Times New Roman"/>
                <a:cs typeface="Times New Roman"/>
              </a:rPr>
              <a:t>2 </a:t>
            </a:r>
            <a:r>
              <a:rPr sz="1575" spc="-67" baseline="-15873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(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1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MS Gothic"/>
                <a:cs typeface="MS Gothic"/>
              </a:rPr>
              <a:t>+</a:t>
            </a:r>
            <a:r>
              <a:rPr sz="1250" spc="-75" dirty="0">
                <a:latin typeface="MS Gothic"/>
                <a:cs typeface="MS Gothic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316</a:t>
            </a:r>
            <a:r>
              <a:rPr sz="1250" spc="55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  <a:p>
            <a:pPr marL="57785">
              <a:lnSpc>
                <a:spcPct val="100000"/>
              </a:lnSpc>
              <a:spcBef>
                <a:spcPts val="380"/>
              </a:spcBef>
            </a:pPr>
            <a:r>
              <a:rPr sz="1250" spc="-5" dirty="0">
                <a:latin typeface="MS Gothic"/>
                <a:cs typeface="MS Gothic"/>
              </a:rPr>
              <a:t>=</a:t>
            </a:r>
            <a:r>
              <a:rPr sz="1250" spc="-120" dirty="0">
                <a:latin typeface="MS Gothic"/>
                <a:cs typeface="MS Gothic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3100</a:t>
            </a:r>
            <a:r>
              <a:rPr sz="1250" spc="5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Times New Roman"/>
                <a:cs typeface="Times New Roman"/>
              </a:rPr>
              <a:t>log</a:t>
            </a:r>
            <a:r>
              <a:rPr sz="1575" spc="22" baseline="-18518" dirty="0">
                <a:latin typeface="Times New Roman"/>
                <a:cs typeface="Times New Roman"/>
              </a:rPr>
              <a:t>2</a:t>
            </a:r>
            <a:r>
              <a:rPr sz="1575" spc="277" baseline="-18518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317</a:t>
            </a:r>
            <a:endParaRPr sz="125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470"/>
              </a:spcBef>
            </a:pPr>
            <a:r>
              <a:rPr sz="1250" spc="-5" dirty="0">
                <a:latin typeface="MS Gothic"/>
                <a:cs typeface="MS Gothic"/>
              </a:rPr>
              <a:t>=</a:t>
            </a:r>
            <a:r>
              <a:rPr sz="1250" spc="-100" dirty="0">
                <a:latin typeface="MS Gothic"/>
                <a:cs typeface="MS Gothic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25.755</a:t>
            </a:r>
            <a:r>
              <a:rPr sz="1250" spc="7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bps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86910" y="322581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mbria"/>
                <a:cs typeface="Cambri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110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endParaRPr sz="1100" dirty="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4826" y="6565519"/>
            <a:ext cx="172719" cy="24320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788795" y="8413622"/>
            <a:ext cx="153035" cy="274320"/>
          </a:xfrm>
          <a:custGeom>
            <a:avLst/>
            <a:gdLst/>
            <a:ahLst/>
            <a:cxnLst/>
            <a:rect l="l" t="t" r="r" b="b"/>
            <a:pathLst>
              <a:path w="153035" h="274320">
                <a:moveTo>
                  <a:pt x="76200" y="0"/>
                </a:moveTo>
                <a:lnTo>
                  <a:pt x="113665" y="17145"/>
                </a:lnTo>
                <a:lnTo>
                  <a:pt x="135890" y="49530"/>
                </a:lnTo>
                <a:lnTo>
                  <a:pt x="149225" y="94615"/>
                </a:lnTo>
                <a:lnTo>
                  <a:pt x="153035" y="129540"/>
                </a:lnTo>
                <a:lnTo>
                  <a:pt x="152400" y="148590"/>
                </a:lnTo>
                <a:lnTo>
                  <a:pt x="144144" y="200025"/>
                </a:lnTo>
                <a:lnTo>
                  <a:pt x="127000" y="240030"/>
                </a:lnTo>
                <a:lnTo>
                  <a:pt x="95250" y="271145"/>
                </a:lnTo>
                <a:lnTo>
                  <a:pt x="85725" y="274320"/>
                </a:lnTo>
                <a:lnTo>
                  <a:pt x="73660" y="273685"/>
                </a:lnTo>
                <a:lnTo>
                  <a:pt x="33655" y="250190"/>
                </a:lnTo>
                <a:lnTo>
                  <a:pt x="13335" y="215265"/>
                </a:lnTo>
                <a:lnTo>
                  <a:pt x="1269" y="170180"/>
                </a:lnTo>
                <a:lnTo>
                  <a:pt x="0" y="153035"/>
                </a:lnTo>
                <a:lnTo>
                  <a:pt x="0" y="133350"/>
                </a:lnTo>
                <a:lnTo>
                  <a:pt x="7619" y="80010"/>
                </a:lnTo>
                <a:lnTo>
                  <a:pt x="23494" y="38735"/>
                </a:lnTo>
                <a:lnTo>
                  <a:pt x="53340" y="5715"/>
                </a:lnTo>
                <a:lnTo>
                  <a:pt x="71119" y="0"/>
                </a:lnTo>
                <a:lnTo>
                  <a:pt x="7620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03275" y="1444497"/>
            <a:ext cx="5627370" cy="7794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81280" indent="-228600" algn="just">
              <a:lnSpc>
                <a:spcPct val="1433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4.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Jika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sebuah</a:t>
            </a:r>
            <a:r>
              <a:rPr sz="1200" dirty="0">
                <a:latin typeface="Times New Roman"/>
                <a:cs typeface="Times New Roman"/>
              </a:rPr>
              <a:t> modem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9600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bps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mentransmisikan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melalui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jalur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telepon </a:t>
            </a:r>
            <a:r>
              <a:rPr sz="1200" dirty="0">
                <a:latin typeface="Times New Roman"/>
                <a:cs typeface="Times New Roman"/>
              </a:rPr>
              <a:t>dan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ternyata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terjadi</a:t>
            </a:r>
            <a:r>
              <a:rPr sz="1200" dirty="0">
                <a:latin typeface="Times New Roman"/>
                <a:cs typeface="Times New Roman"/>
              </a:rPr>
              <a:t> deburan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selama</a:t>
            </a:r>
            <a:r>
              <a:rPr sz="1200" dirty="0">
                <a:latin typeface="Times New Roman"/>
                <a:cs typeface="Times New Roman"/>
              </a:rPr>
              <a:t> 10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ms,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tentukan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jumlah</a:t>
            </a:r>
            <a:r>
              <a:rPr sz="1200" dirty="0">
                <a:latin typeface="Times New Roman"/>
                <a:cs typeface="Times New Roman"/>
              </a:rPr>
              <a:t> bit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</a:t>
            </a:r>
            <a:r>
              <a:rPr sz="1200" dirty="0">
                <a:latin typeface="Times New Roman"/>
                <a:cs typeface="Times New Roman"/>
              </a:rPr>
              <a:t> yang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kemungkinan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mengalami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kerusakan.</a:t>
            </a:r>
            <a:endParaRPr sz="1200">
              <a:latin typeface="Times New Roman"/>
              <a:cs typeface="Times New Roman"/>
            </a:endParaRPr>
          </a:p>
          <a:p>
            <a:pPr marL="284480">
              <a:lnSpc>
                <a:spcPct val="100000"/>
              </a:lnSpc>
              <a:spcBef>
                <a:spcPts val="645"/>
              </a:spcBef>
            </a:pPr>
            <a:r>
              <a:rPr sz="1200" spc="-5" dirty="0">
                <a:latin typeface="Times New Roman"/>
                <a:cs typeface="Times New Roman"/>
              </a:rPr>
              <a:t>Penyelesaian:</a:t>
            </a:r>
            <a:endParaRPr sz="1200">
              <a:latin typeface="Times New Roman"/>
              <a:cs typeface="Times New Roman"/>
            </a:endParaRPr>
          </a:p>
          <a:p>
            <a:pPr marL="627380" marR="82550">
              <a:lnSpc>
                <a:spcPct val="143300"/>
              </a:lnSpc>
              <a:spcBef>
                <a:spcPts val="15"/>
              </a:spcBef>
              <a:tabLst>
                <a:tab pos="1231265" algn="l"/>
                <a:tab pos="1818005" algn="l"/>
                <a:tab pos="2988945" algn="l"/>
                <a:tab pos="3373120" algn="l"/>
                <a:tab pos="4052570" algn="l"/>
                <a:tab pos="4488180" algn="l"/>
                <a:tab pos="4779645" algn="l"/>
              </a:tabLst>
            </a:pPr>
            <a:r>
              <a:rPr sz="1200" dirty="0">
                <a:latin typeface="Times New Roman"/>
                <a:cs typeface="Times New Roman"/>
              </a:rPr>
              <a:t>Modem	</a:t>
            </a:r>
            <a:r>
              <a:rPr sz="1200" spc="-5" dirty="0">
                <a:latin typeface="Times New Roman"/>
                <a:cs typeface="Times New Roman"/>
              </a:rPr>
              <a:t>mampu	mentransmisikan	data	sejumlah	</a:t>
            </a:r>
            <a:r>
              <a:rPr sz="1200" dirty="0">
                <a:latin typeface="Times New Roman"/>
                <a:cs typeface="Times New Roman"/>
              </a:rPr>
              <a:t>9600	bit	</a:t>
            </a:r>
            <a:r>
              <a:rPr sz="1200" spc="-5" dirty="0">
                <a:latin typeface="Times New Roman"/>
                <a:cs typeface="Times New Roman"/>
              </a:rPr>
              <a:t>setiap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detik,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sehingga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setiap </a:t>
            </a:r>
            <a:r>
              <a:rPr sz="1200" spc="-5" dirty="0">
                <a:latin typeface="Times New Roman"/>
                <a:cs typeface="Times New Roman"/>
              </a:rPr>
              <a:t>bitnya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akan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membutuhkan</a:t>
            </a:r>
            <a:r>
              <a:rPr sz="1200" dirty="0">
                <a:latin typeface="Times New Roman"/>
                <a:cs typeface="Times New Roman"/>
              </a:rPr>
              <a:t> waktu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selama:</a:t>
            </a:r>
            <a:endParaRPr sz="1200">
              <a:latin typeface="Times New Roman"/>
              <a:cs typeface="Times New Roman"/>
            </a:endParaRPr>
          </a:p>
          <a:p>
            <a:pPr marL="1528445">
              <a:lnSpc>
                <a:spcPct val="100000"/>
              </a:lnSpc>
              <a:spcBef>
                <a:spcPts val="660"/>
              </a:spcBef>
              <a:tabLst>
                <a:tab pos="2898775" algn="l"/>
              </a:tabLst>
            </a:pPr>
            <a:r>
              <a:rPr sz="1200" spc="-5" dirty="0">
                <a:latin typeface="Times New Roman"/>
                <a:cs typeface="Times New Roman"/>
              </a:rPr>
              <a:t>waktu</a:t>
            </a:r>
            <a:r>
              <a:rPr sz="1200" dirty="0">
                <a:latin typeface="Times New Roman"/>
                <a:cs typeface="Times New Roman"/>
              </a:rPr>
              <a:t> untuk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 bit	=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1/9600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detik</a:t>
            </a:r>
            <a:endParaRPr sz="1200">
              <a:latin typeface="Times New Roman"/>
              <a:cs typeface="Times New Roman"/>
            </a:endParaRPr>
          </a:p>
          <a:p>
            <a:pPr marL="2571115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baseline="38194" dirty="0">
                <a:latin typeface="Times New Roman"/>
                <a:cs typeface="Times New Roman"/>
              </a:rPr>
              <a:t>–</a:t>
            </a:r>
            <a:r>
              <a:rPr sz="1200" spc="15" baseline="38194" dirty="0">
                <a:latin typeface="Times New Roman"/>
                <a:cs typeface="Times New Roman"/>
              </a:rPr>
              <a:t> </a:t>
            </a:r>
            <a:r>
              <a:rPr sz="1200" baseline="38194" dirty="0">
                <a:latin typeface="Times New Roman"/>
                <a:cs typeface="Times New Roman"/>
              </a:rPr>
              <a:t>4 </a:t>
            </a:r>
            <a:r>
              <a:rPr sz="1200" spc="-142" baseline="381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tik</a:t>
            </a:r>
            <a:endParaRPr sz="1200">
              <a:latin typeface="Times New Roman"/>
              <a:cs typeface="Times New Roman"/>
            </a:endParaRPr>
          </a:p>
          <a:p>
            <a:pPr marL="2571115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0,1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ms</a:t>
            </a:r>
            <a:endParaRPr sz="1200">
              <a:latin typeface="Times New Roman"/>
              <a:cs typeface="Times New Roman"/>
            </a:endParaRPr>
          </a:p>
          <a:p>
            <a:pPr marL="627380" marR="81280">
              <a:lnSpc>
                <a:spcPct val="144200"/>
              </a:lnSpc>
              <a:tabLst>
                <a:tab pos="1122680" algn="l"/>
                <a:tab pos="1499870" algn="l"/>
                <a:tab pos="2037714" algn="l"/>
                <a:tab pos="2673985" algn="l"/>
                <a:tab pos="3696970" algn="l"/>
                <a:tab pos="3999229" algn="l"/>
                <a:tab pos="4363085" algn="l"/>
                <a:tab pos="4933315" algn="l"/>
                <a:tab pos="5241290" algn="l"/>
              </a:tabLst>
            </a:pPr>
            <a:r>
              <a:rPr sz="1200" dirty="0">
                <a:latin typeface="Times New Roman"/>
                <a:cs typeface="Times New Roman"/>
              </a:rPr>
              <a:t>Maka	jika	te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jadi	d</a:t>
            </a:r>
            <a:r>
              <a:rPr sz="1200" spc="-2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bur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n	de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u  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a	10	</a:t>
            </a:r>
            <a:r>
              <a:rPr sz="1200" spc="-1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,	ju</a:t>
            </a:r>
            <a:r>
              <a:rPr sz="1200" spc="-2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lah	bit	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spc="2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g  </a:t>
            </a:r>
            <a:r>
              <a:rPr sz="1200" spc="-5" dirty="0">
                <a:latin typeface="Times New Roman"/>
                <a:cs typeface="Times New Roman"/>
              </a:rPr>
              <a:t>kemungkinan</a:t>
            </a:r>
            <a:r>
              <a:rPr sz="1200" dirty="0">
                <a:latin typeface="Times New Roman"/>
                <a:cs typeface="Times New Roman"/>
              </a:rPr>
              <a:t> akan </a:t>
            </a:r>
            <a:r>
              <a:rPr sz="1200" spc="-5" dirty="0">
                <a:latin typeface="Times New Roman"/>
                <a:cs typeface="Times New Roman"/>
              </a:rPr>
              <a:t>mengalami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kerusakan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adalah:</a:t>
            </a:r>
            <a:endParaRPr sz="1200">
              <a:latin typeface="Times New Roman"/>
              <a:cs typeface="Times New Roman"/>
            </a:endParaRPr>
          </a:p>
          <a:p>
            <a:pPr marL="741680">
              <a:lnSpc>
                <a:spcPct val="100000"/>
              </a:lnSpc>
              <a:spcBef>
                <a:spcPts val="650"/>
              </a:spcBef>
            </a:pPr>
            <a:r>
              <a:rPr sz="1200" spc="-5" dirty="0">
                <a:latin typeface="Times New Roman"/>
                <a:cs typeface="Times New Roman"/>
              </a:rPr>
              <a:t>jumlah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rusak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 10</a:t>
            </a:r>
            <a:r>
              <a:rPr sz="1200" spc="-10" dirty="0">
                <a:latin typeface="Times New Roman"/>
                <a:cs typeface="Times New Roman"/>
              </a:rPr>
              <a:t> ms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0,1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ms</a:t>
            </a:r>
            <a:endParaRPr sz="1200">
              <a:latin typeface="Times New Roman"/>
              <a:cs typeface="Times New Roman"/>
            </a:endParaRPr>
          </a:p>
          <a:p>
            <a:pPr marL="2441575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tabLst>
                <a:tab pos="501015" algn="l"/>
              </a:tabLst>
            </a:pPr>
            <a:r>
              <a:rPr sz="1200" b="1" dirty="0">
                <a:latin typeface="Times New Roman"/>
                <a:cs typeface="Times New Roman"/>
              </a:rPr>
              <a:t>2.5	</a:t>
            </a:r>
            <a:r>
              <a:rPr sz="1200" b="1" spc="-5" dirty="0">
                <a:latin typeface="Times New Roman"/>
                <a:cs typeface="Times New Roman"/>
              </a:rPr>
              <a:t>Soal-soal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Tambahan</a:t>
            </a:r>
            <a:endParaRPr sz="1200">
              <a:latin typeface="Times New Roman"/>
              <a:cs typeface="Times New Roman"/>
            </a:endParaRPr>
          </a:p>
          <a:p>
            <a:pPr marL="284480" marR="80010" indent="-247015">
              <a:lnSpc>
                <a:spcPts val="2080"/>
              </a:lnSpc>
              <a:spcBef>
                <a:spcPts val="135"/>
              </a:spcBef>
              <a:buAutoNum type="arabicPeriod"/>
              <a:tabLst>
                <a:tab pos="284480" algn="l"/>
                <a:tab pos="285115" algn="l"/>
                <a:tab pos="799465" algn="l"/>
                <a:tab pos="1466215" algn="l"/>
                <a:tab pos="2030095" algn="l"/>
                <a:tab pos="2636520" algn="l"/>
                <a:tab pos="3153410" algn="l"/>
                <a:tab pos="4086225" algn="l"/>
                <a:tab pos="4609465" algn="l"/>
                <a:tab pos="5244465" algn="l"/>
              </a:tabLst>
            </a:pPr>
            <a:r>
              <a:rPr sz="1200" spc="5" dirty="0">
                <a:latin typeface="Times New Roman"/>
                <a:cs typeface="Times New Roman"/>
              </a:rPr>
              <a:t>J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lur	tel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pon	untuk	</a:t>
            </a:r>
            <a:r>
              <a:rPr sz="1200" spc="-5" dirty="0">
                <a:latin typeface="Times New Roman"/>
                <a:cs typeface="Times New Roman"/>
              </a:rPr>
              <a:t>sis</a:t>
            </a:r>
            <a:r>
              <a:rPr sz="1200" dirty="0">
                <a:latin typeface="Times New Roman"/>
                <a:cs typeface="Times New Roman"/>
              </a:rPr>
              <a:t>tem	</a:t>
            </a:r>
            <a:r>
              <a:rPr sz="1200" spc="-5" dirty="0">
                <a:latin typeface="Times New Roman"/>
                <a:cs typeface="Times New Roman"/>
              </a:rPr>
              <a:t>P</a:t>
            </a:r>
            <a:r>
              <a:rPr sz="1200" spc="-10" dirty="0">
                <a:latin typeface="Times New Roman"/>
                <a:cs typeface="Times New Roman"/>
              </a:rPr>
              <a:t>B</a:t>
            </a:r>
            <a:r>
              <a:rPr sz="1200" spc="-5" dirty="0">
                <a:latin typeface="Times New Roman"/>
                <a:cs typeface="Times New Roman"/>
              </a:rPr>
              <a:t>X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pu</a:t>
            </a:r>
            <a:r>
              <a:rPr sz="1200" spc="10" dirty="0">
                <a:latin typeface="Times New Roman"/>
                <a:cs typeface="Times New Roman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i	lebar	bid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ng	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g  </a:t>
            </a:r>
            <a:r>
              <a:rPr sz="1200" spc="-5" dirty="0">
                <a:latin typeface="Times New Roman"/>
                <a:cs typeface="Times New Roman"/>
              </a:rPr>
              <a:t>mempunyai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jangkauan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dari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280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Hz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hingga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5,1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kHz.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Besarnya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SNR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adalah</a:t>
            </a:r>
            <a:endParaRPr sz="1200">
              <a:latin typeface="Times New Roman"/>
              <a:cs typeface="Times New Roman"/>
            </a:endParaRPr>
          </a:p>
          <a:p>
            <a:pPr marL="284480" marR="83185">
              <a:lnSpc>
                <a:spcPts val="2080"/>
              </a:lnSpc>
              <a:spcBef>
                <a:spcPts val="10"/>
              </a:spcBef>
              <a:tabLst>
                <a:tab pos="635000" algn="l"/>
                <a:tab pos="1048385" algn="l"/>
                <a:tab pos="2010410" algn="l"/>
                <a:tab pos="2766060" algn="l"/>
                <a:tab pos="3293745" algn="l"/>
                <a:tab pos="3770629" algn="l"/>
                <a:tab pos="4417060" algn="l"/>
                <a:tab pos="5098415" algn="l"/>
              </a:tabLst>
            </a:pPr>
            <a:r>
              <a:rPr sz="1200" dirty="0">
                <a:latin typeface="Times New Roman"/>
                <a:cs typeface="Times New Roman"/>
              </a:rPr>
              <a:t>22	d</a:t>
            </a:r>
            <a:r>
              <a:rPr sz="1200" spc="-10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.	</a:t>
            </a:r>
            <a:r>
              <a:rPr sz="1200" spc="-5" dirty="0">
                <a:latin typeface="Times New Roman"/>
                <a:cs typeface="Times New Roman"/>
              </a:rPr>
              <a:t>Te</a:t>
            </a:r>
            <a:r>
              <a:rPr sz="1200" dirty="0">
                <a:latin typeface="Times New Roman"/>
                <a:cs typeface="Times New Roman"/>
              </a:rPr>
              <a:t>ntukan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h	k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asitas</a:t>
            </a:r>
            <a:r>
              <a:rPr sz="1200" dirty="0">
                <a:latin typeface="Times New Roman"/>
                <a:cs typeface="Times New Roman"/>
              </a:rPr>
              <a:t>	k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	jalur	tel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pon	t</a:t>
            </a:r>
            <a:r>
              <a:rPr sz="1200" spc="-5" dirty="0">
                <a:latin typeface="Times New Roman"/>
                <a:cs typeface="Times New Roman"/>
              </a:rPr>
              <a:t>ers</a:t>
            </a:r>
            <a:r>
              <a:rPr sz="1200" spc="-1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b</a:t>
            </a:r>
            <a:r>
              <a:rPr sz="1200" spc="10" dirty="0">
                <a:latin typeface="Times New Roman"/>
                <a:cs typeface="Times New Roman"/>
              </a:rPr>
              <a:t>u</a:t>
            </a:r>
            <a:r>
              <a:rPr sz="1200" dirty="0">
                <a:latin typeface="Times New Roman"/>
                <a:cs typeface="Times New Roman"/>
              </a:rPr>
              <a:t>t	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  </a:t>
            </a:r>
            <a:r>
              <a:rPr sz="1200" spc="-5" dirty="0">
                <a:latin typeface="Times New Roman"/>
                <a:cs typeface="Times New Roman"/>
              </a:rPr>
              <a:t>menggunakan aturan</a:t>
            </a:r>
            <a:r>
              <a:rPr sz="1200" dirty="0">
                <a:latin typeface="Times New Roman"/>
                <a:cs typeface="Times New Roman"/>
              </a:rPr>
              <a:t> Shannon !</a:t>
            </a:r>
            <a:endParaRPr sz="1200">
              <a:latin typeface="Times New Roman"/>
              <a:cs typeface="Times New Roman"/>
            </a:endParaRPr>
          </a:p>
          <a:p>
            <a:pPr marL="284480" indent="-247015">
              <a:lnSpc>
                <a:spcPct val="100000"/>
              </a:lnSpc>
              <a:spcBef>
                <a:spcPts val="455"/>
              </a:spcBef>
              <a:buAutoNum type="arabicPeriod" startAt="2"/>
              <a:tabLst>
                <a:tab pos="284480" algn="l"/>
                <a:tab pos="285115" algn="l"/>
              </a:tabLst>
            </a:pPr>
            <a:r>
              <a:rPr sz="1200" spc="-5" dirty="0">
                <a:latin typeface="Times New Roman"/>
                <a:cs typeface="Times New Roman"/>
              </a:rPr>
              <a:t>Sebuah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penguat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mempunyai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gain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(perolehan)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sebesar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40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dB.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Daya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sinyal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4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284480" marR="81280">
              <a:lnSpc>
                <a:spcPct val="151700"/>
              </a:lnSpc>
            </a:pPr>
            <a:r>
              <a:rPr sz="1200" dirty="0">
                <a:latin typeface="Times New Roman"/>
                <a:cs typeface="Times New Roman"/>
              </a:rPr>
              <a:t>μW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daya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nW.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Penguat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tersebut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menghasilkan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tambahan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sebesar </a:t>
            </a:r>
            <a:r>
              <a:rPr sz="1200" dirty="0">
                <a:latin typeface="Times New Roman"/>
                <a:cs typeface="Times New Roman"/>
              </a:rPr>
              <a:t>180</a:t>
            </a:r>
            <a:r>
              <a:rPr sz="1200" spc="-5" dirty="0">
                <a:latin typeface="Times New Roman"/>
                <a:cs typeface="Times New Roman"/>
              </a:rPr>
              <a:t> μW.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Tentukanlah:</a:t>
            </a:r>
            <a:endParaRPr sz="1200">
              <a:latin typeface="Times New Roman"/>
              <a:cs typeface="Times New Roman"/>
            </a:endParaRPr>
          </a:p>
          <a:p>
            <a:pPr marL="511809" lvl="1" indent="-227965">
              <a:lnSpc>
                <a:spcPct val="100000"/>
              </a:lnSpc>
              <a:spcBef>
                <a:spcPts val="730"/>
              </a:spcBef>
              <a:buAutoNum type="alphaLcPeriod"/>
              <a:tabLst>
                <a:tab pos="512445" algn="l"/>
              </a:tabLst>
            </a:pPr>
            <a:r>
              <a:rPr sz="1200" spc="-5" dirty="0">
                <a:latin typeface="Times New Roman"/>
                <a:cs typeface="Times New Roman"/>
              </a:rPr>
              <a:t>Faktor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(F)</a:t>
            </a:r>
            <a:endParaRPr sz="1200">
              <a:latin typeface="Times New Roman"/>
              <a:cs typeface="Times New Roman"/>
            </a:endParaRPr>
          </a:p>
          <a:p>
            <a:pPr marL="513080" lvl="1" indent="-229235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513715" algn="l"/>
              </a:tabLst>
            </a:pPr>
            <a:r>
              <a:rPr sz="1200" spc="-5" dirty="0">
                <a:latin typeface="Times New Roman"/>
                <a:cs typeface="Times New Roman"/>
              </a:rPr>
              <a:t>Figur derau (Noise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Figure, NF)</a:t>
            </a:r>
            <a:endParaRPr sz="1200">
              <a:latin typeface="Times New Roman"/>
              <a:cs typeface="Times New Roman"/>
            </a:endParaRPr>
          </a:p>
          <a:p>
            <a:pPr marL="284480" marR="82550" indent="-247015">
              <a:lnSpc>
                <a:spcPts val="2080"/>
              </a:lnSpc>
              <a:spcBef>
                <a:spcPts val="170"/>
              </a:spcBef>
              <a:buAutoNum type="arabicPeriod" startAt="3"/>
              <a:tabLst>
                <a:tab pos="284480" algn="l"/>
                <a:tab pos="285115" algn="l"/>
              </a:tabLst>
            </a:pPr>
            <a:r>
              <a:rPr sz="1200" dirty="0">
                <a:latin typeface="Times New Roman"/>
                <a:cs typeface="Times New Roman"/>
              </a:rPr>
              <a:t>Jika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setiap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pentransmisian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juta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bit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terdapat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kesalahan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sebanyak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bit,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maka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tentukan besarnya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BER.</a:t>
            </a:r>
            <a:endParaRPr sz="1200">
              <a:latin typeface="Times New Roman"/>
              <a:cs typeface="Times New Roman"/>
            </a:endParaRPr>
          </a:p>
          <a:p>
            <a:pPr marL="284480" marR="763905" indent="-247015">
              <a:lnSpc>
                <a:spcPts val="2060"/>
              </a:lnSpc>
              <a:spcBef>
                <a:spcPts val="25"/>
              </a:spcBef>
              <a:buAutoNum type="arabicPeriod" startAt="3"/>
              <a:tabLst>
                <a:tab pos="284480" algn="l"/>
                <a:tab pos="285115" algn="l"/>
              </a:tabLst>
            </a:pPr>
            <a:r>
              <a:rPr sz="1200" spc="-5" dirty="0">
                <a:latin typeface="Times New Roman"/>
                <a:cs typeface="Times New Roman"/>
              </a:rPr>
              <a:t>Sebuah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kanal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telepon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mempunyai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lebar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bidang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kHz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SNR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sebesar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1023,</a:t>
            </a:r>
            <a:r>
              <a:rPr sz="1200" spc="-5" dirty="0">
                <a:latin typeface="Times New Roman"/>
                <a:cs typeface="Times New Roman"/>
              </a:rPr>
              <a:t> tentukan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kapasitas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kanalnya.</a:t>
            </a:r>
            <a:endParaRPr sz="1200">
              <a:latin typeface="Times New Roman"/>
              <a:cs typeface="Times New Roman"/>
            </a:endParaRPr>
          </a:p>
          <a:p>
            <a:pPr marL="284480" indent="-247015">
              <a:lnSpc>
                <a:spcPct val="100000"/>
              </a:lnSpc>
              <a:spcBef>
                <a:spcPts val="455"/>
              </a:spcBef>
              <a:buAutoNum type="arabicPeriod" startAt="3"/>
              <a:tabLst>
                <a:tab pos="284480" algn="l"/>
                <a:tab pos="285115" algn="l"/>
              </a:tabLst>
            </a:pPr>
            <a:r>
              <a:rPr sz="1200" spc="-5" dirty="0">
                <a:latin typeface="Times New Roman"/>
                <a:cs typeface="Times New Roman"/>
              </a:rPr>
              <a:t>Jelaskan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perbedaan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antara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near-end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crosstalk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far-end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crosstalk.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85800" y="369331"/>
            <a:ext cx="5050790" cy="83484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50" b="1" spc="-5" dirty="0">
                <a:latin typeface="Cambria"/>
                <a:cs typeface="Cambria"/>
              </a:rPr>
              <a:t>TELEKOMUNIKASI</a:t>
            </a:r>
            <a:r>
              <a:rPr sz="1850" b="1" spc="-5" dirty="0" smtClean="0">
                <a:latin typeface="Cambria"/>
                <a:cs typeface="Cambria"/>
              </a:rPr>
              <a:t>:</a:t>
            </a:r>
            <a:r>
              <a:rPr lang="en-US" sz="1850" b="1" spc="-5" dirty="0" smtClean="0">
                <a:latin typeface="Cambria"/>
                <a:cs typeface="Cambria"/>
              </a:rPr>
              <a:t> </a:t>
            </a:r>
            <a:r>
              <a:rPr sz="1400" b="1" dirty="0" err="1" smtClean="0">
                <a:latin typeface="Cambria"/>
                <a:cs typeface="Cambria"/>
              </a:rPr>
              <a:t>Derau</a:t>
            </a:r>
            <a:endParaRPr sz="1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Verdana"/>
                <a:cs typeface="Verdana"/>
              </a:rPr>
              <a:t>(oleh:Ir.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Sigit Kusmaryanto, M.Eng)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000" i="1" spc="-30" dirty="0">
                <a:latin typeface="Cambria"/>
                <a:cs typeface="Cambria"/>
              </a:rPr>
              <a:t>Teknik</a:t>
            </a:r>
            <a:r>
              <a:rPr sz="1000" i="1" spc="-55" dirty="0">
                <a:latin typeface="Cambria"/>
                <a:cs typeface="Cambria"/>
              </a:rPr>
              <a:t> </a:t>
            </a:r>
            <a:r>
              <a:rPr sz="1000" i="1" spc="-35" dirty="0">
                <a:latin typeface="Cambria"/>
                <a:cs typeface="Cambria"/>
              </a:rPr>
              <a:t>Elektro,</a:t>
            </a:r>
            <a:r>
              <a:rPr sz="1000" i="1" spc="-45" dirty="0">
                <a:latin typeface="Cambria"/>
                <a:cs typeface="Cambria"/>
              </a:rPr>
              <a:t> </a:t>
            </a:r>
            <a:r>
              <a:rPr sz="1000" i="1" spc="-30" dirty="0">
                <a:latin typeface="Cambria"/>
                <a:cs typeface="Cambria"/>
              </a:rPr>
              <a:t>Fakultas</a:t>
            </a:r>
            <a:r>
              <a:rPr sz="1000" i="1" spc="-60" dirty="0">
                <a:latin typeface="Cambria"/>
                <a:cs typeface="Cambria"/>
              </a:rPr>
              <a:t> </a:t>
            </a:r>
            <a:r>
              <a:rPr sz="1000" i="1" spc="-30" dirty="0">
                <a:latin typeface="Cambria"/>
                <a:cs typeface="Cambria"/>
              </a:rPr>
              <a:t>Teknik</a:t>
            </a:r>
            <a:r>
              <a:rPr sz="1000" i="1" spc="-50" dirty="0">
                <a:latin typeface="Cambria"/>
                <a:cs typeface="Cambria"/>
              </a:rPr>
              <a:t> </a:t>
            </a:r>
            <a:r>
              <a:rPr sz="1000" i="1" spc="-5" dirty="0">
                <a:latin typeface="Cambria"/>
                <a:cs typeface="Cambria"/>
              </a:rPr>
              <a:t>-</a:t>
            </a:r>
            <a:r>
              <a:rPr sz="1000" i="1" spc="135" dirty="0">
                <a:latin typeface="Cambria"/>
                <a:cs typeface="Cambria"/>
              </a:rPr>
              <a:t> </a:t>
            </a:r>
            <a:r>
              <a:rPr sz="1000" b="1" i="1" spc="-10" dirty="0">
                <a:latin typeface="Cambria"/>
                <a:cs typeface="Cambria"/>
              </a:rPr>
              <a:t>Universitas</a:t>
            </a:r>
            <a:r>
              <a:rPr sz="1000" b="1" i="1" spc="225" dirty="0">
                <a:latin typeface="Cambria"/>
                <a:cs typeface="Cambria"/>
              </a:rPr>
              <a:t> </a:t>
            </a:r>
            <a:r>
              <a:rPr sz="1000" b="1" i="1" spc="5" dirty="0">
                <a:latin typeface="Cambria"/>
                <a:cs typeface="Cambria"/>
              </a:rPr>
              <a:t>Brawijaya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5181" y="3063964"/>
            <a:ext cx="4968875" cy="5997576"/>
          </a:xfrm>
          <a:custGeom>
            <a:avLst/>
            <a:gdLst/>
            <a:ahLst/>
            <a:cxnLst/>
            <a:rect l="l" t="t" r="r" b="b"/>
            <a:pathLst>
              <a:path w="4968875" h="5997575">
                <a:moveTo>
                  <a:pt x="4968875" y="0"/>
                </a:moveTo>
                <a:lnTo>
                  <a:pt x="0" y="0"/>
                </a:lnTo>
                <a:lnTo>
                  <a:pt x="0" y="5997574"/>
                </a:lnTo>
                <a:lnTo>
                  <a:pt x="4968875" y="5997574"/>
                </a:lnTo>
                <a:lnTo>
                  <a:pt x="4968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3716" y="3241674"/>
            <a:ext cx="4812030" cy="1917063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29235" indent="-217170" algn="just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229870" algn="l"/>
              </a:tabLst>
            </a:pPr>
            <a:r>
              <a:rPr sz="1200" b="1" dirty="0">
                <a:solidFill>
                  <a:srgbClr val="004385"/>
                </a:solidFill>
                <a:latin typeface="Verdana"/>
                <a:cs typeface="Verdana"/>
              </a:rPr>
              <a:t>PENDAHULUAN</a:t>
            </a:r>
            <a:endParaRPr sz="1200" dirty="0">
              <a:latin typeface="Verdana"/>
              <a:cs typeface="Verdana"/>
            </a:endParaRPr>
          </a:p>
          <a:p>
            <a:pPr marL="338455" lvl="1" indent="-326390" algn="just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339090" algn="l"/>
              </a:tabLst>
            </a:pPr>
            <a:r>
              <a:rPr sz="1200" b="1" dirty="0">
                <a:solidFill>
                  <a:srgbClr val="004385"/>
                </a:solidFill>
                <a:latin typeface="Verdana"/>
                <a:cs typeface="Verdana"/>
              </a:rPr>
              <a:t>Pengantar</a:t>
            </a:r>
            <a:endParaRPr sz="1200" dirty="0">
              <a:latin typeface="Verdana"/>
              <a:cs typeface="Verdana"/>
            </a:endParaRPr>
          </a:p>
          <a:p>
            <a:pPr marL="12700" marR="5080" algn="just">
              <a:lnSpc>
                <a:spcPct val="121600"/>
              </a:lnSpc>
              <a:spcBef>
                <a:spcPts val="45"/>
              </a:spcBef>
            </a:pPr>
            <a:r>
              <a:rPr sz="1050" spc="-5" dirty="0">
                <a:latin typeface="Verdana"/>
                <a:cs typeface="Verdana"/>
              </a:rPr>
              <a:t>Dalam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Telekomunikasi</a:t>
            </a:r>
            <a:r>
              <a:rPr sz="1050" dirty="0">
                <a:latin typeface="Verdana"/>
                <a:cs typeface="Verdana"/>
              </a:rPr>
              <a:t> sinyal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ditransmisikan</a:t>
            </a:r>
            <a:r>
              <a:rPr sz="1050" dirty="0">
                <a:latin typeface="Verdana"/>
                <a:cs typeface="Verdana"/>
              </a:rPr>
              <a:t> melalui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media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transmisi mempunyai </a:t>
            </a:r>
            <a:r>
              <a:rPr sz="1050" dirty="0">
                <a:latin typeface="Verdana"/>
                <a:cs typeface="Verdana"/>
              </a:rPr>
              <a:t>dua </a:t>
            </a:r>
            <a:r>
              <a:rPr sz="1050" spc="-5" dirty="0">
                <a:latin typeface="Verdana"/>
                <a:cs typeface="Verdana"/>
              </a:rPr>
              <a:t>bagian, yaitu satu bagian yang memuat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informasi </a:t>
            </a:r>
            <a:r>
              <a:rPr sz="1050" dirty="0">
                <a:latin typeface="Verdana"/>
                <a:cs typeface="Verdana"/>
              </a:rPr>
              <a:t>dan bagian yang </a:t>
            </a:r>
            <a:r>
              <a:rPr sz="1050" spc="-5" dirty="0">
                <a:latin typeface="Verdana"/>
                <a:cs typeface="Verdana"/>
              </a:rPr>
              <a:t>lain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yaitu derau (noise). Pengaruh derau </a:t>
            </a:r>
            <a:r>
              <a:rPr sz="1050" dirty="0">
                <a:latin typeface="Verdana"/>
                <a:cs typeface="Verdana"/>
              </a:rPr>
              <a:t> pada </a:t>
            </a:r>
            <a:r>
              <a:rPr sz="1050" spc="-5" dirty="0">
                <a:latin typeface="Verdana"/>
                <a:cs typeface="Verdana"/>
              </a:rPr>
              <a:t>sinyal informasi merupakan faktor yang </a:t>
            </a:r>
            <a:r>
              <a:rPr sz="1050" dirty="0">
                <a:latin typeface="Verdana"/>
                <a:cs typeface="Verdana"/>
              </a:rPr>
              <a:t>harus </a:t>
            </a:r>
            <a:r>
              <a:rPr sz="1050" spc="-5" dirty="0">
                <a:latin typeface="Verdana"/>
                <a:cs typeface="Verdana"/>
              </a:rPr>
              <a:t>diperhatikan agar </a:t>
            </a:r>
            <a:r>
              <a:rPr sz="1050" dirty="0">
                <a:latin typeface="Verdana"/>
                <a:cs typeface="Verdana"/>
              </a:rPr>
              <a:t> sistem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telekomunikasi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dapat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diandalkan.</a:t>
            </a:r>
            <a:r>
              <a:rPr sz="1050" dirty="0">
                <a:latin typeface="Verdana"/>
                <a:cs typeface="Verdana"/>
              </a:rPr>
              <a:t> Sifat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derau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mengganggu </a:t>
            </a:r>
            <a:r>
              <a:rPr sz="1050" dirty="0">
                <a:latin typeface="Verdana"/>
                <a:cs typeface="Verdana"/>
              </a:rPr>
              <a:t> sinyal </a:t>
            </a:r>
            <a:r>
              <a:rPr sz="1050" spc="-5" dirty="0">
                <a:latin typeface="Verdana"/>
                <a:cs typeface="Verdana"/>
              </a:rPr>
              <a:t>informasi, berakibat </a:t>
            </a:r>
            <a:r>
              <a:rPr sz="1050" dirty="0">
                <a:latin typeface="Verdana"/>
                <a:cs typeface="Verdana"/>
              </a:rPr>
              <a:t>sinyal </a:t>
            </a:r>
            <a:r>
              <a:rPr sz="1050" spc="-5" dirty="0">
                <a:latin typeface="Verdana"/>
                <a:cs typeface="Verdana"/>
              </a:rPr>
              <a:t>informasi </a:t>
            </a:r>
            <a:r>
              <a:rPr sz="1050" dirty="0">
                <a:latin typeface="Verdana"/>
                <a:cs typeface="Verdana"/>
              </a:rPr>
              <a:t>yang </a:t>
            </a:r>
            <a:r>
              <a:rPr sz="1050" spc="-5" dirty="0">
                <a:latin typeface="Verdana"/>
                <a:cs typeface="Verdana"/>
              </a:rPr>
              <a:t>diterima </a:t>
            </a:r>
            <a:r>
              <a:rPr sz="1050" dirty="0">
                <a:latin typeface="Verdana"/>
                <a:cs typeface="Verdana"/>
              </a:rPr>
              <a:t>pada </a:t>
            </a:r>
            <a:r>
              <a:rPr sz="1050" spc="-5" dirty="0">
                <a:latin typeface="Verdana"/>
                <a:cs typeface="Verdana"/>
              </a:rPr>
              <a:t>sisi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penerima</a:t>
            </a:r>
            <a:r>
              <a:rPr sz="1050" spc="19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tidak</a:t>
            </a:r>
            <a:r>
              <a:rPr sz="1050" spc="20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sama</a:t>
            </a:r>
            <a:r>
              <a:rPr sz="1050" spc="20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dengan</a:t>
            </a:r>
            <a:r>
              <a:rPr sz="1050" spc="20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sinyal</a:t>
            </a:r>
            <a:r>
              <a:rPr sz="1050" spc="20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</a:t>
            </a:r>
            <a:r>
              <a:rPr sz="1050" spc="20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terkirim.</a:t>
            </a:r>
            <a:r>
              <a:rPr sz="1050" spc="20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Pada</a:t>
            </a:r>
            <a:r>
              <a:rPr sz="1050" spc="20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kasus</a:t>
            </a:r>
            <a:r>
              <a:rPr sz="1050" spc="200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yang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716" y="5129557"/>
            <a:ext cx="1929764" cy="406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95"/>
              </a:spcBef>
            </a:pPr>
            <a:r>
              <a:rPr sz="1050" spc="-5" dirty="0">
                <a:latin typeface="Verdana"/>
                <a:cs typeface="Verdana"/>
              </a:rPr>
              <a:t>terburuk,</a:t>
            </a:r>
            <a:r>
              <a:rPr sz="1050" dirty="0">
                <a:latin typeface="Verdana"/>
                <a:cs typeface="Verdana"/>
              </a:rPr>
              <a:t> sinyal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informasi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komunikasi</a:t>
            </a:r>
            <a:r>
              <a:rPr sz="1050" spc="18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menjadi</a:t>
            </a:r>
            <a:r>
              <a:rPr sz="1050" spc="17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gagal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6287" y="5129557"/>
            <a:ext cx="2840355" cy="406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>
              <a:lnSpc>
                <a:spcPct val="121900"/>
              </a:lnSpc>
              <a:spcBef>
                <a:spcPts val="95"/>
              </a:spcBef>
            </a:pPr>
            <a:r>
              <a:rPr sz="1050" spc="-5" dirty="0">
                <a:latin typeface="Verdana"/>
                <a:cs typeface="Verdana"/>
              </a:rPr>
              <a:t>tidak</a:t>
            </a:r>
            <a:r>
              <a:rPr sz="1050" spc="1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dapat</a:t>
            </a:r>
            <a:r>
              <a:rPr sz="1050" spc="16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direkontruksi</a:t>
            </a:r>
            <a:r>
              <a:rPr sz="1050" spc="1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kembali</a:t>
            </a:r>
            <a:r>
              <a:rPr sz="1050" spc="1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dan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dilaksanakan.</a:t>
            </a:r>
            <a:r>
              <a:rPr sz="1050" spc="21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Mekanisme</a:t>
            </a:r>
            <a:r>
              <a:rPr sz="1050" spc="204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deteksi</a:t>
            </a:r>
            <a:r>
              <a:rPr sz="1050" spc="21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dan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717" y="5518175"/>
            <a:ext cx="4810760" cy="20537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1900"/>
              </a:lnSpc>
              <a:spcBef>
                <a:spcPts val="95"/>
              </a:spcBef>
            </a:pPr>
            <a:r>
              <a:rPr sz="1050" dirty="0">
                <a:latin typeface="Verdana"/>
                <a:cs typeface="Verdana"/>
              </a:rPr>
              <a:t>koreksi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perangkat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keras</a:t>
            </a:r>
            <a:r>
              <a:rPr sz="1050" dirty="0">
                <a:latin typeface="Verdana"/>
                <a:cs typeface="Verdana"/>
              </a:rPr>
              <a:t> dan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lunak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dibangun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pada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sistem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telekomunikasi. Mekanisme ini digunakan untuk mengidentifikasi </a:t>
            </a:r>
            <a:r>
              <a:rPr sz="1050" dirty="0">
                <a:latin typeface="Verdana"/>
                <a:cs typeface="Verdana"/>
              </a:rPr>
              <a:t>dan 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juga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mengoreksi </a:t>
            </a:r>
            <a:r>
              <a:rPr sz="1050" spc="-5" dirty="0">
                <a:latin typeface="Verdana"/>
                <a:cs typeface="Verdana"/>
              </a:rPr>
              <a:t>kesalahan yang diakibatkan oleh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derau.</a:t>
            </a: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Verdana"/>
              <a:cs typeface="Verdana"/>
            </a:endParaRPr>
          </a:p>
          <a:p>
            <a:pPr marL="338455" lvl="1" indent="-326390">
              <a:lnSpc>
                <a:spcPct val="100000"/>
              </a:lnSpc>
              <a:buAutoNum type="arabicPeriod" startAt="2"/>
              <a:tabLst>
                <a:tab pos="339090" algn="l"/>
              </a:tabLst>
            </a:pPr>
            <a:r>
              <a:rPr sz="1200" b="1" dirty="0">
                <a:solidFill>
                  <a:srgbClr val="004385"/>
                </a:solidFill>
                <a:latin typeface="Verdana"/>
                <a:cs typeface="Verdana"/>
              </a:rPr>
              <a:t>Tujuan</a:t>
            </a:r>
            <a:r>
              <a:rPr sz="1200" b="1" spc="-15" dirty="0">
                <a:solidFill>
                  <a:srgbClr val="004385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5"/>
                </a:solidFill>
                <a:latin typeface="Verdana"/>
                <a:cs typeface="Verdana"/>
              </a:rPr>
              <a:t>Pembelajaran</a:t>
            </a:r>
            <a:r>
              <a:rPr sz="1200" b="1" spc="-25" dirty="0">
                <a:solidFill>
                  <a:srgbClr val="004385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5"/>
                </a:solidFill>
                <a:latin typeface="Verdana"/>
                <a:cs typeface="Verdana"/>
              </a:rPr>
              <a:t>Modul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21000"/>
              </a:lnSpc>
              <a:spcBef>
                <a:spcPts val="55"/>
              </a:spcBef>
            </a:pPr>
            <a:r>
              <a:rPr sz="1050" spc="-5" dirty="0">
                <a:latin typeface="Verdana"/>
                <a:cs typeface="Verdana"/>
              </a:rPr>
              <a:t>Setelah</a:t>
            </a:r>
            <a:r>
              <a:rPr sz="1050" spc="14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meguasai</a:t>
            </a:r>
            <a:r>
              <a:rPr sz="1050" spc="15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materi</a:t>
            </a:r>
            <a:r>
              <a:rPr sz="1050" spc="13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ajar</a:t>
            </a:r>
            <a:r>
              <a:rPr sz="1050" spc="1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</a:t>
            </a:r>
            <a:r>
              <a:rPr sz="1050" spc="14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diberikan</a:t>
            </a:r>
            <a:r>
              <a:rPr sz="1050" spc="14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melalui</a:t>
            </a:r>
            <a:r>
              <a:rPr sz="1050" spc="14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modul</a:t>
            </a:r>
            <a:r>
              <a:rPr sz="1050" spc="13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ini,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diharapkan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mahasiswa:</a:t>
            </a:r>
            <a:endParaRPr sz="1050">
              <a:latin typeface="Verdana"/>
              <a:cs typeface="Verdana"/>
            </a:endParaRPr>
          </a:p>
          <a:p>
            <a:pPr marL="469265" lvl="2" indent="-22860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469900" algn="l"/>
              </a:tabLst>
            </a:pPr>
            <a:r>
              <a:rPr sz="1050" spc="-5" dirty="0">
                <a:latin typeface="Verdana"/>
                <a:cs typeface="Verdana"/>
              </a:rPr>
              <a:t>mampu</a:t>
            </a:r>
            <a:r>
              <a:rPr sz="1050" spc="36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menjelaskan</a:t>
            </a:r>
            <a:r>
              <a:rPr sz="1050" spc="36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tentang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pengaruh derau,</a:t>
            </a:r>
            <a:endParaRPr sz="1050">
              <a:latin typeface="Verdana"/>
              <a:cs typeface="Verdana"/>
            </a:endParaRPr>
          </a:p>
          <a:p>
            <a:pPr marL="469265" lvl="2" indent="-22860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469900" algn="l"/>
              </a:tabLst>
            </a:pPr>
            <a:r>
              <a:rPr sz="1050" dirty="0">
                <a:latin typeface="Verdana"/>
                <a:cs typeface="Verdana"/>
              </a:rPr>
              <a:t>mampu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melakukan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pengukuran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derau,</a:t>
            </a:r>
            <a:endParaRPr sz="1050">
              <a:latin typeface="Verdana"/>
              <a:cs typeface="Verdana"/>
            </a:endParaRPr>
          </a:p>
          <a:p>
            <a:pPr marL="469265" lvl="2" indent="-22860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69900" algn="l"/>
              </a:tabLst>
            </a:pPr>
            <a:r>
              <a:rPr sz="1050" spc="-5" dirty="0">
                <a:latin typeface="Verdana"/>
                <a:cs typeface="Verdana"/>
              </a:rPr>
              <a:t>mampu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memahami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tipe-tipe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derau.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4068" y="1513967"/>
            <a:ext cx="5192522" cy="1549997"/>
            <a:chOff x="544068" y="1513966"/>
            <a:chExt cx="5192522" cy="1667510"/>
          </a:xfrm>
        </p:grpSpPr>
        <p:sp>
          <p:nvSpPr>
            <p:cNvPr id="15" name="object 15"/>
            <p:cNvSpPr/>
            <p:nvPr/>
          </p:nvSpPr>
          <p:spPr>
            <a:xfrm>
              <a:off x="615950" y="1513966"/>
              <a:ext cx="5120640" cy="1667510"/>
            </a:xfrm>
            <a:custGeom>
              <a:avLst/>
              <a:gdLst/>
              <a:ahLst/>
              <a:cxnLst/>
              <a:rect l="l" t="t" r="r" b="b"/>
              <a:pathLst>
                <a:path w="5120640" h="1667510">
                  <a:moveTo>
                    <a:pt x="5120640" y="0"/>
                  </a:moveTo>
                  <a:lnTo>
                    <a:pt x="0" y="0"/>
                  </a:lnTo>
                  <a:lnTo>
                    <a:pt x="0" y="1667509"/>
                  </a:lnTo>
                  <a:lnTo>
                    <a:pt x="5120640" y="1667509"/>
                  </a:lnTo>
                  <a:lnTo>
                    <a:pt x="5120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8" y="1559052"/>
              <a:ext cx="5018532" cy="127304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84656" y="1572209"/>
            <a:ext cx="2145030" cy="1062469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78435" indent="-166370">
              <a:lnSpc>
                <a:spcPct val="100000"/>
              </a:lnSpc>
              <a:spcBef>
                <a:spcPts val="244"/>
              </a:spcBef>
              <a:buAutoNum type="arabicPeriod"/>
              <a:tabLst>
                <a:tab pos="179070" algn="l"/>
              </a:tabLst>
            </a:pPr>
            <a:r>
              <a:rPr sz="950" spc="80" dirty="0">
                <a:latin typeface="Trebuchet MS"/>
                <a:cs typeface="Trebuchet MS"/>
              </a:rPr>
              <a:t>PENDAHULUAN</a:t>
            </a:r>
            <a:endParaRPr sz="950" dirty="0">
              <a:latin typeface="Trebuchet MS"/>
              <a:cs typeface="Trebuchet MS"/>
            </a:endParaRPr>
          </a:p>
          <a:p>
            <a:pPr marL="152400" indent="-140335">
              <a:lnSpc>
                <a:spcPts val="1135"/>
              </a:lnSpc>
              <a:spcBef>
                <a:spcPts val="140"/>
              </a:spcBef>
              <a:buAutoNum type="arabicPeriod"/>
              <a:tabLst>
                <a:tab pos="153035" algn="l"/>
              </a:tabLst>
            </a:pPr>
            <a:r>
              <a:rPr sz="950" spc="10" dirty="0" err="1" smtClean="0">
                <a:latin typeface="Trebuchet MS"/>
                <a:cs typeface="Trebuchet MS"/>
              </a:rPr>
              <a:t>Derau</a:t>
            </a:r>
            <a:r>
              <a:rPr sz="950" spc="10" dirty="0" smtClean="0">
                <a:latin typeface="Trebuchet MS"/>
                <a:cs typeface="Trebuchet MS"/>
              </a:rPr>
              <a:t>/Noise</a:t>
            </a:r>
            <a:endParaRPr lang="en-US" sz="950" dirty="0">
              <a:latin typeface="Trebuchet MS"/>
              <a:cs typeface="Trebuchet MS"/>
            </a:endParaRPr>
          </a:p>
          <a:p>
            <a:pPr marL="12065">
              <a:lnSpc>
                <a:spcPts val="1135"/>
              </a:lnSpc>
              <a:spcBef>
                <a:spcPts val="140"/>
              </a:spcBef>
              <a:tabLst>
                <a:tab pos="153035" algn="l"/>
              </a:tabLst>
            </a:pPr>
            <a:r>
              <a:rPr lang="en-US" sz="950" spc="5" dirty="0" smtClean="0">
                <a:latin typeface="Trebuchet MS"/>
                <a:cs typeface="Trebuchet MS"/>
              </a:rPr>
              <a:t>2.1</a:t>
            </a:r>
            <a:r>
              <a:rPr sz="950" spc="5" dirty="0" smtClean="0">
                <a:latin typeface="Trebuchet MS"/>
                <a:cs typeface="Trebuchet MS"/>
              </a:rPr>
              <a:t>Pengukuran </a:t>
            </a:r>
            <a:r>
              <a:rPr sz="950" spc="-10" dirty="0" err="1">
                <a:latin typeface="Trebuchet MS"/>
                <a:cs typeface="Trebuchet MS"/>
              </a:rPr>
              <a:t>Derau</a:t>
            </a:r>
            <a:r>
              <a:rPr sz="950" spc="-10" dirty="0">
                <a:latin typeface="Trebuchet MS"/>
                <a:cs typeface="Trebuchet MS"/>
              </a:rPr>
              <a:t> </a:t>
            </a:r>
            <a:r>
              <a:rPr sz="950" spc="-280" dirty="0">
                <a:latin typeface="Trebuchet MS"/>
                <a:cs typeface="Trebuchet MS"/>
              </a:rPr>
              <a:t> </a:t>
            </a:r>
            <a:endParaRPr lang="en-US" sz="950" spc="-280" dirty="0" smtClean="0">
              <a:latin typeface="Trebuchet MS"/>
              <a:cs typeface="Trebuchet MS"/>
            </a:endParaRPr>
          </a:p>
          <a:p>
            <a:pPr marL="192405" marR="726440" lvl="1">
              <a:tabLst>
                <a:tab pos="416559" algn="l"/>
              </a:tabLst>
            </a:pPr>
            <a:r>
              <a:rPr lang="en-US" sz="950" spc="-20" dirty="0" smtClean="0">
                <a:latin typeface="Trebuchet MS"/>
                <a:cs typeface="Trebuchet MS"/>
              </a:rPr>
              <a:t>1.      </a:t>
            </a:r>
            <a:r>
              <a:rPr sz="950" spc="-20" dirty="0" smtClean="0">
                <a:latin typeface="Trebuchet MS"/>
                <a:cs typeface="Trebuchet MS"/>
              </a:rPr>
              <a:t>SNR</a:t>
            </a:r>
            <a:endParaRPr sz="950" dirty="0">
              <a:latin typeface="Trebuchet MS"/>
              <a:cs typeface="Trebuchet MS"/>
            </a:endParaRPr>
          </a:p>
          <a:p>
            <a:pPr marL="487680" lvl="2" indent="-295910">
              <a:buAutoNum type="arabicPeriod" startAt="2"/>
              <a:tabLst>
                <a:tab pos="488315" algn="l"/>
              </a:tabLst>
            </a:pPr>
            <a:r>
              <a:rPr sz="950" spc="30" dirty="0" smtClean="0">
                <a:latin typeface="Trebuchet MS"/>
                <a:cs typeface="Trebuchet MS"/>
              </a:rPr>
              <a:t>Nose</a:t>
            </a:r>
            <a:r>
              <a:rPr sz="950" spc="5" dirty="0" smtClean="0">
                <a:latin typeface="Trebuchet MS"/>
                <a:cs typeface="Trebuchet MS"/>
              </a:rPr>
              <a:t> </a:t>
            </a:r>
            <a:r>
              <a:rPr sz="950" spc="-15" dirty="0">
                <a:latin typeface="Trebuchet MS"/>
                <a:cs typeface="Trebuchet MS"/>
              </a:rPr>
              <a:t>Factor</a:t>
            </a:r>
            <a:r>
              <a:rPr sz="950" spc="15" dirty="0">
                <a:latin typeface="Trebuchet MS"/>
                <a:cs typeface="Trebuchet MS"/>
              </a:rPr>
              <a:t> </a:t>
            </a:r>
            <a:r>
              <a:rPr sz="950" spc="-20" dirty="0">
                <a:latin typeface="Trebuchet MS"/>
                <a:cs typeface="Trebuchet MS"/>
              </a:rPr>
              <a:t>dan</a:t>
            </a:r>
            <a:r>
              <a:rPr sz="950" spc="5" dirty="0">
                <a:latin typeface="Trebuchet MS"/>
                <a:cs typeface="Trebuchet MS"/>
              </a:rPr>
              <a:t> </a:t>
            </a:r>
            <a:r>
              <a:rPr sz="950" spc="25" dirty="0">
                <a:latin typeface="Trebuchet MS"/>
                <a:cs typeface="Trebuchet MS"/>
              </a:rPr>
              <a:t>Noise</a:t>
            </a:r>
            <a:r>
              <a:rPr sz="950" spc="15" dirty="0">
                <a:latin typeface="Trebuchet MS"/>
                <a:cs typeface="Trebuchet MS"/>
              </a:rPr>
              <a:t> </a:t>
            </a:r>
            <a:r>
              <a:rPr sz="950" spc="-5" dirty="0">
                <a:latin typeface="Trebuchet MS"/>
                <a:cs typeface="Trebuchet MS"/>
              </a:rPr>
              <a:t>Figure</a:t>
            </a:r>
            <a:endParaRPr sz="950" dirty="0">
              <a:latin typeface="Trebuchet MS"/>
              <a:cs typeface="Trebuchet MS"/>
            </a:endParaRPr>
          </a:p>
          <a:p>
            <a:pPr marL="478790" lvl="2" indent="-287020">
              <a:buAutoNum type="arabicPeriod" startAt="2"/>
              <a:tabLst>
                <a:tab pos="479425" algn="l"/>
              </a:tabLst>
            </a:pPr>
            <a:r>
              <a:rPr sz="950" spc="15" dirty="0">
                <a:latin typeface="Trebuchet MS"/>
                <a:cs typeface="Trebuchet MS"/>
              </a:rPr>
              <a:t>BER</a:t>
            </a:r>
            <a:endParaRPr sz="950" dirty="0">
              <a:latin typeface="Trebuchet MS"/>
              <a:cs typeface="Trebuchet MS"/>
            </a:endParaRPr>
          </a:p>
          <a:p>
            <a:pPr marL="489584" lvl="2" indent="-297815">
              <a:buAutoNum type="arabicPeriod" startAt="2"/>
              <a:tabLst>
                <a:tab pos="490220" algn="l"/>
              </a:tabLst>
            </a:pPr>
            <a:r>
              <a:rPr sz="950" spc="-25" dirty="0">
                <a:latin typeface="Trebuchet MS"/>
                <a:cs typeface="Trebuchet MS"/>
              </a:rPr>
              <a:t>Kapasitas</a:t>
            </a:r>
            <a:r>
              <a:rPr sz="950" spc="-30" dirty="0">
                <a:latin typeface="Trebuchet MS"/>
                <a:cs typeface="Trebuchet MS"/>
              </a:rPr>
              <a:t> </a:t>
            </a:r>
            <a:r>
              <a:rPr sz="950" dirty="0">
                <a:latin typeface="Trebuchet MS"/>
                <a:cs typeface="Trebuchet MS"/>
              </a:rPr>
              <a:t>Kanal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75746" y="1644042"/>
            <a:ext cx="1416050" cy="57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1">
              <a:lnSpc>
                <a:spcPts val="1120"/>
              </a:lnSpc>
              <a:spcBef>
                <a:spcPts val="95"/>
              </a:spcBef>
              <a:tabLst>
                <a:tab pos="226060" algn="l"/>
              </a:tabLst>
            </a:pPr>
            <a:r>
              <a:rPr lang="en-US" sz="950" spc="-35" dirty="0" smtClean="0">
                <a:latin typeface="Trebuchet MS"/>
                <a:cs typeface="Trebuchet MS"/>
              </a:rPr>
              <a:t>2.2 </a:t>
            </a:r>
            <a:r>
              <a:rPr sz="950" spc="-35" dirty="0" err="1" smtClean="0">
                <a:latin typeface="Trebuchet MS"/>
                <a:cs typeface="Trebuchet MS"/>
              </a:rPr>
              <a:t>Tipe</a:t>
            </a:r>
            <a:r>
              <a:rPr sz="950" spc="-25" dirty="0" smtClean="0">
                <a:latin typeface="Trebuchet MS"/>
                <a:cs typeface="Trebuchet MS"/>
              </a:rPr>
              <a:t> </a:t>
            </a:r>
            <a:r>
              <a:rPr sz="950" spc="-15" dirty="0">
                <a:latin typeface="Trebuchet MS"/>
                <a:cs typeface="Trebuchet MS"/>
              </a:rPr>
              <a:t>Derau</a:t>
            </a:r>
            <a:endParaRPr sz="950" dirty="0">
              <a:latin typeface="Trebuchet MS"/>
              <a:cs typeface="Trebuchet MS"/>
            </a:endParaRPr>
          </a:p>
          <a:p>
            <a:pPr marL="149225" lvl="2">
              <a:lnSpc>
                <a:spcPts val="1100"/>
              </a:lnSpc>
              <a:tabLst>
                <a:tab pos="445134" algn="l"/>
              </a:tabLst>
            </a:pPr>
            <a:r>
              <a:rPr lang="en-US" sz="950" spc="-15" dirty="0" smtClean="0">
                <a:latin typeface="Trebuchet MS"/>
                <a:cs typeface="Trebuchet MS"/>
              </a:rPr>
              <a:t>1.</a:t>
            </a:r>
            <a:r>
              <a:rPr sz="950" spc="-15" dirty="0" smtClean="0">
                <a:latin typeface="Trebuchet MS"/>
                <a:cs typeface="Trebuchet MS"/>
              </a:rPr>
              <a:t>Derau</a:t>
            </a:r>
            <a:r>
              <a:rPr sz="950" spc="-30" dirty="0" smtClean="0">
                <a:latin typeface="Trebuchet MS"/>
                <a:cs typeface="Trebuchet MS"/>
              </a:rPr>
              <a:t> </a:t>
            </a:r>
            <a:r>
              <a:rPr sz="950" spc="15" dirty="0">
                <a:latin typeface="Trebuchet MS"/>
                <a:cs typeface="Trebuchet MS"/>
              </a:rPr>
              <a:t>Atmosferik</a:t>
            </a:r>
            <a:endParaRPr sz="950" dirty="0">
              <a:latin typeface="Trebuchet MS"/>
              <a:cs typeface="Trebuchet MS"/>
            </a:endParaRPr>
          </a:p>
          <a:p>
            <a:pPr marL="149860" marR="135255">
              <a:lnSpc>
                <a:spcPts val="1100"/>
              </a:lnSpc>
              <a:spcBef>
                <a:spcPts val="45"/>
              </a:spcBef>
            </a:pPr>
            <a:r>
              <a:rPr sz="950" spc="30" dirty="0" smtClean="0">
                <a:latin typeface="Trebuchet MS"/>
                <a:cs typeface="Trebuchet MS"/>
              </a:rPr>
              <a:t>2</a:t>
            </a:r>
            <a:r>
              <a:rPr lang="en-US" sz="950" spc="30" dirty="0" smtClean="0">
                <a:latin typeface="Trebuchet MS"/>
                <a:cs typeface="Trebuchet MS"/>
              </a:rPr>
              <a:t>.</a:t>
            </a:r>
            <a:r>
              <a:rPr sz="950" spc="-5" dirty="0" smtClean="0">
                <a:latin typeface="Trebuchet MS"/>
                <a:cs typeface="Trebuchet MS"/>
              </a:rPr>
              <a:t> </a:t>
            </a:r>
            <a:r>
              <a:rPr sz="950" spc="-15" dirty="0">
                <a:latin typeface="Trebuchet MS"/>
                <a:cs typeface="Trebuchet MS"/>
              </a:rPr>
              <a:t>Derau</a:t>
            </a:r>
            <a:r>
              <a:rPr sz="950" spc="10" dirty="0">
                <a:latin typeface="Trebuchet MS"/>
                <a:cs typeface="Trebuchet MS"/>
              </a:rPr>
              <a:t> </a:t>
            </a:r>
            <a:r>
              <a:rPr sz="950" spc="-15" dirty="0">
                <a:latin typeface="Trebuchet MS"/>
                <a:cs typeface="Trebuchet MS"/>
              </a:rPr>
              <a:t>Gaussian </a:t>
            </a:r>
            <a:r>
              <a:rPr sz="950" spc="-270" dirty="0">
                <a:latin typeface="Trebuchet MS"/>
                <a:cs typeface="Trebuchet MS"/>
              </a:rPr>
              <a:t> </a:t>
            </a:r>
            <a:endParaRPr lang="en-US" sz="950" spc="-270" dirty="0" smtClean="0">
              <a:latin typeface="Trebuchet MS"/>
              <a:cs typeface="Trebuchet MS"/>
            </a:endParaRPr>
          </a:p>
          <a:p>
            <a:pPr marL="149860" marR="135255">
              <a:lnSpc>
                <a:spcPts val="1100"/>
              </a:lnSpc>
              <a:spcBef>
                <a:spcPts val="45"/>
              </a:spcBef>
            </a:pPr>
            <a:r>
              <a:rPr sz="950" spc="-40" dirty="0" smtClean="0">
                <a:latin typeface="Trebuchet MS"/>
                <a:cs typeface="Trebuchet MS"/>
              </a:rPr>
              <a:t>3,</a:t>
            </a:r>
            <a:r>
              <a:rPr sz="950" spc="-5" dirty="0" smtClean="0">
                <a:latin typeface="Trebuchet MS"/>
                <a:cs typeface="Trebuchet MS"/>
              </a:rPr>
              <a:t> </a:t>
            </a:r>
            <a:r>
              <a:rPr sz="950" spc="-25" dirty="0">
                <a:latin typeface="Trebuchet MS"/>
                <a:cs typeface="Trebuchet MS"/>
              </a:rPr>
              <a:t>Cakap</a:t>
            </a:r>
            <a:r>
              <a:rPr sz="950" spc="5" dirty="0">
                <a:latin typeface="Trebuchet MS"/>
                <a:cs typeface="Trebuchet MS"/>
              </a:rPr>
              <a:t> </a:t>
            </a:r>
            <a:r>
              <a:rPr sz="950" spc="-10" dirty="0">
                <a:latin typeface="Trebuchet MS"/>
                <a:cs typeface="Trebuchet MS"/>
              </a:rPr>
              <a:t>Silang</a:t>
            </a:r>
            <a:endParaRPr sz="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0312" y="602165"/>
            <a:ext cx="5640070" cy="241412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2.</a:t>
            </a:r>
            <a:r>
              <a:rPr sz="1200" b="1" spc="-25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Derau</a:t>
            </a:r>
            <a:r>
              <a:rPr sz="1200" b="1" spc="-20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(noise)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21600"/>
              </a:lnSpc>
              <a:spcBef>
                <a:spcPts val="45"/>
              </a:spcBef>
            </a:pPr>
            <a:r>
              <a:rPr sz="1050" spc="-5" dirty="0">
                <a:latin typeface="Verdana"/>
                <a:cs typeface="Verdana"/>
              </a:rPr>
              <a:t>Dalam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Telekomunikasi</a:t>
            </a:r>
            <a:r>
              <a:rPr sz="1050" dirty="0">
                <a:latin typeface="Verdana"/>
                <a:cs typeface="Verdana"/>
              </a:rPr>
              <a:t> sinyal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ditransmisikan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melalui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media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transmisi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mempunyai </a:t>
            </a:r>
            <a:r>
              <a:rPr sz="1050" dirty="0">
                <a:latin typeface="Verdana"/>
                <a:cs typeface="Verdana"/>
              </a:rPr>
              <a:t>dua </a:t>
            </a:r>
            <a:r>
              <a:rPr sz="1050" spc="-5" dirty="0">
                <a:latin typeface="Verdana"/>
                <a:cs typeface="Verdana"/>
              </a:rPr>
              <a:t>bagian, </a:t>
            </a:r>
            <a:r>
              <a:rPr sz="1050" dirty="0">
                <a:latin typeface="Verdana"/>
                <a:cs typeface="Verdana"/>
              </a:rPr>
              <a:t>yaitu </a:t>
            </a:r>
            <a:r>
              <a:rPr sz="1050" spc="-5" dirty="0">
                <a:latin typeface="Verdana"/>
                <a:cs typeface="Verdana"/>
              </a:rPr>
              <a:t>satu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bagian yang memuat</a:t>
            </a:r>
            <a:r>
              <a:rPr sz="1050" spc="3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informasi dan</a:t>
            </a:r>
            <a:r>
              <a:rPr sz="1050" spc="36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bagian </a:t>
            </a:r>
            <a:r>
              <a:rPr sz="1050" dirty="0">
                <a:latin typeface="Verdana"/>
                <a:cs typeface="Verdana"/>
              </a:rPr>
              <a:t> yang </a:t>
            </a:r>
            <a:r>
              <a:rPr sz="1050" spc="-5" dirty="0">
                <a:latin typeface="Verdana"/>
                <a:cs typeface="Verdana"/>
              </a:rPr>
              <a:t>lain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yaitu </a:t>
            </a:r>
            <a:r>
              <a:rPr sz="1050" dirty="0">
                <a:latin typeface="Verdana"/>
                <a:cs typeface="Verdana"/>
              </a:rPr>
              <a:t>derau </a:t>
            </a:r>
            <a:r>
              <a:rPr sz="1050" spc="-5" dirty="0">
                <a:latin typeface="Verdana"/>
                <a:cs typeface="Verdana"/>
              </a:rPr>
              <a:t>(</a:t>
            </a:r>
            <a:r>
              <a:rPr sz="1050" i="1" spc="-5" dirty="0">
                <a:latin typeface="Verdana"/>
                <a:cs typeface="Verdana"/>
              </a:rPr>
              <a:t>noise</a:t>
            </a:r>
            <a:r>
              <a:rPr sz="1050" spc="-5" dirty="0">
                <a:latin typeface="Verdana"/>
                <a:cs typeface="Verdana"/>
              </a:rPr>
              <a:t>). Pengaruh derau </a:t>
            </a:r>
            <a:r>
              <a:rPr sz="1050" dirty="0">
                <a:latin typeface="Verdana"/>
                <a:cs typeface="Verdana"/>
              </a:rPr>
              <a:t>pada sinyal </a:t>
            </a:r>
            <a:r>
              <a:rPr sz="1050" spc="-5" dirty="0">
                <a:latin typeface="Verdana"/>
                <a:cs typeface="Verdana"/>
              </a:rPr>
              <a:t>informasi merupakan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faktor yang harus diperhatikan agar sistem telekomunikasi dapat diandalkan. Sifat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derau mengganggu sinyal informasi, berakibat </a:t>
            </a:r>
            <a:r>
              <a:rPr sz="1050" dirty="0">
                <a:latin typeface="Verdana"/>
                <a:cs typeface="Verdana"/>
              </a:rPr>
              <a:t>sinyal </a:t>
            </a:r>
            <a:r>
              <a:rPr sz="1050" spc="-5" dirty="0">
                <a:latin typeface="Verdana"/>
                <a:cs typeface="Verdana"/>
              </a:rPr>
              <a:t>informasi yang diterima pada </a:t>
            </a:r>
            <a:r>
              <a:rPr sz="1050" dirty="0">
                <a:latin typeface="Verdana"/>
                <a:cs typeface="Verdana"/>
              </a:rPr>
              <a:t> sisi </a:t>
            </a:r>
            <a:r>
              <a:rPr sz="1050" spc="-5" dirty="0">
                <a:latin typeface="Verdana"/>
                <a:cs typeface="Verdana"/>
              </a:rPr>
              <a:t>penerima tidak sama dengan </a:t>
            </a:r>
            <a:r>
              <a:rPr sz="1050" dirty="0">
                <a:latin typeface="Verdana"/>
                <a:cs typeface="Verdana"/>
              </a:rPr>
              <a:t>sinyal </a:t>
            </a:r>
            <a:r>
              <a:rPr sz="1050" spc="-5" dirty="0">
                <a:latin typeface="Verdana"/>
                <a:cs typeface="Verdana"/>
              </a:rPr>
              <a:t>yang terkirim. Pada kasus </a:t>
            </a:r>
            <a:r>
              <a:rPr sz="1050" dirty="0">
                <a:latin typeface="Verdana"/>
                <a:cs typeface="Verdana"/>
              </a:rPr>
              <a:t>yang </a:t>
            </a:r>
            <a:r>
              <a:rPr sz="1050" spc="-5" dirty="0">
                <a:latin typeface="Verdana"/>
                <a:cs typeface="Verdana"/>
              </a:rPr>
              <a:t>terburuk,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sinyal informasi </a:t>
            </a:r>
            <a:r>
              <a:rPr sz="1050" dirty="0">
                <a:latin typeface="Verdana"/>
                <a:cs typeface="Verdana"/>
              </a:rPr>
              <a:t>tidak dapat </a:t>
            </a:r>
            <a:r>
              <a:rPr sz="1050" spc="-5" dirty="0">
                <a:latin typeface="Verdana"/>
                <a:cs typeface="Verdana"/>
              </a:rPr>
              <a:t>direkontruksi kembali </a:t>
            </a:r>
            <a:r>
              <a:rPr sz="1050" dirty="0">
                <a:latin typeface="Verdana"/>
                <a:cs typeface="Verdana"/>
              </a:rPr>
              <a:t>dan </a:t>
            </a:r>
            <a:r>
              <a:rPr sz="1050" spc="-5" dirty="0">
                <a:latin typeface="Verdana"/>
                <a:cs typeface="Verdana"/>
              </a:rPr>
              <a:t>komunikasi menjadi </a:t>
            </a:r>
            <a:r>
              <a:rPr sz="1050" dirty="0">
                <a:latin typeface="Verdana"/>
                <a:cs typeface="Verdana"/>
              </a:rPr>
              <a:t>gagal 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dilaksanakan. </a:t>
            </a:r>
            <a:r>
              <a:rPr sz="1050" spc="-5" dirty="0">
                <a:latin typeface="Verdana"/>
                <a:cs typeface="Verdana"/>
              </a:rPr>
              <a:t>Mekanisme deteksi </a:t>
            </a:r>
            <a:r>
              <a:rPr sz="1050" dirty="0">
                <a:latin typeface="Verdana"/>
                <a:cs typeface="Verdana"/>
              </a:rPr>
              <a:t>dan </a:t>
            </a:r>
            <a:r>
              <a:rPr sz="1050" spc="-5" dirty="0">
                <a:latin typeface="Verdana"/>
                <a:cs typeface="Verdana"/>
              </a:rPr>
              <a:t>koreksi perangkat keras </a:t>
            </a:r>
            <a:r>
              <a:rPr sz="1050" dirty="0">
                <a:latin typeface="Verdana"/>
                <a:cs typeface="Verdana"/>
              </a:rPr>
              <a:t>dan </a:t>
            </a:r>
            <a:r>
              <a:rPr sz="1050" spc="-5" dirty="0">
                <a:latin typeface="Verdana"/>
                <a:cs typeface="Verdana"/>
              </a:rPr>
              <a:t>lunak dibangun </a:t>
            </a:r>
            <a:r>
              <a:rPr sz="1050" dirty="0">
                <a:latin typeface="Verdana"/>
                <a:cs typeface="Verdana"/>
              </a:rPr>
              <a:t> pada </a:t>
            </a:r>
            <a:r>
              <a:rPr sz="1050" spc="-5" dirty="0">
                <a:latin typeface="Verdana"/>
                <a:cs typeface="Verdana"/>
              </a:rPr>
              <a:t>sistem telekomunikasi. Mekanisme ini digunakan untuk mengidentifikasi dan </a:t>
            </a:r>
            <a:r>
              <a:rPr sz="1050" dirty="0">
                <a:latin typeface="Verdana"/>
                <a:cs typeface="Verdana"/>
              </a:rPr>
              <a:t> juga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mengoreksi </a:t>
            </a:r>
            <a:r>
              <a:rPr sz="1050" spc="-5" dirty="0">
                <a:latin typeface="Verdana"/>
                <a:cs typeface="Verdana"/>
              </a:rPr>
              <a:t>kesalahan yang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diakibatkan oleh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derau.</a:t>
            </a:r>
            <a:endParaRPr sz="10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1050" spc="-5" dirty="0">
                <a:latin typeface="Verdana"/>
                <a:cs typeface="Verdana"/>
              </a:rPr>
              <a:t>Gambar</a:t>
            </a:r>
            <a:r>
              <a:rPr sz="1050" dirty="0">
                <a:latin typeface="Verdana"/>
                <a:cs typeface="Verdana"/>
              </a:rPr>
              <a:t> 2.1</a:t>
            </a:r>
            <a:r>
              <a:rPr sz="1050" spc="-5" dirty="0">
                <a:latin typeface="Verdana"/>
                <a:cs typeface="Verdana"/>
              </a:rPr>
              <a:t> memperlihatkan</a:t>
            </a:r>
            <a:r>
              <a:rPr sz="1050" spc="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ilustrasi dimana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derau</a:t>
            </a:r>
            <a:r>
              <a:rPr sz="1050" dirty="0">
                <a:latin typeface="Verdana"/>
                <a:cs typeface="Verdana"/>
              </a:rPr>
              <a:t> meng-korupsi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sinyal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informasi.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0312" y="5857113"/>
            <a:ext cx="5641340" cy="38102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Verdana"/>
                <a:cs typeface="Verdana"/>
              </a:rPr>
              <a:t>Gambar </a:t>
            </a:r>
            <a:r>
              <a:rPr sz="1050" dirty="0">
                <a:latin typeface="Verdana"/>
                <a:cs typeface="Verdana"/>
              </a:rPr>
              <a:t>2 </a:t>
            </a:r>
            <a:r>
              <a:rPr sz="1050" spc="-5" dirty="0">
                <a:latin typeface="Verdana"/>
                <a:cs typeface="Verdana"/>
              </a:rPr>
              <a:t>Pengaruh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derau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pada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sinyal</a:t>
            </a: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2.1</a:t>
            </a:r>
            <a:r>
              <a:rPr sz="1200" b="1" spc="-20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Pengukuran</a:t>
            </a:r>
            <a:r>
              <a:rPr sz="1200" b="1" spc="-20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Derau</a:t>
            </a:r>
            <a:endParaRPr sz="1200">
              <a:latin typeface="Verdana"/>
              <a:cs typeface="Verdana"/>
            </a:endParaRPr>
          </a:p>
          <a:p>
            <a:pPr marL="12700" marR="9525" algn="just">
              <a:lnSpc>
                <a:spcPct val="121900"/>
              </a:lnSpc>
              <a:spcBef>
                <a:spcPts val="30"/>
              </a:spcBef>
            </a:pPr>
            <a:r>
              <a:rPr sz="1050" spc="-5" dirty="0">
                <a:latin typeface="Verdana"/>
                <a:cs typeface="Verdana"/>
              </a:rPr>
              <a:t>Beberapa perangkat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matematis digunakan untuk mengevaluasi pengaruh derau </a:t>
            </a:r>
            <a:r>
              <a:rPr sz="1050" dirty="0">
                <a:latin typeface="Verdana"/>
                <a:cs typeface="Verdana"/>
              </a:rPr>
              <a:t> berdasar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besarnya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derau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(relatif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terhadap</a:t>
            </a:r>
            <a:r>
              <a:rPr sz="1050" dirty="0">
                <a:latin typeface="Verdana"/>
                <a:cs typeface="Verdana"/>
              </a:rPr>
              <a:t> besarnya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sinyal).</a:t>
            </a:r>
            <a:r>
              <a:rPr sz="1050" spc="3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Pengukuran</a:t>
            </a:r>
            <a:r>
              <a:rPr sz="1050" spc="36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biasa</a:t>
            </a:r>
            <a:r>
              <a:rPr sz="1050" spc="-5" dirty="0">
                <a:latin typeface="Verdana"/>
                <a:cs typeface="Verdana"/>
              </a:rPr>
              <a:t> dilakukan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antara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lain:</a:t>
            </a:r>
            <a:endParaRPr sz="1050">
              <a:latin typeface="Verdana"/>
              <a:cs typeface="Verdana"/>
            </a:endParaRPr>
          </a:p>
          <a:p>
            <a:pPr marL="193675" indent="-181610" algn="just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194310" algn="l"/>
              </a:tabLst>
            </a:pPr>
            <a:r>
              <a:rPr sz="1050" spc="-5" dirty="0">
                <a:latin typeface="Verdana"/>
                <a:cs typeface="Verdana"/>
              </a:rPr>
              <a:t>SNR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(Signal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to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Noise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Ratio)</a:t>
            </a:r>
            <a:endParaRPr sz="1050">
              <a:latin typeface="Verdana"/>
              <a:cs typeface="Verdana"/>
            </a:endParaRPr>
          </a:p>
          <a:p>
            <a:pPr marL="193675" indent="-181610" algn="just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194310" algn="l"/>
              </a:tabLst>
            </a:pPr>
            <a:r>
              <a:rPr sz="1050" spc="-5" dirty="0">
                <a:latin typeface="Verdana"/>
                <a:cs typeface="Verdana"/>
              </a:rPr>
              <a:t>Noise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Factor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dan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Noise Figure</a:t>
            </a:r>
            <a:endParaRPr sz="1050">
              <a:latin typeface="Verdana"/>
              <a:cs typeface="Verdana"/>
            </a:endParaRPr>
          </a:p>
          <a:p>
            <a:pPr marL="193675" indent="-181610" algn="just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194310" algn="l"/>
              </a:tabLst>
            </a:pPr>
            <a:r>
              <a:rPr sz="1050" spc="-5" dirty="0">
                <a:latin typeface="Verdana"/>
                <a:cs typeface="Verdana"/>
              </a:rPr>
              <a:t>BER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(Bit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Error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Rate)</a:t>
            </a:r>
            <a:endParaRPr sz="1050">
              <a:latin typeface="Verdana"/>
              <a:cs typeface="Verdana"/>
            </a:endParaRPr>
          </a:p>
          <a:p>
            <a:pPr marL="193675" indent="-181610" algn="just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194310" algn="l"/>
              </a:tabLst>
            </a:pPr>
            <a:r>
              <a:rPr sz="1050" spc="-5" dirty="0">
                <a:latin typeface="Verdana"/>
                <a:cs typeface="Verdana"/>
              </a:rPr>
              <a:t>Kapasitas</a:t>
            </a:r>
            <a:r>
              <a:rPr sz="1050" spc="-4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kanal</a:t>
            </a:r>
            <a:endParaRPr sz="105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2.1.1</a:t>
            </a:r>
            <a:r>
              <a:rPr sz="1200" b="1" spc="-10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4386"/>
                </a:solidFill>
                <a:latin typeface="Verdana"/>
                <a:cs typeface="Verdana"/>
              </a:rPr>
              <a:t>SNR</a:t>
            </a:r>
            <a:r>
              <a:rPr sz="1200" b="1" spc="5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(Signal</a:t>
            </a:r>
            <a:r>
              <a:rPr sz="1200" b="1" spc="-5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to</a:t>
            </a:r>
            <a:r>
              <a:rPr sz="1200" b="1" spc="-5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spc="5" dirty="0">
                <a:solidFill>
                  <a:srgbClr val="004386"/>
                </a:solidFill>
                <a:latin typeface="Verdana"/>
                <a:cs typeface="Verdana"/>
              </a:rPr>
              <a:t>Noise</a:t>
            </a:r>
            <a:r>
              <a:rPr sz="1200" b="1" spc="-10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Ratio)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21500"/>
              </a:lnSpc>
              <a:spcBef>
                <a:spcPts val="45"/>
              </a:spcBef>
            </a:pPr>
            <a:r>
              <a:rPr sz="1050" dirty="0">
                <a:latin typeface="Verdana"/>
                <a:cs typeface="Verdana"/>
              </a:rPr>
              <a:t>Salah</a:t>
            </a:r>
            <a:r>
              <a:rPr sz="1050" spc="18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satu</a:t>
            </a:r>
            <a:r>
              <a:rPr sz="1050" spc="19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ukuran</a:t>
            </a:r>
            <a:r>
              <a:rPr sz="1050" spc="18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derau</a:t>
            </a:r>
            <a:r>
              <a:rPr sz="1050" spc="20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</a:t>
            </a:r>
            <a:r>
              <a:rPr sz="1050" spc="18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sangat</a:t>
            </a:r>
            <a:r>
              <a:rPr sz="1050" spc="18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penting</a:t>
            </a:r>
            <a:r>
              <a:rPr sz="1050" spc="18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adalah</a:t>
            </a:r>
            <a:r>
              <a:rPr sz="1050" spc="18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signal</a:t>
            </a:r>
            <a:r>
              <a:rPr sz="1050" spc="18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to</a:t>
            </a:r>
            <a:r>
              <a:rPr sz="1050" spc="18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noise</a:t>
            </a:r>
            <a:r>
              <a:rPr sz="1050" spc="18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ratio</a:t>
            </a:r>
            <a:r>
              <a:rPr sz="1050" spc="18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(SNR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atau S/N). Ukuran derau ini merupakan perbandingan antara </a:t>
            </a:r>
            <a:r>
              <a:rPr sz="1050" dirty="0">
                <a:latin typeface="Verdana"/>
                <a:cs typeface="Verdana"/>
              </a:rPr>
              <a:t>daya </a:t>
            </a:r>
            <a:r>
              <a:rPr sz="1050" spc="-5" dirty="0">
                <a:latin typeface="Verdana"/>
                <a:cs typeface="Verdana"/>
              </a:rPr>
              <a:t>sinyal </a:t>
            </a:r>
            <a:r>
              <a:rPr sz="1050" dirty="0">
                <a:latin typeface="Verdana"/>
                <a:cs typeface="Verdana"/>
              </a:rPr>
              <a:t>dan </a:t>
            </a:r>
            <a:r>
              <a:rPr sz="1050" spc="-5" dirty="0">
                <a:latin typeface="Verdana"/>
                <a:cs typeface="Verdana"/>
              </a:rPr>
              <a:t>daya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derau. Dengan SNR dapat dilakukan evaluasi </a:t>
            </a:r>
            <a:r>
              <a:rPr sz="1050" dirty="0">
                <a:latin typeface="Verdana"/>
                <a:cs typeface="Verdana"/>
              </a:rPr>
              <a:t>dan </a:t>
            </a:r>
            <a:r>
              <a:rPr sz="1050" spc="-5" dirty="0">
                <a:latin typeface="Verdana"/>
                <a:cs typeface="Verdana"/>
              </a:rPr>
              <a:t>antisipasi pengaruh derau dari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luar. </a:t>
            </a:r>
            <a:r>
              <a:rPr sz="1050" dirty="0">
                <a:latin typeface="Verdana"/>
                <a:cs typeface="Verdana"/>
              </a:rPr>
              <a:t>SNR </a:t>
            </a:r>
            <a:r>
              <a:rPr sz="1050" spc="-5" dirty="0">
                <a:latin typeface="Verdana"/>
                <a:cs typeface="Verdana"/>
              </a:rPr>
              <a:t>biasanya diukur</a:t>
            </a:r>
            <a:r>
              <a:rPr sz="1050" dirty="0">
                <a:latin typeface="Verdana"/>
                <a:cs typeface="Verdana"/>
              </a:rPr>
              <a:t> pada ujung </a:t>
            </a:r>
            <a:r>
              <a:rPr sz="1050" spc="-5" dirty="0">
                <a:latin typeface="Verdana"/>
                <a:cs typeface="Verdana"/>
              </a:rPr>
              <a:t>penerimaan </a:t>
            </a:r>
            <a:r>
              <a:rPr sz="1050" dirty="0">
                <a:latin typeface="Verdana"/>
                <a:cs typeface="Verdana"/>
              </a:rPr>
              <a:t>dari sistem </a:t>
            </a:r>
            <a:r>
              <a:rPr sz="1050" spc="-5" dirty="0">
                <a:latin typeface="Verdana"/>
                <a:cs typeface="Verdana"/>
              </a:rPr>
              <a:t>telekomunikasi </a:t>
            </a:r>
            <a:r>
              <a:rPr sz="1050" dirty="0">
                <a:latin typeface="Verdana"/>
                <a:cs typeface="Verdana"/>
              </a:rPr>
              <a:t> sebelum </a:t>
            </a:r>
            <a:r>
              <a:rPr sz="1050" spc="-5" dirty="0">
                <a:latin typeface="Verdana"/>
                <a:cs typeface="Verdana"/>
              </a:rPr>
              <a:t>proses deteksi sinyal. Secara matematis, SNR dinyatakan dalam satuan </a:t>
            </a:r>
            <a:r>
              <a:rPr sz="1050" dirty="0">
                <a:latin typeface="Verdana"/>
                <a:cs typeface="Verdana"/>
              </a:rPr>
              <a:t> desibel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(dB)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dengan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menggunakan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rumusan: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sistem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telekomunikasi</a:t>
            </a:r>
            <a:r>
              <a:rPr sz="1050" spc="3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sebelum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proses</a:t>
            </a:r>
            <a:r>
              <a:rPr sz="1050" spc="24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deteksi</a:t>
            </a:r>
            <a:r>
              <a:rPr sz="1050" spc="2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sinyal.</a:t>
            </a:r>
            <a:r>
              <a:rPr sz="1050" spc="24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Secara</a:t>
            </a:r>
            <a:r>
              <a:rPr sz="1050" spc="229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matematis,</a:t>
            </a:r>
            <a:r>
              <a:rPr sz="1050" spc="24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SNR</a:t>
            </a:r>
            <a:r>
              <a:rPr sz="1050" spc="254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dinyatakan</a:t>
            </a:r>
            <a:r>
              <a:rPr sz="1050" spc="24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dalam</a:t>
            </a:r>
            <a:r>
              <a:rPr sz="1050" spc="24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satuan</a:t>
            </a:r>
            <a:r>
              <a:rPr sz="1050" spc="26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desibel </a:t>
            </a:r>
            <a:r>
              <a:rPr sz="1050" spc="-36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(dB)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dengan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menggunakan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rumusan:</a:t>
            </a:r>
            <a:endParaRPr sz="105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3470" y="3252342"/>
            <a:ext cx="3311889" cy="25017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0313" y="1119277"/>
            <a:ext cx="5606415" cy="10030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48300"/>
              </a:lnSpc>
              <a:spcBef>
                <a:spcPts val="90"/>
              </a:spcBef>
            </a:pPr>
            <a:r>
              <a:rPr sz="1050" dirty="0">
                <a:latin typeface="Verdana"/>
                <a:cs typeface="Verdana"/>
              </a:rPr>
              <a:t>Jika </a:t>
            </a:r>
            <a:r>
              <a:rPr sz="1050" spc="-5" dirty="0">
                <a:latin typeface="Verdana"/>
                <a:cs typeface="Verdana"/>
              </a:rPr>
              <a:t>dianggap </a:t>
            </a:r>
            <a:r>
              <a:rPr sz="1050" dirty="0">
                <a:latin typeface="Verdana"/>
                <a:cs typeface="Verdana"/>
              </a:rPr>
              <a:t>sinyal komposit </a:t>
            </a:r>
            <a:r>
              <a:rPr sz="1050" spc="-5" dirty="0">
                <a:latin typeface="Verdana"/>
                <a:cs typeface="Verdana"/>
              </a:rPr>
              <a:t>(informasi </a:t>
            </a:r>
            <a:r>
              <a:rPr sz="1050" dirty="0">
                <a:latin typeface="Verdana"/>
                <a:cs typeface="Verdana"/>
              </a:rPr>
              <a:t>dan </a:t>
            </a:r>
            <a:r>
              <a:rPr sz="1050" spc="-5" dirty="0">
                <a:latin typeface="Verdana"/>
                <a:cs typeface="Verdana"/>
              </a:rPr>
              <a:t>derau) diukur pada resistor yang </a:t>
            </a:r>
            <a:r>
              <a:rPr sz="1050" dirty="0">
                <a:latin typeface="Verdana"/>
                <a:cs typeface="Verdana"/>
              </a:rPr>
              <a:t> sama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(R1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=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R2),</a:t>
            </a:r>
            <a:r>
              <a:rPr sz="1050" dirty="0">
                <a:latin typeface="Verdana"/>
                <a:cs typeface="Verdana"/>
              </a:rPr>
              <a:t> maka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SNR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juga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dapat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dinyatakan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sebagai</a:t>
            </a:r>
            <a:r>
              <a:rPr sz="1050" spc="3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perbandingan </a:t>
            </a:r>
            <a:r>
              <a:rPr sz="1050" dirty="0">
                <a:latin typeface="Verdana"/>
                <a:cs typeface="Verdana"/>
              </a:rPr>
              <a:t> tegangan sinyal </a:t>
            </a:r>
            <a:r>
              <a:rPr sz="1050" spc="-5" dirty="0">
                <a:latin typeface="Verdana"/>
                <a:cs typeface="Verdana"/>
              </a:rPr>
              <a:t>dengan tegangan </a:t>
            </a:r>
            <a:r>
              <a:rPr sz="1050" dirty="0">
                <a:latin typeface="Verdana"/>
                <a:cs typeface="Verdana"/>
              </a:rPr>
              <a:t>derau. </a:t>
            </a:r>
            <a:r>
              <a:rPr sz="1050" spc="-5" dirty="0">
                <a:latin typeface="Verdana"/>
                <a:cs typeface="Verdana"/>
              </a:rPr>
              <a:t>Dalam desibell, dapat diformulasikan </a:t>
            </a:r>
            <a:r>
              <a:rPr sz="1050" dirty="0">
                <a:latin typeface="Verdana"/>
                <a:cs typeface="Verdana"/>
              </a:rPr>
              <a:t> sebagai</a:t>
            </a:r>
            <a:r>
              <a:rPr sz="1050" spc="-2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berikut: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0312" y="3858271"/>
            <a:ext cx="5641340" cy="221214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40"/>
              </a:spcBef>
            </a:pP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2.1.2</a:t>
            </a:r>
            <a:r>
              <a:rPr sz="1200" b="1" spc="-15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spc="5" dirty="0">
                <a:solidFill>
                  <a:srgbClr val="004386"/>
                </a:solidFill>
                <a:latin typeface="Verdana"/>
                <a:cs typeface="Verdana"/>
              </a:rPr>
              <a:t>Noise</a:t>
            </a:r>
            <a:r>
              <a:rPr sz="1200" b="1" spc="-10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Factor</a:t>
            </a:r>
            <a:r>
              <a:rPr sz="1200" b="1" spc="395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dan</a:t>
            </a:r>
            <a:r>
              <a:rPr sz="1200" b="1" spc="-20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Noise Figure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21600"/>
              </a:lnSpc>
              <a:spcBef>
                <a:spcPts val="35"/>
              </a:spcBef>
            </a:pPr>
            <a:r>
              <a:rPr sz="1050" dirty="0">
                <a:latin typeface="Verdana"/>
                <a:cs typeface="Verdana"/>
              </a:rPr>
              <a:t>SNR tidak </a:t>
            </a:r>
            <a:r>
              <a:rPr sz="1050" spc="-5" dirty="0">
                <a:latin typeface="Verdana"/>
                <a:cs typeface="Verdana"/>
              </a:rPr>
              <a:t>menunjukkan besarnya </a:t>
            </a:r>
            <a:r>
              <a:rPr sz="1050" dirty="0">
                <a:latin typeface="Verdana"/>
                <a:cs typeface="Verdana"/>
              </a:rPr>
              <a:t>derau </a:t>
            </a:r>
            <a:r>
              <a:rPr sz="1050" spc="-5" dirty="0">
                <a:latin typeface="Verdana"/>
                <a:cs typeface="Verdana"/>
              </a:rPr>
              <a:t>tambahan yang ditimbulkan oleh berbagai </a:t>
            </a:r>
            <a:r>
              <a:rPr sz="1050" spc="-35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komponen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dalam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sistem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telekomunikasi.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Parameter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digunakan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untuk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keperluan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ini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adalah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noise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factor.</a:t>
            </a:r>
            <a:r>
              <a:rPr sz="1050" dirty="0">
                <a:latin typeface="Verdana"/>
                <a:cs typeface="Verdana"/>
              </a:rPr>
              <a:t> Noise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factor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merupakan</a:t>
            </a:r>
            <a:r>
              <a:rPr sz="1050" dirty="0">
                <a:latin typeface="Verdana"/>
                <a:cs typeface="Verdana"/>
              </a:rPr>
              <a:t> ukuran</a:t>
            </a:r>
            <a:r>
              <a:rPr sz="1050" spc="36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tingkat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kebisingan suatu </a:t>
            </a:r>
            <a:r>
              <a:rPr sz="1050" dirty="0">
                <a:latin typeface="Verdana"/>
                <a:cs typeface="Verdana"/>
              </a:rPr>
              <a:t>peralatan </a:t>
            </a:r>
            <a:r>
              <a:rPr sz="1050" spc="-5" dirty="0">
                <a:latin typeface="Verdana"/>
                <a:cs typeface="Verdana"/>
              </a:rPr>
              <a:t>tertentu, misalnya sebuah penguat atau penerima.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Besarnya merupakan perbandingan antara </a:t>
            </a:r>
            <a:r>
              <a:rPr sz="1050" dirty="0">
                <a:latin typeface="Verdana"/>
                <a:cs typeface="Verdana"/>
              </a:rPr>
              <a:t>SNR </a:t>
            </a:r>
            <a:r>
              <a:rPr sz="1050" spc="-5" dirty="0">
                <a:latin typeface="Verdana"/>
                <a:cs typeface="Verdana"/>
              </a:rPr>
              <a:t>input (Si/Ni) </a:t>
            </a:r>
            <a:r>
              <a:rPr sz="1050" dirty="0">
                <a:latin typeface="Verdana"/>
                <a:cs typeface="Verdana"/>
              </a:rPr>
              <a:t>dan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SNR </a:t>
            </a:r>
            <a:r>
              <a:rPr sz="1050" spc="-5" dirty="0">
                <a:latin typeface="Verdana"/>
                <a:cs typeface="Verdana"/>
              </a:rPr>
              <a:t>output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(So/No) </a:t>
            </a:r>
            <a:r>
              <a:rPr sz="1050" dirty="0">
                <a:latin typeface="Verdana"/>
                <a:cs typeface="Verdana"/>
              </a:rPr>
              <a:t>pada </a:t>
            </a:r>
            <a:r>
              <a:rPr sz="1050" spc="-5" dirty="0">
                <a:latin typeface="Verdana"/>
                <a:cs typeface="Verdana"/>
              </a:rPr>
              <a:t>sisi input </a:t>
            </a:r>
            <a:r>
              <a:rPr sz="1050" dirty="0">
                <a:latin typeface="Verdana"/>
                <a:cs typeface="Verdana"/>
              </a:rPr>
              <a:t>dan </a:t>
            </a:r>
            <a:r>
              <a:rPr sz="1050" spc="-5" dirty="0">
                <a:latin typeface="Verdana"/>
                <a:cs typeface="Verdana"/>
              </a:rPr>
              <a:t>output peralatan yang bersangkutan.</a:t>
            </a:r>
            <a:r>
              <a:rPr sz="1050" spc="720" dirty="0">
                <a:latin typeface="Verdana"/>
                <a:cs typeface="Verdana"/>
              </a:rPr>
              <a:t> </a:t>
            </a:r>
            <a:r>
              <a:rPr sz="1050" spc="5" dirty="0">
                <a:latin typeface="Verdana"/>
                <a:cs typeface="Verdana"/>
              </a:rPr>
              <a:t>Jika   </a:t>
            </a:r>
            <a:r>
              <a:rPr sz="1050" spc="-5" dirty="0">
                <a:latin typeface="Verdana"/>
                <a:cs typeface="Verdana"/>
              </a:rPr>
              <a:t>noise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factor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dinyatakan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dalam</a:t>
            </a:r>
            <a:r>
              <a:rPr sz="1050" dirty="0">
                <a:latin typeface="Verdana"/>
                <a:cs typeface="Verdana"/>
              </a:rPr>
              <a:t> satuan</a:t>
            </a:r>
            <a:r>
              <a:rPr sz="1050" spc="36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desibell,</a:t>
            </a:r>
            <a:r>
              <a:rPr sz="1050" spc="37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maka </a:t>
            </a:r>
            <a:r>
              <a:rPr sz="1050" spc="-5" dirty="0">
                <a:latin typeface="Verdana"/>
                <a:cs typeface="Verdana"/>
              </a:rPr>
              <a:t>disebut noise </a:t>
            </a:r>
            <a:r>
              <a:rPr sz="1050" dirty="0">
                <a:latin typeface="Verdana"/>
                <a:cs typeface="Verdana"/>
              </a:rPr>
              <a:t>figure. </a:t>
            </a:r>
            <a:r>
              <a:rPr sz="1050" spc="-5" dirty="0">
                <a:latin typeface="Verdana"/>
                <a:cs typeface="Verdana"/>
              </a:rPr>
              <a:t>Apabila </a:t>
            </a:r>
            <a:r>
              <a:rPr sz="1050" dirty="0">
                <a:latin typeface="Verdana"/>
                <a:cs typeface="Verdana"/>
              </a:rPr>
              <a:t> sebuah </a:t>
            </a:r>
            <a:r>
              <a:rPr sz="1050" spc="-5" dirty="0">
                <a:latin typeface="Verdana"/>
                <a:cs typeface="Verdana"/>
              </a:rPr>
              <a:t>peralatan yang tidak membangkitkan derau-nya sendiri, </a:t>
            </a:r>
            <a:r>
              <a:rPr sz="1050" dirty="0">
                <a:latin typeface="Verdana"/>
                <a:cs typeface="Verdana"/>
              </a:rPr>
              <a:t>maka SNR </a:t>
            </a:r>
            <a:r>
              <a:rPr sz="1050" spc="-5" dirty="0">
                <a:latin typeface="Verdana"/>
                <a:cs typeface="Verdana"/>
              </a:rPr>
              <a:t>input </a:t>
            </a:r>
            <a:r>
              <a:rPr sz="1050" dirty="0">
                <a:latin typeface="Verdana"/>
                <a:cs typeface="Verdana"/>
              </a:rPr>
              <a:t> dan </a:t>
            </a:r>
            <a:r>
              <a:rPr sz="1050" spc="-5" dirty="0">
                <a:latin typeface="Verdana"/>
                <a:cs typeface="Verdana"/>
              </a:rPr>
              <a:t>outputnya menjadi sama. Keadaan ini merupakan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keadaan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ideal: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noise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factor-nya</a:t>
            </a:r>
            <a:r>
              <a:rPr sz="1050" spc="1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menjadi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satu,</a:t>
            </a:r>
            <a:r>
              <a:rPr sz="1050" spc="2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</a:t>
            </a:r>
            <a:r>
              <a:rPr sz="1050" spc="2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ekivalen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dengan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noise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figure-nya </a:t>
            </a:r>
            <a:r>
              <a:rPr sz="1050" dirty="0">
                <a:latin typeface="Verdana"/>
                <a:cs typeface="Verdana"/>
              </a:rPr>
              <a:t>sebesar 0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dB.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312" y="6690741"/>
            <a:ext cx="449453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Verdana"/>
                <a:cs typeface="Verdana"/>
              </a:rPr>
              <a:t>Dan</a:t>
            </a:r>
            <a:r>
              <a:rPr sz="1050" spc="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dengan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demikian,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noise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figure-nya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dapat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dinyatakan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sebagai,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0312" y="8118349"/>
            <a:ext cx="5651500" cy="165686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50"/>
              </a:spcBef>
            </a:pP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2.1.3</a:t>
            </a:r>
            <a:r>
              <a:rPr sz="1200" b="1" spc="-5" dirty="0">
                <a:solidFill>
                  <a:srgbClr val="004386"/>
                </a:solidFill>
                <a:latin typeface="Verdana"/>
                <a:cs typeface="Verdana"/>
              </a:rPr>
              <a:t> Bit</a:t>
            </a:r>
            <a:r>
              <a:rPr sz="1200" b="1" spc="15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4386"/>
                </a:solidFill>
                <a:latin typeface="Verdana"/>
                <a:cs typeface="Verdana"/>
              </a:rPr>
              <a:t>Error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 Rate</a:t>
            </a:r>
            <a:r>
              <a:rPr sz="1200" b="1" spc="-5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(BER)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1299"/>
              </a:lnSpc>
              <a:spcBef>
                <a:spcPts val="385"/>
              </a:spcBef>
            </a:pPr>
            <a:r>
              <a:rPr sz="1050" spc="-5" dirty="0">
                <a:latin typeface="Verdana"/>
                <a:cs typeface="Verdana"/>
              </a:rPr>
              <a:t>Ukuran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kinerja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sistem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 lain adalah BER, yang menyatakan </a:t>
            </a:r>
            <a:r>
              <a:rPr sz="1050" dirty="0">
                <a:latin typeface="Verdana"/>
                <a:cs typeface="Verdana"/>
              </a:rPr>
              <a:t>jumlah </a:t>
            </a:r>
            <a:r>
              <a:rPr sz="1050" spc="-5" dirty="0">
                <a:latin typeface="Verdana"/>
                <a:cs typeface="Verdana"/>
              </a:rPr>
              <a:t>bit yang </a:t>
            </a:r>
            <a:r>
              <a:rPr sz="1050" dirty="0">
                <a:latin typeface="Verdana"/>
                <a:cs typeface="Verdana"/>
              </a:rPr>
              <a:t> rusak saat data </a:t>
            </a:r>
            <a:r>
              <a:rPr sz="1050" spc="-5" dirty="0">
                <a:latin typeface="Verdana"/>
                <a:cs typeface="Verdana"/>
              </a:rPr>
              <a:t>ditransmisikan </a:t>
            </a:r>
            <a:r>
              <a:rPr sz="1050" dirty="0">
                <a:latin typeface="Verdana"/>
                <a:cs typeface="Verdana"/>
              </a:rPr>
              <a:t>dari </a:t>
            </a:r>
            <a:r>
              <a:rPr sz="1050" spc="-5" dirty="0">
                <a:latin typeface="Verdana"/>
                <a:cs typeface="Verdana"/>
              </a:rPr>
              <a:t>sumbernya hingga penerima. Sebagai contoh, </a:t>
            </a:r>
            <a:r>
              <a:rPr sz="1050" dirty="0">
                <a:latin typeface="Verdana"/>
                <a:cs typeface="Verdana"/>
              </a:rPr>
              <a:t> BER </a:t>
            </a:r>
            <a:r>
              <a:rPr sz="1050" spc="-5" dirty="0">
                <a:latin typeface="Verdana"/>
                <a:cs typeface="Verdana"/>
              </a:rPr>
              <a:t>sebesar </a:t>
            </a:r>
            <a:r>
              <a:rPr sz="1050" dirty="0">
                <a:latin typeface="Verdana"/>
                <a:cs typeface="Verdana"/>
              </a:rPr>
              <a:t>5 x 10 </a:t>
            </a:r>
            <a:r>
              <a:rPr sz="1050" spc="-5" dirty="0">
                <a:latin typeface="Verdana"/>
                <a:cs typeface="Verdana"/>
              </a:rPr>
              <a:t>–6 berarti ada lima </a:t>
            </a:r>
            <a:r>
              <a:rPr sz="1050" dirty="0">
                <a:latin typeface="Verdana"/>
                <a:cs typeface="Verdana"/>
              </a:rPr>
              <a:t>bit yang </a:t>
            </a:r>
            <a:r>
              <a:rPr sz="1050" spc="-5" dirty="0">
                <a:latin typeface="Verdana"/>
                <a:cs typeface="Verdana"/>
              </a:rPr>
              <a:t>rusak dalam setiap </a:t>
            </a:r>
            <a:r>
              <a:rPr sz="1050" dirty="0">
                <a:latin typeface="Verdana"/>
                <a:cs typeface="Verdana"/>
              </a:rPr>
              <a:t>satu </a:t>
            </a:r>
            <a:r>
              <a:rPr sz="1050" spc="-5" dirty="0">
                <a:latin typeface="Verdana"/>
                <a:cs typeface="Verdana"/>
              </a:rPr>
              <a:t>juta bit </a:t>
            </a:r>
            <a:r>
              <a:rPr sz="1050" dirty="0">
                <a:latin typeface="Verdana"/>
                <a:cs typeface="Verdana"/>
              </a:rPr>
              <a:t> yang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ditransmisikan.</a:t>
            </a:r>
            <a:r>
              <a:rPr sz="1050" spc="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Beberapa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faktor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mempengaruhi</a:t>
            </a:r>
            <a:r>
              <a:rPr sz="1050" spc="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besarnya</a:t>
            </a:r>
            <a:r>
              <a:rPr sz="1050" dirty="0">
                <a:latin typeface="Verdana"/>
                <a:cs typeface="Verdana"/>
              </a:rPr>
              <a:t> BER</a:t>
            </a:r>
            <a:r>
              <a:rPr sz="1050" spc="-5" dirty="0">
                <a:latin typeface="Verdana"/>
                <a:cs typeface="Verdana"/>
              </a:rPr>
              <a:t> adalah:</a:t>
            </a:r>
            <a:endParaRPr sz="1050">
              <a:latin typeface="Verdana"/>
              <a:cs typeface="Verdana"/>
            </a:endParaRPr>
          </a:p>
          <a:p>
            <a:pPr marL="287020" indent="-27495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87655" algn="l"/>
              </a:tabLst>
            </a:pPr>
            <a:r>
              <a:rPr sz="1050" dirty="0">
                <a:latin typeface="Verdana"/>
                <a:cs typeface="Verdana"/>
              </a:rPr>
              <a:t>Lebar</a:t>
            </a:r>
            <a:r>
              <a:rPr sz="1050" spc="-5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bidang</a:t>
            </a:r>
            <a:endParaRPr sz="1050">
              <a:latin typeface="Verdana"/>
              <a:cs typeface="Verdana"/>
            </a:endParaRPr>
          </a:p>
          <a:p>
            <a:pPr marL="288290" indent="-27622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88925" algn="l"/>
              </a:tabLst>
            </a:pPr>
            <a:r>
              <a:rPr sz="1050" spc="-5" dirty="0">
                <a:latin typeface="Verdana"/>
                <a:cs typeface="Verdana"/>
              </a:rPr>
              <a:t>SNR</a:t>
            </a:r>
            <a:endParaRPr sz="1050">
              <a:latin typeface="Verdana"/>
              <a:cs typeface="Verdana"/>
            </a:endParaRPr>
          </a:p>
          <a:p>
            <a:pPr marL="287020" indent="-27495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87655" algn="l"/>
              </a:tabLst>
            </a:pPr>
            <a:r>
              <a:rPr sz="1050" spc="-5" dirty="0">
                <a:latin typeface="Verdana"/>
                <a:cs typeface="Verdana"/>
              </a:rPr>
              <a:t>Kecepatan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transmisi</a:t>
            </a:r>
            <a:endParaRPr sz="1050">
              <a:latin typeface="Verdana"/>
              <a:cs typeface="Verdana"/>
            </a:endParaRPr>
          </a:p>
          <a:p>
            <a:pPr marL="288290" indent="-276225" algn="just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288925" algn="l"/>
              </a:tabLst>
            </a:pPr>
            <a:r>
              <a:rPr sz="1050" spc="-5" dirty="0">
                <a:latin typeface="Verdana"/>
                <a:cs typeface="Verdana"/>
              </a:rPr>
              <a:t>Media</a:t>
            </a:r>
            <a:r>
              <a:rPr sz="1050" spc="-4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transmisi</a:t>
            </a:r>
            <a:endParaRPr sz="10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7668" y="708918"/>
            <a:ext cx="2009511" cy="3712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8216" y="2198208"/>
            <a:ext cx="1866274" cy="15787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1370" y="6182142"/>
            <a:ext cx="1803593" cy="4055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0092" y="6961178"/>
            <a:ext cx="2240233" cy="1057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0312" y="596291"/>
            <a:ext cx="5640705" cy="6211956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204"/>
              </a:spcBef>
              <a:buAutoNum type="arabicPeriod" startAt="5"/>
              <a:tabLst>
                <a:tab pos="286385" algn="l"/>
                <a:tab pos="287655" algn="l"/>
              </a:tabLst>
            </a:pPr>
            <a:r>
              <a:rPr sz="1050" spc="-5" dirty="0">
                <a:latin typeface="Verdana"/>
                <a:cs typeface="Verdana"/>
              </a:rPr>
              <a:t>Lingkungan</a:t>
            </a:r>
            <a:endParaRPr sz="1050">
              <a:latin typeface="Verdana"/>
              <a:cs typeface="Verdana"/>
            </a:endParaRPr>
          </a:p>
          <a:p>
            <a:pPr marL="288290" indent="-276225">
              <a:lnSpc>
                <a:spcPct val="100000"/>
              </a:lnSpc>
              <a:spcBef>
                <a:spcPts val="110"/>
              </a:spcBef>
              <a:buAutoNum type="arabicPeriod" startAt="5"/>
              <a:tabLst>
                <a:tab pos="288290" algn="l"/>
                <a:tab pos="288925" algn="l"/>
              </a:tabLst>
            </a:pPr>
            <a:r>
              <a:rPr sz="1050" spc="-5" dirty="0">
                <a:latin typeface="Verdana"/>
                <a:cs typeface="Verdana"/>
              </a:rPr>
              <a:t>Jarak</a:t>
            </a:r>
            <a:r>
              <a:rPr sz="1050" spc="-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transmisi</a:t>
            </a:r>
            <a:endParaRPr sz="1050">
              <a:latin typeface="Verdana"/>
              <a:cs typeface="Verdana"/>
            </a:endParaRPr>
          </a:p>
          <a:p>
            <a:pPr marL="287020" indent="-274955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286385" algn="l"/>
                <a:tab pos="287655" algn="l"/>
              </a:tabLst>
            </a:pPr>
            <a:r>
              <a:rPr sz="1050" dirty="0">
                <a:latin typeface="Verdana"/>
                <a:cs typeface="Verdana"/>
              </a:rPr>
              <a:t>Kinerja</a:t>
            </a:r>
            <a:r>
              <a:rPr sz="1050" spc="-2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pemancar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dan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penerima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2.1.4</a:t>
            </a:r>
            <a:r>
              <a:rPr sz="1200" b="1" spc="-15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Kapasitas</a:t>
            </a:r>
            <a:r>
              <a:rPr sz="1200" b="1" spc="-15" dirty="0">
                <a:solidFill>
                  <a:srgbClr val="00438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4386"/>
                </a:solidFill>
                <a:latin typeface="Verdana"/>
                <a:cs typeface="Verdana"/>
              </a:rPr>
              <a:t>Kanal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21600"/>
              </a:lnSpc>
              <a:spcBef>
                <a:spcPts val="35"/>
              </a:spcBef>
            </a:pPr>
            <a:r>
              <a:rPr sz="1050" dirty="0">
                <a:latin typeface="Verdana"/>
                <a:cs typeface="Verdana"/>
              </a:rPr>
              <a:t>Jika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SNR</a:t>
            </a:r>
            <a:r>
              <a:rPr sz="1050" dirty="0">
                <a:latin typeface="Verdana"/>
                <a:cs typeface="Verdana"/>
              </a:rPr>
              <a:t> (pada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sistem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komunikasi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digital)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cukup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besar,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dimungkinkan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untuk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mengatasi pengaruh derau </a:t>
            </a:r>
            <a:r>
              <a:rPr sz="1050" dirty="0">
                <a:latin typeface="Verdana"/>
                <a:cs typeface="Verdana"/>
              </a:rPr>
              <a:t>dari </a:t>
            </a:r>
            <a:r>
              <a:rPr sz="1050" spc="-5" dirty="0">
                <a:latin typeface="Verdana"/>
                <a:cs typeface="Verdana"/>
              </a:rPr>
              <a:t>luar secara keseluruhan. Namun keadaan ini sulit </a:t>
            </a:r>
            <a:r>
              <a:rPr sz="1050" dirty="0">
                <a:latin typeface="Verdana"/>
                <a:cs typeface="Verdana"/>
              </a:rPr>
              <a:t> dicapai. </a:t>
            </a:r>
            <a:r>
              <a:rPr sz="1050" spc="-5" dirty="0">
                <a:latin typeface="Verdana"/>
                <a:cs typeface="Verdana"/>
              </a:rPr>
              <a:t>Sebuah panduan matematis dapat digunakan untuk menentukan besarnya </a:t>
            </a:r>
            <a:r>
              <a:rPr sz="1050" dirty="0">
                <a:latin typeface="Verdana"/>
                <a:cs typeface="Verdana"/>
              </a:rPr>
              <a:t> pesat </a:t>
            </a:r>
            <a:r>
              <a:rPr sz="1050" spc="-5" dirty="0">
                <a:latin typeface="Verdana"/>
                <a:cs typeface="Verdana"/>
              </a:rPr>
              <a:t>transfer maksimum (secara teoritis) melalui suatu </a:t>
            </a:r>
            <a:r>
              <a:rPr sz="1050" dirty="0">
                <a:latin typeface="Verdana"/>
                <a:cs typeface="Verdana"/>
              </a:rPr>
              <a:t>kanal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berdasarkan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lebar </a:t>
            </a:r>
            <a:r>
              <a:rPr sz="1050" dirty="0">
                <a:latin typeface="Verdana"/>
                <a:cs typeface="Verdana"/>
              </a:rPr>
              <a:t> bidang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kanal</a:t>
            </a:r>
            <a:r>
              <a:rPr sz="1050" dirty="0">
                <a:latin typeface="Verdana"/>
                <a:cs typeface="Verdana"/>
              </a:rPr>
              <a:t> dan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SNR.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Hal</a:t>
            </a:r>
            <a:r>
              <a:rPr sz="1050" spc="35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ini</a:t>
            </a:r>
            <a:r>
              <a:rPr sz="1050" spc="36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disebut</a:t>
            </a:r>
            <a:r>
              <a:rPr sz="1050" spc="36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dengan kapasitas </a:t>
            </a:r>
            <a:r>
              <a:rPr sz="1050" dirty="0">
                <a:latin typeface="Verdana"/>
                <a:cs typeface="Verdana"/>
              </a:rPr>
              <a:t>kanal.</a:t>
            </a:r>
            <a:r>
              <a:rPr sz="1050" spc="37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Salah</a:t>
            </a:r>
            <a:r>
              <a:rPr sz="1050" spc="37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satu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hukum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dasar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yang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digunakan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dalam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telekomunikasi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adalah</a:t>
            </a:r>
            <a:r>
              <a:rPr sz="1050" dirty="0">
                <a:latin typeface="Verdana"/>
                <a:cs typeface="Verdana"/>
              </a:rPr>
              <a:t> aturan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Shannon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(Shannon’s law).</a:t>
            </a:r>
            <a:endParaRPr sz="1050">
              <a:latin typeface="Verdana"/>
              <a:cs typeface="Verdana"/>
            </a:endParaRPr>
          </a:p>
          <a:p>
            <a:pPr marL="12700" marR="5080" algn="just">
              <a:lnSpc>
                <a:spcPct val="121300"/>
              </a:lnSpc>
              <a:spcBef>
                <a:spcPts val="5"/>
              </a:spcBef>
            </a:pPr>
            <a:r>
              <a:rPr sz="1050" spc="-5" dirty="0">
                <a:latin typeface="Verdana"/>
                <a:cs typeface="Verdana"/>
              </a:rPr>
              <a:t>Aturan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Shannon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dapat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digunakan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untuk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mengetahui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besarnya kapasitas kanal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(dalam satuan bit </a:t>
            </a:r>
            <a:r>
              <a:rPr sz="1050" dirty="0">
                <a:latin typeface="Verdana"/>
                <a:cs typeface="Verdana"/>
              </a:rPr>
              <a:t>per second </a:t>
            </a:r>
            <a:r>
              <a:rPr sz="1050" spc="-5" dirty="0">
                <a:latin typeface="Verdana"/>
                <a:cs typeface="Verdana"/>
              </a:rPr>
              <a:t>/bps) dengan </a:t>
            </a:r>
            <a:r>
              <a:rPr sz="1050" dirty="0">
                <a:latin typeface="Verdana"/>
                <a:cs typeface="Verdana"/>
              </a:rPr>
              <a:t>asumsi </a:t>
            </a:r>
            <a:r>
              <a:rPr sz="1050" spc="-5" dirty="0">
                <a:latin typeface="Verdana"/>
                <a:cs typeface="Verdana"/>
              </a:rPr>
              <a:t>bahwa </a:t>
            </a:r>
            <a:r>
              <a:rPr sz="1050" dirty="0">
                <a:latin typeface="Verdana"/>
                <a:cs typeface="Verdana"/>
              </a:rPr>
              <a:t>sinyal </a:t>
            </a:r>
            <a:r>
              <a:rPr sz="1050" spc="-5" dirty="0">
                <a:latin typeface="Verdana"/>
                <a:cs typeface="Verdana"/>
              </a:rPr>
              <a:t>berada </a:t>
            </a:r>
            <a:r>
              <a:rPr sz="1050" dirty="0">
                <a:latin typeface="Verdana"/>
                <a:cs typeface="Verdana"/>
              </a:rPr>
              <a:t>dalam </a:t>
            </a:r>
            <a:r>
              <a:rPr sz="1050" spc="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pengaruh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derau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Gaussian.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Kapasitas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kanal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menurut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aturan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Shannon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dapat </a:t>
            </a:r>
            <a:r>
              <a:rPr sz="1050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dinyatakan</a:t>
            </a:r>
            <a:r>
              <a:rPr sz="1050" spc="-15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sebagai,</a:t>
            </a: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Verdana"/>
              <a:cs typeface="Verdana"/>
            </a:endParaRPr>
          </a:p>
          <a:p>
            <a:pPr marL="74866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dengan</a:t>
            </a:r>
            <a:endParaRPr sz="1200">
              <a:latin typeface="Times New Roman"/>
              <a:cs typeface="Times New Roman"/>
            </a:endParaRPr>
          </a:p>
          <a:p>
            <a:pPr marL="748665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BW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: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lebar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bidang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dalam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hertz</a:t>
            </a:r>
            <a:endParaRPr sz="1200">
              <a:latin typeface="Times New Roman"/>
              <a:cs typeface="Times New Roman"/>
            </a:endParaRPr>
          </a:p>
          <a:p>
            <a:pPr marL="748665" marR="1413510">
              <a:lnSpc>
                <a:spcPct val="143300"/>
              </a:lnSpc>
              <a:spcBef>
                <a:spcPts val="15"/>
              </a:spcBef>
              <a:tabLst>
                <a:tab pos="990600" algn="l"/>
              </a:tabLst>
            </a:pPr>
            <a:r>
              <a:rPr sz="1200" spc="-5" dirty="0">
                <a:latin typeface="Times New Roman"/>
                <a:cs typeface="Times New Roman"/>
              </a:rPr>
              <a:t>S/N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: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perbandingan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daya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sinyal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daya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Gaussian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	:</a:t>
            </a:r>
            <a:r>
              <a:rPr sz="1200" spc="-5" dirty="0">
                <a:latin typeface="Times New Roman"/>
                <a:cs typeface="Times New Roman"/>
              </a:rPr>
              <a:t> kapasitas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kanal</a:t>
            </a:r>
            <a:r>
              <a:rPr sz="1200" dirty="0">
                <a:latin typeface="Times New Roman"/>
                <a:cs typeface="Times New Roman"/>
              </a:rPr>
              <a:t> (dalam bps)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74676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2.3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Tipe-tipe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Derau</a:t>
            </a:r>
            <a:endParaRPr sz="1200">
              <a:latin typeface="Times New Roman"/>
              <a:cs typeface="Times New Roman"/>
            </a:endParaRPr>
          </a:p>
          <a:p>
            <a:pPr marL="746760" marR="530225" indent="457200">
              <a:lnSpc>
                <a:spcPts val="2060"/>
              </a:lnSpc>
              <a:spcBef>
                <a:spcPts val="165"/>
              </a:spcBef>
            </a:pPr>
            <a:r>
              <a:rPr sz="1200" spc="-5" dirty="0">
                <a:latin typeface="Times New Roman"/>
                <a:cs typeface="Times New Roman"/>
              </a:rPr>
              <a:t>Sangat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penting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untuk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mengetahui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jenis-jenis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derau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berdasarkan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sumber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tipenya.</a:t>
            </a:r>
            <a:endParaRPr sz="1200">
              <a:latin typeface="Times New Roman"/>
              <a:cs typeface="Times New Roman"/>
            </a:endParaRPr>
          </a:p>
          <a:p>
            <a:pPr marL="746760">
              <a:lnSpc>
                <a:spcPct val="100000"/>
              </a:lnSpc>
              <a:spcBef>
                <a:spcPts val="490"/>
              </a:spcBef>
            </a:pPr>
            <a:r>
              <a:rPr sz="1200" dirty="0">
                <a:latin typeface="Times New Roman"/>
                <a:cs typeface="Times New Roman"/>
              </a:rPr>
              <a:t>1. 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atmosferik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ekstraterestrial</a:t>
            </a:r>
            <a:endParaRPr sz="1200">
              <a:latin typeface="Times New Roman"/>
              <a:cs typeface="Times New Roman"/>
            </a:endParaRPr>
          </a:p>
          <a:p>
            <a:pPr marL="977265" marR="42545">
              <a:lnSpc>
                <a:spcPts val="2080"/>
              </a:lnSpc>
              <a:spcBef>
                <a:spcPts val="80"/>
              </a:spcBef>
            </a:pPr>
            <a:r>
              <a:rPr sz="1200" dirty="0">
                <a:latin typeface="Times New Roman"/>
                <a:cs typeface="Times New Roman"/>
              </a:rPr>
              <a:t>Jenis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ini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bersumber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dari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kejadian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alam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dalam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atmosfer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bumi.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Derau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termasuk</a:t>
            </a:r>
            <a:r>
              <a:rPr sz="1200" dirty="0">
                <a:latin typeface="Times New Roman"/>
                <a:cs typeface="Times New Roman"/>
              </a:rPr>
              <a:t> dalam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jenis ini </a:t>
            </a:r>
            <a:r>
              <a:rPr sz="1200" spc="-5" dirty="0">
                <a:latin typeface="Times New Roman"/>
                <a:cs typeface="Times New Roman"/>
              </a:rPr>
              <a:t>adalah: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4099" y="6782181"/>
            <a:ext cx="1428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2535" y="6701409"/>
            <a:ext cx="4180204" cy="134254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9685" algn="just">
              <a:lnSpc>
                <a:spcPct val="100000"/>
              </a:lnSpc>
              <a:spcBef>
                <a:spcPts val="735"/>
              </a:spcBef>
            </a:pPr>
            <a:r>
              <a:rPr sz="1200" spc="-5" dirty="0">
                <a:latin typeface="Times New Roman"/>
                <a:cs typeface="Times New Roman"/>
              </a:rPr>
              <a:t>Halilintar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petir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7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Petir merupakan sumber derau yang cukup </a:t>
            </a:r>
            <a:r>
              <a:rPr sz="1200" dirty="0">
                <a:latin typeface="Times New Roman"/>
                <a:cs typeface="Times New Roman"/>
              </a:rPr>
              <a:t>besar </a:t>
            </a:r>
            <a:r>
              <a:rPr sz="1200" spc="-5" dirty="0">
                <a:latin typeface="Times New Roman"/>
                <a:cs typeface="Times New Roman"/>
              </a:rPr>
              <a:t>dan disebabkan </a:t>
            </a:r>
            <a:r>
              <a:rPr sz="1200" dirty="0">
                <a:latin typeface="Times New Roman"/>
                <a:cs typeface="Times New Roman"/>
              </a:rPr>
              <a:t> oleh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lucutan</a:t>
            </a:r>
            <a:r>
              <a:rPr sz="1200" dirty="0">
                <a:latin typeface="Times New Roman"/>
                <a:cs typeface="Times New Roman"/>
              </a:rPr>
              <a:t> listrik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statis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antar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awan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(mendung).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Petir</a:t>
            </a:r>
            <a:r>
              <a:rPr sz="1200" dirty="0">
                <a:latin typeface="Times New Roman"/>
                <a:cs typeface="Times New Roman"/>
              </a:rPr>
              <a:t> dapat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menghasilkan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tegangan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dalam</a:t>
            </a:r>
            <a:r>
              <a:rPr sz="1200" dirty="0">
                <a:latin typeface="Times New Roman"/>
                <a:cs typeface="Times New Roman"/>
              </a:rPr>
              <a:t> orde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megavolt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dengan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arus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mencapai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20.000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Ampere.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Rentang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frekuensi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cukup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lebar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2535" y="8018525"/>
            <a:ext cx="4180204" cy="1366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300"/>
              </a:lnSpc>
              <a:spcBef>
                <a:spcPts val="100"/>
              </a:spcBef>
              <a:tabLst>
                <a:tab pos="440690" algn="l"/>
                <a:tab pos="1402080" algn="l"/>
                <a:tab pos="1939925" algn="l"/>
                <a:tab pos="2554605" algn="l"/>
                <a:tab pos="3204210" algn="l"/>
              </a:tabLst>
            </a:pPr>
            <a:r>
              <a:rPr sz="1200" dirty="0">
                <a:latin typeface="Times New Roman"/>
                <a:cs typeface="Times New Roman"/>
              </a:rPr>
              <a:t>ju</a:t>
            </a:r>
            <a:r>
              <a:rPr sz="1200" spc="-10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a	diba</a:t>
            </a:r>
            <a:r>
              <a:rPr sz="1200" spc="5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kitk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	d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lam	lucutan	te</a:t>
            </a:r>
            <a:r>
              <a:rPr sz="1200" spc="-10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but	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spc="-10" dirty="0">
                <a:latin typeface="Times New Roman"/>
                <a:cs typeface="Times New Roman"/>
              </a:rPr>
              <a:t>m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spc="1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ru</a:t>
            </a:r>
            <a:r>
              <a:rPr sz="1200" spc="5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i  </a:t>
            </a:r>
            <a:r>
              <a:rPr sz="1200" spc="-5" dirty="0">
                <a:latin typeface="Times New Roman"/>
                <a:cs typeface="Times New Roman"/>
              </a:rPr>
              <a:t>frekuensi hingga </a:t>
            </a:r>
            <a:r>
              <a:rPr sz="1200" dirty="0">
                <a:latin typeface="Times New Roman"/>
                <a:cs typeface="Times New Roman"/>
              </a:rPr>
              <a:t>30 MHz).</a:t>
            </a:r>
            <a:endParaRPr sz="12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tata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surya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ts val="2080"/>
              </a:lnSpc>
              <a:spcBef>
                <a:spcPts val="80"/>
              </a:spcBef>
            </a:pPr>
            <a:r>
              <a:rPr sz="1200" spc="-5" dirty="0">
                <a:latin typeface="Times New Roman"/>
                <a:cs typeface="Times New Roman"/>
              </a:rPr>
              <a:t>Gas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terionisasi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menghasilkan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frekuensi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memasuki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atmosfer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bumi.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Frekuensi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ini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merupakan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frekuensi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digunakan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4099" y="8626550"/>
            <a:ext cx="152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b)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2431" y="3631556"/>
            <a:ext cx="2383859" cy="1867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4955" y="1863598"/>
            <a:ext cx="1435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1010" y="1257046"/>
            <a:ext cx="4178300" cy="802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>
              <a:lnSpc>
                <a:spcPct val="1433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untuk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komunikasi.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ketinggian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lebih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tinggi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(yaitu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ionosfer),</a:t>
            </a:r>
            <a:r>
              <a:rPr sz="1200" dirty="0">
                <a:latin typeface="Times New Roman"/>
                <a:cs typeface="Times New Roman"/>
              </a:rPr>
              <a:t> udara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dipengaruhi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oleh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radiasi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ultraviolet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matahari.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kosmis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4829" y="2048001"/>
            <a:ext cx="4869180" cy="327648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00405" marR="6350" algn="just">
              <a:lnSpc>
                <a:spcPct val="144200"/>
              </a:lnSpc>
              <a:spcBef>
                <a:spcPts val="85"/>
              </a:spcBef>
            </a:pPr>
            <a:r>
              <a:rPr sz="1200" spc="-5" dirty="0">
                <a:latin typeface="Times New Roman"/>
                <a:cs typeface="Times New Roman"/>
              </a:rPr>
              <a:t>Bintang-bintang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dalam</a:t>
            </a:r>
            <a:r>
              <a:rPr sz="1200" dirty="0">
                <a:latin typeface="Times New Roman"/>
                <a:cs typeface="Times New Roman"/>
              </a:rPr>
              <a:t> tata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surya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(seperti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matahari),</a:t>
            </a:r>
            <a:r>
              <a:rPr sz="1200" dirty="0">
                <a:latin typeface="Times New Roman"/>
                <a:cs typeface="Times New Roman"/>
              </a:rPr>
              <a:t> juga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meradiasikan derau </a:t>
            </a:r>
            <a:r>
              <a:rPr sz="1200" dirty="0">
                <a:latin typeface="Times New Roman"/>
                <a:cs typeface="Times New Roman"/>
              </a:rPr>
              <a:t>pada </a:t>
            </a:r>
            <a:r>
              <a:rPr sz="1200" spc="-5" dirty="0">
                <a:latin typeface="Times New Roman"/>
                <a:cs typeface="Times New Roman"/>
              </a:rPr>
              <a:t>frekuensi yang memasuki atmosfer </a:t>
            </a:r>
            <a:r>
              <a:rPr sz="1200" dirty="0">
                <a:latin typeface="Times New Roman"/>
                <a:cs typeface="Times New Roman"/>
              </a:rPr>
              <a:t>bumi.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Frekuensi </a:t>
            </a:r>
            <a:r>
              <a:rPr sz="1200" dirty="0">
                <a:latin typeface="Times New Roman"/>
                <a:cs typeface="Times New Roman"/>
              </a:rPr>
              <a:t>ini </a:t>
            </a:r>
            <a:r>
              <a:rPr sz="1200" spc="-5" dirty="0">
                <a:latin typeface="Times New Roman"/>
                <a:cs typeface="Times New Roman"/>
              </a:rPr>
              <a:t>mempengaruhi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sistem komunikasi pada rentang </a:t>
            </a:r>
            <a:r>
              <a:rPr sz="1200" dirty="0">
                <a:latin typeface="Times New Roman"/>
                <a:cs typeface="Times New Roman"/>
              </a:rPr>
              <a:t>8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MHz hingga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GHz.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30"/>
              </a:spcBef>
            </a:pPr>
            <a:r>
              <a:rPr sz="1200" dirty="0">
                <a:latin typeface="Times New Roman"/>
                <a:cs typeface="Times New Roman"/>
              </a:rPr>
              <a:t>2.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Gaussian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(derau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putih)</a:t>
            </a:r>
            <a:endParaRPr sz="1200">
              <a:latin typeface="Times New Roman"/>
              <a:cs typeface="Times New Roman"/>
            </a:endParaRPr>
          </a:p>
          <a:p>
            <a:pPr marL="242570" marR="5080" algn="just">
              <a:lnSpc>
                <a:spcPct val="142200"/>
              </a:lnSpc>
              <a:spcBef>
                <a:spcPts val="25"/>
              </a:spcBef>
            </a:pPr>
            <a:r>
              <a:rPr sz="1200" spc="-5" dirty="0">
                <a:latin typeface="Times New Roman"/>
                <a:cs typeface="Times New Roman"/>
              </a:rPr>
              <a:t>Pengaruh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kumulatif</a:t>
            </a:r>
            <a:r>
              <a:rPr sz="1200" dirty="0">
                <a:latin typeface="Times New Roman"/>
                <a:cs typeface="Times New Roman"/>
              </a:rPr>
              <a:t> dari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semua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acak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dibangkitkan</a:t>
            </a:r>
            <a:r>
              <a:rPr sz="1200" dirty="0">
                <a:latin typeface="Times New Roman"/>
                <a:cs typeface="Times New Roman"/>
              </a:rPr>
              <a:t> secara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eksternal dan internal </a:t>
            </a:r>
            <a:r>
              <a:rPr sz="1200" dirty="0">
                <a:latin typeface="Times New Roman"/>
                <a:cs typeface="Times New Roman"/>
              </a:rPr>
              <a:t>pada </a:t>
            </a:r>
            <a:r>
              <a:rPr sz="1200" spc="-5" dirty="0">
                <a:latin typeface="Times New Roman"/>
                <a:cs typeface="Times New Roman"/>
              </a:rPr>
              <a:t>sistem komunikasi, kemudian direrata selama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satu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periode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waktu,</a:t>
            </a:r>
            <a:r>
              <a:rPr sz="1200" dirty="0">
                <a:latin typeface="Times New Roman"/>
                <a:cs typeface="Times New Roman"/>
              </a:rPr>
              <a:t> disebut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Gaussian.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Gaussian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meliputi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semua frekuensi, sebagaimana halnya cahaya </a:t>
            </a:r>
            <a:r>
              <a:rPr sz="1200" dirty="0">
                <a:latin typeface="Times New Roman"/>
                <a:cs typeface="Times New Roman"/>
              </a:rPr>
              <a:t>putih </a:t>
            </a:r>
            <a:r>
              <a:rPr sz="1200" spc="-5" dirty="0">
                <a:latin typeface="Times New Roman"/>
                <a:cs typeface="Times New Roman"/>
              </a:rPr>
              <a:t>meliputi semua cahaya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tampak. Distribusi daya derau Gaussian </a:t>
            </a:r>
            <a:r>
              <a:rPr sz="1200" dirty="0">
                <a:latin typeface="Times New Roman"/>
                <a:cs typeface="Times New Roman"/>
              </a:rPr>
              <a:t>untuk lebar bidang </a:t>
            </a:r>
            <a:r>
              <a:rPr sz="1200" spc="-5" dirty="0">
                <a:latin typeface="Times New Roman"/>
                <a:cs typeface="Times New Roman"/>
              </a:rPr>
              <a:t>tertentu </a:t>
            </a:r>
            <a:r>
              <a:rPr sz="1200" dirty="0">
                <a:latin typeface="Times New Roman"/>
                <a:cs typeface="Times New Roman"/>
              </a:rPr>
              <a:t>dapat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dilihat pada </a:t>
            </a:r>
            <a:r>
              <a:rPr sz="1200" spc="-10" dirty="0">
                <a:latin typeface="Times New Roman"/>
                <a:cs typeface="Times New Roman"/>
              </a:rPr>
              <a:t>gambar </a:t>
            </a:r>
            <a:r>
              <a:rPr sz="1200" dirty="0">
                <a:latin typeface="Times New Roman"/>
                <a:cs typeface="Times New Roman"/>
              </a:rPr>
              <a:t>2.2. </a:t>
            </a:r>
            <a:r>
              <a:rPr sz="1200" spc="-5" dirty="0">
                <a:latin typeface="Times New Roman"/>
                <a:cs typeface="Times New Roman"/>
              </a:rPr>
              <a:t>Distribusi </a:t>
            </a:r>
            <a:r>
              <a:rPr sz="1200" dirty="0">
                <a:latin typeface="Times New Roman"/>
                <a:cs typeface="Times New Roman"/>
              </a:rPr>
              <a:t>ini </a:t>
            </a:r>
            <a:r>
              <a:rPr sz="1200" spc="-5" dirty="0">
                <a:latin typeface="Times New Roman"/>
                <a:cs typeface="Times New Roman"/>
              </a:rPr>
              <a:t>berbentuk </a:t>
            </a:r>
            <a:r>
              <a:rPr sz="1200" dirty="0">
                <a:latin typeface="Times New Roman"/>
                <a:cs typeface="Times New Roman"/>
              </a:rPr>
              <a:t>kurva lonceng </a:t>
            </a:r>
            <a:r>
              <a:rPr sz="1200" spc="-5" dirty="0">
                <a:latin typeface="Times New Roman"/>
                <a:cs typeface="Times New Roman"/>
              </a:rPr>
              <a:t>uniform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i="1" spc="-5" dirty="0">
                <a:latin typeface="Times New Roman"/>
                <a:cs typeface="Times New Roman"/>
              </a:rPr>
              <a:t>uniform bell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curve</a:t>
            </a:r>
            <a:r>
              <a:rPr sz="1200" spc="-5" dirty="0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4954" y="7814309"/>
            <a:ext cx="4636770" cy="1264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Gambar</a:t>
            </a:r>
            <a:r>
              <a:rPr sz="1200" dirty="0">
                <a:latin typeface="Times New Roman"/>
                <a:cs typeface="Times New Roman"/>
              </a:rPr>
              <a:t> 2.2</a:t>
            </a:r>
            <a:r>
              <a:rPr sz="1200" spc="-5" dirty="0">
                <a:latin typeface="Times New Roman"/>
                <a:cs typeface="Times New Roman"/>
              </a:rPr>
              <a:t> Disribusi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Gaussian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a.</a:t>
            </a:r>
            <a:r>
              <a:rPr sz="1200" spc="3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termal</a:t>
            </a:r>
            <a:endParaRPr sz="1200">
              <a:latin typeface="Times New Roman"/>
              <a:cs typeface="Times New Roman"/>
            </a:endParaRPr>
          </a:p>
          <a:p>
            <a:pPr marL="241300" marR="5080" indent="457200">
              <a:lnSpc>
                <a:spcPct val="143300"/>
              </a:lnSpc>
              <a:spcBef>
                <a:spcPts val="25"/>
              </a:spcBef>
            </a:pPr>
            <a:r>
              <a:rPr sz="1200" dirty="0">
                <a:latin typeface="Times New Roman"/>
                <a:cs typeface="Times New Roman"/>
              </a:rPr>
              <a:t>Untuk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untai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elektronika,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Gaussian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sering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disebut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putih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i="1" spc="-5" dirty="0">
                <a:latin typeface="Times New Roman"/>
                <a:cs typeface="Times New Roman"/>
              </a:rPr>
              <a:t>white</a:t>
            </a:r>
            <a:r>
              <a:rPr sz="1200" i="1" spc="1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noise</a:t>
            </a:r>
            <a:r>
              <a:rPr sz="1200" spc="-5" dirty="0">
                <a:latin typeface="Times New Roman"/>
                <a:cs typeface="Times New Roman"/>
              </a:rPr>
              <a:t>),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derau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Johnson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i="1" spc="-5" dirty="0">
                <a:latin typeface="Times New Roman"/>
                <a:cs typeface="Times New Roman"/>
              </a:rPr>
              <a:t>Johnson</a:t>
            </a:r>
            <a:r>
              <a:rPr sz="1200" i="1" spc="1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noise</a:t>
            </a:r>
            <a:r>
              <a:rPr sz="1200" spc="-5" dirty="0">
                <a:latin typeface="Times New Roman"/>
                <a:cs typeface="Times New Roman"/>
              </a:rPr>
              <a:t>)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atau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termal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1532" y="5675382"/>
            <a:ext cx="2755799" cy="17138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3974" y="1257045"/>
            <a:ext cx="4862195" cy="77051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280" marR="5080" algn="just">
              <a:lnSpc>
                <a:spcPct val="1437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i="1" spc="-5" dirty="0">
                <a:latin typeface="Times New Roman"/>
                <a:cs typeface="Times New Roman"/>
              </a:rPr>
              <a:t>thermal noise</a:t>
            </a:r>
            <a:r>
              <a:rPr sz="1200" spc="-5" dirty="0">
                <a:latin typeface="Times New Roman"/>
                <a:cs typeface="Times New Roman"/>
              </a:rPr>
              <a:t>). Ketiga nama </a:t>
            </a:r>
            <a:r>
              <a:rPr sz="1200" dirty="0">
                <a:latin typeface="Times New Roman"/>
                <a:cs typeface="Times New Roman"/>
              </a:rPr>
              <a:t>ini sering dipakai </a:t>
            </a:r>
            <a:r>
              <a:rPr sz="1200" spc="-5" dirty="0">
                <a:latin typeface="Times New Roman"/>
                <a:cs typeface="Times New Roman"/>
              </a:rPr>
              <a:t>secara berselang-seling </a:t>
            </a:r>
            <a:r>
              <a:rPr sz="1200" dirty="0">
                <a:latin typeface="Times New Roman"/>
                <a:cs typeface="Times New Roman"/>
              </a:rPr>
              <a:t> untuk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menyatakan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yang</a:t>
            </a:r>
            <a:r>
              <a:rPr sz="1200" spc="-5" dirty="0">
                <a:latin typeface="Times New Roman"/>
                <a:cs typeface="Times New Roman"/>
              </a:rPr>
              <a:t> dibangkitkan</a:t>
            </a:r>
            <a:r>
              <a:rPr sz="1200" dirty="0">
                <a:latin typeface="Times New Roman"/>
                <a:cs typeface="Times New Roman"/>
              </a:rPr>
              <a:t> oleh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gerakan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acak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elektron-elektron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getaran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molekuler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dialami</a:t>
            </a:r>
            <a:r>
              <a:rPr sz="1200" dirty="0">
                <a:latin typeface="Times New Roman"/>
                <a:cs typeface="Times New Roman"/>
              </a:rPr>
              <a:t> oleh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semua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komponen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elektronika,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termasuk</a:t>
            </a:r>
            <a:r>
              <a:rPr sz="1200" dirty="0">
                <a:latin typeface="Times New Roman"/>
                <a:cs typeface="Times New Roman"/>
              </a:rPr>
              <a:t> konduktor.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Gerakan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acak</a:t>
            </a:r>
            <a:r>
              <a:rPr sz="1200" dirty="0">
                <a:latin typeface="Times New Roman"/>
                <a:cs typeface="Times New Roman"/>
              </a:rPr>
              <a:t> ini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menghasilkan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komponen-komponen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frekuensi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terdistribusi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secara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merata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dirty="0">
                <a:latin typeface="Times New Roman"/>
                <a:cs typeface="Times New Roman"/>
              </a:rPr>
              <a:t> seluruh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spektrum</a:t>
            </a:r>
            <a:r>
              <a:rPr sz="1200" dirty="0">
                <a:latin typeface="Times New Roman"/>
                <a:cs typeface="Times New Roman"/>
              </a:rPr>
              <a:t> frekuensi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radio;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sehingga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dikatakan bahwa derau bersifat “putih”. </a:t>
            </a:r>
            <a:r>
              <a:rPr sz="1200" dirty="0">
                <a:latin typeface="Times New Roman"/>
                <a:cs typeface="Times New Roman"/>
              </a:rPr>
              <a:t>Jika </a:t>
            </a:r>
            <a:r>
              <a:rPr sz="1200" spc="-5" dirty="0">
                <a:latin typeface="Times New Roman"/>
                <a:cs typeface="Times New Roman"/>
              </a:rPr>
              <a:t>seseorang memilih </a:t>
            </a:r>
            <a:r>
              <a:rPr sz="1200" dirty="0">
                <a:latin typeface="Times New Roman"/>
                <a:cs typeface="Times New Roman"/>
              </a:rPr>
              <a:t>suatu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frekuensi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dirty="0">
                <a:latin typeface="Times New Roman"/>
                <a:cs typeface="Times New Roman"/>
              </a:rPr>
              <a:t> bidang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siaran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FM</a:t>
            </a:r>
            <a:r>
              <a:rPr sz="1200" spc="-5" dirty="0">
                <a:latin typeface="Times New Roman"/>
                <a:cs typeface="Times New Roman"/>
              </a:rPr>
              <a:t> komersial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saat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tersebut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tidak ada stasiun radio yang mengudara, maka suara mendesis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terdengar merupakan</a:t>
            </a:r>
            <a:r>
              <a:rPr sz="1200" dirty="0">
                <a:latin typeface="Times New Roman"/>
                <a:cs typeface="Times New Roman"/>
              </a:rPr>
              <a:t> contoh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tipe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ini.</a:t>
            </a:r>
            <a:endParaRPr sz="1200">
              <a:latin typeface="Times New Roman"/>
              <a:cs typeface="Times New Roman"/>
            </a:endParaRPr>
          </a:p>
          <a:p>
            <a:pPr marL="462280" marR="6350" indent="685800" algn="just">
              <a:lnSpc>
                <a:spcPct val="143700"/>
              </a:lnSpc>
              <a:spcBef>
                <a:spcPts val="30"/>
              </a:spcBef>
            </a:pPr>
            <a:r>
              <a:rPr sz="1200" spc="-5" dirty="0">
                <a:latin typeface="Times New Roman"/>
                <a:cs typeface="Times New Roman"/>
              </a:rPr>
              <a:t>Semua</a:t>
            </a:r>
            <a:r>
              <a:rPr sz="1200" dirty="0">
                <a:latin typeface="Times New Roman"/>
                <a:cs typeface="Times New Roman"/>
              </a:rPr>
              <a:t> komponen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resistif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merupakan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pembangkit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karena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interaksi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dari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partikel-partikel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atomik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subatomik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membentuk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komponen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resistif;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sehingga</a:t>
            </a:r>
            <a:r>
              <a:rPr sz="1200" dirty="0">
                <a:latin typeface="Times New Roman"/>
                <a:cs typeface="Times New Roman"/>
              </a:rPr>
              <a:t> disebut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termal.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Oleh</a:t>
            </a:r>
            <a:r>
              <a:rPr sz="1200" dirty="0">
                <a:latin typeface="Times New Roman"/>
                <a:cs typeface="Times New Roman"/>
              </a:rPr>
              <a:t> karena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elektron-elektron</a:t>
            </a:r>
            <a:r>
              <a:rPr sz="1200" dirty="0">
                <a:latin typeface="Times New Roman"/>
                <a:cs typeface="Times New Roman"/>
              </a:rPr>
              <a:t> bebas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selalu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bergerak,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maka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elektron-elektron </a:t>
            </a:r>
            <a:r>
              <a:rPr sz="1200" dirty="0">
                <a:latin typeface="Times New Roman"/>
                <a:cs typeface="Times New Roman"/>
              </a:rPr>
              <a:t>ini </a:t>
            </a:r>
            <a:r>
              <a:rPr sz="1200" spc="-5" dirty="0">
                <a:latin typeface="Times New Roman"/>
                <a:cs typeface="Times New Roman"/>
              </a:rPr>
              <a:t>mempunyai energi </a:t>
            </a:r>
            <a:r>
              <a:rPr sz="1200" dirty="0">
                <a:latin typeface="Times New Roman"/>
                <a:cs typeface="Times New Roman"/>
              </a:rPr>
              <a:t>kinetik </a:t>
            </a:r>
            <a:r>
              <a:rPr sz="1200" spc="-5" dirty="0">
                <a:latin typeface="Times New Roman"/>
                <a:cs typeface="Times New Roman"/>
              </a:rPr>
              <a:t>yang </a:t>
            </a:r>
            <a:r>
              <a:rPr sz="1200" dirty="0">
                <a:latin typeface="Times New Roman"/>
                <a:cs typeface="Times New Roman"/>
              </a:rPr>
              <a:t>secara langsung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berhubungan dengan</a:t>
            </a:r>
            <a:r>
              <a:rPr sz="1200" dirty="0">
                <a:latin typeface="Times New Roman"/>
                <a:cs typeface="Times New Roman"/>
              </a:rPr>
              <a:t> suhu </a:t>
            </a:r>
            <a:r>
              <a:rPr sz="1200" spc="-5" dirty="0">
                <a:latin typeface="Times New Roman"/>
                <a:cs typeface="Times New Roman"/>
              </a:rPr>
              <a:t>bahan</a:t>
            </a:r>
            <a:r>
              <a:rPr sz="1200" dirty="0">
                <a:latin typeface="Times New Roman"/>
                <a:cs typeface="Times New Roman"/>
              </a:rPr>
              <a:t> resistif.</a:t>
            </a:r>
            <a:endParaRPr sz="12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645"/>
              </a:spcBef>
            </a:pPr>
            <a:r>
              <a:rPr sz="1200" dirty="0">
                <a:latin typeface="Times New Roman"/>
                <a:cs typeface="Times New Roman"/>
              </a:rPr>
              <a:t>b.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Noise</a:t>
            </a:r>
            <a:endParaRPr sz="1200">
              <a:latin typeface="Times New Roman"/>
              <a:cs typeface="Times New Roman"/>
            </a:endParaRPr>
          </a:p>
          <a:p>
            <a:pPr marL="462280" marR="6985" indent="571500" algn="just">
              <a:lnSpc>
                <a:spcPct val="1438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Nama derau </a:t>
            </a:r>
            <a:r>
              <a:rPr sz="1200" dirty="0">
                <a:latin typeface="Times New Roman"/>
                <a:cs typeface="Times New Roman"/>
              </a:rPr>
              <a:t>ini berasal </a:t>
            </a:r>
            <a:r>
              <a:rPr sz="1200" spc="-5" dirty="0">
                <a:latin typeface="Times New Roman"/>
                <a:cs typeface="Times New Roman"/>
              </a:rPr>
              <a:t>dari </a:t>
            </a:r>
            <a:r>
              <a:rPr sz="1200" dirty="0">
                <a:latin typeface="Times New Roman"/>
                <a:cs typeface="Times New Roman"/>
              </a:rPr>
              <a:t>suara </a:t>
            </a:r>
            <a:r>
              <a:rPr sz="1200" spc="-5" dirty="0">
                <a:latin typeface="Times New Roman"/>
                <a:cs typeface="Times New Roman"/>
              </a:rPr>
              <a:t>yang dihasilkannya </a:t>
            </a:r>
            <a:r>
              <a:rPr sz="1200" dirty="0">
                <a:latin typeface="Times New Roman"/>
                <a:cs typeface="Times New Roman"/>
              </a:rPr>
              <a:t>pada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keluaran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audio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penerima.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Suara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ini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mirip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dengan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tembakan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jatuh 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 </a:t>
            </a:r>
            <a:r>
              <a:rPr sz="1200" spc="-5" dirty="0">
                <a:latin typeface="Times New Roman"/>
                <a:cs typeface="Times New Roman"/>
              </a:rPr>
              <a:t>atas kaleng. Derau </a:t>
            </a:r>
            <a:r>
              <a:rPr sz="1200" dirty="0">
                <a:latin typeface="Times New Roman"/>
                <a:cs typeface="Times New Roman"/>
              </a:rPr>
              <a:t>jenis ini </a:t>
            </a:r>
            <a:r>
              <a:rPr sz="1200" spc="-5" dirty="0">
                <a:latin typeface="Times New Roman"/>
                <a:cs typeface="Times New Roman"/>
              </a:rPr>
              <a:t>dibangkitkan </a:t>
            </a:r>
            <a:r>
              <a:rPr sz="1200" dirty="0">
                <a:latin typeface="Times New Roman"/>
                <a:cs typeface="Times New Roman"/>
              </a:rPr>
              <a:t>sebagai </a:t>
            </a:r>
            <a:r>
              <a:rPr sz="1200" spc="-5" dirty="0">
                <a:latin typeface="Times New Roman"/>
                <a:cs typeface="Times New Roman"/>
              </a:rPr>
              <a:t>akibat </a:t>
            </a:r>
            <a:r>
              <a:rPr sz="1200" dirty="0">
                <a:latin typeface="Times New Roman"/>
                <a:cs typeface="Times New Roman"/>
              </a:rPr>
              <a:t>kedatangan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acak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pembawa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arus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diskret</a:t>
            </a:r>
            <a:r>
              <a:rPr sz="1200" dirty="0">
                <a:latin typeface="Times New Roman"/>
                <a:cs typeface="Times New Roman"/>
              </a:rPr>
              <a:t> ( lubang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dirty="0">
                <a:latin typeface="Times New Roman"/>
                <a:cs typeface="Times New Roman"/>
              </a:rPr>
              <a:t> elektron)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dirty="0">
                <a:latin typeface="Times New Roman"/>
                <a:cs typeface="Times New Roman"/>
              </a:rPr>
              <a:t> elektroda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keluaran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semikonduktor dan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peralatan</a:t>
            </a:r>
            <a:r>
              <a:rPr sz="1200" dirty="0">
                <a:latin typeface="Times New Roman"/>
                <a:cs typeface="Times New Roman"/>
              </a:rPr>
              <a:t> tabung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hampa.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sz="1200" dirty="0">
                <a:latin typeface="Times New Roman"/>
                <a:cs typeface="Times New Roman"/>
              </a:rPr>
              <a:t>3.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Cakap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Silang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Crosstalk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233679" marR="6350" indent="457200" algn="just">
              <a:lnSpc>
                <a:spcPct val="1438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Cakap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silang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terjadi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sebagai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akibat</a:t>
            </a:r>
            <a:r>
              <a:rPr sz="1200" dirty="0">
                <a:latin typeface="Times New Roman"/>
                <a:cs typeface="Times New Roman"/>
              </a:rPr>
              <a:t> dari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kopling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induktif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kapasitif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dari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kanal-kanal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dirty="0">
                <a:latin typeface="Times New Roman"/>
                <a:cs typeface="Times New Roman"/>
              </a:rPr>
              <a:t> berdekatan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secara</a:t>
            </a:r>
            <a:r>
              <a:rPr sz="1200" dirty="0">
                <a:latin typeface="Times New Roman"/>
                <a:cs typeface="Times New Roman"/>
              </a:rPr>
              <a:t> fisik.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Derau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jenis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ini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dapat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berupa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terdengarnya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percakapan</a:t>
            </a:r>
            <a:r>
              <a:rPr sz="1200" dirty="0">
                <a:latin typeface="Times New Roman"/>
                <a:cs typeface="Times New Roman"/>
              </a:rPr>
              <a:t> pihak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saat</a:t>
            </a:r>
            <a:r>
              <a:rPr sz="1200" dirty="0">
                <a:latin typeface="Times New Roman"/>
                <a:cs typeface="Times New Roman"/>
              </a:rPr>
              <a:t> dua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orang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pelanggan</a:t>
            </a:r>
            <a:r>
              <a:rPr sz="1200" dirty="0">
                <a:latin typeface="Times New Roman"/>
                <a:cs typeface="Times New Roman"/>
              </a:rPr>
              <a:t> sedang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melakukan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komunikasi.</a:t>
            </a:r>
            <a:r>
              <a:rPr sz="1200" dirty="0">
                <a:latin typeface="Times New Roman"/>
                <a:cs typeface="Times New Roman"/>
              </a:rPr>
              <a:t> Gambar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2.3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memperlihatkan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cakap</a:t>
            </a:r>
            <a:r>
              <a:rPr sz="1200" dirty="0">
                <a:latin typeface="Times New Roman"/>
                <a:cs typeface="Times New Roman"/>
              </a:rPr>
              <a:t> silang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terjadi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antara</a:t>
            </a:r>
            <a:r>
              <a:rPr sz="1200" dirty="0">
                <a:latin typeface="Times New Roman"/>
                <a:cs typeface="Times New Roman"/>
              </a:rPr>
              <a:t> dua</a:t>
            </a:r>
            <a:r>
              <a:rPr sz="1200" spc="-5" dirty="0">
                <a:latin typeface="Times New Roman"/>
                <a:cs typeface="Times New Roman"/>
              </a:rPr>
              <a:t> kanal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berdekatan.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4954" y="3961004"/>
            <a:ext cx="4638040" cy="215417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R="213995" algn="ctr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latin typeface="Times New Roman"/>
                <a:cs typeface="Times New Roman"/>
              </a:rPr>
              <a:t>Gambar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2.3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Cakap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silang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terjadi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antara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dua</a:t>
            </a:r>
            <a:endParaRPr sz="1200">
              <a:latin typeface="Times New Roman"/>
              <a:cs typeface="Times New Roman"/>
            </a:endParaRPr>
          </a:p>
          <a:p>
            <a:pPr marL="186055" algn="ctr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kanal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berdekatan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143300"/>
              </a:lnSpc>
            </a:pPr>
            <a:r>
              <a:rPr sz="1200" spc="-5" dirty="0">
                <a:latin typeface="Times New Roman"/>
                <a:cs typeface="Times New Roman"/>
              </a:rPr>
              <a:t>Dalam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sistem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telekomunikasi,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cakap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silang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sering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diklasifikasikan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menjadi:</a:t>
            </a:r>
            <a:endParaRPr sz="1200">
              <a:latin typeface="Times New Roman"/>
              <a:cs typeface="Times New Roman"/>
            </a:endParaRPr>
          </a:p>
          <a:p>
            <a:pPr marL="469900" indent="-114935">
              <a:lnSpc>
                <a:spcPct val="100000"/>
              </a:lnSpc>
              <a:spcBef>
                <a:spcPts val="665"/>
              </a:spcBef>
              <a:buFont typeface="Times New Roman"/>
              <a:buChar char="-"/>
              <a:tabLst>
                <a:tab pos="470534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Near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end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crosstalk</a:t>
            </a:r>
            <a:endParaRPr sz="1200">
              <a:latin typeface="Times New Roman"/>
              <a:cs typeface="Times New Roman"/>
            </a:endParaRPr>
          </a:p>
          <a:p>
            <a:pPr marL="469900" indent="-114935">
              <a:lnSpc>
                <a:spcPct val="100000"/>
              </a:lnSpc>
              <a:spcBef>
                <a:spcPts val="625"/>
              </a:spcBef>
              <a:buFont typeface="Times New Roman"/>
              <a:buChar char="-"/>
              <a:tabLst>
                <a:tab pos="470534" algn="l"/>
              </a:tabLst>
            </a:pPr>
            <a:r>
              <a:rPr sz="1200" i="1" dirty="0">
                <a:latin typeface="Times New Roman"/>
                <a:cs typeface="Times New Roman"/>
              </a:rPr>
              <a:t>Far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end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crosstalk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200" spc="-5" dirty="0">
                <a:latin typeface="Times New Roman"/>
                <a:cs typeface="Times New Roman"/>
              </a:rPr>
              <a:t>Kedua </a:t>
            </a:r>
            <a:r>
              <a:rPr sz="1200" dirty="0">
                <a:latin typeface="Times New Roman"/>
                <a:cs typeface="Times New Roman"/>
              </a:rPr>
              <a:t>jenis </a:t>
            </a:r>
            <a:r>
              <a:rPr sz="1200" spc="-5" dirty="0">
                <a:latin typeface="Times New Roman"/>
                <a:cs typeface="Times New Roman"/>
              </a:rPr>
              <a:t>cakap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silang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diperlihatkan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gambar </a:t>
            </a:r>
            <a:r>
              <a:rPr sz="1200" dirty="0">
                <a:latin typeface="Times New Roman"/>
                <a:cs typeface="Times New Roman"/>
              </a:rPr>
              <a:t>2.4.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7854" y="8934399"/>
            <a:ext cx="32543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Gambar</a:t>
            </a:r>
            <a:r>
              <a:rPr sz="1200" dirty="0">
                <a:latin typeface="Times New Roman"/>
                <a:cs typeface="Times New Roman"/>
              </a:rPr>
              <a:t> 2.4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Near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end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crosstalk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far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end</a:t>
            </a:r>
            <a:r>
              <a:rPr sz="1200" i="1" spc="-5" dirty="0">
                <a:latin typeface="Times New Roman"/>
                <a:cs typeface="Times New Roman"/>
              </a:rPr>
              <a:t> crosstalk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765" y="1527061"/>
            <a:ext cx="4010337" cy="20489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2799" y="6529259"/>
            <a:ext cx="3459054" cy="20109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3621" y="6579107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744" y="0"/>
                </a:lnTo>
              </a:path>
            </a:pathLst>
          </a:custGeom>
          <a:ln w="6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3621" y="7037957"/>
            <a:ext cx="523875" cy="0"/>
          </a:xfrm>
          <a:custGeom>
            <a:avLst/>
            <a:gdLst/>
            <a:ahLst/>
            <a:cxnLst/>
            <a:rect l="l" t="t" r="r" b="b"/>
            <a:pathLst>
              <a:path w="523875">
                <a:moveTo>
                  <a:pt x="0" y="0"/>
                </a:moveTo>
                <a:lnTo>
                  <a:pt x="523875" y="0"/>
                </a:lnTo>
              </a:path>
            </a:pathLst>
          </a:custGeom>
          <a:ln w="6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4830" y="1257046"/>
            <a:ext cx="4911725" cy="3241528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3970" algn="just">
              <a:lnSpc>
                <a:spcPct val="100000"/>
              </a:lnSpc>
              <a:spcBef>
                <a:spcPts val="725"/>
              </a:spcBef>
            </a:pPr>
            <a:r>
              <a:rPr sz="1200" dirty="0">
                <a:latin typeface="Times New Roman"/>
                <a:cs typeface="Times New Roman"/>
              </a:rPr>
              <a:t>4.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impuls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impulse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noise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242570" marR="49530" algn="just">
              <a:lnSpc>
                <a:spcPct val="143300"/>
              </a:lnSpc>
            </a:pP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impuls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terdiri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deburan-deburan</a:t>
            </a:r>
            <a:r>
              <a:rPr sz="1200" dirty="0">
                <a:latin typeface="Times New Roman"/>
                <a:cs typeface="Times New Roman"/>
              </a:rPr>
              <a:t> pulsa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berbentuk</a:t>
            </a:r>
            <a:r>
              <a:rPr sz="1200" dirty="0">
                <a:latin typeface="Times New Roman"/>
                <a:cs typeface="Times New Roman"/>
              </a:rPr>
              <a:t> tidak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teratur.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ini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dapat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berlangsung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beberapa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mikrosekon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sampai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dengan</a:t>
            </a:r>
            <a:endParaRPr sz="1200">
              <a:latin typeface="Times New Roman"/>
              <a:cs typeface="Times New Roman"/>
            </a:endParaRPr>
          </a:p>
          <a:p>
            <a:pPr marL="242570" marR="48260" algn="just">
              <a:lnSpc>
                <a:spcPct val="1436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ratusan milisekon, tergantung </a:t>
            </a:r>
            <a:r>
              <a:rPr sz="1200" dirty="0">
                <a:latin typeface="Times New Roman"/>
                <a:cs typeface="Times New Roman"/>
              </a:rPr>
              <a:t>pada </a:t>
            </a:r>
            <a:r>
              <a:rPr sz="1200" spc="-5" dirty="0">
                <a:latin typeface="Times New Roman"/>
                <a:cs typeface="Times New Roman"/>
              </a:rPr>
              <a:t>sumber dan besarnya. Sumber </a:t>
            </a:r>
            <a:r>
              <a:rPr sz="1200" dirty="0">
                <a:latin typeface="Times New Roman"/>
                <a:cs typeface="Times New Roman"/>
              </a:rPr>
              <a:t>derau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impuls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biasanya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meliputi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induksi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transien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dari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relay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saklar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elektromagnetik, motor </a:t>
            </a:r>
            <a:r>
              <a:rPr sz="1200" dirty="0">
                <a:latin typeface="Times New Roman"/>
                <a:cs typeface="Times New Roman"/>
              </a:rPr>
              <a:t>listrik, </a:t>
            </a:r>
            <a:r>
              <a:rPr sz="1200" spc="-5" dirty="0">
                <a:latin typeface="Times New Roman"/>
                <a:cs typeface="Times New Roman"/>
              </a:rPr>
              <a:t>sistem pengapian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ignition</a:t>
            </a:r>
            <a:r>
              <a:rPr sz="1200" dirty="0">
                <a:latin typeface="Times New Roman"/>
                <a:cs typeface="Times New Roman"/>
              </a:rPr>
              <a:t>) </a:t>
            </a:r>
            <a:r>
              <a:rPr sz="1200" spc="-5" dirty="0">
                <a:latin typeface="Times New Roman"/>
                <a:cs typeface="Times New Roman"/>
              </a:rPr>
              <a:t>dan sambungan </a:t>
            </a:r>
            <a:r>
              <a:rPr sz="1200" dirty="0">
                <a:latin typeface="Times New Roman"/>
                <a:cs typeface="Times New Roman"/>
              </a:rPr>
              <a:t> solder </a:t>
            </a:r>
            <a:r>
              <a:rPr sz="1200" spc="-5" dirty="0">
                <a:latin typeface="Times New Roman"/>
                <a:cs typeface="Times New Roman"/>
              </a:rPr>
              <a:t>yang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tidak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baik.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59105" algn="l"/>
              </a:tabLst>
            </a:pPr>
            <a:r>
              <a:rPr sz="1200" b="1" dirty="0">
                <a:latin typeface="Times New Roman"/>
                <a:cs typeface="Times New Roman"/>
              </a:rPr>
              <a:t>2.4	</a:t>
            </a:r>
            <a:r>
              <a:rPr sz="1200" b="1" spc="-5" dirty="0">
                <a:latin typeface="Times New Roman"/>
                <a:cs typeface="Times New Roman"/>
              </a:rPr>
              <a:t>Contoh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Soal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dan</a:t>
            </a:r>
            <a:r>
              <a:rPr sz="1200" b="1" spc="-5" dirty="0">
                <a:latin typeface="Times New Roman"/>
                <a:cs typeface="Times New Roman"/>
              </a:rPr>
              <a:t> Penyelesaian</a:t>
            </a:r>
            <a:endParaRPr sz="1200">
              <a:latin typeface="Times New Roman"/>
              <a:cs typeface="Times New Roman"/>
            </a:endParaRPr>
          </a:p>
          <a:p>
            <a:pPr marL="242570" marR="5080" indent="-228600">
              <a:lnSpc>
                <a:spcPts val="2060"/>
              </a:lnSpc>
              <a:spcBef>
                <a:spcPts val="165"/>
              </a:spcBef>
              <a:tabLst>
                <a:tab pos="265430" algn="l"/>
              </a:tabLst>
            </a:pPr>
            <a:r>
              <a:rPr sz="1200" dirty="0">
                <a:latin typeface="Times New Roman"/>
                <a:cs typeface="Times New Roman"/>
              </a:rPr>
              <a:t>1.		</a:t>
            </a:r>
            <a:r>
              <a:rPr sz="1200" spc="-5" dirty="0">
                <a:latin typeface="Times New Roman"/>
                <a:cs typeface="Times New Roman"/>
              </a:rPr>
              <a:t>Sebuah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nada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dengan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frekuensi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kHz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digunakan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untuk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pengetesan.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Nada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tersebut</a:t>
            </a:r>
            <a:r>
              <a:rPr sz="1200" spc="3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diukur</a:t>
            </a:r>
            <a:r>
              <a:rPr sz="1200" spc="3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pada</a:t>
            </a:r>
            <a:r>
              <a:rPr sz="1200" spc="3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input</a:t>
            </a:r>
            <a:r>
              <a:rPr sz="1200" spc="3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sebuah</a:t>
            </a:r>
            <a:r>
              <a:rPr sz="1200" spc="3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penerima</a:t>
            </a:r>
            <a:r>
              <a:rPr sz="1200" spc="3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FM</a:t>
            </a:r>
            <a:r>
              <a:rPr sz="1200" spc="3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dengan</a:t>
            </a:r>
            <a:r>
              <a:rPr sz="1200" spc="3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menggunakan</a:t>
            </a:r>
            <a:endParaRPr sz="12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spcBef>
                <a:spcPts val="465"/>
              </a:spcBef>
              <a:tabLst>
                <a:tab pos="4652645" algn="l"/>
              </a:tabLst>
            </a:pPr>
            <a:r>
              <a:rPr sz="1200" spc="-5" dirty="0">
                <a:latin typeface="Times New Roman"/>
                <a:cs typeface="Times New Roman"/>
              </a:rPr>
              <a:t>osiloskop. 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Am</a:t>
            </a:r>
            <a:r>
              <a:rPr sz="1200" dirty="0">
                <a:latin typeface="Times New Roman"/>
                <a:cs typeface="Times New Roman"/>
              </a:rPr>
              <a:t>plitude 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</a:t>
            </a:r>
            <a:r>
              <a:rPr sz="1200" dirty="0">
                <a:latin typeface="Times New Roman"/>
                <a:cs typeface="Times New Roman"/>
              </a:rPr>
              <a:t>un</a:t>
            </a:r>
            <a:r>
              <a:rPr sz="1200" spc="-5" dirty="0">
                <a:latin typeface="Times New Roman"/>
                <a:cs typeface="Times New Roman"/>
              </a:rPr>
              <a:t>ca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e-</a:t>
            </a:r>
            <a:r>
              <a:rPr sz="1200" dirty="0">
                <a:latin typeface="Times New Roman"/>
                <a:cs typeface="Times New Roman"/>
              </a:rPr>
              <a:t>pun</a:t>
            </a:r>
            <a:r>
              <a:rPr sz="1200" spc="5" dirty="0">
                <a:latin typeface="Times New Roman"/>
                <a:cs typeface="Times New Roman"/>
              </a:rPr>
              <a:t>c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k 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g 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ru</a:t>
            </a:r>
            <a:r>
              <a:rPr sz="1200" spc="-5" dirty="0">
                <a:latin typeface="Times New Roman"/>
                <a:cs typeface="Times New Roman"/>
              </a:rPr>
              <a:t>k</a:t>
            </a:r>
            <a:r>
              <a:rPr sz="1200" dirty="0">
                <a:latin typeface="Times New Roman"/>
                <a:cs typeface="Times New Roman"/>
              </a:rPr>
              <a:t>ur 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lah 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 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V.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5" dirty="0">
                <a:latin typeface="Times New Roman"/>
                <a:cs typeface="Times New Roman"/>
              </a:rPr>
              <a:t>J</a:t>
            </a:r>
            <a:r>
              <a:rPr sz="1200" spc="-1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ka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9554" y="4412107"/>
            <a:ext cx="4732020" cy="2750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algn="just">
              <a:lnSpc>
                <a:spcPct val="143800"/>
              </a:lnSpc>
              <a:spcBef>
                <a:spcPts val="105"/>
              </a:spcBef>
            </a:pPr>
            <a:r>
              <a:rPr sz="1200" spc="-5" dirty="0">
                <a:latin typeface="Times New Roman"/>
                <a:cs typeface="Times New Roman"/>
              </a:rPr>
              <a:t>nada tes tersebut dimatikan, maka </a:t>
            </a:r>
            <a:r>
              <a:rPr sz="1200" dirty="0">
                <a:latin typeface="Times New Roman"/>
                <a:cs typeface="Times New Roman"/>
              </a:rPr>
              <a:t>dapat diukur </a:t>
            </a:r>
            <a:r>
              <a:rPr sz="1200" spc="-5" dirty="0">
                <a:latin typeface="Times New Roman"/>
                <a:cs typeface="Times New Roman"/>
              </a:rPr>
              <a:t>besarnya </a:t>
            </a:r>
            <a:r>
              <a:rPr sz="1200" dirty="0">
                <a:latin typeface="Times New Roman"/>
                <a:cs typeface="Times New Roman"/>
              </a:rPr>
              <a:t>derau </a:t>
            </a:r>
            <a:r>
              <a:rPr sz="1200" spc="-5" dirty="0">
                <a:latin typeface="Times New Roman"/>
                <a:cs typeface="Times New Roman"/>
              </a:rPr>
              <a:t>pada </a:t>
            </a:r>
            <a:r>
              <a:rPr sz="1200" dirty="0">
                <a:latin typeface="Times New Roman"/>
                <a:cs typeface="Times New Roman"/>
              </a:rPr>
              <a:t>titik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yang </a:t>
            </a:r>
            <a:r>
              <a:rPr sz="1200" dirty="0">
                <a:latin typeface="Times New Roman"/>
                <a:cs typeface="Times New Roman"/>
              </a:rPr>
              <a:t>sama dengan </a:t>
            </a:r>
            <a:r>
              <a:rPr sz="1200" spc="-5" dirty="0">
                <a:latin typeface="Times New Roman"/>
                <a:cs typeface="Times New Roman"/>
              </a:rPr>
              <a:t>menggunakan voltmeter rms; besarnya adalah </a:t>
            </a:r>
            <a:r>
              <a:rPr sz="1200" dirty="0">
                <a:latin typeface="Times New Roman"/>
                <a:cs typeface="Times New Roman"/>
              </a:rPr>
              <a:t>640 mV.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Tentukan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besarnya SNR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dalam decibel.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latin typeface="Times New Roman"/>
                <a:cs typeface="Times New Roman"/>
              </a:rPr>
              <a:t>Penyelesaian:</a:t>
            </a:r>
            <a:endParaRPr sz="1200">
              <a:latin typeface="Times New Roman"/>
              <a:cs typeface="Times New Roman"/>
            </a:endParaRPr>
          </a:p>
          <a:p>
            <a:pPr marL="609600" marR="1381760">
              <a:lnSpc>
                <a:spcPts val="208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V</a:t>
            </a:r>
            <a:r>
              <a:rPr sz="1200" spc="-7" baseline="-10416" dirty="0">
                <a:latin typeface="Times New Roman"/>
                <a:cs typeface="Times New Roman"/>
              </a:rPr>
              <a:t>s</a:t>
            </a:r>
            <a:r>
              <a:rPr sz="1200" spc="292" baseline="-104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0,707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</a:t>
            </a:r>
            <a:r>
              <a:rPr sz="1200" spc="-7" baseline="-10416" dirty="0">
                <a:latin typeface="Times New Roman"/>
                <a:cs typeface="Times New Roman"/>
              </a:rPr>
              <a:t>p</a:t>
            </a:r>
            <a:r>
              <a:rPr sz="1200" spc="7" baseline="-104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0,707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)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1,06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Volt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</a:t>
            </a:r>
            <a:r>
              <a:rPr sz="1200" spc="-7" baseline="-10416" dirty="0">
                <a:latin typeface="Times New Roman"/>
                <a:cs typeface="Times New Roman"/>
              </a:rPr>
              <a:t>N</a:t>
            </a:r>
            <a:r>
              <a:rPr sz="1200" spc="135" baseline="-104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640 </a:t>
            </a:r>
            <a:r>
              <a:rPr sz="1200" spc="-5" dirty="0">
                <a:latin typeface="Times New Roman"/>
                <a:cs typeface="Times New Roman"/>
              </a:rPr>
              <a:t>mV</a:t>
            </a:r>
            <a:endParaRPr sz="12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Times New Roman"/>
                <a:cs typeface="Times New Roman"/>
              </a:rPr>
              <a:t>maka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641350">
              <a:lnSpc>
                <a:spcPts val="1200"/>
              </a:lnSpc>
            </a:pPr>
            <a:r>
              <a:rPr sz="1200" spc="-5" dirty="0">
                <a:latin typeface="Times New Roman"/>
                <a:cs typeface="Times New Roman"/>
              </a:rPr>
              <a:t>SNR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 20 log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800" spc="-60" baseline="37037" dirty="0">
                <a:latin typeface="Times New Roman"/>
                <a:cs typeface="Times New Roman"/>
              </a:rPr>
              <a:t>V</a:t>
            </a:r>
            <a:r>
              <a:rPr sz="1500" spc="-60" baseline="27777" dirty="0">
                <a:latin typeface="Times New Roman"/>
                <a:cs typeface="Times New Roman"/>
              </a:rPr>
              <a:t>S</a:t>
            </a:r>
            <a:endParaRPr sz="1500" baseline="27777">
              <a:latin typeface="Times New Roman"/>
              <a:cs typeface="Times New Roman"/>
            </a:endParaRPr>
          </a:p>
          <a:p>
            <a:pPr marL="1555750">
              <a:lnSpc>
                <a:spcPts val="1200"/>
              </a:lnSpc>
            </a:pP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500" baseline="-16666" dirty="0">
                <a:latin typeface="Times New Roman"/>
                <a:cs typeface="Times New Roman"/>
              </a:rPr>
              <a:t>N</a:t>
            </a:r>
            <a:endParaRPr sz="1500" baseline="-16666">
              <a:latin typeface="Times New Roman"/>
              <a:cs typeface="Times New Roman"/>
            </a:endParaRPr>
          </a:p>
          <a:p>
            <a:pPr marL="995044">
              <a:lnSpc>
                <a:spcPct val="100000"/>
              </a:lnSpc>
              <a:spcBef>
                <a:spcPts val="1225"/>
              </a:spcBef>
            </a:pPr>
            <a:r>
              <a:rPr sz="1200" dirty="0">
                <a:latin typeface="Times New Roman"/>
                <a:cs typeface="Times New Roman"/>
              </a:rPr>
              <a:t>= 20 </a:t>
            </a:r>
            <a:r>
              <a:rPr sz="1200" spc="5" dirty="0">
                <a:latin typeface="Times New Roman"/>
                <a:cs typeface="Times New Roman"/>
              </a:rPr>
              <a:t>log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800" spc="-44" baseline="37037" dirty="0">
                <a:latin typeface="Times New Roman"/>
                <a:cs typeface="Times New Roman"/>
              </a:rPr>
              <a:t>1,06</a:t>
            </a:r>
            <a:r>
              <a:rPr sz="1800" spc="67" baseline="37037" dirty="0">
                <a:latin typeface="Times New Roman"/>
                <a:cs typeface="Times New Roman"/>
              </a:rPr>
              <a:t> </a:t>
            </a:r>
            <a:r>
              <a:rPr sz="1800" spc="-7" baseline="37037" dirty="0">
                <a:latin typeface="Times New Roman"/>
                <a:cs typeface="Times New Roman"/>
              </a:rPr>
              <a:t>V</a:t>
            </a:r>
            <a:endParaRPr sz="1800" baseline="37037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9854" y="7036689"/>
            <a:ext cx="530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640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6355" y="7263765"/>
            <a:ext cx="4869815" cy="15654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0625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15" dirty="0">
                <a:latin typeface="Times New Roman"/>
                <a:cs typeface="Times New Roman"/>
              </a:rPr>
              <a:t> 4,39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dB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700"/>
              </a:lnSpc>
              <a:spcBef>
                <a:spcPts val="309"/>
              </a:spcBef>
            </a:pPr>
            <a:r>
              <a:rPr sz="1200" dirty="0">
                <a:latin typeface="Times New Roman"/>
                <a:cs typeface="Times New Roman"/>
              </a:rPr>
              <a:t>2.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Sinyal </a:t>
            </a:r>
            <a:r>
              <a:rPr sz="1200" dirty="0">
                <a:latin typeface="Times New Roman"/>
                <a:cs typeface="Times New Roman"/>
              </a:rPr>
              <a:t>input </a:t>
            </a:r>
            <a:r>
              <a:rPr sz="1200" spc="-5" dirty="0">
                <a:latin typeface="Times New Roman"/>
                <a:cs typeface="Times New Roman"/>
              </a:rPr>
              <a:t>pada sebuah </a:t>
            </a:r>
            <a:r>
              <a:rPr sz="1200" dirty="0">
                <a:latin typeface="Times New Roman"/>
                <a:cs typeface="Times New Roman"/>
              </a:rPr>
              <a:t>penerima </a:t>
            </a:r>
            <a:r>
              <a:rPr sz="1200" spc="-5" dirty="0">
                <a:latin typeface="Times New Roman"/>
                <a:cs typeface="Times New Roman"/>
              </a:rPr>
              <a:t>terdiri atas daya sinyal sebesar </a:t>
            </a:r>
            <a:r>
              <a:rPr sz="1200" dirty="0">
                <a:latin typeface="Times New Roman"/>
                <a:cs typeface="Times New Roman"/>
              </a:rPr>
              <a:t>100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mikrowatt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daya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sebesar</a:t>
            </a:r>
            <a:r>
              <a:rPr sz="1200" dirty="0">
                <a:latin typeface="Times New Roman"/>
                <a:cs typeface="Times New Roman"/>
              </a:rPr>
              <a:t> 1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mikrowatt.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Penerima</a:t>
            </a:r>
            <a:r>
              <a:rPr sz="1200" dirty="0">
                <a:latin typeface="Times New Roman"/>
                <a:cs typeface="Times New Roman"/>
              </a:rPr>
              <a:t> itu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sendiri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membangkitkan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derau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tambahan</a:t>
            </a:r>
            <a:r>
              <a:rPr sz="1200" dirty="0">
                <a:latin typeface="Times New Roman"/>
                <a:cs typeface="Times New Roman"/>
              </a:rPr>
              <a:t> sebesar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mikrowatt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mempunyai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perolehan daya (</a:t>
            </a:r>
            <a:r>
              <a:rPr sz="1200" i="1" spc="-5" dirty="0">
                <a:latin typeface="Times New Roman"/>
                <a:cs typeface="Times New Roman"/>
              </a:rPr>
              <a:t>power </a:t>
            </a:r>
            <a:r>
              <a:rPr sz="1200" i="1" dirty="0">
                <a:latin typeface="Times New Roman"/>
                <a:cs typeface="Times New Roman"/>
              </a:rPr>
              <a:t>gain</a:t>
            </a:r>
            <a:r>
              <a:rPr sz="1200" dirty="0">
                <a:latin typeface="Times New Roman"/>
                <a:cs typeface="Times New Roman"/>
              </a:rPr>
              <a:t>) </a:t>
            </a:r>
            <a:r>
              <a:rPr sz="1200" spc="-5" dirty="0">
                <a:latin typeface="Times New Roman"/>
                <a:cs typeface="Times New Roman"/>
              </a:rPr>
              <a:t>sebesar </a:t>
            </a:r>
            <a:r>
              <a:rPr sz="1200" dirty="0">
                <a:latin typeface="Times New Roman"/>
                <a:cs typeface="Times New Roman"/>
              </a:rPr>
              <a:t>20 </a:t>
            </a:r>
            <a:r>
              <a:rPr sz="1200" spc="-5" dirty="0">
                <a:latin typeface="Times New Roman"/>
                <a:cs typeface="Times New Roman"/>
              </a:rPr>
              <a:t>dB. </a:t>
            </a:r>
            <a:r>
              <a:rPr sz="1200" dirty="0">
                <a:latin typeface="Times New Roman"/>
                <a:cs typeface="Times New Roman"/>
              </a:rPr>
              <a:t>Tentukan </a:t>
            </a:r>
            <a:r>
              <a:rPr sz="1200" spc="-5" dirty="0">
                <a:latin typeface="Times New Roman"/>
                <a:cs typeface="Times New Roman"/>
              </a:rPr>
              <a:t>SNR </a:t>
            </a:r>
            <a:r>
              <a:rPr sz="1200" dirty="0">
                <a:latin typeface="Times New Roman"/>
                <a:cs typeface="Times New Roman"/>
              </a:rPr>
              <a:t>input, </a:t>
            </a:r>
            <a:r>
              <a:rPr sz="1200" spc="-5" dirty="0">
                <a:latin typeface="Times New Roman"/>
                <a:cs typeface="Times New Roman"/>
              </a:rPr>
              <a:t>SNR </a:t>
            </a:r>
            <a:r>
              <a:rPr sz="1200" dirty="0">
                <a:latin typeface="Times New Roman"/>
                <a:cs typeface="Times New Roman"/>
              </a:rPr>
              <a:t> output,</a:t>
            </a:r>
            <a:r>
              <a:rPr sz="1200" spc="-5" dirty="0">
                <a:latin typeface="Times New Roman"/>
                <a:cs typeface="Times New Roman"/>
              </a:rPr>
              <a:t> dan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besarnya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noise figure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1735</Words>
  <Application>Microsoft Office PowerPoint</Application>
  <PresentationFormat>Custom</PresentationFormat>
  <Paragraphs>207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HP64bit</dc:creator>
  <cp:lastModifiedBy>Asus</cp:lastModifiedBy>
  <cp:revision>5</cp:revision>
  <dcterms:created xsi:type="dcterms:W3CDTF">2022-07-10T15:16:11Z</dcterms:created>
  <dcterms:modified xsi:type="dcterms:W3CDTF">2022-07-13T14:43:21Z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2022-07-10T00:00:00Z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2022-07-10T00:00:00Z</vt:filetime>
  </property>
</Properties>
</file>