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80" autoAdjust="0"/>
    <p:restoredTop sz="94716" autoAdjust="0"/>
  </p:normalViewPr>
  <p:slideViewPr>
    <p:cSldViewPr snapToGrid="0">
      <p:cViewPr>
        <p:scale>
          <a:sx n="40" d="100"/>
          <a:sy n="40" d="100"/>
        </p:scale>
        <p:origin x="-1800" y="-6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pPr/>
              <a:t>12/8/2020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165880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627959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12/8/2020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840049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12/8/2020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pPr/>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2949819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12/8/2020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7282070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9060776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028493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8646141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12/8/2020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441537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364239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12/8/2020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958641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921270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826427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061368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762558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430424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578354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xmlns=""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12/8/2020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28430143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tutorialspoint.com/numpy/numpy_inv.htm" TargetMode="External"/><Relationship Id="rId3" Type="http://schemas.openxmlformats.org/officeDocument/2006/relationships/hyperlink" Target="https://www.tutorialspoint.com/numpy/numpy_vdot.htm" TargetMode="External"/><Relationship Id="rId7" Type="http://schemas.openxmlformats.org/officeDocument/2006/relationships/hyperlink" Target="https://www.tutorialspoint.com/numpy/numpy_solve.htm" TargetMode="External"/><Relationship Id="rId2" Type="http://schemas.openxmlformats.org/officeDocument/2006/relationships/hyperlink" Target="https://www.tutorialspoint.com/numpy/numpy_dot.htm" TargetMode="External"/><Relationship Id="rId1" Type="http://schemas.openxmlformats.org/officeDocument/2006/relationships/slideLayout" Target="../slideLayouts/slideLayout2.xml"/><Relationship Id="rId6" Type="http://schemas.openxmlformats.org/officeDocument/2006/relationships/hyperlink" Target="https://www.tutorialspoint.com/numpy/numpy_determinant.htm" TargetMode="External"/><Relationship Id="rId5" Type="http://schemas.openxmlformats.org/officeDocument/2006/relationships/hyperlink" Target="https://www.tutorialspoint.com/numpy/numpy_matmul.htm" TargetMode="External"/><Relationship Id="rId4" Type="http://schemas.openxmlformats.org/officeDocument/2006/relationships/hyperlink" Target="https://www.tutorialspoint.com/numpy/numpy_inner.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ALJABAR LINEAR </a:t>
            </a:r>
            <a:r>
              <a:rPr lang="id-ID" cap="none" dirty="0" smtClean="0">
                <a:latin typeface="Arial" pitchFamily="34" charset="0"/>
                <a:cs typeface="Arial" pitchFamily="34" charset="0"/>
              </a:rPr>
              <a:t>NumPy</a:t>
            </a:r>
            <a:endParaRPr lang="en-US" dirty="0">
              <a:latin typeface="Arial" pitchFamily="34" charset="0"/>
              <a:cs typeface="Arial" pitchFamily="34" charset="0"/>
            </a:endParaRPr>
          </a:p>
        </p:txBody>
      </p:sp>
      <p:sp>
        <p:nvSpPr>
          <p:cNvPr id="3" name="Subtitle 2"/>
          <p:cNvSpPr>
            <a:spLocks noGrp="1"/>
          </p:cNvSpPr>
          <p:nvPr>
            <p:ph type="subTitle" idx="1"/>
          </p:nvPr>
        </p:nvSpPr>
        <p:spPr>
          <a:xfrm>
            <a:off x="1371600" y="3632201"/>
            <a:ext cx="9287691" cy="685800"/>
          </a:xfrm>
        </p:spPr>
        <p:txBody>
          <a:bodyPr>
            <a:normAutofit fontScale="92500" lnSpcReduction="10000"/>
          </a:bodyPr>
          <a:lstStyle/>
          <a:p>
            <a:r>
              <a:rPr lang="id-ID" dirty="0" smtClean="0"/>
              <a:t>Topik Kuliah 10 ALJABAR LINEAR</a:t>
            </a:r>
          </a:p>
          <a:p>
            <a:r>
              <a:rPr lang="id-ID" dirty="0" smtClean="0"/>
              <a:t>                                                                                                   Heri Suroyo</a:t>
            </a:r>
            <a:endParaRPr lang="en-US" dirty="0"/>
          </a:p>
        </p:txBody>
      </p:sp>
      <p:pic>
        <p:nvPicPr>
          <p:cNvPr id="4" name="Picture 3" descr="kop bina-darma-besar.gif"/>
          <p:cNvPicPr>
            <a:picLocks noChangeAspect="1"/>
          </p:cNvPicPr>
          <p:nvPr/>
        </p:nvPicPr>
        <p:blipFill>
          <a:blip r:embed="rId2"/>
          <a:stretch>
            <a:fillRect/>
          </a:stretch>
        </p:blipFill>
        <p:spPr>
          <a:xfrm>
            <a:off x="8373979" y="557608"/>
            <a:ext cx="3441032" cy="914508"/>
          </a:xfrm>
          <a:prstGeom prst="rect">
            <a:avLst/>
          </a:prstGeom>
        </p:spPr>
      </p:pic>
    </p:spTree>
    <p:extLst>
      <p:ext uri="{BB962C8B-B14F-4D97-AF65-F5344CB8AC3E}">
        <p14:creationId xmlns:p14="http://schemas.microsoft.com/office/powerpoint/2010/main" xmlns="" val="860326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Apa itu </a:t>
            </a:r>
            <a:r>
              <a:rPr lang="id-ID" cap="none" dirty="0" smtClean="0"/>
              <a:t>NumPy </a:t>
            </a:r>
            <a:r>
              <a:rPr lang="id-ID" cap="none" dirty="0" smtClean="0">
                <a:latin typeface="Arial" pitchFamily="34" charset="0"/>
                <a:cs typeface="Arial" pitchFamily="34" charset="0"/>
              </a:rPr>
              <a:t>?</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id-ID" dirty="0" smtClean="0"/>
              <a:t>NumPy adalah paket Python. Itu singkatan dari 'Numerical Python'. Ini adalah perpustakaan yang terdiri dari objek array multidimensi dan kumpulan rutinitas untuk pemrosesan array.</a:t>
            </a:r>
          </a:p>
          <a:p>
            <a:r>
              <a:rPr lang="id-ID" dirty="0" smtClean="0"/>
              <a:t>Numerik, nenek moyang NumPy, dikembangkan oleh Jim Hugunin. Paket lain Numarray juga dikembangkan, memiliki beberapa fungsi tambahan. Pada tahun 2005, Travis Oliphant membuat paket NumPy dengan memasukkan fitur Numarray ke dalam paket Numeric. Ada banyak kontributor untuk proyek sumber terbuka ini.</a:t>
            </a:r>
          </a:p>
          <a:p>
            <a:endParaRPr lang="en-US" dirty="0"/>
          </a:p>
        </p:txBody>
      </p:sp>
    </p:spTree>
    <p:extLst>
      <p:ext uri="{BB962C8B-B14F-4D97-AF65-F5344CB8AC3E}">
        <p14:creationId xmlns:p14="http://schemas.microsoft.com/office/powerpoint/2010/main" xmlns="" val="3262215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Pengganti matlab</a:t>
            </a:r>
            <a:endParaRPr lang="id-ID" dirty="0"/>
          </a:p>
        </p:txBody>
      </p:sp>
      <p:sp>
        <p:nvSpPr>
          <p:cNvPr id="3" name="Content Placeholder 2"/>
          <p:cNvSpPr>
            <a:spLocks noGrp="1"/>
          </p:cNvSpPr>
          <p:nvPr>
            <p:ph idx="1"/>
          </p:nvPr>
        </p:nvSpPr>
        <p:spPr/>
        <p:txBody>
          <a:bodyPr/>
          <a:lstStyle/>
          <a:p>
            <a:r>
              <a:rPr lang="id-ID" dirty="0" smtClean="0"/>
              <a:t>NumPy sering digunakan bersama dengan paket seperti SciPy (Scientific Python) dan Mat − plotlib (pustaka plotting). Kombinasi ini banyak digunakan sebagai pengganti MatLab, platform populer untuk komputasi teknis. Namun, alternatif Python untuk MatLab sekarang dilihat sebagai bahasa pemrograman yang lebih modern dan lengkap.</a:t>
            </a:r>
          </a:p>
          <a:p>
            <a:r>
              <a:rPr lang="id-ID" dirty="0" smtClean="0"/>
              <a:t>Open source, yang merupakan keuntungan tambahan dari NumPy.</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Beberapa function aljabar- linear </a:t>
            </a:r>
            <a:r>
              <a:rPr lang="id-ID" cap="none" dirty="0" smtClean="0"/>
              <a:t>NumPy</a:t>
            </a:r>
            <a:endParaRPr lang="id-ID" dirty="0"/>
          </a:p>
        </p:txBody>
      </p:sp>
      <p:sp>
        <p:nvSpPr>
          <p:cNvPr id="3" name="Content Placeholder 2"/>
          <p:cNvSpPr>
            <a:spLocks noGrp="1"/>
          </p:cNvSpPr>
          <p:nvPr>
            <p:ph idx="1"/>
          </p:nvPr>
        </p:nvSpPr>
        <p:spPr>
          <a:xfrm>
            <a:off x="685800" y="2170497"/>
            <a:ext cx="10820400" cy="4024125"/>
          </a:xfrm>
        </p:spPr>
        <p:txBody>
          <a:bodyPr/>
          <a:lstStyle/>
          <a:p>
            <a:pPr marL="457200" indent="-457200">
              <a:buFont typeface="+mj-lt"/>
              <a:buAutoNum type="arabicPeriod"/>
            </a:pPr>
            <a:r>
              <a:rPr lang="en-US" dirty="0" smtClean="0">
                <a:hlinkClick r:id="rId2"/>
              </a:rPr>
              <a:t>dot</a:t>
            </a:r>
            <a:r>
              <a:rPr lang="en-US" dirty="0" smtClean="0"/>
              <a:t> </a:t>
            </a:r>
            <a:r>
              <a:rPr lang="en-US" dirty="0" err="1" smtClean="0"/>
              <a:t>Dot</a:t>
            </a:r>
            <a:r>
              <a:rPr lang="en-US" dirty="0" smtClean="0"/>
              <a:t> product of the two arrays</a:t>
            </a:r>
          </a:p>
          <a:p>
            <a:pPr marL="457200" indent="-457200">
              <a:buFont typeface="+mj-lt"/>
              <a:buAutoNum type="arabicPeriod"/>
            </a:pPr>
            <a:r>
              <a:rPr lang="en-US" dirty="0" smtClean="0"/>
              <a:t> </a:t>
            </a:r>
            <a:r>
              <a:rPr lang="en-US" dirty="0" err="1" smtClean="0">
                <a:hlinkClick r:id="rId3"/>
              </a:rPr>
              <a:t>vdot</a:t>
            </a:r>
            <a:r>
              <a:rPr lang="en-US" dirty="0" smtClean="0"/>
              <a:t> Dot product of the two vectors</a:t>
            </a:r>
          </a:p>
          <a:p>
            <a:pPr marL="457200" indent="-457200">
              <a:buFont typeface="+mj-lt"/>
              <a:buAutoNum type="arabicPeriod"/>
            </a:pPr>
            <a:r>
              <a:rPr lang="en-US" dirty="0" smtClean="0"/>
              <a:t> </a:t>
            </a:r>
            <a:r>
              <a:rPr lang="en-US" dirty="0" smtClean="0">
                <a:hlinkClick r:id="rId4"/>
              </a:rPr>
              <a:t>inner</a:t>
            </a:r>
            <a:r>
              <a:rPr lang="en-US" dirty="0" smtClean="0"/>
              <a:t> </a:t>
            </a:r>
            <a:r>
              <a:rPr lang="en-US" dirty="0" err="1" smtClean="0"/>
              <a:t>Inner</a:t>
            </a:r>
            <a:r>
              <a:rPr lang="en-US" dirty="0" smtClean="0"/>
              <a:t> product of the two arrays</a:t>
            </a:r>
          </a:p>
          <a:p>
            <a:pPr marL="457200" indent="-457200">
              <a:buFont typeface="+mj-lt"/>
              <a:buAutoNum type="arabicPeriod"/>
            </a:pPr>
            <a:r>
              <a:rPr lang="en-US" dirty="0" smtClean="0"/>
              <a:t> </a:t>
            </a:r>
            <a:r>
              <a:rPr lang="en-US" dirty="0" err="1" smtClean="0">
                <a:hlinkClick r:id="rId5"/>
              </a:rPr>
              <a:t>matmul</a:t>
            </a:r>
            <a:r>
              <a:rPr lang="en-US" dirty="0" smtClean="0"/>
              <a:t> Matrix product of the two arrays</a:t>
            </a:r>
          </a:p>
          <a:p>
            <a:pPr marL="457200" indent="-457200">
              <a:buFont typeface="+mj-lt"/>
              <a:buAutoNum type="arabicPeriod"/>
            </a:pPr>
            <a:r>
              <a:rPr lang="en-US" dirty="0" smtClean="0"/>
              <a:t> </a:t>
            </a:r>
            <a:r>
              <a:rPr lang="en-US" dirty="0" smtClean="0">
                <a:hlinkClick r:id="rId6"/>
              </a:rPr>
              <a:t>determinant</a:t>
            </a:r>
            <a:r>
              <a:rPr lang="en-US" dirty="0" smtClean="0"/>
              <a:t> Computes the determinant of the array</a:t>
            </a:r>
          </a:p>
          <a:p>
            <a:pPr marL="457200" indent="-457200">
              <a:buFont typeface="+mj-lt"/>
              <a:buAutoNum type="arabicPeriod"/>
            </a:pPr>
            <a:r>
              <a:rPr lang="en-US" dirty="0" smtClean="0"/>
              <a:t> </a:t>
            </a:r>
            <a:r>
              <a:rPr lang="en-US" dirty="0" smtClean="0">
                <a:hlinkClick r:id="rId7"/>
              </a:rPr>
              <a:t>solve</a:t>
            </a:r>
            <a:r>
              <a:rPr lang="en-US" dirty="0" smtClean="0"/>
              <a:t> Solves the linear matrix equation</a:t>
            </a:r>
          </a:p>
          <a:p>
            <a:pPr marL="457200" indent="-457200">
              <a:buFont typeface="+mj-lt"/>
              <a:buAutoNum type="arabicPeriod"/>
            </a:pPr>
            <a:r>
              <a:rPr lang="en-US" dirty="0" smtClean="0"/>
              <a:t> </a:t>
            </a:r>
            <a:r>
              <a:rPr lang="en-US" dirty="0" smtClean="0">
                <a:hlinkClick r:id="rId8"/>
              </a:rPr>
              <a:t>inv</a:t>
            </a:r>
            <a:r>
              <a:rPr lang="en-US" dirty="0" smtClean="0"/>
              <a:t> Finds the multiplicative inverse of the matrix</a:t>
            </a:r>
          </a:p>
          <a:p>
            <a:pPr>
              <a:buNone/>
            </a:pP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Perkalian DOT PRODUCT</a:t>
            </a:r>
            <a:endParaRPr lang="id-ID" dirty="0"/>
          </a:p>
        </p:txBody>
      </p:sp>
      <p:sp>
        <p:nvSpPr>
          <p:cNvPr id="3" name="Content Placeholder 2"/>
          <p:cNvSpPr>
            <a:spLocks noGrp="1"/>
          </p:cNvSpPr>
          <p:nvPr>
            <p:ph idx="1"/>
          </p:nvPr>
        </p:nvSpPr>
        <p:spPr/>
        <p:txBody>
          <a:bodyPr/>
          <a:lstStyle/>
          <a:p>
            <a:pPr>
              <a:buNone/>
            </a:pPr>
            <a:r>
              <a:rPr lang="id-ID" dirty="0" smtClean="0"/>
              <a:t>import numpy.matlib </a:t>
            </a:r>
            <a:endParaRPr lang="id-ID" dirty="0" smtClean="0"/>
          </a:p>
          <a:p>
            <a:pPr>
              <a:buNone/>
            </a:pPr>
            <a:r>
              <a:rPr lang="id-ID" dirty="0" smtClean="0"/>
              <a:t>import </a:t>
            </a:r>
            <a:r>
              <a:rPr lang="id-ID" dirty="0" smtClean="0"/>
              <a:t>numpy as np </a:t>
            </a:r>
            <a:endParaRPr lang="id-ID" dirty="0" smtClean="0"/>
          </a:p>
          <a:p>
            <a:pPr>
              <a:buNone/>
            </a:pPr>
            <a:r>
              <a:rPr lang="id-ID" dirty="0" smtClean="0"/>
              <a:t>a </a:t>
            </a:r>
            <a:r>
              <a:rPr lang="id-ID" dirty="0" smtClean="0"/>
              <a:t>= np.array([[1,2],[3,4]]) </a:t>
            </a:r>
            <a:endParaRPr lang="id-ID" dirty="0" smtClean="0"/>
          </a:p>
          <a:p>
            <a:pPr>
              <a:buNone/>
            </a:pPr>
            <a:r>
              <a:rPr lang="id-ID" dirty="0" smtClean="0"/>
              <a:t>b </a:t>
            </a:r>
            <a:r>
              <a:rPr lang="id-ID" dirty="0" smtClean="0"/>
              <a:t>= np.array([[11,12],[13,14]]) </a:t>
            </a:r>
            <a:endParaRPr lang="id-ID" dirty="0" smtClean="0"/>
          </a:p>
          <a:p>
            <a:pPr>
              <a:buNone/>
            </a:pPr>
            <a:r>
              <a:rPr lang="id-ID" dirty="0" smtClean="0"/>
              <a:t>np.dot(a,b)</a:t>
            </a:r>
          </a:p>
          <a:p>
            <a:pPr>
              <a:buNone/>
            </a:pPr>
            <a:endParaRPr lang="id-ID" dirty="0" smtClean="0"/>
          </a:p>
          <a:p>
            <a:pPr>
              <a:buNone/>
            </a:pPr>
            <a:r>
              <a:rPr lang="id-ID" dirty="0" smtClean="0"/>
              <a:t>Coba jalankan dan amati hasilnya script python diatas </a:t>
            </a:r>
            <a:r>
              <a:rPr lang="id-ID" dirty="0" smtClean="0"/>
              <a:t>dengan https://colab.research.google.com</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Penyelesaian spl</a:t>
            </a:r>
            <a:endParaRPr lang="id-ID" dirty="0"/>
          </a:p>
        </p:txBody>
      </p:sp>
      <p:sp>
        <p:nvSpPr>
          <p:cNvPr id="3" name="Content Placeholder 2"/>
          <p:cNvSpPr>
            <a:spLocks noGrp="1"/>
          </p:cNvSpPr>
          <p:nvPr>
            <p:ph idx="1"/>
          </p:nvPr>
        </p:nvSpPr>
        <p:spPr/>
        <p:txBody>
          <a:bodyPr/>
          <a:lstStyle/>
          <a:p>
            <a:pPr>
              <a:buNone/>
            </a:pPr>
            <a:r>
              <a:rPr lang="id-ID" dirty="0" smtClean="0"/>
              <a:t>Misalnya akan dicari penyelesaian dari persamaan sbb :</a:t>
            </a:r>
          </a:p>
          <a:p>
            <a:pPr>
              <a:buNone/>
            </a:pPr>
            <a:r>
              <a:rPr lang="en-US" dirty="0" smtClean="0"/>
              <a:t>3 * x0 + x1 = 9 </a:t>
            </a:r>
            <a:r>
              <a:rPr lang="id-ID" dirty="0" smtClean="0"/>
              <a:t>dan </a:t>
            </a:r>
            <a:r>
              <a:rPr lang="en-US" dirty="0" smtClean="0"/>
              <a:t> </a:t>
            </a:r>
            <a:r>
              <a:rPr lang="en-US" dirty="0" smtClean="0"/>
              <a:t>x0 + 2 * x1 = </a:t>
            </a:r>
            <a:r>
              <a:rPr lang="en-US" dirty="0" smtClean="0"/>
              <a:t>8</a:t>
            </a:r>
            <a:r>
              <a:rPr lang="id-ID" smtClean="0"/>
              <a:t>   atau 3x+y=9 dan x+2y=8</a:t>
            </a:r>
            <a:endParaRPr lang="id-ID" dirty="0" smtClean="0"/>
          </a:p>
          <a:p>
            <a:pPr>
              <a:buNone/>
            </a:pPr>
            <a:endParaRPr lang="id-ID" dirty="0" smtClean="0"/>
          </a:p>
          <a:p>
            <a:pPr>
              <a:buNone/>
            </a:pPr>
            <a:r>
              <a:rPr lang="id-ID" dirty="0" smtClean="0"/>
              <a:t>a</a:t>
            </a:r>
            <a:r>
              <a:rPr lang="id-ID" dirty="0" smtClean="0"/>
              <a:t> = np.array([[3,1], [1,2]])</a:t>
            </a:r>
          </a:p>
          <a:p>
            <a:pPr>
              <a:buNone/>
            </a:pPr>
            <a:r>
              <a:rPr lang="id-ID" dirty="0" smtClean="0"/>
              <a:t>b</a:t>
            </a:r>
            <a:r>
              <a:rPr lang="id-ID" dirty="0" smtClean="0"/>
              <a:t> = np.array([9,8])</a:t>
            </a:r>
          </a:p>
          <a:p>
            <a:pPr>
              <a:buNone/>
            </a:pPr>
            <a:r>
              <a:rPr lang="id-ID" dirty="0" smtClean="0"/>
              <a:t>x</a:t>
            </a:r>
            <a:r>
              <a:rPr lang="id-ID" dirty="0" smtClean="0"/>
              <a:t> = np.linalg.solve(a, b)</a:t>
            </a:r>
          </a:p>
          <a:p>
            <a:pPr>
              <a:buNone/>
            </a:pPr>
            <a:r>
              <a:rPr lang="id-ID" dirty="0" smtClean="0"/>
              <a:t>print(x)</a:t>
            </a:r>
          </a:p>
          <a:p>
            <a:pPr>
              <a:buNone/>
            </a:pPr>
            <a:endParaRPr lang="id-ID" dirty="0"/>
          </a:p>
        </p:txBody>
      </p:sp>
    </p:spTree>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TM04033937[[fn=Vapor Trail]]</Template>
  <TotalTime>391</TotalTime>
  <Words>283</Words>
  <Application>Microsoft Office PowerPoint</Application>
  <PresentationFormat>Custom</PresentationFormat>
  <Paragraphs>33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Vapor Trail</vt:lpstr>
      <vt:lpstr>ALJABAR LINEAR NumPy</vt:lpstr>
      <vt:lpstr>Apa itu NumPy ?</vt:lpstr>
      <vt:lpstr>Pengganti matlab</vt:lpstr>
      <vt:lpstr>Beberapa function aljabar- linear NumPy</vt:lpstr>
      <vt:lpstr>Perkalian DOT PRODUCT</vt:lpstr>
      <vt:lpstr>Penyelesaian spl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Indikator penilaian elearning</dc:title>
  <dc:creator>MA72</dc:creator>
  <cp:lastModifiedBy>ACER</cp:lastModifiedBy>
  <cp:revision>21</cp:revision>
  <dcterms:created xsi:type="dcterms:W3CDTF">2020-11-20T07:44:53Z</dcterms:created>
  <dcterms:modified xsi:type="dcterms:W3CDTF">2020-12-08T06:51:54Z</dcterms:modified>
</cp:coreProperties>
</file>