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6" r:id="rId2"/>
    <p:sldId id="256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6" autoAdjust="0"/>
    <p:restoredTop sz="76868" autoAdjust="0"/>
  </p:normalViewPr>
  <p:slideViewPr>
    <p:cSldViewPr>
      <p:cViewPr varScale="1">
        <p:scale>
          <a:sx n="57" d="100"/>
          <a:sy n="57" d="100"/>
        </p:scale>
        <p:origin x="21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7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2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7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70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41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41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15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04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endParaRPr lang="id-ID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91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6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80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8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1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3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3276600"/>
            <a:ext cx="1981200" cy="13716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 , TIK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381000" y="1143000"/>
            <a:ext cx="2819400" cy="1447800"/>
          </a:xfrm>
          <a:prstGeom prst="wedgeEllipseCallout">
            <a:avLst>
              <a:gd name="adj1" fmla="val 9419"/>
              <a:gd name="adj2" fmla="val 7231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Sosiologi dan Metode </a:t>
            </a:r>
            <a:r>
              <a:rPr lang="id-ID" dirty="0" smtClean="0"/>
              <a:t>Ilmiah</a:t>
            </a:r>
            <a:r>
              <a:rPr lang="en-US" dirty="0" smtClean="0"/>
              <a:t> :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248400" y="2286000"/>
            <a:ext cx="2362200" cy="1447800"/>
          </a:xfrm>
          <a:prstGeom prst="wedgeRoundRectCallout">
            <a:avLst>
              <a:gd name="adj1" fmla="val -148022"/>
              <a:gd name="adj2" fmla="val 60696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Ilmiah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Sosiologi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5257800" y="4572000"/>
            <a:ext cx="2286000" cy="1600200"/>
          </a:xfrm>
          <a:prstGeom prst="cloudCallout">
            <a:avLst>
              <a:gd name="adj1" fmla="val -146547"/>
              <a:gd name="adj2" fmla="val -5505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Alat-alat Yang Digunakan Dalam Penelitian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3657600" y="1295400"/>
            <a:ext cx="1981200" cy="1676400"/>
          </a:xfrm>
          <a:prstGeom prst="cloudCallout">
            <a:avLst>
              <a:gd name="adj1" fmla="val -76218"/>
              <a:gd name="adj2" fmla="val 5742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/>
              <a:t>Zaman </a:t>
            </a:r>
            <a:r>
              <a:rPr lang="en-US" dirty="0" err="1"/>
              <a:t>Pencerahan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219200" y="5638800"/>
            <a:ext cx="1752600" cy="914400"/>
          </a:xfrm>
          <a:prstGeom prst="wedgeRoundRectCallout">
            <a:avLst>
              <a:gd name="adj1" fmla="val -16361"/>
              <a:gd name="adj2" fmla="val -13750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Etika Penelitian</a:t>
            </a:r>
            <a:endParaRPr lang="en-US" dirty="0"/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762000" y="1143000"/>
            <a:ext cx="2209800" cy="1600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3733800" y="1143000"/>
            <a:ext cx="1752600" cy="1905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4" action="ppaction://hlinksldjump" highlightClick="1"/>
          </p:cNvPr>
          <p:cNvSpPr/>
          <p:nvPr/>
        </p:nvSpPr>
        <p:spPr>
          <a:xfrm>
            <a:off x="6324600" y="2209800"/>
            <a:ext cx="2286000" cy="1524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5" action="ppaction://hlinksldjump" highlightClick="1"/>
          </p:cNvPr>
          <p:cNvSpPr/>
          <p:nvPr/>
        </p:nvSpPr>
        <p:spPr>
          <a:xfrm>
            <a:off x="5257800" y="4572000"/>
            <a:ext cx="2438400" cy="1371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6" action="ppaction://hlinksldjump" highlightClick="1"/>
          </p:cNvPr>
          <p:cNvSpPr/>
          <p:nvPr/>
        </p:nvSpPr>
        <p:spPr>
          <a:xfrm>
            <a:off x="1219200" y="5486400"/>
            <a:ext cx="19812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Alat-alat Yang Digunakan Dalam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	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smtClean="0"/>
              <a:t> :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1524000" y="6019800"/>
            <a:ext cx="10668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304800" y="2133600"/>
            <a:ext cx="2819400" cy="914400"/>
          </a:xfrm>
          <a:prstGeom prst="notch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152400" y="1143000"/>
            <a:ext cx="1905000" cy="76200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A. </a:t>
            </a:r>
            <a:r>
              <a:rPr lang="id-ID" sz="2400" dirty="0" smtClean="0"/>
              <a:t>Surve</a:t>
            </a:r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3141306" y="1245637"/>
            <a:ext cx="4267200" cy="22860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bentuk kuesioner,</a:t>
            </a:r>
            <a:r>
              <a:rPr lang="en-US" dirty="0" smtClean="0"/>
              <a:t> </a:t>
            </a:r>
            <a:r>
              <a:rPr lang="id-ID" dirty="0" smtClean="0"/>
              <a:t>wawancara, </a:t>
            </a:r>
            <a:r>
              <a:rPr lang="en-US" dirty="0" smtClean="0"/>
              <a:t> polling </a:t>
            </a:r>
            <a:r>
              <a:rPr lang="en-US" dirty="0" err="1" smtClean="0"/>
              <a:t>atau</a:t>
            </a:r>
            <a:r>
              <a:rPr lang="id-ID" dirty="0" smtClean="0"/>
              <a:t> jajak </a:t>
            </a:r>
            <a:r>
              <a:rPr lang="en-US" dirty="0" smtClean="0"/>
              <a:t> pen</a:t>
            </a:r>
            <a:r>
              <a:rPr lang="id-ID" dirty="0" smtClean="0"/>
              <a:t>dapat </a:t>
            </a:r>
            <a:r>
              <a:rPr lang="en-US" dirty="0" smtClean="0"/>
              <a:t> </a:t>
            </a:r>
            <a:r>
              <a:rPr lang="id-ID" dirty="0" smtClean="0"/>
              <a:t>melalui telepon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Donut 9"/>
          <p:cNvSpPr/>
          <p:nvPr/>
        </p:nvSpPr>
        <p:spPr>
          <a:xfrm>
            <a:off x="4648200" y="3581400"/>
            <a:ext cx="4114800" cy="1295400"/>
          </a:xfrm>
          <a:prstGeom prst="don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Kuesioner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tertutup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" name="Donut 10"/>
          <p:cNvSpPr/>
          <p:nvPr/>
        </p:nvSpPr>
        <p:spPr>
          <a:xfrm>
            <a:off x="4300654" y="4953000"/>
            <a:ext cx="4538546" cy="1752600"/>
          </a:xfrm>
          <a:prstGeom prst="don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53000" y="55626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/>
              <a:t>terbuka</a:t>
            </a:r>
            <a:r>
              <a:rPr lang="en-US" dirty="0"/>
              <a:t> :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essay</a:t>
            </a:r>
          </a:p>
        </p:txBody>
      </p:sp>
    </p:spTree>
    <p:extLst>
      <p:ext uri="{BB962C8B-B14F-4D97-AF65-F5344CB8AC3E}">
        <p14:creationId xmlns:p14="http://schemas.microsoft.com/office/powerpoint/2010/main" val="3187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0"/>
            <a:ext cx="7620000" cy="914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partisipatif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sebagai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7924800" y="5791200"/>
            <a:ext cx="10668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edefined Process 3"/>
          <p:cNvSpPr/>
          <p:nvPr/>
        </p:nvSpPr>
        <p:spPr>
          <a:xfrm>
            <a:off x="2895600" y="2286000"/>
            <a:ext cx="4953000" cy="2667000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b="1" dirty="0" err="1"/>
              <a:t>partisipatif</a:t>
            </a:r>
            <a:r>
              <a:rPr lang="en-US" b="1" dirty="0"/>
              <a:t> </a:t>
            </a:r>
            <a:r>
              <a:rPr lang="en-US" b="1" dirty="0" err="1"/>
              <a:t>subyektif</a:t>
            </a:r>
            <a:r>
              <a:rPr lang="en-US" b="1" dirty="0"/>
              <a:t> : </a:t>
            </a:r>
            <a:r>
              <a:rPr lang="en-US" b="1" dirty="0" err="1"/>
              <a:t>peneliti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ikut</a:t>
            </a:r>
            <a:r>
              <a:rPr lang="en-US" b="1" dirty="0"/>
              <a:t> </a:t>
            </a:r>
            <a:r>
              <a:rPr lang="en-US" b="1" dirty="0" err="1"/>
              <a:t>terlibat</a:t>
            </a:r>
            <a:r>
              <a:rPr lang="en-US" b="1" dirty="0"/>
              <a:t> (</a:t>
            </a:r>
            <a:r>
              <a:rPr lang="en-US" b="1" dirty="0" err="1"/>
              <a:t>berperan</a:t>
            </a:r>
            <a:r>
              <a:rPr lang="en-US" b="1" dirty="0"/>
              <a:t>) </a:t>
            </a:r>
            <a:r>
              <a:rPr lang="en-US" b="1" dirty="0" err="1"/>
              <a:t>pada</a:t>
            </a:r>
            <a:r>
              <a:rPr lang="en-US" b="1" dirty="0"/>
              <a:t> yang </a:t>
            </a:r>
            <a:r>
              <a:rPr lang="en-US" b="1" dirty="0" err="1"/>
              <a:t>diteliti</a:t>
            </a:r>
            <a:r>
              <a:rPr lang="en-US" b="1" dirty="0"/>
              <a:t> </a:t>
            </a:r>
            <a:r>
              <a:rPr lang="en-US" b="1" dirty="0" err="1"/>
              <a:t>shg</a:t>
            </a:r>
            <a:r>
              <a:rPr lang="en-US" b="1" dirty="0"/>
              <a:t> </a:t>
            </a:r>
            <a:r>
              <a:rPr lang="en-US" b="1" dirty="0" err="1"/>
              <a:t>sulit</a:t>
            </a:r>
            <a:r>
              <a:rPr lang="en-US" b="1" dirty="0"/>
              <a:t>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hsl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yg</a:t>
            </a:r>
            <a:r>
              <a:rPr lang="en-US" b="1" dirty="0"/>
              <a:t> </a:t>
            </a:r>
            <a:r>
              <a:rPr lang="en-US" b="1" dirty="0" err="1"/>
              <a:t>obyektif</a:t>
            </a:r>
            <a:r>
              <a:rPr lang="en-US" b="1" dirty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/>
              <a:t>observer </a:t>
            </a:r>
            <a:r>
              <a:rPr lang="en-US" b="1" dirty="0" err="1"/>
              <a:t>obyektif</a:t>
            </a:r>
            <a:r>
              <a:rPr lang="en-US" b="1" dirty="0"/>
              <a:t> : </a:t>
            </a:r>
            <a:r>
              <a:rPr lang="en-US" b="1" dirty="0" err="1"/>
              <a:t>peneliti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obyektif</a:t>
            </a:r>
            <a:r>
              <a:rPr lang="en-US" b="1" dirty="0"/>
              <a:t> </a:t>
            </a:r>
            <a:r>
              <a:rPr lang="en-US" b="1" dirty="0" err="1"/>
              <a:t>terhdp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sekalipun</a:t>
            </a:r>
            <a:r>
              <a:rPr lang="en-US" b="1" dirty="0"/>
              <a:t> </a:t>
            </a:r>
            <a:r>
              <a:rPr lang="en-US" b="1" dirty="0" err="1"/>
              <a:t>ikut</a:t>
            </a:r>
            <a:r>
              <a:rPr lang="en-US" b="1" dirty="0"/>
              <a:t> </a:t>
            </a:r>
            <a:r>
              <a:rPr lang="en-US" b="1" dirty="0" err="1"/>
              <a:t>sbg</a:t>
            </a:r>
            <a:r>
              <a:rPr lang="en-US" b="1" dirty="0"/>
              <a:t> </a:t>
            </a:r>
            <a:r>
              <a:rPr lang="en-US" b="1" dirty="0" err="1"/>
              <a:t>obyek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dirty="0"/>
              <a:t>.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228600" y="838200"/>
            <a:ext cx="4114800" cy="7650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800" dirty="0"/>
              <a:t>B. Observasi Partisipas</a:t>
            </a:r>
            <a:r>
              <a:rPr lang="en-US" sz="2800" dirty="0" err="1"/>
              <a:t>tif</a:t>
            </a:r>
            <a:endParaRPr lang="en-US" sz="2800" dirty="0"/>
          </a:p>
        </p:txBody>
      </p:sp>
      <p:sp>
        <p:nvSpPr>
          <p:cNvPr id="6" name="Smiley Face 5"/>
          <p:cNvSpPr/>
          <p:nvPr/>
        </p:nvSpPr>
        <p:spPr>
          <a:xfrm>
            <a:off x="228600" y="2286000"/>
            <a:ext cx="3048000" cy="2438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Sosiolog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menjalankan</a:t>
            </a:r>
            <a:r>
              <a:rPr lang="en-US" sz="2400" b="1" dirty="0">
                <a:solidFill>
                  <a:srgbClr val="FF0000"/>
                </a:solidFill>
              </a:rPr>
              <a:t> 2 </a:t>
            </a:r>
            <a:r>
              <a:rPr lang="en-US" sz="2400" b="1" dirty="0" err="1">
                <a:solidFill>
                  <a:srgbClr val="FF0000"/>
                </a:solidFill>
              </a:rPr>
              <a:t>peran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dalam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waktu</a:t>
            </a:r>
            <a:r>
              <a:rPr lang="en-US" sz="2400" b="1" dirty="0">
                <a:solidFill>
                  <a:srgbClr val="FF0000"/>
                </a:solidFill>
              </a:rPr>
              <a:t> yang </a:t>
            </a:r>
            <a:r>
              <a:rPr lang="en-US" sz="2400" b="1" dirty="0" err="1">
                <a:solidFill>
                  <a:srgbClr val="FF0000"/>
                </a:solidFill>
              </a:rPr>
              <a:t>sama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yakni</a:t>
            </a:r>
            <a:r>
              <a:rPr lang="en-US" sz="2400" b="1" dirty="0">
                <a:solidFill>
                  <a:srgbClr val="FF0000"/>
                </a:solidFill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8243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733800"/>
            <a:ext cx="8534400" cy="251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M</a:t>
            </a:r>
            <a:r>
              <a:rPr lang="id-ID" dirty="0"/>
              <a:t>isal</a:t>
            </a:r>
            <a:r>
              <a:rPr lang="en-US" dirty="0" err="1"/>
              <a:t>nya</a:t>
            </a:r>
            <a:r>
              <a:rPr lang="en-US" dirty="0"/>
              <a:t>; </a:t>
            </a:r>
            <a:r>
              <a:rPr lang="id-ID" dirty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id-ID" dirty="0"/>
              <a:t>Anda ingin mempelajari apakah program televisi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id-ID" dirty="0"/>
              <a:t> kekerasan menyebabkan perilaku agresif pada anak-anak. Anda bisa melakukan percobaan terkontrol untuk menyelidiki pertanyaan ini. Perilaku anak-anak akan menjadi variabel dependen,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sebagai </a:t>
            </a:r>
            <a:r>
              <a:rPr lang="id-ID" dirty="0"/>
              <a:t>variabel independen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U</a:t>
            </a:r>
            <a:r>
              <a:rPr lang="id-ID" dirty="0"/>
              <a:t>ntuk menyelidiki pertanyaan Anda, Anda akan mengekspos kelompok eksperimen anak-anak (di bawah pantau</a:t>
            </a:r>
            <a:r>
              <a:rPr lang="en-US" dirty="0"/>
              <a:t>an</a:t>
            </a:r>
            <a:r>
              <a:rPr lang="id-ID" dirty="0"/>
              <a:t>) untuk film yang mengandung banyak kekerasan (</a:t>
            </a:r>
            <a:r>
              <a:rPr lang="en-US" dirty="0" err="1"/>
              <a:t>misalnya</a:t>
            </a:r>
            <a:r>
              <a:rPr lang="en-US" dirty="0"/>
              <a:t>; </a:t>
            </a:r>
            <a:r>
              <a:rPr lang="id-ID" dirty="0"/>
              <a:t>seni bela diri, </a:t>
            </a:r>
            <a:r>
              <a:rPr lang="en-US" dirty="0"/>
              <a:t> </a:t>
            </a:r>
            <a:r>
              <a:rPr lang="en-US" dirty="0" err="1"/>
              <a:t>tembak-menembak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).</a:t>
            </a:r>
            <a:r>
              <a:rPr lang="id-ID" dirty="0"/>
              <a:t> </a:t>
            </a:r>
            <a:r>
              <a:rPr lang="en-US" dirty="0" err="1"/>
              <a:t>Sedangkan</a:t>
            </a:r>
            <a:r>
              <a:rPr lang="en-US" dirty="0"/>
              <a:t> k</a:t>
            </a:r>
            <a:r>
              <a:rPr lang="id-ID" dirty="0"/>
              <a:t>elompok kontrol menonton film yang bebas dari kekerasan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620000" y="6013269"/>
            <a:ext cx="12954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381000" y="228600"/>
            <a:ext cx="4114800" cy="1524000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C. </a:t>
            </a:r>
            <a:r>
              <a:rPr lang="en-US" sz="2400" b="1" dirty="0" err="1"/>
              <a:t>Eksperimen</a:t>
            </a:r>
            <a:r>
              <a:rPr lang="en-US" sz="2400" b="1" dirty="0"/>
              <a:t>  </a:t>
            </a:r>
            <a:r>
              <a:rPr lang="en-US" sz="2400" b="1" dirty="0" err="1"/>
              <a:t>Terkontrol</a:t>
            </a:r>
            <a:endParaRPr lang="en-US" sz="2400" b="1" dirty="0"/>
          </a:p>
        </p:txBody>
      </p:sp>
      <p:sp>
        <p:nvSpPr>
          <p:cNvPr id="6" name="Striped Right Arrow 5"/>
          <p:cNvSpPr/>
          <p:nvPr/>
        </p:nvSpPr>
        <p:spPr>
          <a:xfrm>
            <a:off x="457200" y="2209800"/>
            <a:ext cx="3505200" cy="1219200"/>
          </a:xfrm>
          <a:prstGeom prst="stripedRightArrow">
            <a:avLst>
              <a:gd name="adj1" fmla="val 50000"/>
              <a:gd name="adj2" fmla="val 9756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id-ID" dirty="0"/>
              <a:t>ksperimen </a:t>
            </a:r>
            <a:r>
              <a:rPr lang="en-US" dirty="0"/>
              <a:t> yang </a:t>
            </a:r>
            <a:r>
              <a:rPr lang="id-ID" dirty="0"/>
              <a:t>terkontrol</a:t>
            </a:r>
            <a:r>
              <a:rPr lang="en-US" dirty="0"/>
              <a:t> 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3962400" y="2209800"/>
            <a:ext cx="4038600" cy="15240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/>
              <a:t>cara pengumpulan data</a:t>
            </a:r>
            <a:r>
              <a:rPr lang="en-US" dirty="0"/>
              <a:t>,</a:t>
            </a:r>
            <a:r>
              <a:rPr lang="id-ID" dirty="0"/>
              <a:t> </a:t>
            </a:r>
            <a:r>
              <a:rPr lang="id-ID" dirty="0" smtClean="0"/>
              <a:t>berguna</a:t>
            </a:r>
            <a:r>
              <a:rPr lang="en-US" dirty="0" smtClean="0"/>
              <a:t> </a:t>
            </a:r>
            <a:r>
              <a:rPr lang="id-ID" dirty="0" smtClean="0"/>
              <a:t>untuk</a:t>
            </a:r>
            <a:r>
              <a:rPr lang="en-US" dirty="0" smtClean="0"/>
              <a:t> me</a:t>
            </a:r>
            <a:r>
              <a:rPr lang="id-ID" dirty="0" smtClean="0"/>
              <a:t>nentukan pola</a:t>
            </a:r>
            <a:r>
              <a:rPr lang="en-US" dirty="0" smtClean="0"/>
              <a:t> </a:t>
            </a:r>
            <a:r>
              <a:rPr lang="id-ID" dirty="0" smtClean="0"/>
              <a:t>seb</a:t>
            </a:r>
            <a:r>
              <a:rPr lang="en-US" dirty="0" smtClean="0"/>
              <a:t>a</a:t>
            </a:r>
            <a:r>
              <a:rPr lang="id-ID" dirty="0" smtClean="0"/>
              <a:t>b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id-ID" dirty="0"/>
              <a:t>akibat.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7696200" y="5867400"/>
            <a:ext cx="11430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unched Tape 6"/>
          <p:cNvSpPr/>
          <p:nvPr/>
        </p:nvSpPr>
        <p:spPr>
          <a:xfrm>
            <a:off x="304800" y="533400"/>
            <a:ext cx="3429000" cy="880872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800" b="1" dirty="0"/>
              <a:t>D. Analisis </a:t>
            </a:r>
            <a:r>
              <a:rPr lang="en-US" sz="2800" b="1" dirty="0"/>
              <a:t> </a:t>
            </a:r>
            <a:r>
              <a:rPr lang="id-ID" sz="2800" b="1" dirty="0"/>
              <a:t>Konten</a:t>
            </a:r>
            <a:endParaRPr lang="en-US" sz="2800" b="1" dirty="0"/>
          </a:p>
        </p:txBody>
      </p:sp>
      <p:pic>
        <p:nvPicPr>
          <p:cNvPr id="1026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4343400"/>
            <a:ext cx="838200" cy="1571627"/>
          </a:xfrm>
          <a:prstGeom prst="rect">
            <a:avLst/>
          </a:prstGeom>
          <a:noFill/>
        </p:spPr>
      </p:pic>
      <p:sp>
        <p:nvSpPr>
          <p:cNvPr id="9" name="Cube 8"/>
          <p:cNvSpPr/>
          <p:nvPr/>
        </p:nvSpPr>
        <p:spPr>
          <a:xfrm>
            <a:off x="381000" y="5486400"/>
            <a:ext cx="1752600" cy="914400"/>
          </a:xfrm>
          <a:prstGeom prst="cub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Peneliti 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2514600" y="3657600"/>
            <a:ext cx="2133600" cy="1295400"/>
          </a:xfrm>
          <a:prstGeom prst="cloudCallout">
            <a:avLst>
              <a:gd name="adj1" fmla="val -95049"/>
              <a:gd name="adj2" fmla="val 5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id-ID" dirty="0"/>
              <a:t>masyarakat </a:t>
            </a:r>
            <a:endParaRPr lang="en-US" dirty="0"/>
          </a:p>
        </p:txBody>
      </p:sp>
      <p:sp>
        <p:nvSpPr>
          <p:cNvPr id="12" name="Horizontal Scroll 11"/>
          <p:cNvSpPr/>
          <p:nvPr/>
        </p:nvSpPr>
        <p:spPr>
          <a:xfrm>
            <a:off x="4572000" y="3200400"/>
            <a:ext cx="2286000" cy="2209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b="1" dirty="0">
                <a:solidFill>
                  <a:schemeClr val="tx1"/>
                </a:solidFill>
              </a:rPr>
              <a:t>artefak budaya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id-ID" b="1" dirty="0">
                <a:solidFill>
                  <a:schemeClr val="tx1"/>
                </a:solidFill>
              </a:rPr>
              <a:t>koran, acara TV, atau </a:t>
            </a:r>
            <a:r>
              <a:rPr lang="id-ID" b="1" dirty="0" smtClean="0">
                <a:solidFill>
                  <a:schemeClr val="tx1"/>
                </a:solidFill>
              </a:rPr>
              <a:t>musik </a:t>
            </a:r>
            <a:r>
              <a:rPr lang="id-ID" b="1" dirty="0">
                <a:solidFill>
                  <a:schemeClr val="tx1"/>
                </a:solidFill>
              </a:rPr>
              <a:t>populer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239000" y="3505200"/>
            <a:ext cx="1752600" cy="1828800"/>
          </a:xfrm>
          <a:prstGeom prst="wedgeRoundRectCallout">
            <a:avLst>
              <a:gd name="adj1" fmla="val -72471"/>
              <a:gd name="adj2" fmla="val -22034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28600" y="2209800"/>
            <a:ext cx="80772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Analisis</a:t>
            </a:r>
            <a:r>
              <a:rPr lang="en-US" b="1" dirty="0">
                <a:solidFill>
                  <a:schemeClr val="tx1"/>
                </a:solidFill>
              </a:rPr>
              <a:t> k</a:t>
            </a:r>
            <a:r>
              <a:rPr lang="id-ID" b="1" dirty="0">
                <a:solidFill>
                  <a:schemeClr val="tx1"/>
                </a:solidFill>
              </a:rPr>
              <a:t>onten adalah cara untuk mengukur </a:t>
            </a:r>
            <a:r>
              <a:rPr lang="en-US" b="1" dirty="0" err="1">
                <a:solidFill>
                  <a:schemeClr val="tx1"/>
                </a:solidFill>
              </a:rPr>
              <a:t>melalui</a:t>
            </a:r>
            <a:r>
              <a:rPr lang="id-ID" b="1" dirty="0">
                <a:solidFill>
                  <a:schemeClr val="tx1"/>
                </a:solidFill>
              </a:rPr>
              <a:t> artefak budaya apa yang orang tulis, katakan, lihat, dan dengar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8001000" y="5791200"/>
            <a:ext cx="9144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Down Ribbon 3"/>
          <p:cNvSpPr/>
          <p:nvPr/>
        </p:nvSpPr>
        <p:spPr>
          <a:xfrm>
            <a:off x="-18585" y="838200"/>
            <a:ext cx="5029200" cy="758952"/>
          </a:xfrm>
          <a:prstGeom prst="ellipseRibbon">
            <a:avLst>
              <a:gd name="adj1" fmla="val 25000"/>
              <a:gd name="adj2" fmla="val 68842"/>
              <a:gd name="adj3" fmla="val 12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b="1" dirty="0">
                <a:solidFill>
                  <a:srgbClr val="C00000"/>
                </a:solidFill>
              </a:rPr>
              <a:t>E. Penelitian Sejarah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" y="2133600"/>
            <a:ext cx="3733800" cy="2514600"/>
          </a:xfrm>
          <a:prstGeom prst="wedgeRectCallout">
            <a:avLst>
              <a:gd name="adj1" fmla="val -61431"/>
              <a:gd name="adj2" fmla="val -30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/>
              <a:t>1</a:t>
            </a:r>
            <a:r>
              <a:rPr lang="en-US" sz="2400" b="1" dirty="0" smtClean="0"/>
              <a:t>. P</a:t>
            </a:r>
            <a:r>
              <a:rPr lang="id-ID" sz="2400" b="1" dirty="0"/>
              <a:t>enelitian sejarah </a:t>
            </a:r>
            <a:r>
              <a:rPr lang="en-US" sz="2400" b="1" dirty="0" err="1"/>
              <a:t>dgn</a:t>
            </a:r>
            <a:r>
              <a:rPr lang="id-ID" sz="2400" b="1" dirty="0"/>
              <a:t> tema sosiologi</a:t>
            </a:r>
            <a:r>
              <a:rPr lang="en-US" sz="2400" b="1" dirty="0"/>
              <a:t> :</a:t>
            </a:r>
          </a:p>
          <a:p>
            <a:pPr algn="just"/>
            <a:r>
              <a:rPr lang="id-ID" sz="2400" b="1" dirty="0"/>
              <a:t>arsip sejarah, seperti</a:t>
            </a:r>
            <a:r>
              <a:rPr lang="en-US" sz="2400" b="1" dirty="0"/>
              <a:t>;</a:t>
            </a:r>
            <a:r>
              <a:rPr lang="id-ID" sz="2400" b="1" dirty="0"/>
              <a:t> catatan resmi, </a:t>
            </a:r>
            <a:r>
              <a:rPr lang="en-US" sz="2400" b="1" dirty="0"/>
              <a:t> c</a:t>
            </a:r>
            <a:r>
              <a:rPr lang="id-ID" sz="2400" b="1" dirty="0"/>
              <a:t>atatan gereja, </a:t>
            </a:r>
            <a:r>
              <a:rPr lang="en-US" sz="2400" b="1" dirty="0" err="1"/>
              <a:t>gedung</a:t>
            </a:r>
            <a:r>
              <a:rPr lang="en-US" sz="2400" b="1" dirty="0"/>
              <a:t> </a:t>
            </a:r>
            <a:r>
              <a:rPr lang="id-ID" sz="2400" b="1" dirty="0"/>
              <a:t>arsip, buku </a:t>
            </a:r>
            <a:r>
              <a:rPr lang="id-ID" sz="2400" b="1" dirty="0" smtClean="0"/>
              <a:t>harian </a:t>
            </a:r>
            <a:r>
              <a:rPr lang="id-ID" sz="2400" b="1" dirty="0"/>
              <a:t>pribadi, </a:t>
            </a:r>
            <a:r>
              <a:rPr lang="en-US" sz="2400" b="1" dirty="0"/>
              <a:t>	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id-ID" sz="2400" b="1" dirty="0"/>
              <a:t> sejarah lisan</a:t>
            </a:r>
            <a:endParaRPr lang="en-US" sz="24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572000" y="3657600"/>
            <a:ext cx="4343400" cy="1908048"/>
          </a:xfrm>
          <a:prstGeom prst="wedgeRoundRectCallout">
            <a:avLst>
              <a:gd name="adj1" fmla="val -60670"/>
              <a:gd name="adj2" fmla="val 3540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/>
              <a:t>2. S</a:t>
            </a:r>
            <a:r>
              <a:rPr lang="id-ID" sz="3200" b="1" dirty="0"/>
              <a:t>ejarah lisan</a:t>
            </a:r>
            <a:r>
              <a:rPr lang="en-US" sz="3200" b="1" dirty="0"/>
              <a:t> :</a:t>
            </a:r>
          </a:p>
          <a:p>
            <a:pPr algn="just"/>
            <a:r>
              <a:rPr lang="en-US" sz="3200" b="1" dirty="0" err="1"/>
              <a:t>sejarah</a:t>
            </a:r>
            <a:r>
              <a:rPr lang="en-US" sz="3200" b="1" dirty="0"/>
              <a:t> yang </a:t>
            </a:r>
            <a:r>
              <a:rPr lang="en-US" sz="3200" b="1" dirty="0" err="1"/>
              <a:t>diperoleh</a:t>
            </a:r>
            <a:r>
              <a:rPr lang="en-US" sz="3200" b="1" dirty="0"/>
              <a:t> </a:t>
            </a:r>
            <a:r>
              <a:rPr lang="en-US" sz="3200" b="1" dirty="0" err="1"/>
              <a:t>melalui</a:t>
            </a:r>
            <a:r>
              <a:rPr lang="en-US" sz="3200" b="1" dirty="0"/>
              <a:t> </a:t>
            </a:r>
            <a:r>
              <a:rPr lang="en-US" sz="3200" b="1" dirty="0" err="1"/>
              <a:t>cerita</a:t>
            </a:r>
            <a:r>
              <a:rPr lang="en-US" sz="3200" b="1" dirty="0"/>
              <a:t> </a:t>
            </a:r>
            <a:r>
              <a:rPr lang="en-US" sz="3200" b="1" dirty="0" err="1"/>
              <a:t>hikayat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legenda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559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	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7848600" y="5791200"/>
            <a:ext cx="10668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uble Wave 4"/>
          <p:cNvSpPr/>
          <p:nvPr/>
        </p:nvSpPr>
        <p:spPr>
          <a:xfrm>
            <a:off x="304800" y="838200"/>
            <a:ext cx="3810000" cy="914400"/>
          </a:xfrm>
          <a:prstGeom prst="doubleWave">
            <a:avLst>
              <a:gd name="adj1" fmla="val 1250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F.</a:t>
            </a:r>
            <a:r>
              <a:rPr lang="id-ID" sz="3200" b="1" dirty="0"/>
              <a:t> Penelitian Evaluasi</a:t>
            </a:r>
            <a:endParaRPr lang="en-US" sz="3200" b="1" dirty="0"/>
          </a:p>
        </p:txBody>
      </p:sp>
      <p:sp>
        <p:nvSpPr>
          <p:cNvPr id="6" name="Heptagon 5"/>
          <p:cNvSpPr/>
          <p:nvPr/>
        </p:nvSpPr>
        <p:spPr>
          <a:xfrm>
            <a:off x="457200" y="2362200"/>
            <a:ext cx="2895600" cy="1219200"/>
          </a:xfrm>
          <a:prstGeom prst="hep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</a:t>
            </a:r>
            <a:r>
              <a:rPr lang="id-ID" sz="2400" b="1" dirty="0"/>
              <a:t>enelitian evaluasi</a:t>
            </a:r>
            <a:endParaRPr lang="en-US" sz="2400" b="1" dirty="0"/>
          </a:p>
        </p:txBody>
      </p:sp>
      <p:sp>
        <p:nvSpPr>
          <p:cNvPr id="7" name="Cloud Callout 6"/>
          <p:cNvSpPr/>
          <p:nvPr/>
        </p:nvSpPr>
        <p:spPr>
          <a:xfrm>
            <a:off x="4800600" y="838200"/>
            <a:ext cx="2971800" cy="2667000"/>
          </a:xfrm>
          <a:prstGeom prst="cloudCallout">
            <a:avLst>
              <a:gd name="adj1" fmla="val -88239"/>
              <a:gd name="adj2" fmla="val 2640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menilai efek dari </a:t>
            </a:r>
            <a:r>
              <a:rPr lang="id-ID" dirty="0" smtClean="0"/>
              <a:t>kebijakan </a:t>
            </a:r>
            <a:r>
              <a:rPr lang="id-ID" dirty="0"/>
              <a:t>dan </a:t>
            </a:r>
            <a:r>
              <a:rPr lang="id-ID" dirty="0" smtClean="0"/>
              <a:t>program</a:t>
            </a:r>
            <a:endParaRPr lang="en-US" dirty="0" smtClean="0"/>
          </a:p>
          <a:p>
            <a:pPr algn="ctr"/>
            <a:r>
              <a:rPr lang="id-ID" dirty="0" smtClean="0"/>
              <a:t>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id-ID" dirty="0" smtClean="0"/>
              <a:t>orang </a:t>
            </a:r>
            <a:r>
              <a:rPr lang="en-US" dirty="0" smtClean="0"/>
              <a:t> </a:t>
            </a:r>
            <a:r>
              <a:rPr lang="id-ID" dirty="0" smtClean="0"/>
              <a:t>dalam </a:t>
            </a:r>
            <a:r>
              <a:rPr lang="id-ID" dirty="0"/>
              <a:t>masyarakat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33400" y="4419600"/>
            <a:ext cx="6705600" cy="14508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Jika penelitian ini dimaksudkan untuk menghasilkan rekomendasi kebijakan</a:t>
            </a:r>
            <a:r>
              <a:rPr lang="en-US" sz="2400" b="1" dirty="0"/>
              <a:t> </a:t>
            </a:r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 </a:t>
            </a:r>
            <a:r>
              <a:rPr lang="id-ID" sz="2400" b="1" dirty="0"/>
              <a:t>disebut penelitian kebijakan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2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Etika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8153400" y="5715000"/>
            <a:ext cx="9906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304800" y="1143000"/>
            <a:ext cx="2743200" cy="60960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/>
              <a:t>Kenyataan</a:t>
            </a:r>
            <a:r>
              <a:rPr lang="en-US" sz="2800" b="1" dirty="0"/>
              <a:t> :</a:t>
            </a:r>
          </a:p>
        </p:txBody>
      </p:sp>
      <p:sp>
        <p:nvSpPr>
          <p:cNvPr id="8" name="Cube 7"/>
          <p:cNvSpPr/>
          <p:nvPr/>
        </p:nvSpPr>
        <p:spPr>
          <a:xfrm>
            <a:off x="3048000" y="1905000"/>
            <a:ext cx="6096000" cy="2362200"/>
          </a:xfrm>
          <a:prstGeom prst="cube">
            <a:avLst>
              <a:gd name="adj" fmla="val 97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T</a:t>
            </a:r>
            <a:r>
              <a:rPr lang="id-ID" b="1" dirty="0" smtClean="0"/>
              <a:t>opik-topik yang ditangani oleh sosiologi sering </a:t>
            </a:r>
            <a:r>
              <a:rPr lang="en-US" b="1" dirty="0" smtClean="0"/>
              <a:t>    </a:t>
            </a:r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id-ID" b="1" dirty="0" smtClean="0"/>
              <a:t>kontroversial</a:t>
            </a: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id-ID" b="1" dirty="0" smtClean="0"/>
              <a:t>dipolitisir</a:t>
            </a:r>
            <a:r>
              <a:rPr lang="en-US" b="1" dirty="0" smtClean="0"/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P</a:t>
            </a:r>
            <a:r>
              <a:rPr lang="id-ID" b="1" dirty="0" smtClean="0"/>
              <a:t>engetahuan sosiologis memiliki hubungan erat dengan </a:t>
            </a:r>
            <a:endParaRPr lang="en-US" b="1" dirty="0" smtClean="0"/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id-ID" b="1" dirty="0" smtClean="0"/>
              <a:t>nilai-nilai </a:t>
            </a:r>
            <a:r>
              <a:rPr lang="id-ID" b="1" dirty="0" smtClean="0"/>
              <a:t>politik dan pandangan sosial. </a:t>
            </a:r>
            <a:endParaRPr lang="en-US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b="1" dirty="0" err="1" smtClean="0"/>
              <a:t>Kebanyakan</a:t>
            </a:r>
            <a:r>
              <a:rPr lang="en-US" b="1" dirty="0" smtClean="0"/>
              <a:t> </a:t>
            </a:r>
            <a:r>
              <a:rPr lang="id-ID" b="1" dirty="0"/>
              <a:t>tujuan penelitian sosiologis adalah untuk </a:t>
            </a:r>
            <a:endParaRPr lang="en-US" b="1" dirty="0" smtClean="0"/>
          </a:p>
          <a:p>
            <a:pPr algn="just"/>
            <a:r>
              <a:rPr lang="en-US" b="1" dirty="0" smtClean="0"/>
              <a:t>    </a:t>
            </a:r>
            <a:r>
              <a:rPr lang="id-ID" b="1" dirty="0" smtClean="0"/>
              <a:t>mengumpulkan </a:t>
            </a:r>
            <a:r>
              <a:rPr lang="id-ID" b="1" dirty="0"/>
              <a:t>data sebagai langkah dalam menciptakan </a:t>
            </a:r>
            <a:endParaRPr lang="en-US" b="1" dirty="0" smtClean="0"/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id-ID" b="1" dirty="0" smtClean="0"/>
              <a:t>kebijakan </a:t>
            </a:r>
            <a:r>
              <a:rPr lang="id-ID" b="1" dirty="0"/>
              <a:t>sosial</a:t>
            </a:r>
            <a:r>
              <a:rPr lang="id-ID" dirty="0"/>
              <a:t>.</a:t>
            </a:r>
            <a:endParaRPr lang="en-US" dirty="0"/>
          </a:p>
        </p:txBody>
      </p:sp>
      <p:sp>
        <p:nvSpPr>
          <p:cNvPr id="9" name="Flowchart: Terminator 8"/>
          <p:cNvSpPr/>
          <p:nvPr/>
        </p:nvSpPr>
        <p:spPr>
          <a:xfrm>
            <a:off x="228600" y="2667000"/>
            <a:ext cx="2743200" cy="6096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/>
              <a:t>Permasalahan</a:t>
            </a:r>
            <a:r>
              <a:rPr lang="en-US" sz="2800" b="1" dirty="0" smtClean="0"/>
              <a:t> </a:t>
            </a:r>
            <a:r>
              <a:rPr lang="en-US" sz="2800" b="1" dirty="0"/>
              <a:t>:</a:t>
            </a:r>
          </a:p>
        </p:txBody>
      </p:sp>
      <p:sp>
        <p:nvSpPr>
          <p:cNvPr id="10" name="Cube 9"/>
          <p:cNvSpPr/>
          <p:nvPr/>
        </p:nvSpPr>
        <p:spPr>
          <a:xfrm>
            <a:off x="3124200" y="838200"/>
            <a:ext cx="4724400" cy="990600"/>
          </a:xfrm>
          <a:prstGeom prst="cube">
            <a:avLst>
              <a:gd name="adj" fmla="val 104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/>
              <a:t>P</a:t>
            </a:r>
            <a:r>
              <a:rPr lang="id-ID" dirty="0"/>
              <a:t>ara peneliti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penelitiannya</a:t>
            </a:r>
            <a:r>
              <a:rPr lang="en-US" dirty="0"/>
              <a:t>. </a:t>
            </a:r>
          </a:p>
        </p:txBody>
      </p:sp>
      <p:pic>
        <p:nvPicPr>
          <p:cNvPr id="11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4876800"/>
            <a:ext cx="838200" cy="1571627"/>
          </a:xfrm>
          <a:prstGeom prst="rect">
            <a:avLst/>
          </a:prstGeom>
          <a:noFill/>
        </p:spPr>
      </p:pic>
      <p:sp>
        <p:nvSpPr>
          <p:cNvPr id="12" name="Cloud Callout 11"/>
          <p:cNvSpPr/>
          <p:nvPr/>
        </p:nvSpPr>
        <p:spPr>
          <a:xfrm>
            <a:off x="914400" y="4191000"/>
            <a:ext cx="2514600" cy="993648"/>
          </a:xfrm>
          <a:prstGeom prst="cloudCallout">
            <a:avLst>
              <a:gd name="adj1" fmla="val -48805"/>
              <a:gd name="adj2" fmla="val 4126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err="1"/>
              <a:t>Masalah</a:t>
            </a:r>
            <a:r>
              <a:rPr lang="en-US" b="1" dirty="0"/>
              <a:t> yang </a:t>
            </a:r>
            <a:r>
              <a:rPr lang="en-US" b="1" dirty="0" err="1" smtClean="0"/>
              <a:t>dihadapi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Sosiolog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3" name="Flowchart: Multidocument 12"/>
          <p:cNvSpPr/>
          <p:nvPr/>
        </p:nvSpPr>
        <p:spPr>
          <a:xfrm>
            <a:off x="3429000" y="4343400"/>
            <a:ext cx="4343400" cy="25146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: </a:t>
            </a:r>
            <a:r>
              <a:rPr lang="en-US" dirty="0" err="1"/>
              <a:t>Sosiolog</a:t>
            </a:r>
            <a:r>
              <a:rPr lang="en-US" dirty="0"/>
              <a:t> </a:t>
            </a:r>
            <a:r>
              <a:rPr lang="en-US" dirty="0" err="1"/>
              <a:t>mendisain</a:t>
            </a:r>
            <a:r>
              <a:rPr lang="en-US" dirty="0"/>
              <a:t> orang-orang yang di</a:t>
            </a:r>
            <a:r>
              <a:rPr lang="id-ID" dirty="0"/>
              <a:t>amati, </a:t>
            </a:r>
            <a:r>
              <a:rPr lang="en-US" dirty="0"/>
              <a:t>men</a:t>
            </a:r>
            <a:r>
              <a:rPr lang="id-ID" dirty="0"/>
              <a:t>d</a:t>
            </a:r>
            <a:r>
              <a:rPr lang="en-US" dirty="0" err="1"/>
              <a:t>i</a:t>
            </a:r>
            <a:r>
              <a:rPr lang="id-ID" dirty="0"/>
              <a:t>sain penelitian yang </a:t>
            </a:r>
            <a:r>
              <a:rPr lang="en-US" dirty="0"/>
              <a:t>di</a:t>
            </a:r>
            <a:r>
              <a:rPr lang="id-ID" dirty="0"/>
              <a:t>pilih, dan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id-ID" dirty="0"/>
              <a:t> di mana mereka memilih untuk menyebarkan hasil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C:\Users\Devi Stany\Pictures\Animasi bergerak untuk powerpoint (14) terima kasih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76463"/>
            <a:ext cx="3048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Home 1">
            <a:hlinkClick r:id="rId4" action="ppaction://hlinksldjump" highlightClick="1"/>
          </p:cNvPr>
          <p:cNvSpPr/>
          <p:nvPr/>
        </p:nvSpPr>
        <p:spPr>
          <a:xfrm>
            <a:off x="8077200" y="5562600"/>
            <a:ext cx="8382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600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dirty="0" smtClean="0"/>
              <a:t>•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/>
              <a:t>Dan </a:t>
            </a:r>
            <a:r>
              <a:rPr lang="en-US" dirty="0" err="1"/>
              <a:t>Metode</a:t>
            </a:r>
            <a:r>
              <a:rPr lang="en-US" dirty="0"/>
              <a:t> 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smtClean="0"/>
              <a:t>:	a</a:t>
            </a:r>
            <a:r>
              <a:rPr lang="en-US" dirty="0"/>
              <a:t>).</a:t>
            </a:r>
            <a:r>
              <a:rPr lang="en-US" dirty="0" err="1"/>
              <a:t>Pengaruh</a:t>
            </a:r>
            <a:r>
              <a:rPr lang="en-US" dirty="0"/>
              <a:t> Zaman </a:t>
            </a:r>
            <a:r>
              <a:rPr lang="en-US" dirty="0" err="1"/>
              <a:t>Pencerahan</a:t>
            </a:r>
            <a:r>
              <a:rPr lang="en-US" dirty="0"/>
              <a:t>  </a:t>
            </a:r>
            <a:r>
              <a:rPr lang="en-US" dirty="0" smtClean="0"/>
              <a:t>				b</a:t>
            </a:r>
            <a:r>
              <a:rPr lang="en-US" dirty="0"/>
              <a:t>).Proses </a:t>
            </a:r>
            <a:r>
              <a:rPr lang="en-US" dirty="0" err="1"/>
              <a:t>Penelitian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: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	a</a:t>
            </a:r>
            <a:r>
              <a:rPr lang="en-US" dirty="0"/>
              <a:t>).</a:t>
            </a:r>
            <a:r>
              <a:rPr lang="en-US" dirty="0" err="1"/>
              <a:t>Survei</a:t>
            </a:r>
            <a:r>
              <a:rPr lang="en-US" dirty="0"/>
              <a:t>  </a:t>
            </a:r>
            <a:r>
              <a:rPr lang="en-US" dirty="0" smtClean="0"/>
              <a:t> 	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	b).</a:t>
            </a:r>
            <a:r>
              <a:rPr lang="en-US" dirty="0" err="1"/>
              <a:t>Observasi</a:t>
            </a:r>
            <a:r>
              <a:rPr lang="en-US" dirty="0"/>
              <a:t>- </a:t>
            </a:r>
            <a:r>
              <a:rPr lang="en-US" dirty="0" err="1" smtClean="0"/>
              <a:t>Partisipatif</a:t>
            </a:r>
            <a:r>
              <a:rPr lang="en-US" dirty="0" smtClean="0"/>
              <a:t>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	c</a:t>
            </a:r>
            <a:r>
              <a:rPr lang="en-US" dirty="0"/>
              <a:t>).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Terkontrol</a:t>
            </a:r>
            <a:r>
              <a:rPr lang="en-US" dirty="0"/>
              <a:t>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	d</a:t>
            </a:r>
            <a:r>
              <a:rPr lang="en-US" dirty="0"/>
              <a:t>).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	e</a:t>
            </a:r>
            <a:r>
              <a:rPr lang="en-US" dirty="0"/>
              <a:t>).</a:t>
            </a:r>
            <a:r>
              <a:rPr lang="en-US" dirty="0" err="1"/>
              <a:t>Penelitian</a:t>
            </a:r>
            <a:r>
              <a:rPr lang="en-US" dirty="0"/>
              <a:t>  </a:t>
            </a:r>
            <a:r>
              <a:rPr lang="en-US" dirty="0" err="1"/>
              <a:t>Sejarah</a:t>
            </a:r>
            <a:r>
              <a:rPr lang="en-US" dirty="0"/>
              <a:t>   f).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</a:p>
          <a:p>
            <a:pPr algn="l"/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924800" y="4572000"/>
            <a:ext cx="9144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zaman </a:t>
            </a:r>
            <a:r>
              <a:rPr lang="en-US" dirty="0" err="1"/>
              <a:t>pencerahan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sebagai </a:t>
            </a:r>
            <a:r>
              <a:rPr lang="en-US" dirty="0" err="1"/>
              <a:t>ilmu</a:t>
            </a:r>
            <a:r>
              <a:rPr lang="en-US" dirty="0"/>
              <a:t>.</a:t>
            </a:r>
            <a:endParaRPr lang="en-US" b="1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.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sebagai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772400" y="5791200"/>
            <a:ext cx="11430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s-MX" dirty="0"/>
              <a:t>Andersen, Margaret L; </a:t>
            </a:r>
            <a:r>
              <a:rPr lang="en-US" dirty="0"/>
              <a:t>Taylor, Howard, F</a:t>
            </a:r>
            <a:r>
              <a:rPr lang="en-US" dirty="0" smtClean="0"/>
              <a:t>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s-MX" dirty="0"/>
              <a:t>005, hal.21 -  33</a:t>
            </a:r>
            <a:endParaRPr lang="en-US" dirty="0"/>
          </a:p>
          <a:p>
            <a:pPr marL="0" indent="0">
              <a:buNone/>
            </a:pPr>
            <a:r>
              <a:rPr lang="es-MX" dirty="0"/>
              <a:t> </a:t>
            </a:r>
            <a:endParaRPr lang="en-US" dirty="0"/>
          </a:p>
          <a:p>
            <a:pPr lvl="0"/>
            <a:r>
              <a:rPr lang="en-US" dirty="0" err="1"/>
              <a:t>Poythress</a:t>
            </a:r>
            <a:r>
              <a:rPr lang="en-US" dirty="0"/>
              <a:t>, Vern, S; </a:t>
            </a:r>
            <a:r>
              <a:rPr lang="en-US" b="1" i="1" dirty="0"/>
              <a:t>Redeeming Sociology</a:t>
            </a:r>
            <a:r>
              <a:rPr lang="en-US" dirty="0"/>
              <a:t>, USA : Illinois, </a:t>
            </a:r>
            <a:r>
              <a:rPr lang="en-US" dirty="0" smtClean="0"/>
              <a:t> 2011</a:t>
            </a:r>
            <a:r>
              <a:rPr lang="en-US" dirty="0"/>
              <a:t>, hal.303 - 305</a:t>
            </a:r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77200" y="5562600"/>
            <a:ext cx="7620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Sosiologi dan Metode 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762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/>
              <a:t>sebagai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ciri-ciri</a:t>
            </a:r>
            <a:r>
              <a:rPr lang="en-US" dirty="0" smtClean="0"/>
              <a:t> 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smtClean="0"/>
              <a:t> sebagai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514350" indent="-514350" algn="just">
              <a:buAutoNum type="arabicPeriod"/>
            </a:pP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38600" y="2743200"/>
            <a:ext cx="38100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8209156" y="5943600"/>
            <a:ext cx="9144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0" y="2057400"/>
            <a:ext cx="7620000" cy="4419600"/>
          </a:xfrm>
          <a:prstGeom prst="round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empiris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observasi</a:t>
            </a:r>
            <a:r>
              <a:rPr lang="en-US" dirty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teoritis</a:t>
            </a:r>
            <a:r>
              <a:rPr lang="en-US" dirty="0" smtClean="0">
                <a:solidFill>
                  <a:schemeClr val="tx1"/>
                </a:solidFill>
              </a:rPr>
              <a:t>	  </a:t>
            </a:r>
            <a:r>
              <a:rPr lang="en-US" dirty="0" err="1" smtClean="0">
                <a:solidFill>
                  <a:schemeClr val="tx1"/>
                </a:solidFill>
              </a:rPr>
              <a:t>menyusun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abstraksi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logis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 startAt="3"/>
            </a:pP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kumulatif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teori-teori</a:t>
            </a:r>
            <a:r>
              <a:rPr lang="en-US" dirty="0" smtClean="0">
                <a:solidFill>
                  <a:schemeClr val="tx1"/>
                </a:solidFill>
              </a:rPr>
              <a:t> 				yang 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 startAt="3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just">
              <a:buAutoNum type="arabicPeriod" startAt="3"/>
            </a:pPr>
            <a:r>
              <a:rPr lang="en-US" dirty="0" err="1">
                <a:solidFill>
                  <a:schemeClr val="tx1"/>
                </a:solidFill>
              </a:rPr>
              <a:t>Sosiologi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non-</a:t>
            </a:r>
            <a:r>
              <a:rPr lang="en-US" dirty="0" err="1">
                <a:solidFill>
                  <a:schemeClr val="tx1"/>
                </a:solidFill>
              </a:rPr>
              <a:t>etis</a:t>
            </a:r>
            <a:r>
              <a:rPr lang="en-US" dirty="0">
                <a:solidFill>
                  <a:schemeClr val="tx1"/>
                </a:solidFill>
              </a:rPr>
              <a:t> 	</a:t>
            </a:r>
            <a:r>
              <a:rPr lang="en-US" dirty="0" err="1">
                <a:solidFill>
                  <a:schemeClr val="tx1"/>
                </a:solidFill>
              </a:rPr>
              <a:t>menjelaskan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fakta</a:t>
            </a:r>
            <a:r>
              <a:rPr lang="en-US" dirty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analitis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038600" y="3581400"/>
            <a:ext cx="38100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267200" y="4419600"/>
            <a:ext cx="38100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038600" y="5181600"/>
            <a:ext cx="381000" cy="45720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153400" y="6172200"/>
            <a:ext cx="9906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72600" y="2819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381000" y="1219200"/>
            <a:ext cx="1752600" cy="190500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id-ID" dirty="0"/>
              <a:t>enelitian sosiologis </a:t>
            </a:r>
            <a:endParaRPr lang="en-US" dirty="0"/>
          </a:p>
        </p:txBody>
      </p:sp>
      <p:sp>
        <p:nvSpPr>
          <p:cNvPr id="7" name="Flowchart: Delay 6"/>
          <p:cNvSpPr/>
          <p:nvPr/>
        </p:nvSpPr>
        <p:spPr>
          <a:xfrm>
            <a:off x="381000" y="4876800"/>
            <a:ext cx="6781800" cy="609600"/>
          </a:xfrm>
          <a:prstGeom prst="flowChartDelay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Inti dari metode ilmiah adalah </a:t>
            </a:r>
            <a:r>
              <a:rPr lang="en-US" dirty="0"/>
              <a:t>o</a:t>
            </a:r>
            <a:r>
              <a:rPr lang="id-ID" dirty="0"/>
              <a:t>bservasi dan pengujian teori</a:t>
            </a:r>
            <a:endParaRPr lang="en-US" dirty="0"/>
          </a:p>
        </p:txBody>
      </p:sp>
      <p:sp>
        <p:nvSpPr>
          <p:cNvPr id="8" name="Flowchart: Stored Data 7"/>
          <p:cNvSpPr/>
          <p:nvPr/>
        </p:nvSpPr>
        <p:spPr>
          <a:xfrm flipH="1">
            <a:off x="304800" y="5638800"/>
            <a:ext cx="6858000" cy="1219200"/>
          </a:xfrm>
          <a:prstGeom prst="flowChartOnlineStorag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Sebagai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; </a:t>
            </a:r>
            <a:r>
              <a:rPr lang="id-ID" dirty="0"/>
              <a:t>Sosiologi bercita-cita untuk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menitik-beratkan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id-ID" dirty="0"/>
              <a:t> </a:t>
            </a:r>
            <a:r>
              <a:rPr lang="en-US" dirty="0"/>
              <a:t>‘</a:t>
            </a:r>
            <a:r>
              <a:rPr lang="id-ID" dirty="0"/>
              <a:t>ilmiah</a:t>
            </a:r>
            <a:r>
              <a:rPr lang="en-US" dirty="0"/>
              <a:t>’</a:t>
            </a:r>
            <a:r>
              <a:rPr lang="id-ID" dirty="0"/>
              <a:t> dan </a:t>
            </a:r>
            <a:r>
              <a:rPr lang="en-US" dirty="0"/>
              <a:t>‘</a:t>
            </a:r>
            <a:r>
              <a:rPr lang="id-ID" dirty="0" smtClean="0"/>
              <a:t>humanistik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9" name="Pentagon 8"/>
          <p:cNvSpPr/>
          <p:nvPr/>
        </p:nvSpPr>
        <p:spPr>
          <a:xfrm>
            <a:off x="457200" y="3352800"/>
            <a:ext cx="2590800" cy="7620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 </a:t>
            </a:r>
            <a:r>
              <a:rPr lang="en-US" dirty="0" err="1"/>
              <a:t>penelitian</a:t>
            </a:r>
            <a:r>
              <a:rPr lang="en-US" dirty="0"/>
              <a:t> 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5867400" y="1295400"/>
            <a:ext cx="2895600" cy="16002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id-ID" dirty="0"/>
              <a:t> metode </a:t>
            </a:r>
            <a:r>
              <a:rPr lang="en-US" dirty="0"/>
              <a:t>   </a:t>
            </a:r>
            <a:r>
              <a:rPr lang="id-ID" dirty="0"/>
              <a:t>ilmiah</a:t>
            </a:r>
            <a:endParaRPr lang="en-US" dirty="0"/>
          </a:p>
        </p:txBody>
      </p:sp>
      <p:sp>
        <p:nvSpPr>
          <p:cNvPr id="11" name="Smiley Face 10"/>
          <p:cNvSpPr/>
          <p:nvPr/>
        </p:nvSpPr>
        <p:spPr>
          <a:xfrm>
            <a:off x="2286000" y="914400"/>
            <a:ext cx="3276600" cy="23622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FFFF00"/>
              </a:solidFill>
            </a:endParaRP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awalnya </a:t>
            </a:r>
            <a:r>
              <a:rPr lang="id-ID" b="1" dirty="0">
                <a:solidFill>
                  <a:srgbClr val="FFFF00"/>
                </a:solidFill>
              </a:rPr>
              <a:t>didefinisikan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/>
            <a:endParaRPr lang="en-US" b="1" dirty="0">
              <a:solidFill>
                <a:srgbClr val="FFFF00"/>
              </a:solidFill>
            </a:endParaRP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dan </a:t>
            </a:r>
            <a:r>
              <a:rPr lang="id-ID" b="1" dirty="0">
                <a:solidFill>
                  <a:srgbClr val="FFFF00"/>
                </a:solidFill>
              </a:rPr>
              <a:t>diuraikan </a:t>
            </a:r>
            <a:r>
              <a:rPr lang="id-ID" b="1" dirty="0" smtClean="0">
                <a:solidFill>
                  <a:srgbClr val="FFFF00"/>
                </a:solidFill>
              </a:rPr>
              <a:t>oleh </a:t>
            </a:r>
            <a:r>
              <a:rPr lang="id-ID" b="1" dirty="0">
                <a:solidFill>
                  <a:srgbClr val="FFFF00"/>
                </a:solidFill>
              </a:rPr>
              <a:t>filsuf </a:t>
            </a:r>
            <a:r>
              <a:rPr lang="id-ID" b="1" dirty="0" smtClean="0">
                <a:solidFill>
                  <a:srgbClr val="FFFF00"/>
                </a:solidFill>
              </a:rPr>
              <a:t>Inggris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>
                <a:solidFill>
                  <a:srgbClr val="FFFF00"/>
                </a:solidFill>
              </a:rPr>
              <a:t>Sir Francis Bacon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/>
            <a:endParaRPr lang="en-US" b="1" dirty="0">
              <a:solidFill>
                <a:srgbClr val="FFFF00"/>
              </a:solidFill>
            </a:endParaRP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(1561-1626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2971800" y="3352800"/>
            <a:ext cx="6172200" cy="14478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O</a:t>
            </a:r>
            <a:r>
              <a:rPr lang="id-ID" dirty="0"/>
              <a:t>bservasi</a:t>
            </a:r>
            <a:r>
              <a:rPr lang="en-US" dirty="0"/>
              <a:t> : </a:t>
            </a:r>
            <a:r>
              <a:rPr lang="en-US" dirty="0" err="1"/>
              <a:t>pengamatan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</a:t>
            </a:r>
            <a:r>
              <a:rPr lang="id-ID" dirty="0"/>
              <a:t>engujian hipotesis</a:t>
            </a:r>
            <a:r>
              <a:rPr lang="en-US" dirty="0"/>
              <a:t> :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</a:t>
            </a:r>
            <a:r>
              <a:rPr lang="id-ID" dirty="0"/>
              <a:t>nalisis </a:t>
            </a:r>
            <a:r>
              <a:rPr lang="en-US" dirty="0"/>
              <a:t> </a:t>
            </a:r>
            <a:r>
              <a:rPr lang="id-ID" dirty="0"/>
              <a:t>data</a:t>
            </a:r>
            <a:r>
              <a:rPr lang="en-US" dirty="0"/>
              <a:t> : </a:t>
            </a:r>
            <a:r>
              <a:rPr lang="en-US" dirty="0" err="1"/>
              <a:t>mengkaji</a:t>
            </a:r>
            <a:r>
              <a:rPr lang="en-US" dirty="0"/>
              <a:t> data-data.</a:t>
            </a:r>
          </a:p>
          <a:p>
            <a:pPr algn="just"/>
            <a:r>
              <a:rPr lang="en-US" dirty="0"/>
              <a:t>G</a:t>
            </a:r>
            <a:r>
              <a:rPr lang="id-ID" dirty="0"/>
              <a:t>eneralisasi</a:t>
            </a:r>
            <a:r>
              <a:rPr lang="en-US" dirty="0"/>
              <a:t>  :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terhdp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data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sebagai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1151" y="27878"/>
            <a:ext cx="6542049" cy="657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Pengaruh</a:t>
            </a:r>
            <a:r>
              <a:rPr lang="en-US" dirty="0" smtClean="0">
                <a:solidFill>
                  <a:schemeClr val="bg1"/>
                </a:solidFill>
              </a:rPr>
              <a:t> Zaman </a:t>
            </a:r>
            <a:r>
              <a:rPr lang="en-US" dirty="0" err="1" smtClean="0">
                <a:solidFill>
                  <a:schemeClr val="bg1"/>
                </a:solidFill>
              </a:rPr>
              <a:t>Pencerahan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5867400" cy="609600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v"/>
            </a:pPr>
            <a:r>
              <a:rPr lang="en-US" dirty="0" err="1">
                <a:solidFill>
                  <a:srgbClr val="FF0000"/>
                </a:solidFill>
              </a:rPr>
              <a:t>Pengujian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Ilmiah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Sosiologi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7848600" y="5562600"/>
            <a:ext cx="9144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304800" y="2362200"/>
            <a:ext cx="7924800" cy="381000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sz="2800" dirty="0" err="1"/>
              <a:t>Kuantitatif</a:t>
            </a:r>
            <a:r>
              <a:rPr lang="en-US" sz="2800" dirty="0"/>
              <a:t>  : 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id-ID" sz="2800" dirty="0"/>
              <a:t>uji hipotesis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/>
              <a:t>Kualitatif</a:t>
            </a:r>
            <a:r>
              <a:rPr lang="en-US" sz="2800" dirty="0"/>
              <a:t> </a:t>
            </a:r>
            <a:r>
              <a:rPr lang="en-US" sz="2800" dirty="0" smtClean="0"/>
              <a:t>   :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id-ID" sz="2800" dirty="0"/>
              <a:t> yang lebih </a:t>
            </a:r>
            <a:endParaRPr lang="en-US" sz="2800" dirty="0" smtClean="0"/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                         </a:t>
            </a:r>
            <a:r>
              <a:rPr lang="id-ID" sz="2800" dirty="0" smtClean="0"/>
              <a:t>terbuka</a:t>
            </a:r>
            <a:r>
              <a:rPr lang="en-US" sz="2800" dirty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/>
              <a:t>Empiris</a:t>
            </a:r>
            <a:r>
              <a:rPr lang="en-US" sz="2800" dirty="0" smtClean="0"/>
              <a:t>       </a:t>
            </a:r>
            <a:r>
              <a:rPr lang="en-US" sz="2800" dirty="0"/>
              <a:t>:</a:t>
            </a:r>
            <a:r>
              <a:rPr lang="id-ID" sz="2800" dirty="0"/>
              <a:t> didasarkan pada observasi yang </a:t>
            </a:r>
            <a:endParaRPr lang="en-US" sz="2800" dirty="0" smtClean="0"/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                         c</a:t>
            </a:r>
            <a:r>
              <a:rPr lang="id-ID" sz="2800" dirty="0"/>
              <a:t>ermat dan sistematis, tidak </a:t>
            </a:r>
            <a:endParaRPr lang="en-US" sz="2800" dirty="0" smtClean="0"/>
          </a:p>
          <a:p>
            <a:pPr algn="just"/>
            <a:r>
              <a:rPr lang="en-US" sz="2800" dirty="0"/>
              <a:t> </a:t>
            </a:r>
            <a:r>
              <a:rPr lang="en-US" sz="2800" dirty="0" smtClean="0"/>
              <a:t>                         </a:t>
            </a:r>
            <a:r>
              <a:rPr lang="en-US" sz="2800" dirty="0" err="1" smtClean="0"/>
              <a:t>berbentuk</a:t>
            </a:r>
            <a:r>
              <a:rPr lang="id-ID" sz="2800" dirty="0" smtClean="0"/>
              <a:t> </a:t>
            </a:r>
            <a:r>
              <a:rPr lang="id-ID" sz="2800" dirty="0"/>
              <a:t>dugaan.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75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447800"/>
            <a:ext cx="43434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M</a:t>
            </a:r>
            <a:r>
              <a:rPr lang="id-ID" dirty="0" smtClean="0"/>
              <a:t>empelajari </a:t>
            </a:r>
            <a:r>
              <a:rPr lang="id-ID" dirty="0"/>
              <a:t>perilaku </a:t>
            </a:r>
            <a:r>
              <a:rPr lang="id-ID" dirty="0" smtClean="0"/>
              <a:t>sosial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K</a:t>
            </a:r>
            <a:r>
              <a:rPr lang="id-ID" dirty="0"/>
              <a:t>arakteristik sosial, perilaku, dan sikap manusia dapat </a:t>
            </a:r>
            <a:r>
              <a:rPr lang="id-ID" dirty="0" smtClean="0"/>
              <a:t>diukur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/>
              <a:t>dan dalam </a:t>
            </a:r>
            <a:r>
              <a:rPr lang="en-US" dirty="0" err="1"/>
              <a:t>batas</a:t>
            </a:r>
            <a:r>
              <a:rPr lang="id-ID" dirty="0"/>
              <a:t> kesalahan dapat diprediksi</a:t>
            </a:r>
            <a:r>
              <a:rPr lang="en-US" dirty="0"/>
              <a:t>.</a:t>
            </a:r>
            <a:r>
              <a:rPr lang="id-ID" dirty="0"/>
              <a:t>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B</a:t>
            </a:r>
            <a:r>
              <a:rPr lang="id-ID" dirty="0"/>
              <a:t>eberapa studi sosiologis menganalisis, menjelaskan, dan </a:t>
            </a:r>
            <a:r>
              <a:rPr lang="en-US" dirty="0" err="1"/>
              <a:t>mem</a:t>
            </a:r>
            <a:r>
              <a:rPr lang="id-ID" dirty="0"/>
              <a:t>prediksi perilaku sosial manusia dalam hal probabilitas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7848600" y="5867400"/>
            <a:ext cx="9144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194733" y="2590800"/>
            <a:ext cx="3657600" cy="2743200"/>
          </a:xfrm>
          <a:prstGeom prst="cloudCallout">
            <a:avLst>
              <a:gd name="adj1" fmla="val 42877"/>
              <a:gd name="adj2" fmla="val -7371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S</a:t>
            </a:r>
            <a:r>
              <a:rPr lang="id-ID" dirty="0"/>
              <a:t>ains umumnya bergantung pada prediksi dan penjelasan. 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146870" y="1167882"/>
            <a:ext cx="1752600" cy="1803918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6" name="Horizontal Scroll 5"/>
          <p:cNvSpPr/>
          <p:nvPr/>
        </p:nvSpPr>
        <p:spPr>
          <a:xfrm>
            <a:off x="3276600" y="838200"/>
            <a:ext cx="1447800" cy="1033272"/>
          </a:xfrm>
          <a:prstGeom prst="horizontalScroll">
            <a:avLst>
              <a:gd name="adj" fmla="val 159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/>
              <a:t>Mengapa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47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800" dirty="0"/>
              <a:t>Proses Penelitian</a:t>
            </a:r>
            <a:endParaRPr lang="en-US" sz="2800" dirty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id-ID" dirty="0" smtClean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	</a:t>
            </a:r>
          </a:p>
          <a:p>
            <a:pPr marL="0" indent="0" algn="just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Hal-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Sosiologi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endParaRPr lang="en-US" dirty="0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7924800" y="5715000"/>
            <a:ext cx="9906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1676400"/>
            <a:ext cx="1740408" cy="9906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id-ID" dirty="0"/>
              <a:t>enelitian</a:t>
            </a:r>
            <a:r>
              <a:rPr lang="en-US" dirty="0"/>
              <a:t> </a:t>
            </a:r>
          </a:p>
        </p:txBody>
      </p:sp>
      <p:sp>
        <p:nvSpPr>
          <p:cNvPr id="7" name="Heart 6"/>
          <p:cNvSpPr/>
          <p:nvPr/>
        </p:nvSpPr>
        <p:spPr>
          <a:xfrm>
            <a:off x="2133600" y="1676400"/>
            <a:ext cx="2209800" cy="990600"/>
          </a:xfrm>
          <a:prstGeom prst="hear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prose</a:t>
            </a:r>
            <a:r>
              <a:rPr lang="id-ID" dirty="0"/>
              <a:t>s penemuan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5800" y="1447800"/>
            <a:ext cx="39624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Jika</a:t>
            </a:r>
            <a:r>
              <a:rPr lang="id-ID" dirty="0"/>
              <a:t> ilmuwan </a:t>
            </a:r>
            <a:r>
              <a:rPr lang="en-US" dirty="0"/>
              <a:t>m</a:t>
            </a:r>
            <a:r>
              <a:rPr lang="id-ID" dirty="0"/>
              <a:t>elakukan penelitian di laboratorium, sosiolog mengatur pertanyaan penelitian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id-ID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prosedur</a:t>
            </a:r>
            <a:endParaRPr lang="en-US" dirty="0"/>
          </a:p>
        </p:txBody>
      </p:sp>
      <p:sp>
        <p:nvSpPr>
          <p:cNvPr id="10" name="Striped Right Arrow 9"/>
          <p:cNvSpPr/>
          <p:nvPr/>
        </p:nvSpPr>
        <p:spPr>
          <a:xfrm>
            <a:off x="362204" y="2895600"/>
            <a:ext cx="5029200" cy="990600"/>
          </a:xfrm>
          <a:prstGeom prst="stripedRightArrow">
            <a:avLst>
              <a:gd name="adj1" fmla="val 50000"/>
              <a:gd name="adj2" fmla="val 19634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</a:t>
            </a:r>
            <a:r>
              <a:rPr lang="id-ID" dirty="0">
                <a:solidFill>
                  <a:srgbClr val="002060"/>
                </a:solidFill>
              </a:rPr>
              <a:t>aboratorium </a:t>
            </a:r>
            <a:r>
              <a:rPr lang="en-US" dirty="0" err="1">
                <a:solidFill>
                  <a:srgbClr val="002060"/>
                </a:solidFill>
              </a:rPr>
              <a:t>dari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sosiologi</a:t>
            </a:r>
            <a:r>
              <a:rPr lang="id-ID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2895600"/>
            <a:ext cx="35052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002060"/>
                </a:solidFill>
              </a:rPr>
              <a:t>dunia </a:t>
            </a:r>
            <a:r>
              <a:rPr lang="id-ID" dirty="0" smtClean="0">
                <a:solidFill>
                  <a:srgbClr val="002060"/>
                </a:solidFill>
              </a:rPr>
              <a:t>sosial</a:t>
            </a:r>
            <a:r>
              <a:rPr lang="en-US" dirty="0" smtClean="0">
                <a:solidFill>
                  <a:srgbClr val="002060"/>
                </a:solidFill>
              </a:rPr>
              <a:t> : </a:t>
            </a:r>
            <a:r>
              <a:rPr lang="en-US" dirty="0" err="1" smtClean="0">
                <a:solidFill>
                  <a:srgbClr val="002060"/>
                </a:solidFill>
              </a:rPr>
              <a:t>masyarakat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realitas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sosial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762000" y="4648200"/>
            <a:ext cx="6096000" cy="1956816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id-ID" dirty="0"/>
              <a:t>Mengembangkan pertanyaan penelitian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M</a:t>
            </a:r>
            <a:r>
              <a:rPr lang="id-ID" dirty="0"/>
              <a:t>engumpulkan data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data.</a:t>
            </a:r>
          </a:p>
          <a:p>
            <a:pPr marL="514350" indent="-514350">
              <a:buAutoNum type="arabicPeriod"/>
            </a:pPr>
            <a:r>
              <a:rPr lang="en-US" dirty="0" err="1"/>
              <a:t>Mendapatkan</a:t>
            </a:r>
            <a:r>
              <a:rPr lang="id-ID" dirty="0"/>
              <a:t> kesimpulan dan pelaporan hasil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2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824</Words>
  <Application>Microsoft Office PowerPoint</Application>
  <PresentationFormat>On-screen Show (4:3)</PresentationFormat>
  <Paragraphs>166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PowerPoint Presentation</vt:lpstr>
      <vt:lpstr>Cara kerja Sosiologi </vt:lpstr>
      <vt:lpstr>Tujuan Instruksional Khusus</vt:lpstr>
      <vt:lpstr>Referensi</vt:lpstr>
      <vt:lpstr>Sosiologi dan Metode Ilmiah</vt:lpstr>
      <vt:lpstr>PowerPoint Presentation</vt:lpstr>
      <vt:lpstr>PowerPoint Presentation</vt:lpstr>
      <vt:lpstr>PowerPoint Presentation</vt:lpstr>
      <vt:lpstr>PowerPoint Presentation</vt:lpstr>
      <vt:lpstr>Alat-alat Yang Digunakan Dalam Penelitian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Etika Penelitian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141</cp:revision>
  <dcterms:created xsi:type="dcterms:W3CDTF">2014-04-28T03:24:33Z</dcterms:created>
  <dcterms:modified xsi:type="dcterms:W3CDTF">2016-04-19T04:35:02Z</dcterms:modified>
</cp:coreProperties>
</file>